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442" r:id="rId2"/>
    <p:sldId id="450" r:id="rId3"/>
    <p:sldId id="451" r:id="rId4"/>
    <p:sldId id="452" r:id="rId5"/>
    <p:sldId id="446" r:id="rId6"/>
    <p:sldId id="447" r:id="rId7"/>
    <p:sldId id="448" r:id="rId8"/>
    <p:sldId id="449" r:id="rId9"/>
  </p:sldIdLst>
  <p:sldSz cx="6858000" cy="9144000" type="screen4x3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EDF2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570" autoAdjust="0"/>
    <p:restoredTop sz="92581" autoAdjust="0"/>
  </p:normalViewPr>
  <p:slideViewPr>
    <p:cSldViewPr snapToGrid="0">
      <p:cViewPr>
        <p:scale>
          <a:sx n="100" d="100"/>
          <a:sy n="100" d="100"/>
        </p:scale>
        <p:origin x="-2294" y="1171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5614"/>
          </a:xfrm>
          <a:prstGeom prst="rect">
            <a:avLst/>
          </a:prstGeom>
        </p:spPr>
        <p:txBody>
          <a:bodyPr vert="horz" lIns="93340" tIns="46670" rIns="93340" bIns="4667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9932" y="0"/>
            <a:ext cx="3044719" cy="465614"/>
          </a:xfrm>
          <a:prstGeom prst="rect">
            <a:avLst/>
          </a:prstGeom>
        </p:spPr>
        <p:txBody>
          <a:bodyPr vert="horz" lIns="93340" tIns="46670" rIns="93340" bIns="46670" rtlCol="0"/>
          <a:lstStyle>
            <a:lvl1pPr algn="r">
              <a:defRPr sz="1200"/>
            </a:lvl1pPr>
          </a:lstStyle>
          <a:p>
            <a:fld id="{169CBA31-FBA6-4B3A-ADEC-DB1447EE8D3B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03450" y="698500"/>
            <a:ext cx="2619375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40" tIns="46670" rIns="93340" bIns="4667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28" y="4423331"/>
            <a:ext cx="5621020" cy="4190524"/>
          </a:xfrm>
          <a:prstGeom prst="rect">
            <a:avLst/>
          </a:prstGeom>
        </p:spPr>
        <p:txBody>
          <a:bodyPr vert="horz" lIns="93340" tIns="46670" rIns="93340" bIns="4667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045"/>
            <a:ext cx="3044719" cy="465614"/>
          </a:xfrm>
          <a:prstGeom prst="rect">
            <a:avLst/>
          </a:prstGeom>
        </p:spPr>
        <p:txBody>
          <a:bodyPr vert="horz" lIns="93340" tIns="46670" rIns="93340" bIns="4667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9932" y="8845045"/>
            <a:ext cx="3044719" cy="465614"/>
          </a:xfrm>
          <a:prstGeom prst="rect">
            <a:avLst/>
          </a:prstGeom>
        </p:spPr>
        <p:txBody>
          <a:bodyPr vert="horz" lIns="93340" tIns="46670" rIns="93340" bIns="46670" rtlCol="0" anchor="b"/>
          <a:lstStyle>
            <a:lvl1pPr algn="r">
              <a:defRPr sz="1200"/>
            </a:lvl1pPr>
          </a:lstStyle>
          <a:p>
            <a:fld id="{456893B1-E79D-408E-AFE0-A9919F430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380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42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267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364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1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6075" indent="-346075">
              <a:spcBef>
                <a:spcPts val="1200"/>
              </a:spcBef>
              <a:buFont typeface="Arial" pitchFamily="34" charset="0"/>
              <a:buChar char="•"/>
              <a:defRPr sz="3200">
                <a:solidFill>
                  <a:schemeClr val="accent1">
                    <a:lumMod val="50000"/>
                  </a:schemeClr>
                </a:solidFill>
              </a:defRPr>
            </a:lvl1pPr>
            <a:lvl2pPr marL="630238" indent="-227013">
              <a:spcBef>
                <a:spcPts val="300"/>
              </a:spcBef>
              <a:defRPr sz="2400"/>
            </a:lvl2pPr>
            <a:lvl3pPr marL="912813" indent="-222250">
              <a:spcBef>
                <a:spcPts val="0"/>
              </a:spcBef>
              <a:buFont typeface="Arial" pitchFamily="34" charset="0"/>
              <a:buChar char="»"/>
              <a:defRPr sz="2000" i="1"/>
            </a:lvl3pPr>
            <a:lvl4pPr marL="1254125" indent="-234950" defTabSz="1087438">
              <a:spcBef>
                <a:spcPts val="0"/>
              </a:spcBef>
              <a:defRPr sz="1800"/>
            </a:lvl4pPr>
            <a:lvl5pPr marL="1600200" indent="-220663">
              <a:spcBef>
                <a:spcPts val="0"/>
              </a:spcBef>
              <a:defRPr sz="1800" i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1843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0768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41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924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527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877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79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562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" y="366184"/>
            <a:ext cx="6583680" cy="9753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" y="1729947"/>
            <a:ext cx="6583680" cy="68374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605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1"/>
          </a:solidFill>
          <a:latin typeface="Arial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200"/>
        </a:spcBef>
        <a:buFont typeface="Wingdings" pitchFamily="2" charset="2"/>
        <a:buChar char="Ø"/>
        <a:defRPr sz="3200" kern="1200" baseline="0">
          <a:solidFill>
            <a:schemeClr val="accent1">
              <a:lumMod val="75000"/>
            </a:schemeClr>
          </a:solidFill>
          <a:latin typeface="Arial" pitchFamily="34" charset="0"/>
          <a:ea typeface="+mn-ea"/>
          <a:cs typeface="+mn-cs"/>
        </a:defRPr>
      </a:lvl1pPr>
      <a:lvl2pPr marL="631825" indent="-228600" algn="l" defTabSz="914400" rtl="0" eaLnBrk="1" latinLnBrk="0" hangingPunct="1">
        <a:spcBef>
          <a:spcPts val="0"/>
        </a:spcBef>
        <a:buFont typeface="Arial" pitchFamily="34" charset="0"/>
        <a:buChar char="–"/>
        <a:defRPr sz="28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914400" indent="-228600" algn="l" defTabSz="914400" rtl="0" eaLnBrk="1" latinLnBrk="0" hangingPunct="1">
        <a:spcBef>
          <a:spcPts val="0"/>
        </a:spcBef>
        <a:buFont typeface="Arial" pitchFamily="34" charset="0"/>
        <a:buChar char="•"/>
        <a:defRPr sz="2400" i="1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257300" indent="-228600" algn="l" defTabSz="914400" rtl="0" eaLnBrk="1" latinLnBrk="0" hangingPunct="1">
        <a:spcBef>
          <a:spcPts val="0"/>
        </a:spcBef>
        <a:buFont typeface="Arial" pitchFamily="34" charset="0"/>
        <a:buChar char="–"/>
        <a:defRPr sz="20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1600200" indent="-228600" algn="l" defTabSz="914400" rtl="0" eaLnBrk="1" latinLnBrk="0" hangingPunct="1">
        <a:spcBef>
          <a:spcPts val="0"/>
        </a:spcBef>
        <a:buFont typeface="Arial" pitchFamily="34" charset="0"/>
        <a:buChar char="»"/>
        <a:tabLst/>
        <a:defRPr sz="2000" i="1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 txBox="1">
            <a:spLocks/>
          </p:cNvSpPr>
          <p:nvPr/>
        </p:nvSpPr>
        <p:spPr>
          <a:xfrm>
            <a:off x="0" y="0"/>
            <a:ext cx="3901440" cy="63304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 baseline="0">
                <a:solidFill>
                  <a:srgbClr val="0070C0"/>
                </a:solidFill>
                <a:latin typeface="Arial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en-US" sz="1600" dirty="0" smtClean="0"/>
              <a:t>Chemistry</a:t>
            </a:r>
          </a:p>
          <a:p>
            <a:pPr algn="l"/>
            <a:r>
              <a:rPr lang="en-US" sz="1600" dirty="0" smtClean="0"/>
              <a:t>WS Limiting Reactant</a:t>
            </a:r>
            <a:endParaRPr lang="en-US" sz="1600" dirty="0"/>
          </a:p>
        </p:txBody>
      </p:sp>
      <p:grpSp>
        <p:nvGrpSpPr>
          <p:cNvPr id="31" name="Group 30"/>
          <p:cNvGrpSpPr/>
          <p:nvPr/>
        </p:nvGrpSpPr>
        <p:grpSpPr>
          <a:xfrm>
            <a:off x="4419600" y="0"/>
            <a:ext cx="2438400" cy="729557"/>
            <a:chOff x="4419600" y="0"/>
            <a:chExt cx="2438400" cy="729557"/>
          </a:xfrm>
        </p:grpSpPr>
        <p:sp>
          <p:nvSpPr>
            <p:cNvPr id="32" name="TextBox 31"/>
            <p:cNvSpPr txBox="1"/>
            <p:nvPr/>
          </p:nvSpPr>
          <p:spPr>
            <a:xfrm>
              <a:off x="4419600" y="0"/>
              <a:ext cx="2438400" cy="36576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none" lIns="0" tIns="0" rIns="0" bIns="0" rtlCol="0">
              <a:noAutofit/>
            </a:bodyPr>
            <a:lstStyle/>
            <a:p>
              <a:r>
                <a:rPr lang="en-US" sz="1400" dirty="0" smtClean="0"/>
                <a:t> </a:t>
              </a:r>
              <a:r>
                <a:rPr lang="en-US" sz="1400" u="sng" dirty="0" smtClean="0"/>
                <a:t>Name</a:t>
              </a:r>
              <a:endParaRPr lang="en-US" sz="1400" u="sng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419600" y="363797"/>
              <a:ext cx="2438400" cy="36576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none" lIns="0" tIns="0" rIns="0" bIns="0" rtlCol="0">
              <a:noAutofit/>
            </a:bodyPr>
            <a:lstStyle/>
            <a:p>
              <a:r>
                <a:rPr lang="en-US" sz="1400" dirty="0" smtClean="0"/>
                <a:t> </a:t>
              </a:r>
              <a:r>
                <a:rPr lang="en-US" sz="1400" u="sng" dirty="0" smtClean="0"/>
                <a:t>Date</a:t>
              </a:r>
              <a:endParaRPr lang="en-US" sz="1400" u="sng" dirty="0"/>
            </a:p>
          </p:txBody>
        </p:sp>
      </p:grpSp>
      <p:sp>
        <p:nvSpPr>
          <p:cNvPr id="21" name="Content Placeholder 3"/>
          <p:cNvSpPr>
            <a:spLocks noGrp="1"/>
          </p:cNvSpPr>
          <p:nvPr>
            <p:ph idx="1"/>
          </p:nvPr>
        </p:nvSpPr>
        <p:spPr>
          <a:xfrm>
            <a:off x="137160" y="828676"/>
            <a:ext cx="6583680" cy="8162924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0"/>
              </a:spcBef>
              <a:buNone/>
            </a:pPr>
            <a:r>
              <a:rPr lang="en-US" sz="1100" b="1" dirty="0" smtClean="0">
                <a:solidFill>
                  <a:schemeClr val="tx1"/>
                </a:solidFill>
              </a:rPr>
              <a:t>1)	242 grams of propane reacts with 576 grams of oxygen to produce water and carbon dioxide. Find </a:t>
            </a:r>
            <a:r>
              <a:rPr lang="en-US" sz="1100" b="1" dirty="0">
                <a:solidFill>
                  <a:schemeClr val="tx1"/>
                </a:solidFill>
              </a:rPr>
              <a:t>the limiting reactant, the mass of the </a:t>
            </a:r>
            <a:r>
              <a:rPr lang="en-US" sz="1100" b="1" dirty="0" smtClean="0">
                <a:solidFill>
                  <a:schemeClr val="tx1"/>
                </a:solidFill>
              </a:rPr>
              <a:t>products </a:t>
            </a:r>
            <a:r>
              <a:rPr lang="en-US" sz="1100" b="1" dirty="0">
                <a:solidFill>
                  <a:schemeClr val="tx1"/>
                </a:solidFill>
              </a:rPr>
              <a:t>and the amount of excess reagent remaining when the reaction stops.</a:t>
            </a: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buNone/>
            </a:pPr>
            <a:r>
              <a:rPr lang="en-US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	C</a:t>
            </a:r>
            <a:r>
              <a:rPr lang="en-US" sz="1100" b="1" baseline="-25000" dirty="0" smtClean="0">
                <a:solidFill>
                  <a:schemeClr val="tx1"/>
                </a:solidFill>
                <a:cs typeface="Arial" panose="020B0604020202020204" pitchFamily="34" charset="0"/>
              </a:rPr>
              <a:t>3</a:t>
            </a:r>
            <a:r>
              <a:rPr lang="en-US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H</a:t>
            </a:r>
            <a:r>
              <a:rPr lang="en-US" sz="1100" b="1" baseline="-25000" dirty="0" smtClean="0">
                <a:solidFill>
                  <a:schemeClr val="tx1"/>
                </a:solidFill>
                <a:cs typeface="Arial" panose="020B0604020202020204" pitchFamily="34" charset="0"/>
              </a:rPr>
              <a:t>8</a:t>
            </a:r>
            <a:r>
              <a:rPr lang="en-US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</a:t>
            </a:r>
            <a:r>
              <a:rPr lang="en-US" sz="1100" b="1" dirty="0">
                <a:solidFill>
                  <a:schemeClr val="tx1"/>
                </a:solidFill>
                <a:cs typeface="Arial" panose="020B0604020202020204" pitchFamily="34" charset="0"/>
              </a:rPr>
              <a:t>+     5O</a:t>
            </a:r>
            <a:r>
              <a:rPr lang="en-US" sz="1100" b="1" baseline="-25000" dirty="0">
                <a:solidFill>
                  <a:schemeClr val="tx1"/>
                </a:solidFill>
                <a:cs typeface="Arial" panose="020B0604020202020204" pitchFamily="34" charset="0"/>
              </a:rPr>
              <a:t>2</a:t>
            </a:r>
            <a:r>
              <a:rPr lang="en-US" sz="1100" b="1" dirty="0">
                <a:solidFill>
                  <a:schemeClr val="tx1"/>
                </a:solidFill>
                <a:cs typeface="Arial" panose="020B0604020202020204" pitchFamily="34" charset="0"/>
              </a:rPr>
              <a:t>      </a:t>
            </a:r>
            <a:r>
              <a:rPr lang="en-US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100" b="1" dirty="0">
                <a:solidFill>
                  <a:schemeClr val="tx1"/>
                </a:solidFill>
                <a:cs typeface="Arial" panose="020B0604020202020204" pitchFamily="34" charset="0"/>
              </a:rPr>
              <a:t>→     </a:t>
            </a:r>
            <a:r>
              <a:rPr lang="en-US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4H</a:t>
            </a:r>
            <a:r>
              <a:rPr lang="en-US" sz="1100" b="1" baseline="-25000" dirty="0" smtClean="0">
                <a:solidFill>
                  <a:schemeClr val="tx1"/>
                </a:solidFill>
                <a:cs typeface="Arial" panose="020B0604020202020204" pitchFamily="34" charset="0"/>
              </a:rPr>
              <a:t>2</a:t>
            </a:r>
            <a:r>
              <a:rPr lang="en-US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O    </a:t>
            </a:r>
            <a:r>
              <a:rPr lang="en-US" sz="1100" b="1" dirty="0">
                <a:solidFill>
                  <a:schemeClr val="tx1"/>
                </a:solidFill>
                <a:cs typeface="Arial" panose="020B0604020202020204" pitchFamily="34" charset="0"/>
              </a:rPr>
              <a:t>+     </a:t>
            </a:r>
            <a:r>
              <a:rPr lang="en-US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3CO</a:t>
            </a:r>
            <a:r>
              <a:rPr lang="en-US" sz="1100" b="1" baseline="-25000" dirty="0" smtClean="0">
                <a:solidFill>
                  <a:schemeClr val="tx1"/>
                </a:solidFill>
                <a:cs typeface="Arial" panose="020B0604020202020204" pitchFamily="34" charset="0"/>
              </a:rPr>
              <a:t>2</a:t>
            </a: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buNone/>
            </a:pPr>
            <a:r>
              <a:rPr lang="en-US" sz="1100" dirty="0" smtClean="0"/>
              <a:t>══</a:t>
            </a:r>
            <a:r>
              <a:rPr lang="en-US" sz="1100" dirty="0"/>
              <a:t>═</a:t>
            </a:r>
            <a:r>
              <a:rPr lang="en-US" sz="1100" dirty="0" smtClean="0"/>
              <a:t> </a:t>
            </a:r>
            <a:r>
              <a:rPr lang="en-US" sz="1100" b="1" dirty="0">
                <a:solidFill>
                  <a:schemeClr val="tx1"/>
                </a:solidFill>
              </a:rPr>
              <a:t>	</a:t>
            </a:r>
            <a:r>
              <a:rPr lang="en-US" sz="1100" b="1" dirty="0" smtClean="0">
                <a:solidFill>
                  <a:schemeClr val="tx1"/>
                </a:solidFill>
              </a:rPr>
              <a:t>Limiting Reactant </a:t>
            </a:r>
            <a:r>
              <a:rPr lang="en-US" sz="1100" dirty="0" smtClean="0"/>
              <a:t>═════════════════════════════════════════════════</a:t>
            </a:r>
            <a:endParaRPr lang="en-US" sz="1100" b="1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600"/>
              </a:spcBef>
              <a:buNone/>
            </a:pPr>
            <a:r>
              <a:rPr lang="en-US" sz="1100" b="1" dirty="0" smtClean="0">
                <a:solidFill>
                  <a:schemeClr val="tx1"/>
                </a:solidFill>
              </a:rPr>
              <a:t>	The limiting reactant is:  _________</a:t>
            </a:r>
            <a:endParaRPr lang="en-US" sz="1100" b="1" baseline="-25000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600"/>
              </a:spcBef>
              <a:buNone/>
            </a:pPr>
            <a:r>
              <a:rPr lang="en-US" sz="1100" dirty="0" smtClean="0"/>
              <a:t>══</a:t>
            </a:r>
            <a:r>
              <a:rPr lang="en-US" sz="1100" dirty="0"/>
              <a:t>═</a:t>
            </a:r>
            <a:r>
              <a:rPr lang="en-US" sz="1100" b="1" dirty="0" smtClean="0">
                <a:solidFill>
                  <a:schemeClr val="tx1"/>
                </a:solidFill>
              </a:rPr>
              <a:t>	Products Produced  </a:t>
            </a:r>
            <a:r>
              <a:rPr lang="en-US" sz="1100" dirty="0" smtClean="0"/>
              <a:t>═══════════════════════════════════════════════</a:t>
            </a: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dirty="0"/>
          </a:p>
          <a:p>
            <a:pPr marL="342900" indent="-342900">
              <a:spcBef>
                <a:spcPts val="0"/>
              </a:spcBef>
              <a:buNone/>
            </a:pPr>
            <a:r>
              <a:rPr lang="en-US" sz="1100" dirty="0" smtClean="0"/>
              <a:t>═══ </a:t>
            </a:r>
            <a:r>
              <a:rPr lang="en-US" sz="1100" b="1" dirty="0">
                <a:solidFill>
                  <a:schemeClr val="tx1"/>
                </a:solidFill>
              </a:rPr>
              <a:t>	</a:t>
            </a:r>
            <a:r>
              <a:rPr lang="en-US" sz="1100" b="1" dirty="0" smtClean="0">
                <a:solidFill>
                  <a:schemeClr val="tx1"/>
                </a:solidFill>
              </a:rPr>
              <a:t>Excess Reactant  </a:t>
            </a:r>
            <a:r>
              <a:rPr lang="en-US" sz="1100" dirty="0" smtClean="0"/>
              <a:t>═════════════════════════════════════════════════</a:t>
            </a: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4913922"/>
              </p:ext>
            </p:extLst>
          </p:nvPr>
        </p:nvGraphicFramePr>
        <p:xfrm>
          <a:off x="1072343" y="2161510"/>
          <a:ext cx="4713315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598515"/>
                <a:gridCol w="137160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242 g C</a:t>
                      </a:r>
                      <a:r>
                        <a:rPr lang="en-US" sz="1100" b="1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1100" b="1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100" b="1" baseline="-25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</a:t>
                      </a:r>
                      <a:endParaRPr lang="en-US" sz="1100" b="1" baseline="-25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mol C</a:t>
                      </a:r>
                      <a:r>
                        <a:rPr lang="en-US" sz="1100" b="1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1100" b="1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100" b="1" baseline="-25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</a:t>
                      </a:r>
                      <a:endParaRPr lang="en-US" sz="1100" b="1" baseline="-25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446927"/>
              </p:ext>
            </p:extLst>
          </p:nvPr>
        </p:nvGraphicFramePr>
        <p:xfrm>
          <a:off x="573572" y="3416773"/>
          <a:ext cx="2539388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436268"/>
                <a:gridCol w="731520"/>
              </a:tblGrid>
              <a:tr h="27432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u="sng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 ratio</a:t>
                      </a:r>
                      <a:endParaRPr lang="en-US" sz="1100" b="1" u="sng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mol 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en-US" sz="1100" b="1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1100" b="1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100" b="1" baseline="-25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mol O</a:t>
                      </a:r>
                      <a:r>
                        <a:rPr lang="en-US" sz="1100" b="1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3124882"/>
              </p:ext>
            </p:extLst>
          </p:nvPr>
        </p:nvGraphicFramePr>
        <p:xfrm>
          <a:off x="3740223" y="3416773"/>
          <a:ext cx="2539388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436268"/>
                <a:gridCol w="731520"/>
              </a:tblGrid>
              <a:tr h="27432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u="sng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balanced ratio</a:t>
                      </a:r>
                      <a:endParaRPr lang="en-US" sz="1100" b="1" u="sng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mol 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en-US" sz="1100" b="1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1100" b="1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100" b="1" baseline="-25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mol O</a:t>
                      </a:r>
                      <a:r>
                        <a:rPr lang="en-US" sz="1100" b="1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7063744"/>
              </p:ext>
            </p:extLst>
          </p:nvPr>
        </p:nvGraphicFramePr>
        <p:xfrm>
          <a:off x="573572" y="6147747"/>
          <a:ext cx="6084915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598515"/>
                <a:gridCol w="137160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endParaRPr lang="en-US" sz="1100" b="1" baseline="-25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</a:t>
                      </a:r>
                      <a:endParaRPr lang="en-US" sz="1100" b="1" baseline="-25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</a:t>
                      </a:r>
                      <a:endParaRPr lang="en-US" sz="1100" b="1" baseline="-25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 CO</a:t>
                      </a:r>
                      <a:r>
                        <a:rPr lang="en-US" sz="1100" b="1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b="1" baseline="-25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  <a:endParaRPr lang="en-US" sz="1100" b="1" baseline="-25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</a:t>
                      </a:r>
                      <a:endParaRPr lang="en-US" sz="1100" b="1" baseline="-250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2316011"/>
              </p:ext>
            </p:extLst>
          </p:nvPr>
        </p:nvGraphicFramePr>
        <p:xfrm>
          <a:off x="573572" y="5338986"/>
          <a:ext cx="6084915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598515"/>
                <a:gridCol w="137160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</a:t>
                      </a:r>
                      <a:endParaRPr lang="en-US" sz="1100" b="1" baseline="-25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</a:t>
                      </a:r>
                      <a:endParaRPr lang="en-US" sz="1100" b="1" baseline="-25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 H</a:t>
                      </a:r>
                      <a:r>
                        <a:rPr lang="en-US" sz="1100" b="1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endParaRPr lang="en-US" sz="1100" b="1" baseline="-25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</a:t>
                      </a:r>
                      <a:endParaRPr lang="en-US" sz="1100" b="1" baseline="-250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6900505"/>
              </p:ext>
            </p:extLst>
          </p:nvPr>
        </p:nvGraphicFramePr>
        <p:xfrm>
          <a:off x="1072343" y="2833466"/>
          <a:ext cx="4713315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598515"/>
                <a:gridCol w="137160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576 g O</a:t>
                      </a:r>
                      <a:r>
                        <a:rPr lang="en-US" sz="1100" b="1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b="1" baseline="-25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</a:t>
                      </a:r>
                      <a:endParaRPr lang="en-US" sz="11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mol O</a:t>
                      </a:r>
                      <a:r>
                        <a:rPr lang="en-US" sz="1100" b="1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b="1" baseline="-25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</a:t>
                      </a:r>
                      <a:endParaRPr lang="en-US" sz="11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9523383"/>
              </p:ext>
            </p:extLst>
          </p:nvPr>
        </p:nvGraphicFramePr>
        <p:xfrm>
          <a:off x="1072343" y="8492825"/>
          <a:ext cx="5627715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598515"/>
                <a:gridCol w="2286000"/>
              </a:tblGrid>
              <a:tr h="274320">
                <a:tc>
                  <a:txBody>
                    <a:bodyPr/>
                    <a:lstStyle/>
                    <a:p>
                      <a:pPr algn="ctr"/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g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excess reactant</a:t>
                      </a:r>
                      <a:endParaRPr lang="en-US" sz="1100" b="1" baseline="-25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baseline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4140461"/>
              </p:ext>
            </p:extLst>
          </p:nvPr>
        </p:nvGraphicFramePr>
        <p:xfrm>
          <a:off x="1072343" y="7225184"/>
          <a:ext cx="5627715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598515"/>
                <a:gridCol w="228600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mol consumed</a:t>
                      </a:r>
                      <a:endParaRPr lang="en-US" sz="1100" b="1" baseline="-25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baseline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233980" y="7859005"/>
            <a:ext cx="3696846" cy="548640"/>
          </a:xfrm>
          <a:prstGeom prst="rect">
            <a:avLst/>
          </a:prstGeom>
          <a:noFill/>
        </p:spPr>
        <p:txBody>
          <a:bodyPr wrap="none" rtlCol="0" anchor="ctr" anchorCtr="0">
            <a:noAutofit/>
          </a:bodyPr>
          <a:lstStyle/>
          <a:p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‒    </a:t>
            </a:r>
            <a:r>
              <a:rPr lang="en-US" sz="11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</a:t>
            </a:r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=         </a:t>
            </a:r>
            <a:r>
              <a:rPr lang="en-US" sz="11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</a:t>
            </a:r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mol excess reactant</a:t>
            </a:r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72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3"/>
          <p:cNvSpPr>
            <a:spLocks noGrp="1"/>
          </p:cNvSpPr>
          <p:nvPr>
            <p:ph idx="1"/>
          </p:nvPr>
        </p:nvSpPr>
        <p:spPr>
          <a:xfrm>
            <a:off x="137160" y="584836"/>
            <a:ext cx="6583680" cy="8162924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0"/>
              </a:spcBef>
              <a:buNone/>
            </a:pPr>
            <a:r>
              <a:rPr lang="en-US" sz="1100" b="1" dirty="0" smtClean="0">
                <a:solidFill>
                  <a:schemeClr val="tx1"/>
                </a:solidFill>
              </a:rPr>
              <a:t>2)	25 grams of white phosphorus (P</a:t>
            </a:r>
            <a:r>
              <a:rPr lang="en-US" sz="1100" b="1" baseline="-25000" dirty="0" smtClean="0">
                <a:solidFill>
                  <a:schemeClr val="tx1"/>
                </a:solidFill>
              </a:rPr>
              <a:t>4</a:t>
            </a:r>
            <a:r>
              <a:rPr lang="en-US" sz="1100" b="1" dirty="0" smtClean="0">
                <a:solidFill>
                  <a:schemeClr val="tx1"/>
                </a:solidFill>
              </a:rPr>
              <a:t>) reacts with 50 grams of oxygen to produce tetra-phosphorus </a:t>
            </a:r>
            <a:r>
              <a:rPr lang="en-US" sz="1100" b="1" dirty="0" err="1" smtClean="0">
                <a:solidFill>
                  <a:schemeClr val="tx1"/>
                </a:solidFill>
              </a:rPr>
              <a:t>decoxide</a:t>
            </a:r>
            <a:r>
              <a:rPr lang="en-US" sz="1100" b="1" dirty="0" smtClean="0">
                <a:solidFill>
                  <a:schemeClr val="tx1"/>
                </a:solidFill>
              </a:rPr>
              <a:t>. Find </a:t>
            </a:r>
            <a:r>
              <a:rPr lang="en-US" sz="1100" b="1" dirty="0">
                <a:solidFill>
                  <a:schemeClr val="tx1"/>
                </a:solidFill>
              </a:rPr>
              <a:t>the limiting reactant, the mass of the </a:t>
            </a:r>
            <a:r>
              <a:rPr lang="en-US" sz="1100" b="1" dirty="0" smtClean="0">
                <a:solidFill>
                  <a:schemeClr val="tx1"/>
                </a:solidFill>
              </a:rPr>
              <a:t>products </a:t>
            </a:r>
            <a:r>
              <a:rPr lang="en-US" sz="1100" b="1" dirty="0">
                <a:solidFill>
                  <a:schemeClr val="tx1"/>
                </a:solidFill>
              </a:rPr>
              <a:t>and the amount of excess reagent remaining when the reaction stops.</a:t>
            </a: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buNone/>
            </a:pPr>
            <a:r>
              <a:rPr lang="en-US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	P</a:t>
            </a:r>
            <a:r>
              <a:rPr lang="en-US" sz="1100" b="1" baseline="-25000" dirty="0" smtClean="0">
                <a:solidFill>
                  <a:schemeClr val="tx1"/>
                </a:solidFill>
                <a:cs typeface="Arial" panose="020B0604020202020204" pitchFamily="34" charset="0"/>
              </a:rPr>
              <a:t>4</a:t>
            </a:r>
            <a:r>
              <a:rPr lang="en-US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</a:t>
            </a:r>
            <a:r>
              <a:rPr lang="en-US" sz="1100" b="1" dirty="0">
                <a:solidFill>
                  <a:schemeClr val="tx1"/>
                </a:solidFill>
                <a:cs typeface="Arial" panose="020B0604020202020204" pitchFamily="34" charset="0"/>
              </a:rPr>
              <a:t>+     5O</a:t>
            </a:r>
            <a:r>
              <a:rPr lang="en-US" sz="1100" b="1" baseline="-25000" dirty="0">
                <a:solidFill>
                  <a:schemeClr val="tx1"/>
                </a:solidFill>
                <a:cs typeface="Arial" panose="020B0604020202020204" pitchFamily="34" charset="0"/>
              </a:rPr>
              <a:t>2</a:t>
            </a:r>
            <a:r>
              <a:rPr lang="en-US" sz="1100" b="1" dirty="0">
                <a:solidFill>
                  <a:schemeClr val="tx1"/>
                </a:solidFill>
                <a:cs typeface="Arial" panose="020B0604020202020204" pitchFamily="34" charset="0"/>
              </a:rPr>
              <a:t>      </a:t>
            </a:r>
            <a:r>
              <a:rPr lang="en-US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100" b="1" dirty="0">
                <a:solidFill>
                  <a:schemeClr val="tx1"/>
                </a:solidFill>
                <a:cs typeface="Arial" panose="020B0604020202020204" pitchFamily="34" charset="0"/>
              </a:rPr>
              <a:t>→     </a:t>
            </a:r>
            <a:r>
              <a:rPr lang="en-US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P</a:t>
            </a:r>
            <a:r>
              <a:rPr lang="en-US" sz="1100" b="1" baseline="-25000" dirty="0" smtClean="0">
                <a:solidFill>
                  <a:schemeClr val="tx1"/>
                </a:solidFill>
                <a:cs typeface="Arial" panose="020B0604020202020204" pitchFamily="34" charset="0"/>
              </a:rPr>
              <a:t>4</a:t>
            </a:r>
            <a:r>
              <a:rPr lang="en-US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O</a:t>
            </a:r>
            <a:r>
              <a:rPr lang="en-US" sz="1100" b="1" baseline="-25000" dirty="0" smtClean="0">
                <a:solidFill>
                  <a:schemeClr val="tx1"/>
                </a:solidFill>
                <a:cs typeface="Arial" panose="020B0604020202020204" pitchFamily="34" charset="0"/>
              </a:rPr>
              <a:t>10</a:t>
            </a: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buNone/>
            </a:pPr>
            <a:r>
              <a:rPr lang="en-US" sz="1100" dirty="0" smtClean="0"/>
              <a:t>══</a:t>
            </a:r>
            <a:r>
              <a:rPr lang="en-US" sz="1100" dirty="0"/>
              <a:t>═</a:t>
            </a:r>
            <a:r>
              <a:rPr lang="en-US" sz="1100" dirty="0" smtClean="0"/>
              <a:t> </a:t>
            </a:r>
            <a:r>
              <a:rPr lang="en-US" sz="1100" b="1" dirty="0">
                <a:solidFill>
                  <a:schemeClr val="tx1"/>
                </a:solidFill>
              </a:rPr>
              <a:t>	</a:t>
            </a:r>
            <a:r>
              <a:rPr lang="en-US" sz="1100" b="1" dirty="0" smtClean="0">
                <a:solidFill>
                  <a:schemeClr val="tx1"/>
                </a:solidFill>
              </a:rPr>
              <a:t>Limiting Reactant </a:t>
            </a:r>
            <a:r>
              <a:rPr lang="en-US" sz="1100" dirty="0" smtClean="0"/>
              <a:t>═════════════════════════════════════════════════</a:t>
            </a:r>
            <a:endParaRPr lang="en-US" sz="1100" b="1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600"/>
              </a:spcBef>
              <a:buNone/>
            </a:pPr>
            <a:r>
              <a:rPr lang="en-US" sz="1100" b="1" dirty="0" smtClean="0">
                <a:solidFill>
                  <a:schemeClr val="tx1"/>
                </a:solidFill>
              </a:rPr>
              <a:t>	The limiting reactant is:  ________</a:t>
            </a:r>
            <a:endParaRPr lang="en-US" sz="1100" b="1" baseline="-25000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600"/>
              </a:spcBef>
              <a:buNone/>
            </a:pPr>
            <a:r>
              <a:rPr lang="en-US" sz="1100" dirty="0" smtClean="0"/>
              <a:t>══</a:t>
            </a:r>
            <a:r>
              <a:rPr lang="en-US" sz="1100" dirty="0"/>
              <a:t>═</a:t>
            </a:r>
            <a:r>
              <a:rPr lang="en-US" sz="1100" b="1" dirty="0" smtClean="0">
                <a:solidFill>
                  <a:schemeClr val="tx1"/>
                </a:solidFill>
              </a:rPr>
              <a:t>	Products Produced  </a:t>
            </a:r>
            <a:r>
              <a:rPr lang="en-US" sz="1100" dirty="0" smtClean="0"/>
              <a:t>═══════════════════════════════════════════════</a:t>
            </a: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dirty="0"/>
          </a:p>
          <a:p>
            <a:pPr marL="342900" indent="-342900">
              <a:spcBef>
                <a:spcPts val="0"/>
              </a:spcBef>
              <a:buNone/>
            </a:pPr>
            <a:r>
              <a:rPr lang="en-US" sz="1100" dirty="0" smtClean="0"/>
              <a:t>═══ </a:t>
            </a:r>
            <a:r>
              <a:rPr lang="en-US" sz="1100" b="1" dirty="0">
                <a:solidFill>
                  <a:schemeClr val="tx1"/>
                </a:solidFill>
              </a:rPr>
              <a:t>	</a:t>
            </a:r>
            <a:r>
              <a:rPr lang="en-US" sz="1100" b="1" dirty="0" smtClean="0">
                <a:solidFill>
                  <a:schemeClr val="tx1"/>
                </a:solidFill>
              </a:rPr>
              <a:t>Excess Reactant  </a:t>
            </a:r>
            <a:r>
              <a:rPr lang="en-US" sz="1100" dirty="0" smtClean="0"/>
              <a:t>═════════════════════════════════════════════════</a:t>
            </a: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324343"/>
              </p:ext>
            </p:extLst>
          </p:nvPr>
        </p:nvGraphicFramePr>
        <p:xfrm>
          <a:off x="1072343" y="1917670"/>
          <a:ext cx="4713315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598515"/>
                <a:gridCol w="137160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25.0 g P</a:t>
                      </a:r>
                      <a:r>
                        <a:rPr lang="en-US" sz="1100" b="1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100" b="1" baseline="-25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</a:t>
                      </a:r>
                      <a:endParaRPr lang="en-US" sz="1100" b="1" baseline="-25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mol P</a:t>
                      </a:r>
                      <a:r>
                        <a:rPr lang="en-US" sz="1100" b="1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100" b="1" baseline="-25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endParaRPr lang="en-US" sz="1100" b="1" baseline="-25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289848"/>
              </p:ext>
            </p:extLst>
          </p:nvPr>
        </p:nvGraphicFramePr>
        <p:xfrm>
          <a:off x="573572" y="3172933"/>
          <a:ext cx="2539388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436268"/>
                <a:gridCol w="731520"/>
              </a:tblGrid>
              <a:tr h="27432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u="sng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 ratio</a:t>
                      </a:r>
                      <a:endParaRPr lang="en-US" sz="1100" b="1" u="sng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mol 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lang="en-US" sz="1100" b="1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100" b="1" baseline="-25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100" b="1" baseline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mol O</a:t>
                      </a:r>
                      <a:r>
                        <a:rPr lang="en-US" sz="1100" b="1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326091"/>
              </p:ext>
            </p:extLst>
          </p:nvPr>
        </p:nvGraphicFramePr>
        <p:xfrm>
          <a:off x="3740223" y="3172933"/>
          <a:ext cx="2539388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436268"/>
                <a:gridCol w="731520"/>
              </a:tblGrid>
              <a:tr h="27432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u="sng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balanced ratio</a:t>
                      </a:r>
                      <a:endParaRPr lang="en-US" sz="1100" b="1" u="sng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mol 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lang="en-US" sz="1100" b="1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100" b="1" baseline="-25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mol O</a:t>
                      </a:r>
                      <a:r>
                        <a:rPr lang="en-US" sz="1100" b="1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093360"/>
              </p:ext>
            </p:extLst>
          </p:nvPr>
        </p:nvGraphicFramePr>
        <p:xfrm>
          <a:off x="573572" y="5095146"/>
          <a:ext cx="6084915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598515"/>
                <a:gridCol w="137160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 P</a:t>
                      </a:r>
                      <a:r>
                        <a:rPr lang="en-US" sz="1100" b="1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en-US" sz="1100" b="1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baseline="-25000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2338154"/>
              </p:ext>
            </p:extLst>
          </p:nvPr>
        </p:nvGraphicFramePr>
        <p:xfrm>
          <a:off x="1072343" y="2589626"/>
          <a:ext cx="4713315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598515"/>
                <a:gridCol w="137160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50.0 g O</a:t>
                      </a:r>
                      <a:r>
                        <a:rPr lang="en-US" sz="1100" b="1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b="1" baseline="-25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</a:t>
                      </a:r>
                      <a:endParaRPr lang="en-US" sz="11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mol O</a:t>
                      </a:r>
                      <a:r>
                        <a:rPr lang="en-US" sz="1100" b="1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b="1" baseline="-25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</a:t>
                      </a:r>
                      <a:endParaRPr lang="en-US" sz="11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5740341"/>
              </p:ext>
            </p:extLst>
          </p:nvPr>
        </p:nvGraphicFramePr>
        <p:xfrm>
          <a:off x="1072343" y="8248985"/>
          <a:ext cx="5627715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598515"/>
                <a:gridCol w="2286000"/>
              </a:tblGrid>
              <a:tr h="274320">
                <a:tc>
                  <a:txBody>
                    <a:bodyPr/>
                    <a:lstStyle/>
                    <a:p>
                      <a:pPr algn="ctr"/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excess reactant</a:t>
                      </a:r>
                      <a:endParaRPr lang="en-US" sz="1100" b="1" baseline="-25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2498536"/>
              </p:ext>
            </p:extLst>
          </p:nvPr>
        </p:nvGraphicFramePr>
        <p:xfrm>
          <a:off x="1072343" y="6981344"/>
          <a:ext cx="5627715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598515"/>
                <a:gridCol w="2286000"/>
              </a:tblGrid>
              <a:tr h="274320">
                <a:tc>
                  <a:txBody>
                    <a:bodyPr/>
                    <a:lstStyle/>
                    <a:p>
                      <a:pPr algn="ctr"/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</a:t>
                      </a:r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consumed</a:t>
                      </a:r>
                      <a:endParaRPr lang="en-US" sz="1100" b="1" baseline="-25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baseline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233980" y="7615165"/>
            <a:ext cx="3696846" cy="548640"/>
          </a:xfrm>
          <a:prstGeom prst="rect">
            <a:avLst/>
          </a:prstGeom>
          <a:noFill/>
        </p:spPr>
        <p:txBody>
          <a:bodyPr wrap="none" rtlCol="0" anchor="ctr" anchorCtr="0">
            <a:noAutofit/>
          </a:bodyPr>
          <a:lstStyle/>
          <a:p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en-US" sz="11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‒    </a:t>
            </a:r>
            <a:r>
              <a:rPr lang="en-US" sz="11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</a:t>
            </a:r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=         </a:t>
            </a:r>
            <a:r>
              <a:rPr lang="en-US" sz="11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</a:t>
            </a:r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excess reactant</a:t>
            </a:r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0" y="0"/>
            <a:ext cx="5207000" cy="31652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 baseline="0">
                <a:solidFill>
                  <a:srgbClr val="0070C0"/>
                </a:solidFill>
                <a:latin typeface="Arial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en-US" sz="1200" dirty="0" smtClean="0"/>
              <a:t>Chemistry  WS Limiting Reagent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31610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3"/>
          <p:cNvSpPr>
            <a:spLocks noGrp="1"/>
          </p:cNvSpPr>
          <p:nvPr>
            <p:ph idx="1"/>
          </p:nvPr>
        </p:nvSpPr>
        <p:spPr>
          <a:xfrm>
            <a:off x="137160" y="584836"/>
            <a:ext cx="6583680" cy="8162924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0"/>
              </a:spcBef>
              <a:buNone/>
            </a:pPr>
            <a:r>
              <a:rPr lang="en-US" sz="1100" b="1" dirty="0" smtClean="0">
                <a:solidFill>
                  <a:schemeClr val="tx1"/>
                </a:solidFill>
              </a:rPr>
              <a:t>3)	15.0 g of copper(II) chloride reacts with 20.0 g of sodium nitrate to produce copper(II) nitrate and sodium chloride. Find </a:t>
            </a:r>
            <a:r>
              <a:rPr lang="en-US" sz="1100" b="1" dirty="0">
                <a:solidFill>
                  <a:schemeClr val="tx1"/>
                </a:solidFill>
              </a:rPr>
              <a:t>the limiting reactant, the mass of the </a:t>
            </a:r>
            <a:r>
              <a:rPr lang="en-US" sz="1100" b="1" dirty="0" smtClean="0">
                <a:solidFill>
                  <a:schemeClr val="tx1"/>
                </a:solidFill>
              </a:rPr>
              <a:t>products </a:t>
            </a:r>
            <a:r>
              <a:rPr lang="en-US" sz="1100" b="1" dirty="0">
                <a:solidFill>
                  <a:schemeClr val="tx1"/>
                </a:solidFill>
              </a:rPr>
              <a:t>and the amount of excess reagent remaining when the reaction stops.</a:t>
            </a: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buNone/>
            </a:pPr>
            <a:r>
              <a:rPr lang="en-US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	CuCl</a:t>
            </a:r>
            <a:r>
              <a:rPr lang="en-US" sz="1100" b="1" baseline="-25000" dirty="0" smtClean="0">
                <a:solidFill>
                  <a:schemeClr val="tx1"/>
                </a:solidFill>
                <a:cs typeface="Arial" panose="020B0604020202020204" pitchFamily="34" charset="0"/>
              </a:rPr>
              <a:t>2</a:t>
            </a:r>
            <a:r>
              <a:rPr lang="en-US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+    2NaNO</a:t>
            </a:r>
            <a:r>
              <a:rPr lang="en-US" sz="1100" b="1" baseline="-25000" dirty="0" smtClean="0">
                <a:solidFill>
                  <a:schemeClr val="tx1"/>
                </a:solidFill>
                <a:cs typeface="Arial" panose="020B0604020202020204" pitchFamily="34" charset="0"/>
              </a:rPr>
              <a:t>3</a:t>
            </a:r>
            <a:r>
              <a:rPr lang="en-US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 </a:t>
            </a:r>
            <a:r>
              <a:rPr lang="en-US" sz="1100" b="1" dirty="0">
                <a:solidFill>
                  <a:schemeClr val="tx1"/>
                </a:solidFill>
                <a:cs typeface="Arial" panose="020B0604020202020204" pitchFamily="34" charset="0"/>
              </a:rPr>
              <a:t>→     </a:t>
            </a:r>
            <a:r>
              <a:rPr lang="en-US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Cu(NO</a:t>
            </a:r>
            <a:r>
              <a:rPr lang="en-US" sz="1100" b="1" baseline="-25000" dirty="0" smtClean="0">
                <a:solidFill>
                  <a:schemeClr val="tx1"/>
                </a:solidFill>
                <a:cs typeface="Arial" panose="020B0604020202020204" pitchFamily="34" charset="0"/>
              </a:rPr>
              <a:t>3</a:t>
            </a:r>
            <a:r>
              <a:rPr lang="en-US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)</a:t>
            </a:r>
            <a:r>
              <a:rPr lang="en-US" sz="1100" b="1" baseline="-25000" dirty="0" smtClean="0">
                <a:solidFill>
                  <a:schemeClr val="tx1"/>
                </a:solidFill>
                <a:cs typeface="Arial" panose="020B0604020202020204" pitchFamily="34" charset="0"/>
              </a:rPr>
              <a:t>2</a:t>
            </a:r>
            <a:r>
              <a:rPr lang="en-US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+    2NaCl</a:t>
            </a:r>
            <a:endParaRPr lang="en-US" sz="1100" b="1" baseline="-2500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buNone/>
            </a:pPr>
            <a:r>
              <a:rPr lang="en-US" sz="1100" dirty="0" smtClean="0"/>
              <a:t>══</a:t>
            </a:r>
            <a:r>
              <a:rPr lang="en-US" sz="1100" dirty="0"/>
              <a:t>═</a:t>
            </a:r>
            <a:r>
              <a:rPr lang="en-US" sz="1100" dirty="0" smtClean="0"/>
              <a:t> </a:t>
            </a:r>
            <a:r>
              <a:rPr lang="en-US" sz="1100" b="1" dirty="0">
                <a:solidFill>
                  <a:schemeClr val="tx1"/>
                </a:solidFill>
              </a:rPr>
              <a:t>	</a:t>
            </a:r>
            <a:r>
              <a:rPr lang="en-US" sz="1100" b="1" dirty="0" smtClean="0">
                <a:solidFill>
                  <a:schemeClr val="tx1"/>
                </a:solidFill>
              </a:rPr>
              <a:t>Limiting Reactant </a:t>
            </a:r>
            <a:r>
              <a:rPr lang="en-US" sz="1100" dirty="0" smtClean="0"/>
              <a:t>═════════════════════════════════════════════════</a:t>
            </a:r>
            <a:endParaRPr lang="en-US" sz="1100" b="1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600"/>
              </a:spcBef>
              <a:buNone/>
            </a:pPr>
            <a:r>
              <a:rPr lang="en-US" sz="1100" b="1" dirty="0" smtClean="0">
                <a:solidFill>
                  <a:schemeClr val="tx1"/>
                </a:solidFill>
              </a:rPr>
              <a:t>	The limiting reactant is:  _________</a:t>
            </a:r>
            <a:endParaRPr lang="en-US" sz="1100" b="1" baseline="-25000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600"/>
              </a:spcBef>
              <a:buNone/>
            </a:pPr>
            <a:r>
              <a:rPr lang="en-US" sz="1100" dirty="0" smtClean="0"/>
              <a:t>══</a:t>
            </a:r>
            <a:r>
              <a:rPr lang="en-US" sz="1100" dirty="0"/>
              <a:t>═</a:t>
            </a:r>
            <a:r>
              <a:rPr lang="en-US" sz="1100" b="1" dirty="0" smtClean="0">
                <a:solidFill>
                  <a:schemeClr val="tx1"/>
                </a:solidFill>
              </a:rPr>
              <a:t>	Products Produced  </a:t>
            </a:r>
            <a:r>
              <a:rPr lang="en-US" sz="1100" dirty="0" smtClean="0"/>
              <a:t>═══════════════════════════════════════════════</a:t>
            </a: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dirty="0"/>
          </a:p>
          <a:p>
            <a:pPr marL="342900" indent="-342900">
              <a:spcBef>
                <a:spcPts val="0"/>
              </a:spcBef>
              <a:buNone/>
            </a:pPr>
            <a:r>
              <a:rPr lang="en-US" sz="1100" dirty="0" smtClean="0"/>
              <a:t>═══ </a:t>
            </a:r>
            <a:r>
              <a:rPr lang="en-US" sz="1100" b="1" dirty="0">
                <a:solidFill>
                  <a:schemeClr val="tx1"/>
                </a:solidFill>
              </a:rPr>
              <a:t>	</a:t>
            </a:r>
            <a:r>
              <a:rPr lang="en-US" sz="1100" b="1" dirty="0" smtClean="0">
                <a:solidFill>
                  <a:schemeClr val="tx1"/>
                </a:solidFill>
              </a:rPr>
              <a:t>Excess Reactant  </a:t>
            </a:r>
            <a:r>
              <a:rPr lang="en-US" sz="1100" dirty="0" smtClean="0"/>
              <a:t>═════════════════════════════════════════════════</a:t>
            </a: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641238"/>
              </p:ext>
            </p:extLst>
          </p:nvPr>
        </p:nvGraphicFramePr>
        <p:xfrm>
          <a:off x="1072343" y="1917670"/>
          <a:ext cx="4713315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598515"/>
                <a:gridCol w="1371600"/>
              </a:tblGrid>
              <a:tr h="274320">
                <a:tc>
                  <a:txBody>
                    <a:bodyPr/>
                    <a:lstStyle/>
                    <a:p>
                      <a:pPr algn="ctr"/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baseline="-25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100" b="1" baseline="-25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baseline="-25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9584098"/>
              </p:ext>
            </p:extLst>
          </p:nvPr>
        </p:nvGraphicFramePr>
        <p:xfrm>
          <a:off x="573572" y="3172933"/>
          <a:ext cx="2539388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436268"/>
                <a:gridCol w="731520"/>
              </a:tblGrid>
              <a:tr h="27432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u="sng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 ratio</a:t>
                      </a:r>
                      <a:endParaRPr lang="en-US" sz="1100" b="1" u="sng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en-US" sz="1100" b="1" baseline="-25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100" b="1" baseline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baseline="-250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8763694"/>
              </p:ext>
            </p:extLst>
          </p:nvPr>
        </p:nvGraphicFramePr>
        <p:xfrm>
          <a:off x="3740223" y="3172933"/>
          <a:ext cx="2539388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436268"/>
                <a:gridCol w="731520"/>
              </a:tblGrid>
              <a:tr h="27432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u="sng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balanced ratio</a:t>
                      </a:r>
                      <a:endParaRPr lang="en-US" sz="1100" b="1" u="sng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en-US" sz="1100" b="1" baseline="-25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baseline="-250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3893791"/>
              </p:ext>
            </p:extLst>
          </p:nvPr>
        </p:nvGraphicFramePr>
        <p:xfrm>
          <a:off x="573572" y="5903907"/>
          <a:ext cx="6084915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598515"/>
                <a:gridCol w="1371600"/>
              </a:tblGrid>
              <a:tr h="274320">
                <a:tc>
                  <a:txBody>
                    <a:bodyPr/>
                    <a:lstStyle/>
                    <a:p>
                      <a:pPr algn="ctr"/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baseline="-25000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baseline="-25000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4861263"/>
              </p:ext>
            </p:extLst>
          </p:nvPr>
        </p:nvGraphicFramePr>
        <p:xfrm>
          <a:off x="573572" y="5095146"/>
          <a:ext cx="6084915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598515"/>
                <a:gridCol w="1371600"/>
              </a:tblGrid>
              <a:tr h="274320">
                <a:tc>
                  <a:txBody>
                    <a:bodyPr/>
                    <a:lstStyle/>
                    <a:p>
                      <a:pPr algn="ctr"/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baseline="-25000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baseline="-25000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5977964"/>
              </p:ext>
            </p:extLst>
          </p:nvPr>
        </p:nvGraphicFramePr>
        <p:xfrm>
          <a:off x="1072343" y="2589626"/>
          <a:ext cx="4713315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598515"/>
                <a:gridCol w="1371600"/>
              </a:tblGrid>
              <a:tr h="274320">
                <a:tc>
                  <a:txBody>
                    <a:bodyPr/>
                    <a:lstStyle/>
                    <a:p>
                      <a:pPr algn="ctr"/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3905025"/>
              </p:ext>
            </p:extLst>
          </p:nvPr>
        </p:nvGraphicFramePr>
        <p:xfrm>
          <a:off x="1072343" y="8248985"/>
          <a:ext cx="5627715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598515"/>
                <a:gridCol w="2286000"/>
              </a:tblGrid>
              <a:tr h="274320">
                <a:tc>
                  <a:txBody>
                    <a:bodyPr/>
                    <a:lstStyle/>
                    <a:p>
                      <a:pPr algn="ctr"/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excess reactant</a:t>
                      </a:r>
                      <a:endParaRPr lang="en-US" sz="1100" b="1" baseline="-25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baseline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606306"/>
              </p:ext>
            </p:extLst>
          </p:nvPr>
        </p:nvGraphicFramePr>
        <p:xfrm>
          <a:off x="1072343" y="6981344"/>
          <a:ext cx="5627715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598515"/>
                <a:gridCol w="2286000"/>
              </a:tblGrid>
              <a:tr h="274320">
                <a:tc>
                  <a:txBody>
                    <a:bodyPr/>
                    <a:lstStyle/>
                    <a:p>
                      <a:pPr algn="ctr"/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consumed</a:t>
                      </a:r>
                      <a:endParaRPr lang="en-US" sz="1100" b="1" baseline="-25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baseline="-25000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233980" y="7615165"/>
            <a:ext cx="3696846" cy="548640"/>
          </a:xfrm>
          <a:prstGeom prst="rect">
            <a:avLst/>
          </a:prstGeom>
          <a:noFill/>
        </p:spPr>
        <p:txBody>
          <a:bodyPr wrap="none" rtlCol="0" anchor="ctr" anchorCtr="0">
            <a:noAutofit/>
          </a:bodyPr>
          <a:lstStyle/>
          <a:p>
            <a:r>
              <a:rPr lang="en-US" sz="11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</a:t>
            </a:r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‒</a:t>
            </a:r>
            <a:r>
              <a:rPr lang="en-US" sz="11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</a:t>
            </a:r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11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</a:t>
            </a:r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excess reactant</a:t>
            </a:r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0" y="0"/>
            <a:ext cx="5207000" cy="31652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 baseline="0">
                <a:solidFill>
                  <a:srgbClr val="0070C0"/>
                </a:solidFill>
                <a:latin typeface="Arial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en-US" sz="1200" dirty="0" smtClean="0"/>
              <a:t>Chemistry  WS Limiting Reagent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02423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3"/>
          <p:cNvSpPr>
            <a:spLocks noGrp="1"/>
          </p:cNvSpPr>
          <p:nvPr>
            <p:ph idx="1"/>
          </p:nvPr>
        </p:nvSpPr>
        <p:spPr>
          <a:xfrm>
            <a:off x="137160" y="584836"/>
            <a:ext cx="6583680" cy="8162924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0"/>
              </a:spcBef>
              <a:buNone/>
            </a:pPr>
            <a:r>
              <a:rPr lang="en-US" sz="1100" b="1" dirty="0" smtClean="0">
                <a:solidFill>
                  <a:schemeClr val="tx1"/>
                </a:solidFill>
              </a:rPr>
              <a:t>4)	10.0 grams of aluminum sulfite reacts with 10.0 grams of sodium hydroxide to produce sodium sulfite and aluminum hydroxide. Find </a:t>
            </a:r>
            <a:r>
              <a:rPr lang="en-US" sz="1100" b="1" dirty="0">
                <a:solidFill>
                  <a:schemeClr val="tx1"/>
                </a:solidFill>
              </a:rPr>
              <a:t>the limiting reactant, the mass of the </a:t>
            </a:r>
            <a:r>
              <a:rPr lang="en-US" sz="1100" b="1" dirty="0" smtClean="0">
                <a:solidFill>
                  <a:schemeClr val="tx1"/>
                </a:solidFill>
              </a:rPr>
              <a:t>products </a:t>
            </a:r>
            <a:r>
              <a:rPr lang="en-US" sz="1100" b="1" dirty="0">
                <a:solidFill>
                  <a:schemeClr val="tx1"/>
                </a:solidFill>
              </a:rPr>
              <a:t>and the amount of excess reagent remaining when the reaction stops.</a:t>
            </a: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buNone/>
            </a:pPr>
            <a:r>
              <a:rPr lang="en-US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	Al</a:t>
            </a:r>
            <a:r>
              <a:rPr lang="en-US" sz="1100" b="1" baseline="-25000" dirty="0" smtClean="0">
                <a:solidFill>
                  <a:schemeClr val="tx1"/>
                </a:solidFill>
                <a:cs typeface="Arial" panose="020B0604020202020204" pitchFamily="34" charset="0"/>
              </a:rPr>
              <a:t>2</a:t>
            </a:r>
            <a:r>
              <a:rPr lang="en-US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(SO</a:t>
            </a:r>
            <a:r>
              <a:rPr lang="en-US" sz="1100" b="1" baseline="-25000" dirty="0" smtClean="0">
                <a:solidFill>
                  <a:schemeClr val="tx1"/>
                </a:solidFill>
                <a:cs typeface="Arial" panose="020B0604020202020204" pitchFamily="34" charset="0"/>
              </a:rPr>
              <a:t>3</a:t>
            </a:r>
            <a:r>
              <a:rPr lang="en-US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)</a:t>
            </a:r>
            <a:r>
              <a:rPr lang="en-US" sz="1100" b="1" baseline="-25000" dirty="0" smtClean="0">
                <a:solidFill>
                  <a:schemeClr val="tx1"/>
                </a:solidFill>
                <a:cs typeface="Arial" panose="020B0604020202020204" pitchFamily="34" charset="0"/>
              </a:rPr>
              <a:t>3</a:t>
            </a:r>
            <a:r>
              <a:rPr lang="en-US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+   6NaOH       </a:t>
            </a:r>
            <a:r>
              <a:rPr lang="en-US" sz="1100" b="1" dirty="0">
                <a:solidFill>
                  <a:schemeClr val="tx1"/>
                </a:solidFill>
                <a:cs typeface="Arial" panose="020B0604020202020204" pitchFamily="34" charset="0"/>
              </a:rPr>
              <a:t>→     </a:t>
            </a:r>
            <a:r>
              <a:rPr lang="en-US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3Na</a:t>
            </a:r>
            <a:r>
              <a:rPr lang="en-US" sz="1100" b="1" baseline="-25000" dirty="0" smtClean="0">
                <a:solidFill>
                  <a:schemeClr val="tx1"/>
                </a:solidFill>
                <a:cs typeface="Arial" panose="020B0604020202020204" pitchFamily="34" charset="0"/>
              </a:rPr>
              <a:t>2</a:t>
            </a:r>
            <a:r>
              <a:rPr lang="en-US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SO</a:t>
            </a:r>
            <a:r>
              <a:rPr lang="en-US" sz="1100" b="1" baseline="-25000" dirty="0" smtClean="0">
                <a:solidFill>
                  <a:schemeClr val="tx1"/>
                </a:solidFill>
                <a:cs typeface="Arial" panose="020B0604020202020204" pitchFamily="34" charset="0"/>
              </a:rPr>
              <a:t>3</a:t>
            </a:r>
            <a:r>
              <a:rPr lang="en-US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+   2Al(OH)</a:t>
            </a:r>
            <a:r>
              <a:rPr lang="en-US" sz="1100" b="1" baseline="-25000" dirty="0" smtClean="0">
                <a:solidFill>
                  <a:schemeClr val="tx1"/>
                </a:solidFill>
                <a:cs typeface="Arial" panose="020B0604020202020204" pitchFamily="34" charset="0"/>
              </a:rPr>
              <a:t>3</a:t>
            </a: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buNone/>
            </a:pPr>
            <a:r>
              <a:rPr lang="en-US" sz="1100" dirty="0" smtClean="0"/>
              <a:t>══</a:t>
            </a:r>
            <a:r>
              <a:rPr lang="en-US" sz="1100" dirty="0"/>
              <a:t>═</a:t>
            </a:r>
            <a:r>
              <a:rPr lang="en-US" sz="1100" dirty="0" smtClean="0"/>
              <a:t> </a:t>
            </a:r>
            <a:r>
              <a:rPr lang="en-US" sz="1100" b="1" dirty="0">
                <a:solidFill>
                  <a:schemeClr val="tx1"/>
                </a:solidFill>
              </a:rPr>
              <a:t>	</a:t>
            </a:r>
            <a:r>
              <a:rPr lang="en-US" sz="1100" b="1" dirty="0" smtClean="0">
                <a:solidFill>
                  <a:schemeClr val="tx1"/>
                </a:solidFill>
              </a:rPr>
              <a:t>Limiting Reactant </a:t>
            </a:r>
            <a:r>
              <a:rPr lang="en-US" sz="1100" dirty="0" smtClean="0"/>
              <a:t>═════════════════════════════════════════════════</a:t>
            </a:r>
            <a:endParaRPr lang="en-US" sz="1100" b="1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600"/>
              </a:spcBef>
              <a:buNone/>
            </a:pPr>
            <a:r>
              <a:rPr lang="en-US" sz="1100" b="1" dirty="0" smtClean="0">
                <a:solidFill>
                  <a:schemeClr val="tx1"/>
                </a:solidFill>
              </a:rPr>
              <a:t>	The limiting reactant is:  _________</a:t>
            </a:r>
            <a:endParaRPr lang="en-US" sz="1100" b="1" baseline="-25000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600"/>
              </a:spcBef>
              <a:buNone/>
            </a:pPr>
            <a:r>
              <a:rPr lang="en-US" sz="1100" dirty="0" smtClean="0"/>
              <a:t>══</a:t>
            </a:r>
            <a:r>
              <a:rPr lang="en-US" sz="1100" dirty="0"/>
              <a:t>═</a:t>
            </a:r>
            <a:r>
              <a:rPr lang="en-US" sz="1100" b="1" dirty="0" smtClean="0">
                <a:solidFill>
                  <a:schemeClr val="tx1"/>
                </a:solidFill>
              </a:rPr>
              <a:t>	Products Produced  </a:t>
            </a:r>
            <a:r>
              <a:rPr lang="en-US" sz="1100" dirty="0" smtClean="0"/>
              <a:t>═══════════════════════════════════════════════</a:t>
            </a: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dirty="0"/>
          </a:p>
          <a:p>
            <a:pPr marL="342900" indent="-342900">
              <a:spcBef>
                <a:spcPts val="0"/>
              </a:spcBef>
              <a:buNone/>
            </a:pPr>
            <a:r>
              <a:rPr lang="en-US" sz="1100" dirty="0" smtClean="0"/>
              <a:t>═══ </a:t>
            </a:r>
            <a:r>
              <a:rPr lang="en-US" sz="1100" b="1" dirty="0">
                <a:solidFill>
                  <a:schemeClr val="tx1"/>
                </a:solidFill>
              </a:rPr>
              <a:t>	</a:t>
            </a:r>
            <a:r>
              <a:rPr lang="en-US" sz="1100" b="1" dirty="0" smtClean="0">
                <a:solidFill>
                  <a:schemeClr val="tx1"/>
                </a:solidFill>
              </a:rPr>
              <a:t>Excess Reactant  </a:t>
            </a:r>
            <a:r>
              <a:rPr lang="en-US" sz="1100" dirty="0" smtClean="0"/>
              <a:t>═════════════════════════════════════════════════</a:t>
            </a: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8656208"/>
              </p:ext>
            </p:extLst>
          </p:nvPr>
        </p:nvGraphicFramePr>
        <p:xfrm>
          <a:off x="1072343" y="1917670"/>
          <a:ext cx="4896195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598515"/>
                <a:gridCol w="1554480"/>
              </a:tblGrid>
              <a:tr h="274320">
                <a:tc>
                  <a:txBody>
                    <a:bodyPr/>
                    <a:lstStyle/>
                    <a:p>
                      <a:pPr algn="ctr"/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467083"/>
              </p:ext>
            </p:extLst>
          </p:nvPr>
        </p:nvGraphicFramePr>
        <p:xfrm>
          <a:off x="573572" y="3172933"/>
          <a:ext cx="2722268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480"/>
                <a:gridCol w="436268"/>
                <a:gridCol w="731520"/>
              </a:tblGrid>
              <a:tr h="27432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u="sng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 ratio</a:t>
                      </a:r>
                      <a:endParaRPr lang="en-US" sz="1100" b="1" u="sng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100" b="1" baseline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684015"/>
              </p:ext>
            </p:extLst>
          </p:nvPr>
        </p:nvGraphicFramePr>
        <p:xfrm>
          <a:off x="3740223" y="3172933"/>
          <a:ext cx="2722268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480"/>
                <a:gridCol w="436268"/>
                <a:gridCol w="731520"/>
              </a:tblGrid>
              <a:tr h="27432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u="sng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balanced ratio</a:t>
                      </a:r>
                      <a:endParaRPr lang="en-US" sz="1100" b="1" u="sng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endParaRPr lang="en-US" sz="1100" b="1" baseline="-25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3756262"/>
              </p:ext>
            </p:extLst>
          </p:nvPr>
        </p:nvGraphicFramePr>
        <p:xfrm>
          <a:off x="573572" y="5903907"/>
          <a:ext cx="5852160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480"/>
                <a:gridCol w="1371600"/>
                <a:gridCol w="1371600"/>
                <a:gridCol w="365760"/>
                <a:gridCol w="1188720"/>
              </a:tblGrid>
              <a:tr h="274320">
                <a:tc>
                  <a:txBody>
                    <a:bodyPr/>
                    <a:lstStyle/>
                    <a:p>
                      <a:pPr algn="ctr"/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baseline="-25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baseline="-25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100" b="1" baseline="-25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baseline="-25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baseline="-25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3303476"/>
              </p:ext>
            </p:extLst>
          </p:nvPr>
        </p:nvGraphicFramePr>
        <p:xfrm>
          <a:off x="573572" y="5095146"/>
          <a:ext cx="5760720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480"/>
                <a:gridCol w="1371600"/>
                <a:gridCol w="1371600"/>
                <a:gridCol w="365760"/>
                <a:gridCol w="1097280"/>
              </a:tblGrid>
              <a:tr h="274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baseline="-25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baseline="-25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100" b="1" baseline="-25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baseline="-250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94976"/>
              </p:ext>
            </p:extLst>
          </p:nvPr>
        </p:nvGraphicFramePr>
        <p:xfrm>
          <a:off x="1072343" y="2589626"/>
          <a:ext cx="4713315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598515"/>
                <a:gridCol w="1371600"/>
              </a:tblGrid>
              <a:tr h="274320">
                <a:tc>
                  <a:txBody>
                    <a:bodyPr/>
                    <a:lstStyle/>
                    <a:p>
                      <a:pPr algn="ctr"/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100" b="1" baseline="-25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6341327"/>
              </p:ext>
            </p:extLst>
          </p:nvPr>
        </p:nvGraphicFramePr>
        <p:xfrm>
          <a:off x="1072343" y="8248985"/>
          <a:ext cx="5719155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598515"/>
                <a:gridCol w="2377440"/>
              </a:tblGrid>
              <a:tr h="274320">
                <a:tc>
                  <a:txBody>
                    <a:bodyPr/>
                    <a:lstStyle/>
                    <a:p>
                      <a:pPr algn="ctr"/>
                      <a:endParaRPr lang="en-US" sz="1100" b="1" baseline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baseline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  <a:endParaRPr lang="en-US" sz="1100" b="1" baseline="-25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baseline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9466553"/>
              </p:ext>
            </p:extLst>
          </p:nvPr>
        </p:nvGraphicFramePr>
        <p:xfrm>
          <a:off x="1072343" y="6981344"/>
          <a:ext cx="5627715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598515"/>
                <a:gridCol w="2286000"/>
              </a:tblGrid>
              <a:tr h="274320">
                <a:tc>
                  <a:txBody>
                    <a:bodyPr/>
                    <a:lstStyle/>
                    <a:p>
                      <a:pPr algn="ctr"/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baseline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endParaRPr lang="en-US" sz="1100" b="1" baseline="-25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233980" y="7615165"/>
            <a:ext cx="3696846" cy="548640"/>
          </a:xfrm>
          <a:prstGeom prst="rect">
            <a:avLst/>
          </a:prstGeom>
          <a:noFill/>
        </p:spPr>
        <p:txBody>
          <a:bodyPr wrap="none" rtlCol="0" anchor="ctr" anchorCtr="0">
            <a:noAutofit/>
          </a:bodyPr>
          <a:lstStyle/>
          <a:p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‒                                        =</a:t>
            </a:r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0" y="0"/>
            <a:ext cx="5207000" cy="31652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 baseline="0">
                <a:solidFill>
                  <a:srgbClr val="0070C0"/>
                </a:solidFill>
                <a:latin typeface="Arial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en-US" sz="1200" dirty="0" smtClean="0"/>
              <a:t>Chemistry  WS Limiting Reagent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0074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 txBox="1">
            <a:spLocks/>
          </p:cNvSpPr>
          <p:nvPr/>
        </p:nvSpPr>
        <p:spPr>
          <a:xfrm>
            <a:off x="0" y="0"/>
            <a:ext cx="3901440" cy="63304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 baseline="0">
                <a:solidFill>
                  <a:srgbClr val="0070C0"/>
                </a:solidFill>
                <a:latin typeface="Arial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en-US" sz="1600" dirty="0" smtClean="0"/>
              <a:t>Chemistry</a:t>
            </a:r>
          </a:p>
          <a:p>
            <a:pPr algn="l"/>
            <a:r>
              <a:rPr lang="en-US" sz="1600" dirty="0" smtClean="0"/>
              <a:t>WS Limiting Reactant</a:t>
            </a:r>
            <a:endParaRPr lang="en-US" sz="1600" dirty="0"/>
          </a:p>
        </p:txBody>
      </p:sp>
      <p:grpSp>
        <p:nvGrpSpPr>
          <p:cNvPr id="31" name="Group 30"/>
          <p:cNvGrpSpPr/>
          <p:nvPr/>
        </p:nvGrpSpPr>
        <p:grpSpPr>
          <a:xfrm>
            <a:off x="4419600" y="0"/>
            <a:ext cx="2438400" cy="729557"/>
            <a:chOff x="4419600" y="0"/>
            <a:chExt cx="2438400" cy="729557"/>
          </a:xfrm>
        </p:grpSpPr>
        <p:sp>
          <p:nvSpPr>
            <p:cNvPr id="32" name="TextBox 31"/>
            <p:cNvSpPr txBox="1"/>
            <p:nvPr/>
          </p:nvSpPr>
          <p:spPr>
            <a:xfrm>
              <a:off x="4419600" y="0"/>
              <a:ext cx="2438400" cy="36576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none" lIns="0" tIns="0" rIns="0" bIns="0" rtlCol="0">
              <a:noAutofit/>
            </a:bodyPr>
            <a:lstStyle/>
            <a:p>
              <a:r>
                <a:rPr lang="en-US" sz="1400" dirty="0" smtClean="0"/>
                <a:t> </a:t>
              </a:r>
              <a:r>
                <a:rPr lang="en-US" sz="1400" u="sng" dirty="0" smtClean="0"/>
                <a:t>Name</a:t>
              </a:r>
              <a:endParaRPr lang="en-US" sz="1400" u="sng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419600" y="363797"/>
              <a:ext cx="2438400" cy="36576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none" lIns="0" tIns="0" rIns="0" bIns="0" rtlCol="0">
              <a:noAutofit/>
            </a:bodyPr>
            <a:lstStyle/>
            <a:p>
              <a:r>
                <a:rPr lang="en-US" sz="1400" dirty="0" smtClean="0"/>
                <a:t> </a:t>
              </a:r>
              <a:r>
                <a:rPr lang="en-US" sz="1400" u="sng" dirty="0" smtClean="0"/>
                <a:t>Date</a:t>
              </a:r>
              <a:endParaRPr lang="en-US" sz="1400" u="sng" dirty="0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4914900" y="0"/>
            <a:ext cx="1943100" cy="400110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  <a:latin typeface="Arial Black" pitchFamily="34" charset="0"/>
              </a:rPr>
              <a:t>ANSWERS</a:t>
            </a:r>
            <a:endParaRPr lang="en-US" sz="2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21" name="Content Placeholder 3"/>
          <p:cNvSpPr>
            <a:spLocks noGrp="1"/>
          </p:cNvSpPr>
          <p:nvPr>
            <p:ph idx="1"/>
          </p:nvPr>
        </p:nvSpPr>
        <p:spPr>
          <a:xfrm>
            <a:off x="137160" y="828676"/>
            <a:ext cx="6583680" cy="8162924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0"/>
              </a:spcBef>
              <a:buNone/>
            </a:pPr>
            <a:r>
              <a:rPr lang="en-US" sz="1100" b="1" dirty="0" smtClean="0">
                <a:solidFill>
                  <a:schemeClr val="tx1"/>
                </a:solidFill>
              </a:rPr>
              <a:t>1)	242 grams of propane reacts with 576 grams of oxygen to produce water and carbon dioxide. Find </a:t>
            </a:r>
            <a:r>
              <a:rPr lang="en-US" sz="1100" b="1" dirty="0">
                <a:solidFill>
                  <a:schemeClr val="tx1"/>
                </a:solidFill>
              </a:rPr>
              <a:t>the limiting reactant, the mass of the </a:t>
            </a:r>
            <a:r>
              <a:rPr lang="en-US" sz="1100" b="1" dirty="0" smtClean="0">
                <a:solidFill>
                  <a:schemeClr val="tx1"/>
                </a:solidFill>
              </a:rPr>
              <a:t>products </a:t>
            </a:r>
            <a:r>
              <a:rPr lang="en-US" sz="1100" b="1" dirty="0">
                <a:solidFill>
                  <a:schemeClr val="tx1"/>
                </a:solidFill>
              </a:rPr>
              <a:t>and the amount of excess reagent remaining when the reaction stops.</a:t>
            </a: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buNone/>
            </a:pPr>
            <a:r>
              <a:rPr lang="en-US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	C</a:t>
            </a:r>
            <a:r>
              <a:rPr lang="en-US" sz="1100" b="1" baseline="-25000" dirty="0" smtClean="0">
                <a:solidFill>
                  <a:schemeClr val="tx1"/>
                </a:solidFill>
                <a:cs typeface="Arial" panose="020B0604020202020204" pitchFamily="34" charset="0"/>
              </a:rPr>
              <a:t>3</a:t>
            </a:r>
            <a:r>
              <a:rPr lang="en-US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H</a:t>
            </a:r>
            <a:r>
              <a:rPr lang="en-US" sz="1100" b="1" baseline="-25000" dirty="0" smtClean="0">
                <a:solidFill>
                  <a:schemeClr val="tx1"/>
                </a:solidFill>
                <a:cs typeface="Arial" panose="020B0604020202020204" pitchFamily="34" charset="0"/>
              </a:rPr>
              <a:t>8</a:t>
            </a:r>
            <a:r>
              <a:rPr lang="en-US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</a:t>
            </a:r>
            <a:r>
              <a:rPr lang="en-US" sz="1100" b="1" dirty="0">
                <a:solidFill>
                  <a:schemeClr val="tx1"/>
                </a:solidFill>
                <a:cs typeface="Arial" panose="020B0604020202020204" pitchFamily="34" charset="0"/>
              </a:rPr>
              <a:t>+     5O</a:t>
            </a:r>
            <a:r>
              <a:rPr lang="en-US" sz="1100" b="1" baseline="-25000" dirty="0">
                <a:solidFill>
                  <a:schemeClr val="tx1"/>
                </a:solidFill>
                <a:cs typeface="Arial" panose="020B0604020202020204" pitchFamily="34" charset="0"/>
              </a:rPr>
              <a:t>2</a:t>
            </a:r>
            <a:r>
              <a:rPr lang="en-US" sz="1100" b="1" dirty="0">
                <a:solidFill>
                  <a:schemeClr val="tx1"/>
                </a:solidFill>
                <a:cs typeface="Arial" panose="020B0604020202020204" pitchFamily="34" charset="0"/>
              </a:rPr>
              <a:t>      </a:t>
            </a:r>
            <a:r>
              <a:rPr lang="en-US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100" b="1" dirty="0">
                <a:solidFill>
                  <a:schemeClr val="tx1"/>
                </a:solidFill>
                <a:cs typeface="Arial" panose="020B0604020202020204" pitchFamily="34" charset="0"/>
              </a:rPr>
              <a:t>→     </a:t>
            </a:r>
            <a:r>
              <a:rPr lang="en-US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4H</a:t>
            </a:r>
            <a:r>
              <a:rPr lang="en-US" sz="1100" b="1" baseline="-25000" dirty="0" smtClean="0">
                <a:solidFill>
                  <a:schemeClr val="tx1"/>
                </a:solidFill>
                <a:cs typeface="Arial" panose="020B0604020202020204" pitchFamily="34" charset="0"/>
              </a:rPr>
              <a:t>2</a:t>
            </a:r>
            <a:r>
              <a:rPr lang="en-US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O    </a:t>
            </a:r>
            <a:r>
              <a:rPr lang="en-US" sz="1100" b="1" dirty="0">
                <a:solidFill>
                  <a:schemeClr val="tx1"/>
                </a:solidFill>
                <a:cs typeface="Arial" panose="020B0604020202020204" pitchFamily="34" charset="0"/>
              </a:rPr>
              <a:t>+     </a:t>
            </a:r>
            <a:r>
              <a:rPr lang="en-US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3CO</a:t>
            </a:r>
            <a:r>
              <a:rPr lang="en-US" sz="1100" b="1" baseline="-25000" dirty="0" smtClean="0">
                <a:solidFill>
                  <a:schemeClr val="tx1"/>
                </a:solidFill>
                <a:cs typeface="Arial" panose="020B0604020202020204" pitchFamily="34" charset="0"/>
              </a:rPr>
              <a:t>2</a:t>
            </a: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buNone/>
            </a:pPr>
            <a:r>
              <a:rPr lang="en-US" sz="1100" dirty="0" smtClean="0"/>
              <a:t>══</a:t>
            </a:r>
            <a:r>
              <a:rPr lang="en-US" sz="1100" dirty="0"/>
              <a:t>═</a:t>
            </a:r>
            <a:r>
              <a:rPr lang="en-US" sz="1100" dirty="0" smtClean="0"/>
              <a:t> </a:t>
            </a:r>
            <a:r>
              <a:rPr lang="en-US" sz="1100" b="1" dirty="0">
                <a:solidFill>
                  <a:schemeClr val="tx1"/>
                </a:solidFill>
              </a:rPr>
              <a:t>	</a:t>
            </a:r>
            <a:r>
              <a:rPr lang="en-US" sz="1100" b="1" dirty="0" smtClean="0">
                <a:solidFill>
                  <a:schemeClr val="tx1"/>
                </a:solidFill>
              </a:rPr>
              <a:t>Limiting Reactant </a:t>
            </a:r>
            <a:r>
              <a:rPr lang="en-US" sz="1100" dirty="0" smtClean="0"/>
              <a:t>═════════════════════════════════════════════════</a:t>
            </a:r>
            <a:endParaRPr lang="en-US" sz="1100" b="1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600"/>
              </a:spcBef>
              <a:buNone/>
            </a:pPr>
            <a:r>
              <a:rPr lang="en-US" sz="1100" b="1" dirty="0" smtClean="0">
                <a:solidFill>
                  <a:schemeClr val="tx1"/>
                </a:solidFill>
              </a:rPr>
              <a:t>	The limiting reactant is:  </a:t>
            </a:r>
            <a:r>
              <a:rPr lang="en-US" sz="1100" b="1" dirty="0" smtClean="0">
                <a:solidFill>
                  <a:srgbClr val="FF0000"/>
                </a:solidFill>
              </a:rPr>
              <a:t>O</a:t>
            </a:r>
            <a:r>
              <a:rPr lang="en-US" sz="1100" b="1" baseline="-25000" dirty="0" smtClean="0">
                <a:solidFill>
                  <a:srgbClr val="FF0000"/>
                </a:solidFill>
              </a:rPr>
              <a:t>2</a:t>
            </a:r>
            <a:endParaRPr lang="en-US" sz="1100" b="1" baseline="-250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600"/>
              </a:spcBef>
              <a:buNone/>
            </a:pPr>
            <a:r>
              <a:rPr lang="en-US" sz="1100" dirty="0" smtClean="0"/>
              <a:t>══</a:t>
            </a:r>
            <a:r>
              <a:rPr lang="en-US" sz="1100" dirty="0"/>
              <a:t>═</a:t>
            </a:r>
            <a:r>
              <a:rPr lang="en-US" sz="1100" b="1" dirty="0" smtClean="0">
                <a:solidFill>
                  <a:schemeClr val="tx1"/>
                </a:solidFill>
              </a:rPr>
              <a:t>	Products Produced  </a:t>
            </a:r>
            <a:r>
              <a:rPr lang="en-US" sz="1100" dirty="0" smtClean="0"/>
              <a:t>═══════════════════════════════════════════════</a:t>
            </a: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dirty="0" smtClean="0"/>
          </a:p>
          <a:p>
            <a:pPr marL="342900" indent="-342900">
              <a:spcBef>
                <a:spcPts val="0"/>
              </a:spcBef>
              <a:buNone/>
            </a:pPr>
            <a:endParaRPr lang="en-US" sz="1100" dirty="0"/>
          </a:p>
          <a:p>
            <a:pPr marL="342900" indent="-342900">
              <a:spcBef>
                <a:spcPts val="0"/>
              </a:spcBef>
              <a:buNone/>
            </a:pPr>
            <a:r>
              <a:rPr lang="en-US" sz="1100" dirty="0" smtClean="0"/>
              <a:t>═══ </a:t>
            </a:r>
            <a:r>
              <a:rPr lang="en-US" sz="1100" b="1" dirty="0">
                <a:solidFill>
                  <a:schemeClr val="tx1"/>
                </a:solidFill>
              </a:rPr>
              <a:t>	</a:t>
            </a:r>
            <a:r>
              <a:rPr lang="en-US" sz="1100" b="1" dirty="0" smtClean="0">
                <a:solidFill>
                  <a:schemeClr val="tx1"/>
                </a:solidFill>
              </a:rPr>
              <a:t>Excess Reactant  </a:t>
            </a:r>
            <a:r>
              <a:rPr lang="en-US" sz="1100" dirty="0" smtClean="0"/>
              <a:t>═════════════════════════════════════════════════</a:t>
            </a: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9970394"/>
              </p:ext>
            </p:extLst>
          </p:nvPr>
        </p:nvGraphicFramePr>
        <p:xfrm>
          <a:off x="1072343" y="2161510"/>
          <a:ext cx="4713315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598515"/>
                <a:gridCol w="137160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242 g C</a:t>
                      </a:r>
                      <a:r>
                        <a:rPr lang="en-US" sz="1100" b="1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1100" b="1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100" b="1" baseline="-25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mol 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5.50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mol C</a:t>
                      </a:r>
                      <a:r>
                        <a:rPr lang="en-US" sz="1100" b="1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1100" b="1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100" b="1" baseline="-25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44.0 g 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9252388"/>
              </p:ext>
            </p:extLst>
          </p:nvPr>
        </p:nvGraphicFramePr>
        <p:xfrm>
          <a:off x="573572" y="3416773"/>
          <a:ext cx="2539388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436268"/>
                <a:gridCol w="731520"/>
              </a:tblGrid>
              <a:tr h="27432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u="sng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 ratio</a:t>
                      </a:r>
                      <a:endParaRPr lang="en-US" sz="1100" b="1" u="sng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5.50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mol 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en-US" sz="1100" b="1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1100" b="1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100" b="1" baseline="-25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0.306</a:t>
                      </a:r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18.0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mol O</a:t>
                      </a:r>
                      <a:r>
                        <a:rPr lang="en-US" sz="1100" b="1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559977"/>
              </p:ext>
            </p:extLst>
          </p:nvPr>
        </p:nvGraphicFramePr>
        <p:xfrm>
          <a:off x="3740223" y="3416773"/>
          <a:ext cx="2539388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436268"/>
                <a:gridCol w="731520"/>
              </a:tblGrid>
              <a:tr h="27432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u="sng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balanced ratio</a:t>
                      </a:r>
                      <a:endParaRPr lang="en-US" sz="1100" b="1" u="sng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mol 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en-US" sz="1100" b="1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1100" b="1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100" b="1" baseline="-25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</a:t>
                      </a:r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mol O</a:t>
                      </a:r>
                      <a:r>
                        <a:rPr lang="en-US" sz="1100" b="1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9636530"/>
              </p:ext>
            </p:extLst>
          </p:nvPr>
        </p:nvGraphicFramePr>
        <p:xfrm>
          <a:off x="573572" y="6043842"/>
          <a:ext cx="6084915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598515"/>
                <a:gridCol w="137160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18.0 mol </a:t>
                      </a:r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mol CO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44.0 g 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475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 CO</a:t>
                      </a:r>
                      <a:r>
                        <a:rPr lang="en-US" sz="1100" b="1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b="1" baseline="-25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mol </a:t>
                      </a:r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mol 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3265133"/>
              </p:ext>
            </p:extLst>
          </p:nvPr>
        </p:nvGraphicFramePr>
        <p:xfrm>
          <a:off x="573572" y="5235081"/>
          <a:ext cx="6084915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598515"/>
                <a:gridCol w="137160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18.0 mol </a:t>
                      </a:r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mol H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18.0 g 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259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 H</a:t>
                      </a:r>
                      <a:r>
                        <a:rPr lang="en-US" sz="1100" b="1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endParaRPr lang="en-US" sz="1100" b="1" baseline="-25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mol </a:t>
                      </a:r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mol 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endParaRPr lang="en-US" sz="1100" b="1" baseline="-25000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5259793"/>
              </p:ext>
            </p:extLst>
          </p:nvPr>
        </p:nvGraphicFramePr>
        <p:xfrm>
          <a:off x="1072343" y="2833466"/>
          <a:ext cx="4713315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598515"/>
                <a:gridCol w="137160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576 g O</a:t>
                      </a:r>
                      <a:r>
                        <a:rPr lang="en-US" sz="1100" b="1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b="1" baseline="-25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mol 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b="1" baseline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18.0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mol O</a:t>
                      </a:r>
                      <a:r>
                        <a:rPr lang="en-US" sz="1100" b="1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b="1" baseline="-25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32.0 g 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b="1" baseline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2998648"/>
              </p:ext>
            </p:extLst>
          </p:nvPr>
        </p:nvGraphicFramePr>
        <p:xfrm>
          <a:off x="1072343" y="8492825"/>
          <a:ext cx="5627715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598515"/>
                <a:gridCol w="228600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1.90 mol C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 g 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83.6 g   C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excess reactant</a:t>
                      </a:r>
                      <a:endParaRPr lang="en-US" sz="1100" b="1" baseline="-25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mol 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100" b="1" baseline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1782507"/>
              </p:ext>
            </p:extLst>
          </p:nvPr>
        </p:nvGraphicFramePr>
        <p:xfrm>
          <a:off x="1072343" y="7225184"/>
          <a:ext cx="5627715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598515"/>
                <a:gridCol w="228600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18.0 mol O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mol 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3.60 mol   C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consumed</a:t>
                      </a:r>
                      <a:endParaRPr lang="en-US" sz="1100" b="1" baseline="-25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mol 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b="1" baseline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233980" y="7859005"/>
            <a:ext cx="3696846" cy="548640"/>
          </a:xfrm>
          <a:prstGeom prst="rect">
            <a:avLst/>
          </a:prstGeom>
          <a:noFill/>
        </p:spPr>
        <p:txBody>
          <a:bodyPr wrap="none" rtlCol="0" anchor="ctr" anchorCtr="0">
            <a:noAutofit/>
          </a:bodyPr>
          <a:lstStyle/>
          <a:p>
            <a:r>
              <a:rPr lang="en-US" sz="11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5.50 </a:t>
            </a:r>
            <a:r>
              <a:rPr lang="en-US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 C</a:t>
            </a:r>
            <a:r>
              <a:rPr lang="en-US" sz="1100" b="1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100" b="1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11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‒    </a:t>
            </a:r>
            <a:r>
              <a:rPr lang="en-US" sz="11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3.60 mol </a:t>
            </a:r>
            <a:r>
              <a:rPr lang="en-US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100" b="1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100" b="1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11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=         </a:t>
            </a:r>
            <a:r>
              <a:rPr lang="en-US" sz="11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1.90 mol   C</a:t>
            </a:r>
            <a:r>
              <a:rPr lang="en-US" sz="11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1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1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excess reactant</a:t>
            </a:r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88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3"/>
          <p:cNvSpPr>
            <a:spLocks noGrp="1"/>
          </p:cNvSpPr>
          <p:nvPr>
            <p:ph idx="1"/>
          </p:nvPr>
        </p:nvSpPr>
        <p:spPr>
          <a:xfrm>
            <a:off x="137160" y="584836"/>
            <a:ext cx="6583680" cy="8162924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0"/>
              </a:spcBef>
              <a:buNone/>
            </a:pPr>
            <a:r>
              <a:rPr lang="en-US" sz="1100" b="1" dirty="0" smtClean="0">
                <a:solidFill>
                  <a:schemeClr val="tx1"/>
                </a:solidFill>
              </a:rPr>
              <a:t>2)	25 grams of white phosphorus (P</a:t>
            </a:r>
            <a:r>
              <a:rPr lang="en-US" sz="1100" b="1" baseline="-25000" dirty="0" smtClean="0">
                <a:solidFill>
                  <a:schemeClr val="tx1"/>
                </a:solidFill>
              </a:rPr>
              <a:t>4</a:t>
            </a:r>
            <a:r>
              <a:rPr lang="en-US" sz="1100" b="1" dirty="0" smtClean="0">
                <a:solidFill>
                  <a:schemeClr val="tx1"/>
                </a:solidFill>
              </a:rPr>
              <a:t>) reacts with 50 grams of oxygen to produce tetra-phosphorus </a:t>
            </a:r>
            <a:r>
              <a:rPr lang="en-US" sz="1100" b="1" dirty="0" err="1" smtClean="0">
                <a:solidFill>
                  <a:schemeClr val="tx1"/>
                </a:solidFill>
              </a:rPr>
              <a:t>decoxide</a:t>
            </a:r>
            <a:r>
              <a:rPr lang="en-US" sz="1100" b="1" dirty="0" smtClean="0">
                <a:solidFill>
                  <a:schemeClr val="tx1"/>
                </a:solidFill>
              </a:rPr>
              <a:t>. Find </a:t>
            </a:r>
            <a:r>
              <a:rPr lang="en-US" sz="1100" b="1" dirty="0">
                <a:solidFill>
                  <a:schemeClr val="tx1"/>
                </a:solidFill>
              </a:rPr>
              <a:t>the limiting reactant, the mass of the </a:t>
            </a:r>
            <a:r>
              <a:rPr lang="en-US" sz="1100" b="1" dirty="0" smtClean="0">
                <a:solidFill>
                  <a:schemeClr val="tx1"/>
                </a:solidFill>
              </a:rPr>
              <a:t>products </a:t>
            </a:r>
            <a:r>
              <a:rPr lang="en-US" sz="1100" b="1" dirty="0">
                <a:solidFill>
                  <a:schemeClr val="tx1"/>
                </a:solidFill>
              </a:rPr>
              <a:t>and the amount of excess reagent remaining when the reaction stops.</a:t>
            </a: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buNone/>
            </a:pPr>
            <a:r>
              <a:rPr lang="en-US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	P</a:t>
            </a:r>
            <a:r>
              <a:rPr lang="en-US" sz="1100" b="1" baseline="-25000" dirty="0" smtClean="0">
                <a:solidFill>
                  <a:schemeClr val="tx1"/>
                </a:solidFill>
                <a:cs typeface="Arial" panose="020B0604020202020204" pitchFamily="34" charset="0"/>
              </a:rPr>
              <a:t>4</a:t>
            </a:r>
            <a:r>
              <a:rPr lang="en-US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</a:t>
            </a:r>
            <a:r>
              <a:rPr lang="en-US" sz="1100" b="1" dirty="0">
                <a:solidFill>
                  <a:schemeClr val="tx1"/>
                </a:solidFill>
                <a:cs typeface="Arial" panose="020B0604020202020204" pitchFamily="34" charset="0"/>
              </a:rPr>
              <a:t>+     5O</a:t>
            </a:r>
            <a:r>
              <a:rPr lang="en-US" sz="1100" b="1" baseline="-25000" dirty="0">
                <a:solidFill>
                  <a:schemeClr val="tx1"/>
                </a:solidFill>
                <a:cs typeface="Arial" panose="020B0604020202020204" pitchFamily="34" charset="0"/>
              </a:rPr>
              <a:t>2</a:t>
            </a:r>
            <a:r>
              <a:rPr lang="en-US" sz="1100" b="1" dirty="0">
                <a:solidFill>
                  <a:schemeClr val="tx1"/>
                </a:solidFill>
                <a:cs typeface="Arial" panose="020B0604020202020204" pitchFamily="34" charset="0"/>
              </a:rPr>
              <a:t>      </a:t>
            </a:r>
            <a:r>
              <a:rPr lang="en-US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100" b="1" dirty="0">
                <a:solidFill>
                  <a:schemeClr val="tx1"/>
                </a:solidFill>
                <a:cs typeface="Arial" panose="020B0604020202020204" pitchFamily="34" charset="0"/>
              </a:rPr>
              <a:t>→     </a:t>
            </a:r>
            <a:r>
              <a:rPr lang="en-US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P</a:t>
            </a:r>
            <a:r>
              <a:rPr lang="en-US" sz="1100" b="1" baseline="-25000" dirty="0" smtClean="0">
                <a:solidFill>
                  <a:schemeClr val="tx1"/>
                </a:solidFill>
                <a:cs typeface="Arial" panose="020B0604020202020204" pitchFamily="34" charset="0"/>
              </a:rPr>
              <a:t>4</a:t>
            </a:r>
            <a:r>
              <a:rPr lang="en-US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O</a:t>
            </a:r>
            <a:r>
              <a:rPr lang="en-US" sz="1100" b="1" baseline="-25000" dirty="0" smtClean="0">
                <a:solidFill>
                  <a:schemeClr val="tx1"/>
                </a:solidFill>
                <a:cs typeface="Arial" panose="020B0604020202020204" pitchFamily="34" charset="0"/>
              </a:rPr>
              <a:t>10</a:t>
            </a: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buNone/>
            </a:pPr>
            <a:r>
              <a:rPr lang="en-US" sz="1100" dirty="0" smtClean="0"/>
              <a:t>══</a:t>
            </a:r>
            <a:r>
              <a:rPr lang="en-US" sz="1100" dirty="0"/>
              <a:t>═</a:t>
            </a:r>
            <a:r>
              <a:rPr lang="en-US" sz="1100" dirty="0" smtClean="0"/>
              <a:t> </a:t>
            </a:r>
            <a:r>
              <a:rPr lang="en-US" sz="1100" b="1" dirty="0">
                <a:solidFill>
                  <a:schemeClr val="tx1"/>
                </a:solidFill>
              </a:rPr>
              <a:t>	</a:t>
            </a:r>
            <a:r>
              <a:rPr lang="en-US" sz="1100" b="1" dirty="0" smtClean="0">
                <a:solidFill>
                  <a:schemeClr val="tx1"/>
                </a:solidFill>
              </a:rPr>
              <a:t>Limiting Reactant </a:t>
            </a:r>
            <a:r>
              <a:rPr lang="en-US" sz="1100" dirty="0" smtClean="0"/>
              <a:t>═════════════════════════════════════════════════</a:t>
            </a:r>
            <a:endParaRPr lang="en-US" sz="1100" b="1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600"/>
              </a:spcBef>
              <a:buNone/>
            </a:pPr>
            <a:r>
              <a:rPr lang="en-US" sz="1100" b="1" dirty="0" smtClean="0">
                <a:solidFill>
                  <a:schemeClr val="tx1"/>
                </a:solidFill>
              </a:rPr>
              <a:t>	The limiting reactant is:  ____</a:t>
            </a:r>
            <a:r>
              <a:rPr lang="en-US" sz="1100" b="1" dirty="0" smtClean="0">
                <a:solidFill>
                  <a:srgbClr val="FF0000"/>
                </a:solidFill>
              </a:rPr>
              <a:t>P</a:t>
            </a:r>
            <a:r>
              <a:rPr lang="en-US" sz="1100" b="1" baseline="-25000" dirty="0" smtClean="0">
                <a:solidFill>
                  <a:srgbClr val="FF0000"/>
                </a:solidFill>
              </a:rPr>
              <a:t>4</a:t>
            </a:r>
            <a:r>
              <a:rPr lang="en-US" sz="1100" b="1" dirty="0" smtClean="0">
                <a:solidFill>
                  <a:schemeClr val="tx1"/>
                </a:solidFill>
              </a:rPr>
              <a:t>____</a:t>
            </a:r>
            <a:endParaRPr lang="en-US" sz="1100" b="1" baseline="-25000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600"/>
              </a:spcBef>
              <a:buNone/>
            </a:pPr>
            <a:r>
              <a:rPr lang="en-US" sz="1100" dirty="0" smtClean="0"/>
              <a:t>══</a:t>
            </a:r>
            <a:r>
              <a:rPr lang="en-US" sz="1100" dirty="0"/>
              <a:t>═</a:t>
            </a:r>
            <a:r>
              <a:rPr lang="en-US" sz="1100" b="1" dirty="0" smtClean="0">
                <a:solidFill>
                  <a:schemeClr val="tx1"/>
                </a:solidFill>
              </a:rPr>
              <a:t>	Products Produced  </a:t>
            </a:r>
            <a:r>
              <a:rPr lang="en-US" sz="1100" dirty="0" smtClean="0"/>
              <a:t>═══════════════════════════════════════════════</a:t>
            </a: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dirty="0"/>
          </a:p>
          <a:p>
            <a:pPr marL="342900" indent="-342900">
              <a:spcBef>
                <a:spcPts val="0"/>
              </a:spcBef>
              <a:buNone/>
            </a:pPr>
            <a:r>
              <a:rPr lang="en-US" sz="1100" dirty="0" smtClean="0"/>
              <a:t>═══ </a:t>
            </a:r>
            <a:r>
              <a:rPr lang="en-US" sz="1100" b="1" dirty="0">
                <a:solidFill>
                  <a:schemeClr val="tx1"/>
                </a:solidFill>
              </a:rPr>
              <a:t>	</a:t>
            </a:r>
            <a:r>
              <a:rPr lang="en-US" sz="1100" b="1" dirty="0" smtClean="0">
                <a:solidFill>
                  <a:schemeClr val="tx1"/>
                </a:solidFill>
              </a:rPr>
              <a:t>Excess Reactant  </a:t>
            </a:r>
            <a:r>
              <a:rPr lang="en-US" sz="1100" dirty="0" smtClean="0"/>
              <a:t>═════════════════════════════════════════════════</a:t>
            </a: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8319188"/>
              </p:ext>
            </p:extLst>
          </p:nvPr>
        </p:nvGraphicFramePr>
        <p:xfrm>
          <a:off x="1072343" y="1917670"/>
          <a:ext cx="4713315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598515"/>
                <a:gridCol w="137160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25.0 g P</a:t>
                      </a:r>
                      <a:r>
                        <a:rPr lang="en-US" sz="1100" b="1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100" b="1" baseline="-25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mol P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</a:t>
                      </a:r>
                      <a:endParaRPr lang="en-US" sz="1100" b="1" baseline="-25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0.202  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mol P</a:t>
                      </a:r>
                      <a:r>
                        <a:rPr lang="en-US" sz="1100" b="1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100" b="1" baseline="-25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124 g P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</a:t>
                      </a:r>
                      <a:endParaRPr lang="en-US" sz="1100" b="1" baseline="-25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1688362"/>
              </p:ext>
            </p:extLst>
          </p:nvPr>
        </p:nvGraphicFramePr>
        <p:xfrm>
          <a:off x="573572" y="3172933"/>
          <a:ext cx="2539388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436268"/>
                <a:gridCol w="731520"/>
              </a:tblGrid>
              <a:tr h="27432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u="sng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 ratio</a:t>
                      </a:r>
                      <a:endParaRPr lang="en-US" sz="1100" b="1" u="sng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0.202  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mol 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lang="en-US" sz="1100" b="1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100" b="1" baseline="-25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0.129</a:t>
                      </a:r>
                      <a:endParaRPr lang="en-US" sz="1100" b="1" baseline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1.56   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mol O</a:t>
                      </a:r>
                      <a:r>
                        <a:rPr lang="en-US" sz="1100" b="1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0809338"/>
              </p:ext>
            </p:extLst>
          </p:nvPr>
        </p:nvGraphicFramePr>
        <p:xfrm>
          <a:off x="3740223" y="3172933"/>
          <a:ext cx="2539388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436268"/>
                <a:gridCol w="731520"/>
              </a:tblGrid>
              <a:tr h="27432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u="sng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balanced ratio</a:t>
                      </a:r>
                      <a:endParaRPr lang="en-US" sz="1100" b="1" u="sng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mol 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lang="en-US" sz="1100" b="1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100" b="1" baseline="-25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0.200 </a:t>
                      </a:r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mol O</a:t>
                      </a:r>
                      <a:r>
                        <a:rPr lang="en-US" sz="1100" b="1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021333"/>
              </p:ext>
            </p:extLst>
          </p:nvPr>
        </p:nvGraphicFramePr>
        <p:xfrm>
          <a:off x="573572" y="5095146"/>
          <a:ext cx="6084915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598515"/>
                <a:gridCol w="137160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0.202 mol P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mol P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284 g P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11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57.4 g P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mol P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mol P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</a:t>
                      </a:r>
                      <a:endParaRPr lang="en-US" sz="1100" b="1" baseline="-25000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2351871"/>
              </p:ext>
            </p:extLst>
          </p:nvPr>
        </p:nvGraphicFramePr>
        <p:xfrm>
          <a:off x="1072343" y="2589626"/>
          <a:ext cx="4713315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598515"/>
                <a:gridCol w="137160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50.0 g O</a:t>
                      </a:r>
                      <a:r>
                        <a:rPr lang="en-US" sz="1100" b="1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b="1" baseline="-25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mol O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</a:t>
                      </a:r>
                      <a:endParaRPr lang="en-US" sz="11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1.56   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mol O</a:t>
                      </a:r>
                      <a:r>
                        <a:rPr lang="en-US" sz="1100" b="1" baseline="-25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b="1" baseline="-25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32.0 g O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  <a:endParaRPr lang="en-US" sz="11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006224"/>
              </p:ext>
            </p:extLst>
          </p:nvPr>
        </p:nvGraphicFramePr>
        <p:xfrm>
          <a:off x="1072343" y="8248985"/>
          <a:ext cx="5627715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598515"/>
                <a:gridCol w="228600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0.55 mol O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32.0 g O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17.6 g O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excess reactant</a:t>
                      </a:r>
                      <a:endParaRPr lang="en-US" sz="1100" b="1" baseline="-25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mol O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8754844"/>
              </p:ext>
            </p:extLst>
          </p:nvPr>
        </p:nvGraphicFramePr>
        <p:xfrm>
          <a:off x="1072343" y="6981344"/>
          <a:ext cx="5627715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598515"/>
                <a:gridCol w="228600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0.202 mol P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mol O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</a:t>
                      </a:r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1.01 mol O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consumed</a:t>
                      </a:r>
                      <a:endParaRPr lang="en-US" sz="1100" b="1" baseline="-25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mol P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233980" y="7615165"/>
            <a:ext cx="3696846" cy="548640"/>
          </a:xfrm>
          <a:prstGeom prst="rect">
            <a:avLst/>
          </a:prstGeom>
          <a:noFill/>
        </p:spPr>
        <p:txBody>
          <a:bodyPr wrap="none" rtlCol="0" anchor="ctr" anchorCtr="0">
            <a:noAutofit/>
          </a:bodyPr>
          <a:lstStyle/>
          <a:p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en-US" sz="11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1.56 </a:t>
            </a:r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‒    </a:t>
            </a:r>
            <a:r>
              <a:rPr lang="en-US" sz="11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1.01         </a:t>
            </a:r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=         </a:t>
            </a:r>
            <a:r>
              <a:rPr lang="en-US" sz="11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0.55 mol O</a:t>
            </a:r>
            <a:r>
              <a:rPr lang="en-US" sz="11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1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excess reactant</a:t>
            </a:r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0" y="0"/>
            <a:ext cx="5207000" cy="31652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 baseline="0">
                <a:solidFill>
                  <a:srgbClr val="0070C0"/>
                </a:solidFill>
                <a:latin typeface="Arial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en-US" sz="1200" dirty="0" smtClean="0"/>
              <a:t>Chemistry  WS Limiting Reagent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4914900" y="0"/>
            <a:ext cx="1943100" cy="400110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  <a:latin typeface="Arial Black" pitchFamily="34" charset="0"/>
              </a:rPr>
              <a:t>ANSWERS</a:t>
            </a:r>
            <a:endParaRPr lang="en-US" sz="20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58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3"/>
          <p:cNvSpPr>
            <a:spLocks noGrp="1"/>
          </p:cNvSpPr>
          <p:nvPr>
            <p:ph idx="1"/>
          </p:nvPr>
        </p:nvSpPr>
        <p:spPr>
          <a:xfrm>
            <a:off x="137160" y="584836"/>
            <a:ext cx="6583680" cy="8162924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0"/>
              </a:spcBef>
              <a:buNone/>
            </a:pPr>
            <a:r>
              <a:rPr lang="en-US" sz="1100" b="1" dirty="0" smtClean="0">
                <a:solidFill>
                  <a:schemeClr val="tx1"/>
                </a:solidFill>
              </a:rPr>
              <a:t>3)	15.0 g of copper(II) chloride reacts with 20.0 g of sodium nitrate to produce copper(II) nitrate and sodium chloride. Find </a:t>
            </a:r>
            <a:r>
              <a:rPr lang="en-US" sz="1100" b="1" dirty="0">
                <a:solidFill>
                  <a:schemeClr val="tx1"/>
                </a:solidFill>
              </a:rPr>
              <a:t>the limiting reactant, the mass of the </a:t>
            </a:r>
            <a:r>
              <a:rPr lang="en-US" sz="1100" b="1" dirty="0" smtClean="0">
                <a:solidFill>
                  <a:schemeClr val="tx1"/>
                </a:solidFill>
              </a:rPr>
              <a:t>products </a:t>
            </a:r>
            <a:r>
              <a:rPr lang="en-US" sz="1100" b="1" dirty="0">
                <a:solidFill>
                  <a:schemeClr val="tx1"/>
                </a:solidFill>
              </a:rPr>
              <a:t>and the amount of excess reagent remaining when the reaction stops.</a:t>
            </a: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buNone/>
            </a:pPr>
            <a:r>
              <a:rPr lang="en-US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	CuCl</a:t>
            </a:r>
            <a:r>
              <a:rPr lang="en-US" sz="1100" b="1" baseline="-25000" dirty="0" smtClean="0">
                <a:solidFill>
                  <a:schemeClr val="tx1"/>
                </a:solidFill>
                <a:cs typeface="Arial" panose="020B0604020202020204" pitchFamily="34" charset="0"/>
              </a:rPr>
              <a:t>2</a:t>
            </a:r>
            <a:r>
              <a:rPr lang="en-US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+    2NaNO</a:t>
            </a:r>
            <a:r>
              <a:rPr lang="en-US" sz="1100" b="1" baseline="-25000" dirty="0" smtClean="0">
                <a:solidFill>
                  <a:schemeClr val="tx1"/>
                </a:solidFill>
                <a:cs typeface="Arial" panose="020B0604020202020204" pitchFamily="34" charset="0"/>
              </a:rPr>
              <a:t>3</a:t>
            </a:r>
            <a:r>
              <a:rPr lang="en-US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 </a:t>
            </a:r>
            <a:r>
              <a:rPr lang="en-US" sz="1100" b="1" dirty="0">
                <a:solidFill>
                  <a:schemeClr val="tx1"/>
                </a:solidFill>
                <a:cs typeface="Arial" panose="020B0604020202020204" pitchFamily="34" charset="0"/>
              </a:rPr>
              <a:t>→     </a:t>
            </a:r>
            <a:r>
              <a:rPr lang="en-US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Cu(NO</a:t>
            </a:r>
            <a:r>
              <a:rPr lang="en-US" sz="1100" b="1" baseline="-25000" dirty="0" smtClean="0">
                <a:solidFill>
                  <a:schemeClr val="tx1"/>
                </a:solidFill>
                <a:cs typeface="Arial" panose="020B0604020202020204" pitchFamily="34" charset="0"/>
              </a:rPr>
              <a:t>3</a:t>
            </a:r>
            <a:r>
              <a:rPr lang="en-US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)</a:t>
            </a:r>
            <a:r>
              <a:rPr lang="en-US" sz="1100" b="1" baseline="-25000" dirty="0" smtClean="0">
                <a:solidFill>
                  <a:schemeClr val="tx1"/>
                </a:solidFill>
                <a:cs typeface="Arial" panose="020B0604020202020204" pitchFamily="34" charset="0"/>
              </a:rPr>
              <a:t>2</a:t>
            </a:r>
            <a:r>
              <a:rPr lang="en-US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+    2NaCl</a:t>
            </a:r>
            <a:endParaRPr lang="en-US" sz="1100" b="1" baseline="-2500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buNone/>
            </a:pPr>
            <a:r>
              <a:rPr lang="en-US" sz="1100" dirty="0" smtClean="0"/>
              <a:t>══</a:t>
            </a:r>
            <a:r>
              <a:rPr lang="en-US" sz="1100" dirty="0"/>
              <a:t>═</a:t>
            </a:r>
            <a:r>
              <a:rPr lang="en-US" sz="1100" dirty="0" smtClean="0"/>
              <a:t> </a:t>
            </a:r>
            <a:r>
              <a:rPr lang="en-US" sz="1100" b="1" dirty="0">
                <a:solidFill>
                  <a:schemeClr val="tx1"/>
                </a:solidFill>
              </a:rPr>
              <a:t>	</a:t>
            </a:r>
            <a:r>
              <a:rPr lang="en-US" sz="1100" b="1" dirty="0" smtClean="0">
                <a:solidFill>
                  <a:schemeClr val="tx1"/>
                </a:solidFill>
              </a:rPr>
              <a:t>Limiting Reactant </a:t>
            </a:r>
            <a:r>
              <a:rPr lang="en-US" sz="1100" dirty="0" smtClean="0"/>
              <a:t>═════════════════════════════════════════════════</a:t>
            </a:r>
            <a:endParaRPr lang="en-US" sz="1100" b="1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600"/>
              </a:spcBef>
              <a:buNone/>
            </a:pPr>
            <a:r>
              <a:rPr lang="en-US" sz="1100" b="1" dirty="0" smtClean="0">
                <a:solidFill>
                  <a:schemeClr val="tx1"/>
                </a:solidFill>
              </a:rPr>
              <a:t>	The limiting reactant is:  _____</a:t>
            </a:r>
            <a:r>
              <a:rPr lang="en-US" sz="1100" b="1" dirty="0" smtClean="0">
                <a:solidFill>
                  <a:srgbClr val="FF0000"/>
                </a:solidFill>
              </a:rPr>
              <a:t>CuCl</a:t>
            </a:r>
            <a:r>
              <a:rPr lang="en-US" sz="1100" b="1" baseline="-25000" dirty="0" smtClean="0">
                <a:solidFill>
                  <a:srgbClr val="FF0000"/>
                </a:solidFill>
              </a:rPr>
              <a:t>2</a:t>
            </a:r>
            <a:r>
              <a:rPr lang="en-US" sz="1100" b="1" dirty="0" smtClean="0">
                <a:solidFill>
                  <a:schemeClr val="tx1"/>
                </a:solidFill>
              </a:rPr>
              <a:t>____</a:t>
            </a:r>
            <a:endParaRPr lang="en-US" sz="1100" b="1" baseline="-25000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600"/>
              </a:spcBef>
              <a:buNone/>
            </a:pPr>
            <a:r>
              <a:rPr lang="en-US" sz="1100" dirty="0" smtClean="0"/>
              <a:t>══</a:t>
            </a:r>
            <a:r>
              <a:rPr lang="en-US" sz="1100" dirty="0"/>
              <a:t>═</a:t>
            </a:r>
            <a:r>
              <a:rPr lang="en-US" sz="1100" b="1" dirty="0" smtClean="0">
                <a:solidFill>
                  <a:schemeClr val="tx1"/>
                </a:solidFill>
              </a:rPr>
              <a:t>	Products Produced  </a:t>
            </a:r>
            <a:r>
              <a:rPr lang="en-US" sz="1100" dirty="0" smtClean="0"/>
              <a:t>═══════════════════════════════════════════════</a:t>
            </a: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dirty="0"/>
          </a:p>
          <a:p>
            <a:pPr marL="342900" indent="-342900">
              <a:spcBef>
                <a:spcPts val="0"/>
              </a:spcBef>
              <a:buNone/>
            </a:pPr>
            <a:r>
              <a:rPr lang="en-US" sz="1100" dirty="0" smtClean="0"/>
              <a:t>═══ </a:t>
            </a:r>
            <a:r>
              <a:rPr lang="en-US" sz="1100" b="1" dirty="0">
                <a:solidFill>
                  <a:schemeClr val="tx1"/>
                </a:solidFill>
              </a:rPr>
              <a:t>	</a:t>
            </a:r>
            <a:r>
              <a:rPr lang="en-US" sz="1100" b="1" dirty="0" smtClean="0">
                <a:solidFill>
                  <a:schemeClr val="tx1"/>
                </a:solidFill>
              </a:rPr>
              <a:t>Excess Reactant  </a:t>
            </a:r>
            <a:r>
              <a:rPr lang="en-US" sz="1100" dirty="0" smtClean="0"/>
              <a:t>═════════════════════════════════════════════════</a:t>
            </a: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2136452"/>
              </p:ext>
            </p:extLst>
          </p:nvPr>
        </p:nvGraphicFramePr>
        <p:xfrm>
          <a:off x="1072343" y="1917670"/>
          <a:ext cx="4713315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598515"/>
                <a:gridCol w="137160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15.0 g CuCl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mol CuCl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b="1" baseline="-25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0.111</a:t>
                      </a:r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mol CuCl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b="1" baseline="-25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134.6 g CuCl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</a:t>
                      </a:r>
                      <a:endParaRPr lang="en-US" sz="1100" b="1" baseline="-25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8188865"/>
              </p:ext>
            </p:extLst>
          </p:nvPr>
        </p:nvGraphicFramePr>
        <p:xfrm>
          <a:off x="573572" y="3172933"/>
          <a:ext cx="2539388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436268"/>
                <a:gridCol w="731520"/>
              </a:tblGrid>
              <a:tr h="27432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u="sng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 ratio</a:t>
                      </a:r>
                      <a:endParaRPr lang="en-US" sz="1100" b="1" u="sng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0.111 mol CuCl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b="1" baseline="-25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0.472</a:t>
                      </a:r>
                      <a:endParaRPr lang="en-US" sz="1100" b="1" baseline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0.235 mol NaNO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 b="1" baseline="-250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782751"/>
              </p:ext>
            </p:extLst>
          </p:nvPr>
        </p:nvGraphicFramePr>
        <p:xfrm>
          <a:off x="3740223" y="3172933"/>
          <a:ext cx="2539388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436268"/>
                <a:gridCol w="731520"/>
              </a:tblGrid>
              <a:tr h="27432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u="sng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balanced ratio</a:t>
                      </a:r>
                      <a:endParaRPr lang="en-US" sz="1100" b="1" u="sng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mol CuCl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b="1" baseline="-25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0.500</a:t>
                      </a:r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mol NaNO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 b="1" baseline="-250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6929797"/>
              </p:ext>
            </p:extLst>
          </p:nvPr>
        </p:nvGraphicFramePr>
        <p:xfrm>
          <a:off x="573572" y="5903907"/>
          <a:ext cx="6084915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598515"/>
                <a:gridCol w="137160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0.111 mol CuCl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mol NaCl</a:t>
                      </a:r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58.5 g 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NaCl</a:t>
                      </a:r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13.0 g 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NaCl</a:t>
                      </a:r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 mol CuCl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mol NaCl</a:t>
                      </a:r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</a:t>
                      </a:r>
                      <a:endParaRPr lang="en-US" sz="1100" b="1" baseline="-25000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1666100"/>
              </p:ext>
            </p:extLst>
          </p:nvPr>
        </p:nvGraphicFramePr>
        <p:xfrm>
          <a:off x="573572" y="5095146"/>
          <a:ext cx="6084915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598515"/>
                <a:gridCol w="137160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0.111 mol CuCl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mol Cu(NO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187.6 g 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Cu(NO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20.8 g 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Cu(NO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 mol CuCl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mol Cu(NO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</a:t>
                      </a:r>
                      <a:endParaRPr lang="en-US" sz="1100" b="1" baseline="-25000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4541526"/>
              </p:ext>
            </p:extLst>
          </p:nvPr>
        </p:nvGraphicFramePr>
        <p:xfrm>
          <a:off x="1072343" y="2589626"/>
          <a:ext cx="4713315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598515"/>
                <a:gridCol w="137160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20.0 g NaNO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mol NaNO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11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0.235 NaNO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85.0 g NaNO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8430635"/>
              </p:ext>
            </p:extLst>
          </p:nvPr>
        </p:nvGraphicFramePr>
        <p:xfrm>
          <a:off x="1072343" y="8248985"/>
          <a:ext cx="5627715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598515"/>
                <a:gridCol w="228600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0.013</a:t>
                      </a:r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mol 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NaNO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85.0 g NaNO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1.11 g NaNO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excess reactant</a:t>
                      </a:r>
                      <a:endParaRPr lang="en-US" sz="1100" b="1" baseline="-25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mol NaNO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 b="1" baseline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6202527"/>
              </p:ext>
            </p:extLst>
          </p:nvPr>
        </p:nvGraphicFramePr>
        <p:xfrm>
          <a:off x="1072343" y="6981344"/>
          <a:ext cx="5627715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598515"/>
                <a:gridCol w="228600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0.111 mol CuCl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mol NaNO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0.222 mol 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NaNO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consumed</a:t>
                      </a:r>
                      <a:endParaRPr lang="en-US" sz="1100" b="1" baseline="-25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 mol CuCl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233980" y="7615165"/>
            <a:ext cx="3696846" cy="548640"/>
          </a:xfrm>
          <a:prstGeom prst="rect">
            <a:avLst/>
          </a:prstGeom>
          <a:noFill/>
        </p:spPr>
        <p:txBody>
          <a:bodyPr wrap="none" rtlCol="0" anchor="ctr" anchorCtr="0">
            <a:noAutofit/>
          </a:bodyPr>
          <a:lstStyle/>
          <a:p>
            <a:r>
              <a:rPr lang="en-US" sz="11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0.235            ‒             0.222                    </a:t>
            </a:r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11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0.013 mol </a:t>
            </a:r>
            <a:r>
              <a:rPr lang="en-US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NaNO</a:t>
            </a:r>
            <a:r>
              <a:rPr lang="en-US" sz="1100" b="1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excess reactant</a:t>
            </a:r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0" y="0"/>
            <a:ext cx="5207000" cy="31652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 baseline="0">
                <a:solidFill>
                  <a:srgbClr val="0070C0"/>
                </a:solidFill>
                <a:latin typeface="Arial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en-US" sz="1200" dirty="0" smtClean="0"/>
              <a:t>Chemistry  WS Limiting Reagent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4914900" y="0"/>
            <a:ext cx="1943100" cy="400110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  <a:latin typeface="Arial Black" pitchFamily="34" charset="0"/>
              </a:rPr>
              <a:t>ANSWERS</a:t>
            </a:r>
            <a:endParaRPr lang="en-US" sz="20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08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3"/>
          <p:cNvSpPr>
            <a:spLocks noGrp="1"/>
          </p:cNvSpPr>
          <p:nvPr>
            <p:ph idx="1"/>
          </p:nvPr>
        </p:nvSpPr>
        <p:spPr>
          <a:xfrm>
            <a:off x="137160" y="584836"/>
            <a:ext cx="6583680" cy="8162924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0"/>
              </a:spcBef>
              <a:buNone/>
            </a:pPr>
            <a:r>
              <a:rPr lang="en-US" sz="1100" b="1" dirty="0" smtClean="0">
                <a:solidFill>
                  <a:schemeClr val="tx1"/>
                </a:solidFill>
              </a:rPr>
              <a:t>4)	10.0 grams of aluminum sulfite reacts with 10.0 grams of sodium hydroxide to produce sodium sulfite and aluminum hydroxide. Find </a:t>
            </a:r>
            <a:r>
              <a:rPr lang="en-US" sz="1100" b="1" dirty="0">
                <a:solidFill>
                  <a:schemeClr val="tx1"/>
                </a:solidFill>
              </a:rPr>
              <a:t>the limiting reactant, the mass of the </a:t>
            </a:r>
            <a:r>
              <a:rPr lang="en-US" sz="1100" b="1" dirty="0" smtClean="0">
                <a:solidFill>
                  <a:schemeClr val="tx1"/>
                </a:solidFill>
              </a:rPr>
              <a:t>products </a:t>
            </a:r>
            <a:r>
              <a:rPr lang="en-US" sz="1100" b="1" dirty="0">
                <a:solidFill>
                  <a:schemeClr val="tx1"/>
                </a:solidFill>
              </a:rPr>
              <a:t>and the amount of excess reagent remaining when the reaction stops.</a:t>
            </a: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buNone/>
            </a:pPr>
            <a:r>
              <a:rPr lang="en-US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	Al</a:t>
            </a:r>
            <a:r>
              <a:rPr lang="en-US" sz="1100" b="1" baseline="-25000" dirty="0" smtClean="0">
                <a:solidFill>
                  <a:schemeClr val="tx1"/>
                </a:solidFill>
                <a:cs typeface="Arial" panose="020B0604020202020204" pitchFamily="34" charset="0"/>
              </a:rPr>
              <a:t>2</a:t>
            </a:r>
            <a:r>
              <a:rPr lang="en-US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(SO</a:t>
            </a:r>
            <a:r>
              <a:rPr lang="en-US" sz="1100" b="1" baseline="-25000" dirty="0" smtClean="0">
                <a:solidFill>
                  <a:schemeClr val="tx1"/>
                </a:solidFill>
                <a:cs typeface="Arial" panose="020B0604020202020204" pitchFamily="34" charset="0"/>
              </a:rPr>
              <a:t>3</a:t>
            </a:r>
            <a:r>
              <a:rPr lang="en-US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)</a:t>
            </a:r>
            <a:r>
              <a:rPr lang="en-US" sz="1100" b="1" baseline="-25000" dirty="0" smtClean="0">
                <a:solidFill>
                  <a:schemeClr val="tx1"/>
                </a:solidFill>
                <a:cs typeface="Arial" panose="020B0604020202020204" pitchFamily="34" charset="0"/>
              </a:rPr>
              <a:t>3</a:t>
            </a:r>
            <a:r>
              <a:rPr lang="en-US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+   6NaOH       </a:t>
            </a:r>
            <a:r>
              <a:rPr lang="en-US" sz="1100" b="1" dirty="0">
                <a:solidFill>
                  <a:schemeClr val="tx1"/>
                </a:solidFill>
                <a:cs typeface="Arial" panose="020B0604020202020204" pitchFamily="34" charset="0"/>
              </a:rPr>
              <a:t>→     </a:t>
            </a:r>
            <a:r>
              <a:rPr lang="en-US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3Na</a:t>
            </a:r>
            <a:r>
              <a:rPr lang="en-US" sz="1100" b="1" baseline="-25000" dirty="0" smtClean="0">
                <a:solidFill>
                  <a:schemeClr val="tx1"/>
                </a:solidFill>
                <a:cs typeface="Arial" panose="020B0604020202020204" pitchFamily="34" charset="0"/>
              </a:rPr>
              <a:t>2</a:t>
            </a:r>
            <a:r>
              <a:rPr lang="en-US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SO</a:t>
            </a:r>
            <a:r>
              <a:rPr lang="en-US" sz="1100" b="1" baseline="-25000" dirty="0" smtClean="0">
                <a:solidFill>
                  <a:schemeClr val="tx1"/>
                </a:solidFill>
                <a:cs typeface="Arial" panose="020B0604020202020204" pitchFamily="34" charset="0"/>
              </a:rPr>
              <a:t>3</a:t>
            </a:r>
            <a:r>
              <a:rPr lang="en-US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+   2Al(OH)</a:t>
            </a:r>
            <a:r>
              <a:rPr lang="en-US" sz="1100" b="1" baseline="-25000" dirty="0" smtClean="0">
                <a:solidFill>
                  <a:schemeClr val="tx1"/>
                </a:solidFill>
                <a:cs typeface="Arial" panose="020B0604020202020204" pitchFamily="34" charset="0"/>
              </a:rPr>
              <a:t>3</a:t>
            </a: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buNone/>
            </a:pPr>
            <a:r>
              <a:rPr lang="en-US" sz="1100" dirty="0" smtClean="0"/>
              <a:t>══</a:t>
            </a:r>
            <a:r>
              <a:rPr lang="en-US" sz="1100" dirty="0"/>
              <a:t>═</a:t>
            </a:r>
            <a:r>
              <a:rPr lang="en-US" sz="1100" dirty="0" smtClean="0"/>
              <a:t> </a:t>
            </a:r>
            <a:r>
              <a:rPr lang="en-US" sz="1100" b="1" dirty="0">
                <a:solidFill>
                  <a:schemeClr val="tx1"/>
                </a:solidFill>
              </a:rPr>
              <a:t>	</a:t>
            </a:r>
            <a:r>
              <a:rPr lang="en-US" sz="1100" b="1" dirty="0" smtClean="0">
                <a:solidFill>
                  <a:schemeClr val="tx1"/>
                </a:solidFill>
              </a:rPr>
              <a:t>Limiting Reactant </a:t>
            </a:r>
            <a:r>
              <a:rPr lang="en-US" sz="1100" dirty="0" smtClean="0"/>
              <a:t>═════════════════════════════════════════════════</a:t>
            </a:r>
            <a:endParaRPr lang="en-US" sz="1100" b="1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600"/>
              </a:spcBef>
              <a:buNone/>
            </a:pPr>
            <a:r>
              <a:rPr lang="en-US" sz="1100" b="1" dirty="0" smtClean="0">
                <a:solidFill>
                  <a:schemeClr val="tx1"/>
                </a:solidFill>
              </a:rPr>
              <a:t>	The limiting reactant is:  ____</a:t>
            </a:r>
            <a:r>
              <a:rPr lang="en-US" sz="11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11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Al</a:t>
            </a:r>
            <a:r>
              <a:rPr lang="en-US" sz="1100" b="1" baseline="-25000" dirty="0" smtClean="0">
                <a:solidFill>
                  <a:srgbClr val="FF0000"/>
                </a:solidFill>
                <a:cs typeface="Arial" panose="020B0604020202020204" pitchFamily="34" charset="0"/>
              </a:rPr>
              <a:t>2</a:t>
            </a:r>
            <a:r>
              <a:rPr lang="en-US" sz="11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(SO</a:t>
            </a:r>
            <a:r>
              <a:rPr lang="en-US" sz="1100" b="1" baseline="-25000" dirty="0" smtClean="0">
                <a:solidFill>
                  <a:srgbClr val="FF0000"/>
                </a:solidFill>
                <a:cs typeface="Arial" panose="020B0604020202020204" pitchFamily="34" charset="0"/>
              </a:rPr>
              <a:t>3</a:t>
            </a:r>
            <a:r>
              <a:rPr lang="en-US" sz="11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)</a:t>
            </a:r>
            <a:r>
              <a:rPr lang="en-US" sz="1100" b="1" baseline="-25000" dirty="0" smtClean="0">
                <a:solidFill>
                  <a:srgbClr val="FF0000"/>
                </a:solidFill>
                <a:cs typeface="Arial" panose="020B0604020202020204" pitchFamily="34" charset="0"/>
              </a:rPr>
              <a:t>3</a:t>
            </a:r>
            <a:r>
              <a:rPr lang="en-US" sz="1100" b="1" dirty="0" smtClean="0">
                <a:solidFill>
                  <a:schemeClr val="tx1"/>
                </a:solidFill>
              </a:rPr>
              <a:t>_____</a:t>
            </a:r>
            <a:endParaRPr lang="en-US" sz="1100" b="1" baseline="-25000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600"/>
              </a:spcBef>
              <a:buNone/>
            </a:pPr>
            <a:r>
              <a:rPr lang="en-US" sz="1100" dirty="0" smtClean="0"/>
              <a:t>══</a:t>
            </a:r>
            <a:r>
              <a:rPr lang="en-US" sz="1100" dirty="0"/>
              <a:t>═</a:t>
            </a:r>
            <a:r>
              <a:rPr lang="en-US" sz="1100" b="1" dirty="0" smtClean="0">
                <a:solidFill>
                  <a:schemeClr val="tx1"/>
                </a:solidFill>
              </a:rPr>
              <a:t>	Products Produced  </a:t>
            </a:r>
            <a:r>
              <a:rPr lang="en-US" sz="1100" dirty="0" smtClean="0"/>
              <a:t>═══════════════════════════════════════════════</a:t>
            </a: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dirty="0"/>
          </a:p>
          <a:p>
            <a:pPr marL="342900" indent="-342900">
              <a:spcBef>
                <a:spcPts val="0"/>
              </a:spcBef>
              <a:buNone/>
            </a:pPr>
            <a:r>
              <a:rPr lang="en-US" sz="1100" dirty="0" smtClean="0"/>
              <a:t>═══ </a:t>
            </a:r>
            <a:r>
              <a:rPr lang="en-US" sz="1100" b="1" dirty="0">
                <a:solidFill>
                  <a:schemeClr val="tx1"/>
                </a:solidFill>
              </a:rPr>
              <a:t>	</a:t>
            </a:r>
            <a:r>
              <a:rPr lang="en-US" sz="1100" b="1" dirty="0" smtClean="0">
                <a:solidFill>
                  <a:schemeClr val="tx1"/>
                </a:solidFill>
              </a:rPr>
              <a:t>Excess Reactant  </a:t>
            </a:r>
            <a:r>
              <a:rPr lang="en-US" sz="1100" dirty="0" smtClean="0"/>
              <a:t>═════════════════════════════════════════════════</a:t>
            </a: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None/>
            </a:pPr>
            <a:endParaRPr lang="en-US" sz="1100" b="1" dirty="0">
              <a:solidFill>
                <a:schemeClr val="tx1"/>
              </a:solidFill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8481998"/>
              </p:ext>
            </p:extLst>
          </p:nvPr>
        </p:nvGraphicFramePr>
        <p:xfrm>
          <a:off x="1072343" y="1917670"/>
          <a:ext cx="4896195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598515"/>
                <a:gridCol w="155448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10.0 g Al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(SO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mol</a:t>
                      </a:r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(SO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</a:t>
                      </a:r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11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0.0334</a:t>
                      </a:r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mol Al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(SO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294.3 g Al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(SO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</a:t>
                      </a:r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9499013"/>
              </p:ext>
            </p:extLst>
          </p:nvPr>
        </p:nvGraphicFramePr>
        <p:xfrm>
          <a:off x="573572" y="3172933"/>
          <a:ext cx="2722268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480"/>
                <a:gridCol w="436268"/>
                <a:gridCol w="731520"/>
              </a:tblGrid>
              <a:tr h="27432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u="sng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 ratio</a:t>
                      </a:r>
                      <a:endParaRPr lang="en-US" sz="1100" b="1" u="sng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0.0334</a:t>
                      </a:r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mol Al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(SO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0.134</a:t>
                      </a:r>
                      <a:endParaRPr lang="en-US" sz="1100" b="1" baseline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0.250 mol </a:t>
                      </a:r>
                      <a:r>
                        <a:rPr lang="en-US" sz="1100" b="1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NaOH</a:t>
                      </a:r>
                      <a:endParaRPr lang="en-US" sz="1100" b="1" baseline="-25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5102404"/>
              </p:ext>
            </p:extLst>
          </p:nvPr>
        </p:nvGraphicFramePr>
        <p:xfrm>
          <a:off x="3740223" y="3172933"/>
          <a:ext cx="2722268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480"/>
                <a:gridCol w="436268"/>
                <a:gridCol w="731520"/>
              </a:tblGrid>
              <a:tr h="27432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u="sng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balanced ratio</a:t>
                      </a:r>
                      <a:endParaRPr lang="en-US" sz="1100" b="1" u="sng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baseline="-250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mol Al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(SO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0.167</a:t>
                      </a:r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mol </a:t>
                      </a:r>
                      <a:r>
                        <a:rPr lang="en-US" sz="1100" b="1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NaOH</a:t>
                      </a:r>
                      <a:endParaRPr lang="en-US" sz="1100" b="1" baseline="-25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313755"/>
              </p:ext>
            </p:extLst>
          </p:nvPr>
        </p:nvGraphicFramePr>
        <p:xfrm>
          <a:off x="573572" y="5903907"/>
          <a:ext cx="5852160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480"/>
                <a:gridCol w="1371600"/>
                <a:gridCol w="1371600"/>
                <a:gridCol w="365760"/>
                <a:gridCol w="118872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0.0334</a:t>
                      </a:r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mol Al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(SO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mol Al(OH)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 b="1" baseline="-25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78.0 g Al(OH)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 b="1" baseline="-25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5.21 g 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Al(OH)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 b="1" baseline="-25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mol Al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(SO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 b="1" baseline="-25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mol Al(OH)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 b="1" baseline="-25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32804"/>
              </p:ext>
            </p:extLst>
          </p:nvPr>
        </p:nvGraphicFramePr>
        <p:xfrm>
          <a:off x="573572" y="5095146"/>
          <a:ext cx="5760720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480"/>
                <a:gridCol w="1371600"/>
                <a:gridCol w="1371600"/>
                <a:gridCol w="365760"/>
                <a:gridCol w="1097280"/>
              </a:tblGrid>
              <a:tr h="274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0.0334</a:t>
                      </a:r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mol Al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(SO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mol Na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</a:t>
                      </a:r>
                      <a:endParaRPr lang="en-US" sz="1100" b="1" baseline="-25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126.1 g Na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100" b="1" baseline="-25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12.6 Na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100" b="1" baseline="-25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mol Al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(SO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mol Na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100" b="1" baseline="-250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5602504"/>
              </p:ext>
            </p:extLst>
          </p:nvPr>
        </p:nvGraphicFramePr>
        <p:xfrm>
          <a:off x="1072343" y="2589626"/>
          <a:ext cx="4713315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598515"/>
                <a:gridCol w="137160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10.0 g </a:t>
                      </a:r>
                      <a:r>
                        <a:rPr lang="en-US" sz="1100" b="1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NaOH</a:t>
                      </a:r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mol </a:t>
                      </a:r>
                      <a:r>
                        <a:rPr lang="en-US" sz="1100" b="1" baseline="0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NaOH</a:t>
                      </a:r>
                      <a:endParaRPr lang="en-US" sz="11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0.250 mol </a:t>
                      </a:r>
                      <a:r>
                        <a:rPr lang="en-US" sz="1100" b="1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NaOH</a:t>
                      </a:r>
                      <a:endParaRPr lang="en-US" sz="1100" b="1" baseline="-25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 g </a:t>
                      </a:r>
                      <a:r>
                        <a:rPr lang="en-US" sz="1100" b="1" baseline="0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NaOH</a:t>
                      </a:r>
                      <a:endParaRPr lang="en-US" sz="11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5050872"/>
              </p:ext>
            </p:extLst>
          </p:nvPr>
        </p:nvGraphicFramePr>
        <p:xfrm>
          <a:off x="1072343" y="8248985"/>
          <a:ext cx="5719155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598515"/>
                <a:gridCol w="237744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0.050 mol </a:t>
                      </a:r>
                      <a:r>
                        <a:rPr lang="en-US" sz="1100" b="1" baseline="0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NaOH</a:t>
                      </a:r>
                      <a:endParaRPr lang="en-US" sz="1100" b="1" baseline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 g </a:t>
                      </a:r>
                      <a:r>
                        <a:rPr lang="en-US" sz="1100" b="1" baseline="0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NaOH</a:t>
                      </a:r>
                      <a:endParaRPr lang="en-US" sz="1100" b="1" baseline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2.00 g </a:t>
                      </a:r>
                      <a:r>
                        <a:rPr lang="en-US" sz="1100" b="1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NaOH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excess reactant</a:t>
                      </a:r>
                      <a:endParaRPr lang="en-US" sz="1100" b="1" baseline="-25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mol </a:t>
                      </a:r>
                      <a:r>
                        <a:rPr lang="en-US" sz="1100" b="1" baseline="0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NaOH</a:t>
                      </a:r>
                      <a:endParaRPr lang="en-US" sz="1100" b="1" baseline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9697185"/>
              </p:ext>
            </p:extLst>
          </p:nvPr>
        </p:nvGraphicFramePr>
        <p:xfrm>
          <a:off x="1072343" y="6981344"/>
          <a:ext cx="5810595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480"/>
                <a:gridCol w="1371600"/>
                <a:gridCol w="598515"/>
                <a:gridCol w="228600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0.0334</a:t>
                      </a:r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mol Al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(SO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mol </a:t>
                      </a:r>
                      <a:r>
                        <a:rPr lang="en-US" sz="1100" b="1" baseline="0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NaOH</a:t>
                      </a:r>
                      <a:endParaRPr lang="en-US" sz="1100" b="1" baseline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0.200 mol </a:t>
                      </a:r>
                      <a:r>
                        <a:rPr lang="en-US" sz="1100" b="1" baseline="0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NaOH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consumed</a:t>
                      </a:r>
                      <a:endParaRPr lang="en-US" sz="1100" b="1" baseline="-25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mol 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(SO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lang="en-US" sz="1100" b="1" baseline="-25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 b="1" baseline="-25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233980" y="7615165"/>
            <a:ext cx="3696846" cy="548640"/>
          </a:xfrm>
          <a:prstGeom prst="rect">
            <a:avLst/>
          </a:prstGeom>
          <a:noFill/>
        </p:spPr>
        <p:txBody>
          <a:bodyPr wrap="none" rtlCol="0" anchor="ctr" anchorCtr="0">
            <a:noAutofit/>
          </a:bodyPr>
          <a:lstStyle/>
          <a:p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11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0.250 </a:t>
            </a:r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‒         </a:t>
            </a:r>
            <a:r>
              <a:rPr lang="en-US" sz="11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0.200       </a:t>
            </a:r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=         </a:t>
            </a:r>
            <a:r>
              <a:rPr lang="en-US" sz="11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0.050 mol </a:t>
            </a:r>
            <a:r>
              <a:rPr lang="en-US" sz="11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NaOH</a:t>
            </a:r>
            <a:r>
              <a:rPr lang="en-US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excess reactant</a:t>
            </a:r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0" y="0"/>
            <a:ext cx="5207000" cy="31652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 baseline="0">
                <a:solidFill>
                  <a:srgbClr val="0070C0"/>
                </a:solidFill>
                <a:latin typeface="Arial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en-US" sz="1200" dirty="0" smtClean="0"/>
              <a:t>Chemistry  WS Limiting Reagent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4914900" y="0"/>
            <a:ext cx="1943100" cy="400110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  <a:latin typeface="Arial Black" pitchFamily="34" charset="0"/>
              </a:rPr>
              <a:t>ANSWERS</a:t>
            </a:r>
            <a:endParaRPr lang="en-US" sz="20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12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6441</TotalTime>
  <Words>713</Words>
  <Application>Microsoft Office PowerPoint</Application>
  <PresentationFormat>On-screen Show (4:3)</PresentationFormat>
  <Paragraphs>651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sundance235</dc:creator>
  <cp:lastModifiedBy>sundance235</cp:lastModifiedBy>
  <cp:revision>549</cp:revision>
  <cp:lastPrinted>2014-02-05T21:41:45Z</cp:lastPrinted>
  <dcterms:created xsi:type="dcterms:W3CDTF">2012-09-15T16:31:25Z</dcterms:created>
  <dcterms:modified xsi:type="dcterms:W3CDTF">2014-02-26T14:54:48Z</dcterms:modified>
</cp:coreProperties>
</file>