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40" r:id="rId2"/>
    <p:sldId id="441" r:id="rId3"/>
    <p:sldId id="442" r:id="rId4"/>
    <p:sldId id="443" r:id="rId5"/>
  </p:sldIdLst>
  <p:sldSz cx="6858000" cy="9144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70" autoAdjust="0"/>
    <p:restoredTop sz="92581" autoAdjust="0"/>
  </p:normalViewPr>
  <p:slideViewPr>
    <p:cSldViewPr snapToGrid="0">
      <p:cViewPr>
        <p:scale>
          <a:sx n="110" d="100"/>
          <a:sy n="110" d="100"/>
        </p:scale>
        <p:origin x="-2078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40" tIns="46670" rIns="93340" bIns="466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2" y="0"/>
            <a:ext cx="3044719" cy="465614"/>
          </a:xfrm>
          <a:prstGeom prst="rect">
            <a:avLst/>
          </a:prstGeom>
        </p:spPr>
        <p:txBody>
          <a:bodyPr vert="horz" lIns="93340" tIns="46670" rIns="93340" bIns="46670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698500"/>
            <a:ext cx="261937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0" tIns="46670" rIns="93340" bIns="466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40" tIns="46670" rIns="93340" bIns="466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40" tIns="46670" rIns="93340" bIns="466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2" y="8845045"/>
            <a:ext cx="3044719" cy="465614"/>
          </a:xfrm>
          <a:prstGeom prst="rect">
            <a:avLst/>
          </a:prstGeom>
        </p:spPr>
        <p:txBody>
          <a:bodyPr vert="horz" lIns="93340" tIns="46670" rIns="93340" bIns="46670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630238" indent="-227013">
              <a:spcBef>
                <a:spcPts val="300"/>
              </a:spcBef>
              <a:defRPr sz="2400"/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/>
            </a:lvl3pPr>
            <a:lvl4pPr marL="1254125" indent="-234950" defTabSz="1087438">
              <a:spcBef>
                <a:spcPts val="0"/>
              </a:spcBef>
              <a:defRPr sz="1800"/>
            </a:lvl4pPr>
            <a:lvl5pPr marL="1600200" indent="-220663">
              <a:spcBef>
                <a:spcPts val="0"/>
              </a:spcBef>
              <a:defRPr sz="1800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" y="366184"/>
            <a:ext cx="6583680" cy="975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1729947"/>
            <a:ext cx="6583680" cy="683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 txBox="1">
            <a:spLocks/>
          </p:cNvSpPr>
          <p:nvPr/>
        </p:nvSpPr>
        <p:spPr>
          <a:xfrm>
            <a:off x="0" y="0"/>
            <a:ext cx="3901440" cy="633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/>
              <a:t>Chemistry</a:t>
            </a:r>
          </a:p>
          <a:p>
            <a:pPr algn="l"/>
            <a:r>
              <a:rPr lang="en-US" sz="1600" dirty="0" smtClean="0"/>
              <a:t>WS-2 Stoichiometric Calculations</a:t>
            </a:r>
            <a:endParaRPr lang="en-US" sz="16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32" name="TextBox 31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Name</a:t>
              </a:r>
              <a:endParaRPr lang="en-US" sz="1400" u="sng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19600" y="363797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Date</a:t>
              </a:r>
              <a:endParaRPr lang="en-US" sz="1400" u="sng" dirty="0"/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" y="828676"/>
            <a:ext cx="6583680" cy="8162924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Set up conversion tables like this for each reaction and show all of your work.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Example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C</a:t>
            </a:r>
            <a:r>
              <a:rPr lang="en-US" sz="11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</a:rPr>
              <a:t>H</a:t>
            </a:r>
            <a:r>
              <a:rPr lang="en-US" sz="1100" b="1" baseline="-25000" dirty="0" smtClean="0">
                <a:solidFill>
                  <a:schemeClr val="tx1"/>
                </a:solidFill>
              </a:rPr>
              <a:t>8</a:t>
            </a:r>
            <a:r>
              <a:rPr lang="en-US" sz="1100" b="1" dirty="0" smtClean="0">
                <a:solidFill>
                  <a:schemeClr val="tx1"/>
                </a:solidFill>
              </a:rPr>
              <a:t>    </a:t>
            </a:r>
            <a:r>
              <a:rPr lang="en-US" sz="1100" b="1" dirty="0">
                <a:solidFill>
                  <a:schemeClr val="tx1"/>
                </a:solidFill>
              </a:rPr>
              <a:t>+     5O</a:t>
            </a:r>
            <a:r>
              <a:rPr lang="en-US" sz="1100" b="1" baseline="-25000" dirty="0">
                <a:solidFill>
                  <a:schemeClr val="tx1"/>
                </a:solidFill>
              </a:rPr>
              <a:t>2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</a:rPr>
              <a:t>  →     4H</a:t>
            </a:r>
            <a:r>
              <a:rPr lang="en-US" sz="11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</a:rPr>
              <a:t>O    </a:t>
            </a:r>
            <a:r>
              <a:rPr lang="en-US" sz="1100" b="1" dirty="0">
                <a:solidFill>
                  <a:schemeClr val="tx1"/>
                </a:solidFill>
              </a:rPr>
              <a:t>+     3CO</a:t>
            </a:r>
            <a:r>
              <a:rPr lang="en-US" sz="1100" b="1" baseline="-25000" dirty="0">
                <a:solidFill>
                  <a:schemeClr val="tx1"/>
                </a:solidFill>
              </a:rPr>
              <a:t>2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How many grams of oxygen are needed to </a:t>
            </a:r>
            <a:r>
              <a:rPr lang="en-US" sz="1100" b="1" dirty="0">
                <a:solidFill>
                  <a:schemeClr val="tx1"/>
                </a:solidFill>
              </a:rPr>
              <a:t>produce 45.1 grams of </a:t>
            </a:r>
            <a:r>
              <a:rPr lang="en-US" sz="1100" b="1" dirty="0" smtClean="0">
                <a:solidFill>
                  <a:schemeClr val="tx1"/>
                </a:solidFill>
              </a:rPr>
              <a:t>H</a:t>
            </a:r>
            <a:r>
              <a:rPr lang="en-US" sz="11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</a:rPr>
              <a:t>O?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1)	2KClO</a:t>
            </a:r>
            <a:r>
              <a:rPr lang="en-US" sz="11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>
                <a:solidFill>
                  <a:schemeClr val="tx1"/>
                </a:solidFill>
              </a:rPr>
              <a:t>→ 2KCl + 3O</a:t>
            </a:r>
            <a:r>
              <a:rPr lang="en-US" sz="1100" b="1" baseline="-25000" dirty="0">
                <a:solidFill>
                  <a:schemeClr val="tx1"/>
                </a:solidFill>
              </a:rPr>
              <a:t>2 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How </a:t>
            </a:r>
            <a:r>
              <a:rPr lang="en-US" sz="1100" b="1" dirty="0">
                <a:solidFill>
                  <a:schemeClr val="tx1"/>
                </a:solidFill>
              </a:rPr>
              <a:t>many grams of potassium chloride are produced if 25.0g of potassium chlorate decompose? 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tx1"/>
                </a:solidFill>
              </a:rPr>
              <a:t> 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2)	N</a:t>
            </a:r>
            <a:r>
              <a:rPr lang="en-US" sz="1100" b="1" baseline="-25000" dirty="0" smtClean="0">
                <a:solidFill>
                  <a:schemeClr val="tx1"/>
                </a:solidFill>
              </a:rPr>
              <a:t>2 </a:t>
            </a:r>
            <a:r>
              <a:rPr lang="en-US" sz="1100" b="1" dirty="0">
                <a:solidFill>
                  <a:schemeClr val="tx1"/>
                </a:solidFill>
              </a:rPr>
              <a:t>+ 3H</a:t>
            </a:r>
            <a:r>
              <a:rPr lang="en-US" sz="1100" b="1" baseline="-25000" dirty="0">
                <a:solidFill>
                  <a:schemeClr val="tx1"/>
                </a:solidFill>
              </a:rPr>
              <a:t>2 </a:t>
            </a:r>
            <a:r>
              <a:rPr lang="en-US" sz="1100" b="1" dirty="0">
                <a:solidFill>
                  <a:schemeClr val="tx1"/>
                </a:solidFill>
              </a:rPr>
              <a:t>→ 2NH</a:t>
            </a:r>
            <a:r>
              <a:rPr lang="en-US" sz="1100" b="1" baseline="-25000" dirty="0">
                <a:solidFill>
                  <a:schemeClr val="tx1"/>
                </a:solidFill>
              </a:rPr>
              <a:t>3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tx1"/>
                </a:solidFill>
              </a:rPr>
              <a:t> </a:t>
            </a: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How </a:t>
            </a:r>
            <a:r>
              <a:rPr lang="en-US" sz="1100" b="1" dirty="0">
                <a:solidFill>
                  <a:schemeClr val="tx1"/>
                </a:solidFill>
              </a:rPr>
              <a:t>many grams of hydrogen are necessary to react completely with 50.0 g of nitrogen? 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296631"/>
              </p:ext>
            </p:extLst>
          </p:nvPr>
        </p:nvGraphicFramePr>
        <p:xfrm>
          <a:off x="401956" y="2332569"/>
          <a:ext cx="603503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015"/>
                <a:gridCol w="1222015"/>
                <a:gridCol w="1157694"/>
                <a:gridCol w="1093382"/>
                <a:gridCol w="310872"/>
                <a:gridCol w="1029061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45.1 g 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mol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 g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g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 g 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mol 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959399"/>
              </p:ext>
            </p:extLst>
          </p:nvPr>
        </p:nvGraphicFramePr>
        <p:xfrm>
          <a:off x="401956" y="5195086"/>
          <a:ext cx="603503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015"/>
                <a:gridCol w="1222015"/>
                <a:gridCol w="1157694"/>
                <a:gridCol w="1093382"/>
                <a:gridCol w="310872"/>
                <a:gridCol w="1029061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566087"/>
              </p:ext>
            </p:extLst>
          </p:nvPr>
        </p:nvGraphicFramePr>
        <p:xfrm>
          <a:off x="401956" y="7234350"/>
          <a:ext cx="603503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015"/>
                <a:gridCol w="1222015"/>
                <a:gridCol w="1157694"/>
                <a:gridCol w="1093382"/>
                <a:gridCol w="310872"/>
                <a:gridCol w="1029061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46309" y="2917368"/>
            <a:ext cx="5963194" cy="822960"/>
            <a:chOff x="446309" y="2917368"/>
            <a:chExt cx="5963194" cy="822960"/>
          </a:xfrm>
        </p:grpSpPr>
        <p:sp>
          <p:nvSpPr>
            <p:cNvPr id="5" name="Up Arrow Callout 4"/>
            <p:cNvSpPr/>
            <p:nvPr/>
          </p:nvSpPr>
          <p:spPr>
            <a:xfrm>
              <a:off x="446309" y="2917368"/>
              <a:ext cx="1005840" cy="822960"/>
            </a:xfrm>
            <a:prstGeom prst="upArrow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mass of known</a:t>
              </a:r>
              <a:endPara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Up Arrow Callout 35"/>
            <p:cNvSpPr/>
            <p:nvPr/>
          </p:nvSpPr>
          <p:spPr>
            <a:xfrm>
              <a:off x="1652447" y="2917368"/>
              <a:ext cx="1005840" cy="822960"/>
            </a:xfrm>
            <a:prstGeom prst="upArrow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inverse of molar mass of known</a:t>
              </a:r>
              <a:endPara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Up Arrow Callout 36"/>
            <p:cNvSpPr/>
            <p:nvPr/>
          </p:nvSpPr>
          <p:spPr>
            <a:xfrm>
              <a:off x="2858585" y="2917368"/>
              <a:ext cx="1005840" cy="822960"/>
            </a:xfrm>
            <a:prstGeom prst="upArrow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mole ratio of unknown to known</a:t>
              </a:r>
              <a:endPara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Up Arrow Callout 40"/>
            <p:cNvSpPr/>
            <p:nvPr/>
          </p:nvSpPr>
          <p:spPr>
            <a:xfrm>
              <a:off x="4064722" y="2917368"/>
              <a:ext cx="1005840" cy="822960"/>
            </a:xfrm>
            <a:prstGeom prst="upArrow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molar mass of unknown</a:t>
              </a:r>
              <a:endPara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Up Arrow Callout 49"/>
            <p:cNvSpPr/>
            <p:nvPr/>
          </p:nvSpPr>
          <p:spPr>
            <a:xfrm>
              <a:off x="5403663" y="2917368"/>
              <a:ext cx="1005840" cy="822960"/>
            </a:xfrm>
            <a:prstGeom prst="upArrow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mass of unknown</a:t>
              </a:r>
              <a:endPara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71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 txBox="1">
            <a:spLocks/>
          </p:cNvSpPr>
          <p:nvPr/>
        </p:nvSpPr>
        <p:spPr>
          <a:xfrm>
            <a:off x="0" y="0"/>
            <a:ext cx="5207000" cy="3165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/>
              <a:t>Chemistry WS-2 Stoichiometric Calculations</a:t>
            </a:r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" y="457200"/>
            <a:ext cx="6583680" cy="853440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3)	How </a:t>
            </a:r>
            <a:r>
              <a:rPr lang="en-US" sz="1100" b="1" dirty="0">
                <a:solidFill>
                  <a:schemeClr val="tx1"/>
                </a:solidFill>
              </a:rPr>
              <a:t>many grams of ammonia, NH</a:t>
            </a:r>
            <a:r>
              <a:rPr lang="en-US" sz="1100" b="1" baseline="-25000" dirty="0">
                <a:solidFill>
                  <a:schemeClr val="tx1"/>
                </a:solidFill>
              </a:rPr>
              <a:t>3, </a:t>
            </a:r>
            <a:r>
              <a:rPr lang="en-US" sz="1100" b="1" dirty="0">
                <a:solidFill>
                  <a:schemeClr val="tx1"/>
                </a:solidFill>
              </a:rPr>
              <a:t>are produced in the reaction </a:t>
            </a:r>
            <a:r>
              <a:rPr lang="en-US" sz="1100" b="1">
                <a:solidFill>
                  <a:schemeClr val="tx1"/>
                </a:solidFill>
              </a:rPr>
              <a:t>with </a:t>
            </a:r>
            <a:r>
              <a:rPr lang="en-US" sz="1100" b="1" smtClean="0">
                <a:solidFill>
                  <a:schemeClr val="tx1"/>
                </a:solidFill>
              </a:rPr>
              <a:t> </a:t>
            </a:r>
            <a:r>
              <a:rPr lang="en-US" sz="1100" b="1" smtClean="0">
                <a:solidFill>
                  <a:schemeClr val="tx1"/>
                </a:solidFill>
              </a:rPr>
              <a:t>50.0 </a:t>
            </a:r>
            <a:r>
              <a:rPr lang="en-US" sz="1100" b="1" dirty="0" smtClean="0">
                <a:solidFill>
                  <a:schemeClr val="tx1"/>
                </a:solidFill>
              </a:rPr>
              <a:t>g </a:t>
            </a:r>
            <a:r>
              <a:rPr lang="en-US" sz="1100" b="1" dirty="0">
                <a:solidFill>
                  <a:schemeClr val="tx1"/>
                </a:solidFill>
              </a:rPr>
              <a:t>of nitrogen in Problem 2</a:t>
            </a:r>
            <a:r>
              <a:rPr lang="en-US" sz="1100" b="1" dirty="0" smtClean="0">
                <a:solidFill>
                  <a:schemeClr val="tx1"/>
                </a:solidFill>
              </a:rPr>
              <a:t>?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tx1"/>
                </a:solidFill>
              </a:rPr>
              <a:t> 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4)	2AgNO</a:t>
            </a:r>
            <a:r>
              <a:rPr lang="en-US" sz="1100" b="1" baseline="-25000" dirty="0" smtClean="0">
                <a:solidFill>
                  <a:schemeClr val="tx1"/>
                </a:solidFill>
              </a:rPr>
              <a:t>3 </a:t>
            </a:r>
            <a:r>
              <a:rPr lang="en-US" sz="1100" b="1" dirty="0">
                <a:solidFill>
                  <a:schemeClr val="tx1"/>
                </a:solidFill>
              </a:rPr>
              <a:t>+ BaCl</a:t>
            </a:r>
            <a:r>
              <a:rPr lang="en-US" sz="1100" b="1" baseline="-25000" dirty="0">
                <a:solidFill>
                  <a:schemeClr val="tx1"/>
                </a:solidFill>
              </a:rPr>
              <a:t>2 </a:t>
            </a:r>
            <a:r>
              <a:rPr lang="en-US" sz="1100" b="1" dirty="0">
                <a:solidFill>
                  <a:schemeClr val="tx1"/>
                </a:solidFill>
              </a:rPr>
              <a:t>→ 2AgCl + Ba(NO</a:t>
            </a:r>
            <a:r>
              <a:rPr lang="en-US" sz="1100" b="1" baseline="-25000" dirty="0">
                <a:solidFill>
                  <a:schemeClr val="tx1"/>
                </a:solidFill>
              </a:rPr>
              <a:t>3</a:t>
            </a:r>
            <a:r>
              <a:rPr lang="en-US" sz="1100" b="1" dirty="0">
                <a:solidFill>
                  <a:schemeClr val="tx1"/>
                </a:solidFill>
              </a:rPr>
              <a:t>)</a:t>
            </a:r>
            <a:r>
              <a:rPr lang="en-US" sz="1100" b="1" baseline="-25000" dirty="0">
                <a:solidFill>
                  <a:schemeClr val="tx1"/>
                </a:solidFill>
              </a:rPr>
              <a:t> 2 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tx1"/>
                </a:solidFill>
              </a:rPr>
              <a:t> </a:t>
            </a: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How </a:t>
            </a:r>
            <a:r>
              <a:rPr lang="en-US" sz="1100" b="1" dirty="0">
                <a:solidFill>
                  <a:schemeClr val="tx1"/>
                </a:solidFill>
              </a:rPr>
              <a:t>many grams of silver chloride are produced from 5.0 g of silver nitrate reacting with barium </a:t>
            </a:r>
            <a:r>
              <a:rPr lang="en-US" sz="1100" b="1" dirty="0" smtClean="0">
                <a:solidFill>
                  <a:schemeClr val="tx1"/>
                </a:solidFill>
              </a:rPr>
              <a:t>chloride?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tx1"/>
                </a:solidFill>
              </a:rPr>
              <a:t> </a:t>
            </a: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5)	How </a:t>
            </a:r>
            <a:r>
              <a:rPr lang="en-US" sz="1100" b="1" dirty="0">
                <a:solidFill>
                  <a:schemeClr val="tx1"/>
                </a:solidFill>
              </a:rPr>
              <a:t>many grams of barium chloride is necessary to react with the </a:t>
            </a:r>
            <a:r>
              <a:rPr lang="en-US" sz="1100" b="1" dirty="0" smtClean="0">
                <a:solidFill>
                  <a:schemeClr val="tx1"/>
                </a:solidFill>
              </a:rPr>
              <a:t>7.5 </a:t>
            </a:r>
            <a:r>
              <a:rPr lang="en-US" sz="1100" b="1" dirty="0">
                <a:solidFill>
                  <a:schemeClr val="tx1"/>
                </a:solidFill>
              </a:rPr>
              <a:t>g silver nitrate in Problem </a:t>
            </a:r>
            <a:r>
              <a:rPr lang="en-US" sz="1100" b="1" dirty="0" smtClean="0">
                <a:solidFill>
                  <a:schemeClr val="tx1"/>
                </a:solidFill>
              </a:rPr>
              <a:t>4?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tx1"/>
                </a:solidFill>
              </a:rPr>
              <a:t> </a:t>
            </a: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tx1"/>
                </a:solidFill>
              </a:rPr>
              <a:t> 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023319"/>
              </p:ext>
            </p:extLst>
          </p:nvPr>
        </p:nvGraphicFramePr>
        <p:xfrm>
          <a:off x="411481" y="1154607"/>
          <a:ext cx="603503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015"/>
                <a:gridCol w="1222015"/>
                <a:gridCol w="1157694"/>
                <a:gridCol w="1093382"/>
                <a:gridCol w="310872"/>
                <a:gridCol w="1029061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94764"/>
              </p:ext>
            </p:extLst>
          </p:nvPr>
        </p:nvGraphicFramePr>
        <p:xfrm>
          <a:off x="411481" y="3768997"/>
          <a:ext cx="603503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015"/>
                <a:gridCol w="1222015"/>
                <a:gridCol w="1157694"/>
                <a:gridCol w="1093382"/>
                <a:gridCol w="310872"/>
                <a:gridCol w="1029061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135402"/>
              </p:ext>
            </p:extLst>
          </p:nvPr>
        </p:nvGraphicFramePr>
        <p:xfrm>
          <a:off x="411481" y="6278979"/>
          <a:ext cx="6035039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015"/>
                <a:gridCol w="1222015"/>
                <a:gridCol w="1157694"/>
                <a:gridCol w="1093382"/>
                <a:gridCol w="310872"/>
                <a:gridCol w="1029061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87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 txBox="1">
            <a:spLocks/>
          </p:cNvSpPr>
          <p:nvPr/>
        </p:nvSpPr>
        <p:spPr>
          <a:xfrm>
            <a:off x="0" y="0"/>
            <a:ext cx="3901440" cy="633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/>
              <a:t>Chemistry</a:t>
            </a:r>
          </a:p>
          <a:p>
            <a:pPr algn="l"/>
            <a:r>
              <a:rPr lang="en-US" sz="1600" dirty="0" smtClean="0"/>
              <a:t>WS-2 Stoichiometric Calculations</a:t>
            </a:r>
            <a:endParaRPr lang="en-US" sz="16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32" name="TextBox 31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Name</a:t>
              </a:r>
              <a:endParaRPr lang="en-US" sz="1400" u="sng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19600" y="363797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Date</a:t>
              </a:r>
              <a:endParaRPr lang="en-US" sz="1400" u="sng" dirty="0"/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" y="828676"/>
            <a:ext cx="6583680" cy="8162924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Set up conversion tables like this for each reaction and show all of your work.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Example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C</a:t>
            </a:r>
            <a:r>
              <a:rPr lang="en-US" sz="11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</a:rPr>
              <a:t>H</a:t>
            </a:r>
            <a:r>
              <a:rPr lang="en-US" sz="1100" b="1" baseline="-25000" dirty="0" smtClean="0">
                <a:solidFill>
                  <a:schemeClr val="tx1"/>
                </a:solidFill>
              </a:rPr>
              <a:t>8</a:t>
            </a:r>
            <a:r>
              <a:rPr lang="en-US" sz="1100" b="1" dirty="0" smtClean="0">
                <a:solidFill>
                  <a:schemeClr val="tx1"/>
                </a:solidFill>
              </a:rPr>
              <a:t>    </a:t>
            </a:r>
            <a:r>
              <a:rPr lang="en-US" sz="1100" b="1" dirty="0">
                <a:solidFill>
                  <a:schemeClr val="tx1"/>
                </a:solidFill>
              </a:rPr>
              <a:t>+     5O</a:t>
            </a:r>
            <a:r>
              <a:rPr lang="en-US" sz="1100" b="1" baseline="-25000" dirty="0">
                <a:solidFill>
                  <a:schemeClr val="tx1"/>
                </a:solidFill>
              </a:rPr>
              <a:t>2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</a:rPr>
              <a:t>  →     4H</a:t>
            </a:r>
            <a:r>
              <a:rPr lang="en-US" sz="11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</a:rPr>
              <a:t>O    </a:t>
            </a:r>
            <a:r>
              <a:rPr lang="en-US" sz="1100" b="1" dirty="0">
                <a:solidFill>
                  <a:schemeClr val="tx1"/>
                </a:solidFill>
              </a:rPr>
              <a:t>+     3CO</a:t>
            </a:r>
            <a:r>
              <a:rPr lang="en-US" sz="1100" b="1" baseline="-25000" dirty="0">
                <a:solidFill>
                  <a:schemeClr val="tx1"/>
                </a:solidFill>
              </a:rPr>
              <a:t>2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How many grams of oxygen are needed to </a:t>
            </a:r>
            <a:r>
              <a:rPr lang="en-US" sz="1100" b="1" dirty="0">
                <a:solidFill>
                  <a:schemeClr val="tx1"/>
                </a:solidFill>
              </a:rPr>
              <a:t>produce 45.1 grams of </a:t>
            </a:r>
            <a:r>
              <a:rPr lang="en-US" sz="1100" b="1" dirty="0" smtClean="0">
                <a:solidFill>
                  <a:schemeClr val="tx1"/>
                </a:solidFill>
              </a:rPr>
              <a:t>H</a:t>
            </a:r>
            <a:r>
              <a:rPr lang="en-US" sz="11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</a:rPr>
              <a:t>O?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1)	2KClO</a:t>
            </a:r>
            <a:r>
              <a:rPr lang="en-US" sz="11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>
                <a:solidFill>
                  <a:schemeClr val="tx1"/>
                </a:solidFill>
              </a:rPr>
              <a:t>→ 2KCl + 3O</a:t>
            </a:r>
            <a:r>
              <a:rPr lang="en-US" sz="1100" b="1" baseline="-25000" dirty="0">
                <a:solidFill>
                  <a:schemeClr val="tx1"/>
                </a:solidFill>
              </a:rPr>
              <a:t>2 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How </a:t>
            </a:r>
            <a:r>
              <a:rPr lang="en-US" sz="1100" b="1" dirty="0">
                <a:solidFill>
                  <a:schemeClr val="tx1"/>
                </a:solidFill>
              </a:rPr>
              <a:t>many grams of potassium chloride are produced if 25.0g of potassium chlorate decompose? 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tx1"/>
                </a:solidFill>
              </a:rPr>
              <a:t> 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2)	N</a:t>
            </a:r>
            <a:r>
              <a:rPr lang="en-US" sz="1100" b="1" baseline="-25000" dirty="0" smtClean="0">
                <a:solidFill>
                  <a:schemeClr val="tx1"/>
                </a:solidFill>
              </a:rPr>
              <a:t>2 </a:t>
            </a:r>
            <a:r>
              <a:rPr lang="en-US" sz="1100" b="1" dirty="0">
                <a:solidFill>
                  <a:schemeClr val="tx1"/>
                </a:solidFill>
              </a:rPr>
              <a:t>+ 3H</a:t>
            </a:r>
            <a:r>
              <a:rPr lang="en-US" sz="1100" b="1" baseline="-25000" dirty="0">
                <a:solidFill>
                  <a:schemeClr val="tx1"/>
                </a:solidFill>
              </a:rPr>
              <a:t>2 </a:t>
            </a:r>
            <a:r>
              <a:rPr lang="en-US" sz="1100" b="1" dirty="0">
                <a:solidFill>
                  <a:schemeClr val="tx1"/>
                </a:solidFill>
              </a:rPr>
              <a:t>→ 2NH</a:t>
            </a:r>
            <a:r>
              <a:rPr lang="en-US" sz="1100" b="1" baseline="-25000" dirty="0">
                <a:solidFill>
                  <a:schemeClr val="tx1"/>
                </a:solidFill>
              </a:rPr>
              <a:t>3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tx1"/>
                </a:solidFill>
              </a:rPr>
              <a:t> </a:t>
            </a: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How </a:t>
            </a:r>
            <a:r>
              <a:rPr lang="en-US" sz="1100" b="1" dirty="0">
                <a:solidFill>
                  <a:schemeClr val="tx1"/>
                </a:solidFill>
              </a:rPr>
              <a:t>many grams of hydrogen are necessary to react completely with 50.0 g of nitrogen? 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716319"/>
              </p:ext>
            </p:extLst>
          </p:nvPr>
        </p:nvGraphicFramePr>
        <p:xfrm>
          <a:off x="401956" y="2332569"/>
          <a:ext cx="603503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015"/>
                <a:gridCol w="1222015"/>
                <a:gridCol w="1157694"/>
                <a:gridCol w="1093382"/>
                <a:gridCol w="310872"/>
                <a:gridCol w="1029061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45.1 g 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mol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 g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g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 g 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mol 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877015"/>
              </p:ext>
            </p:extLst>
          </p:nvPr>
        </p:nvGraphicFramePr>
        <p:xfrm>
          <a:off x="401956" y="5195086"/>
          <a:ext cx="603503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015"/>
                <a:gridCol w="1222015"/>
                <a:gridCol w="1157694"/>
                <a:gridCol w="1093382"/>
                <a:gridCol w="310872"/>
                <a:gridCol w="1029061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 g KClO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KClO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mol </a:t>
                      </a:r>
                      <a:r>
                        <a:rPr lang="en-US" sz="11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KCl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74.6 g </a:t>
                      </a:r>
                      <a:r>
                        <a:rPr lang="en-US" sz="1100" b="1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KCl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15.2 g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KCl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122.6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 KClO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KClO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1100" b="1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KCl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455040"/>
              </p:ext>
            </p:extLst>
          </p:nvPr>
        </p:nvGraphicFramePr>
        <p:xfrm>
          <a:off x="401956" y="7234350"/>
          <a:ext cx="603503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015"/>
                <a:gridCol w="1222015"/>
                <a:gridCol w="1157694"/>
                <a:gridCol w="1093382"/>
                <a:gridCol w="310872"/>
                <a:gridCol w="1029061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 g N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N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mol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 g 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 g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 N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N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46309" y="2917368"/>
            <a:ext cx="5963194" cy="822960"/>
            <a:chOff x="446309" y="2917368"/>
            <a:chExt cx="5963194" cy="822960"/>
          </a:xfrm>
        </p:grpSpPr>
        <p:sp>
          <p:nvSpPr>
            <p:cNvPr id="5" name="Up Arrow Callout 4"/>
            <p:cNvSpPr/>
            <p:nvPr/>
          </p:nvSpPr>
          <p:spPr>
            <a:xfrm>
              <a:off x="446309" y="2917368"/>
              <a:ext cx="1005840" cy="822960"/>
            </a:xfrm>
            <a:prstGeom prst="upArrow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mass of known</a:t>
              </a:r>
              <a:endPara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Up Arrow Callout 35"/>
            <p:cNvSpPr/>
            <p:nvPr/>
          </p:nvSpPr>
          <p:spPr>
            <a:xfrm>
              <a:off x="1652447" y="2917368"/>
              <a:ext cx="1005840" cy="822960"/>
            </a:xfrm>
            <a:prstGeom prst="upArrow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inverse of molar mass of known</a:t>
              </a:r>
              <a:endPara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Up Arrow Callout 36"/>
            <p:cNvSpPr/>
            <p:nvPr/>
          </p:nvSpPr>
          <p:spPr>
            <a:xfrm>
              <a:off x="2858585" y="2917368"/>
              <a:ext cx="1005840" cy="822960"/>
            </a:xfrm>
            <a:prstGeom prst="upArrow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mole ratio of unknown to known</a:t>
              </a:r>
              <a:endPara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Up Arrow Callout 40"/>
            <p:cNvSpPr/>
            <p:nvPr/>
          </p:nvSpPr>
          <p:spPr>
            <a:xfrm>
              <a:off x="4064722" y="2917368"/>
              <a:ext cx="1005840" cy="822960"/>
            </a:xfrm>
            <a:prstGeom prst="upArrow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molar mass of unknown</a:t>
              </a:r>
              <a:endPara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Up Arrow Callout 49"/>
            <p:cNvSpPr/>
            <p:nvPr/>
          </p:nvSpPr>
          <p:spPr>
            <a:xfrm>
              <a:off x="5403663" y="2917368"/>
              <a:ext cx="1005840" cy="822960"/>
            </a:xfrm>
            <a:prstGeom prst="upArrow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mass of unknown</a:t>
              </a:r>
              <a:endPara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4914900" y="0"/>
            <a:ext cx="19431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ANSWERS</a:t>
            </a:r>
            <a:endParaRPr lang="en-US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7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 txBox="1">
            <a:spLocks/>
          </p:cNvSpPr>
          <p:nvPr/>
        </p:nvSpPr>
        <p:spPr>
          <a:xfrm>
            <a:off x="0" y="0"/>
            <a:ext cx="5207000" cy="3165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/>
              <a:t>Chemistry WS-2 Stoichiometric Calculations</a:t>
            </a:r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" y="457200"/>
            <a:ext cx="6583680" cy="853440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3)	How </a:t>
            </a:r>
            <a:r>
              <a:rPr lang="en-US" sz="1100" b="1" dirty="0">
                <a:solidFill>
                  <a:schemeClr val="tx1"/>
                </a:solidFill>
              </a:rPr>
              <a:t>many grams of ammonia, NH</a:t>
            </a:r>
            <a:r>
              <a:rPr lang="en-US" sz="1100" b="1" baseline="-25000" dirty="0">
                <a:solidFill>
                  <a:schemeClr val="tx1"/>
                </a:solidFill>
              </a:rPr>
              <a:t>3, </a:t>
            </a:r>
            <a:r>
              <a:rPr lang="en-US" sz="1100" b="1" dirty="0">
                <a:solidFill>
                  <a:schemeClr val="tx1"/>
                </a:solidFill>
              </a:rPr>
              <a:t>are produced in the reaction with 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</a:rPr>
              <a:t>50.0 </a:t>
            </a:r>
            <a:r>
              <a:rPr lang="en-US" sz="1100" b="1" dirty="0" smtClean="0">
                <a:solidFill>
                  <a:schemeClr val="tx1"/>
                </a:solidFill>
              </a:rPr>
              <a:t>g </a:t>
            </a:r>
            <a:r>
              <a:rPr lang="en-US" sz="1100" b="1" dirty="0">
                <a:solidFill>
                  <a:schemeClr val="tx1"/>
                </a:solidFill>
              </a:rPr>
              <a:t>of nitrogen in Problem 2</a:t>
            </a:r>
            <a:r>
              <a:rPr lang="en-US" sz="1100" b="1" dirty="0" smtClean="0">
                <a:solidFill>
                  <a:schemeClr val="tx1"/>
                </a:solidFill>
              </a:rPr>
              <a:t>?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tx1"/>
                </a:solidFill>
              </a:rPr>
              <a:t> 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4)	2AgNO</a:t>
            </a:r>
            <a:r>
              <a:rPr lang="en-US" sz="1100" b="1" baseline="-25000" dirty="0" smtClean="0">
                <a:solidFill>
                  <a:schemeClr val="tx1"/>
                </a:solidFill>
              </a:rPr>
              <a:t>3 </a:t>
            </a:r>
            <a:r>
              <a:rPr lang="en-US" sz="1100" b="1" dirty="0">
                <a:solidFill>
                  <a:schemeClr val="tx1"/>
                </a:solidFill>
              </a:rPr>
              <a:t>+ BaCl</a:t>
            </a:r>
            <a:r>
              <a:rPr lang="en-US" sz="1100" b="1" baseline="-25000" dirty="0">
                <a:solidFill>
                  <a:schemeClr val="tx1"/>
                </a:solidFill>
              </a:rPr>
              <a:t>2 </a:t>
            </a:r>
            <a:r>
              <a:rPr lang="en-US" sz="1100" b="1" dirty="0">
                <a:solidFill>
                  <a:schemeClr val="tx1"/>
                </a:solidFill>
              </a:rPr>
              <a:t>→ 2AgCl + Ba(NO</a:t>
            </a:r>
            <a:r>
              <a:rPr lang="en-US" sz="1100" b="1" baseline="-25000" dirty="0">
                <a:solidFill>
                  <a:schemeClr val="tx1"/>
                </a:solidFill>
              </a:rPr>
              <a:t>3</a:t>
            </a:r>
            <a:r>
              <a:rPr lang="en-US" sz="1100" b="1" dirty="0">
                <a:solidFill>
                  <a:schemeClr val="tx1"/>
                </a:solidFill>
              </a:rPr>
              <a:t>)</a:t>
            </a:r>
            <a:r>
              <a:rPr lang="en-US" sz="1100" b="1" baseline="-25000" dirty="0">
                <a:solidFill>
                  <a:schemeClr val="tx1"/>
                </a:solidFill>
              </a:rPr>
              <a:t> 2 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tx1"/>
                </a:solidFill>
              </a:rPr>
              <a:t> </a:t>
            </a: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How </a:t>
            </a:r>
            <a:r>
              <a:rPr lang="en-US" sz="1100" b="1" dirty="0">
                <a:solidFill>
                  <a:schemeClr val="tx1"/>
                </a:solidFill>
              </a:rPr>
              <a:t>many grams of silver chloride are produced from 5.0 g of silver nitrate reacting with barium </a:t>
            </a:r>
            <a:r>
              <a:rPr lang="en-US" sz="1100" b="1" dirty="0" smtClean="0">
                <a:solidFill>
                  <a:schemeClr val="tx1"/>
                </a:solidFill>
              </a:rPr>
              <a:t>chloride?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tx1"/>
                </a:solidFill>
              </a:rPr>
              <a:t> </a:t>
            </a: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5)	How </a:t>
            </a:r>
            <a:r>
              <a:rPr lang="en-US" sz="1100" b="1" dirty="0">
                <a:solidFill>
                  <a:schemeClr val="tx1"/>
                </a:solidFill>
              </a:rPr>
              <a:t>many grams of barium chloride is necessary to react with the </a:t>
            </a:r>
            <a:r>
              <a:rPr lang="en-US" sz="1100" b="1" dirty="0" smtClean="0">
                <a:solidFill>
                  <a:schemeClr val="tx1"/>
                </a:solidFill>
              </a:rPr>
              <a:t>7.5 </a:t>
            </a:r>
            <a:r>
              <a:rPr lang="en-US" sz="1100" b="1" dirty="0">
                <a:solidFill>
                  <a:schemeClr val="tx1"/>
                </a:solidFill>
              </a:rPr>
              <a:t>g silver nitrate in Problem </a:t>
            </a:r>
            <a:r>
              <a:rPr lang="en-US" sz="1100" b="1" dirty="0" smtClean="0">
                <a:solidFill>
                  <a:schemeClr val="tx1"/>
                </a:solidFill>
              </a:rPr>
              <a:t>4?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tx1"/>
                </a:solidFill>
              </a:rPr>
              <a:t> </a:t>
            </a: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tx1"/>
                </a:solidFill>
              </a:rPr>
              <a:t> 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793261"/>
              </p:ext>
            </p:extLst>
          </p:nvPr>
        </p:nvGraphicFramePr>
        <p:xfrm>
          <a:off x="411481" y="1154607"/>
          <a:ext cx="603503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015"/>
                <a:gridCol w="1222015"/>
                <a:gridCol w="1157694"/>
                <a:gridCol w="1093382"/>
                <a:gridCol w="310872"/>
                <a:gridCol w="1029061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 g N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N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mol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 g NH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60.7 g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 N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N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NH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742526"/>
              </p:ext>
            </p:extLst>
          </p:nvPr>
        </p:nvGraphicFramePr>
        <p:xfrm>
          <a:off x="411481" y="3768997"/>
          <a:ext cx="603503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015"/>
                <a:gridCol w="1222015"/>
                <a:gridCol w="1157694"/>
                <a:gridCol w="1093382"/>
                <a:gridCol w="310872"/>
                <a:gridCol w="1029061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 g AgNO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mol </a:t>
                      </a:r>
                      <a:r>
                        <a:rPr lang="en-US" sz="11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AgCl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143.4 g </a:t>
                      </a:r>
                      <a:r>
                        <a:rPr lang="en-US" sz="11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AgCl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 g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AgCl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169.9 g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mol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11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AgCl</a:t>
                      </a: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256119"/>
              </p:ext>
            </p:extLst>
          </p:nvPr>
        </p:nvGraphicFramePr>
        <p:xfrm>
          <a:off x="411481" y="6278979"/>
          <a:ext cx="603503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015"/>
                <a:gridCol w="1222015"/>
                <a:gridCol w="1157694"/>
                <a:gridCol w="1093382"/>
                <a:gridCol w="310872"/>
                <a:gridCol w="1029061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 g AgNO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BaCl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208.3 g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 g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169.9 g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mol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914900" y="0"/>
            <a:ext cx="19431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ANSWERS</a:t>
            </a:r>
            <a:endParaRPr lang="en-US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1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5804</TotalTime>
  <Words>288</Words>
  <Application>Microsoft Office PowerPoint</Application>
  <PresentationFormat>On-screen Show (4:3)</PresentationFormat>
  <Paragraphs>226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514</cp:revision>
  <cp:lastPrinted>2014-02-02T22:05:27Z</cp:lastPrinted>
  <dcterms:created xsi:type="dcterms:W3CDTF">2012-09-15T16:31:25Z</dcterms:created>
  <dcterms:modified xsi:type="dcterms:W3CDTF">2014-02-26T14:53:15Z</dcterms:modified>
</cp:coreProperties>
</file>