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792" r:id="rId2"/>
    <p:sldId id="828" r:id="rId3"/>
    <p:sldId id="793" r:id="rId4"/>
    <p:sldId id="812" r:id="rId5"/>
    <p:sldId id="813" r:id="rId6"/>
    <p:sldId id="799" r:id="rId7"/>
    <p:sldId id="806" r:id="rId8"/>
    <p:sldId id="829" r:id="rId9"/>
    <p:sldId id="804" r:id="rId10"/>
    <p:sldId id="805" r:id="rId11"/>
    <p:sldId id="803" r:id="rId12"/>
    <p:sldId id="802" r:id="rId13"/>
    <p:sldId id="801" r:id="rId14"/>
    <p:sldId id="807" r:id="rId15"/>
    <p:sldId id="809" r:id="rId16"/>
    <p:sldId id="814" r:id="rId17"/>
    <p:sldId id="811" r:id="rId18"/>
    <p:sldId id="815" r:id="rId19"/>
    <p:sldId id="816" r:id="rId20"/>
    <p:sldId id="817" r:id="rId21"/>
    <p:sldId id="819" r:id="rId22"/>
    <p:sldId id="820" r:id="rId23"/>
    <p:sldId id="821" r:id="rId24"/>
    <p:sldId id="822" r:id="rId25"/>
    <p:sldId id="823" r:id="rId26"/>
    <p:sldId id="824" r:id="rId27"/>
    <p:sldId id="825" r:id="rId28"/>
    <p:sldId id="826" r:id="rId29"/>
    <p:sldId id="827" r:id="rId30"/>
    <p:sldId id="830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A3E"/>
    <a:srgbClr val="663300"/>
    <a:srgbClr val="006600"/>
    <a:srgbClr val="E4EBF6"/>
    <a:srgbClr val="00E266"/>
    <a:srgbClr val="66FF33"/>
    <a:srgbClr val="FFE499"/>
    <a:srgbClr val="EDF2F9"/>
    <a:srgbClr val="FFFFFF"/>
    <a:srgbClr val="65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86375" autoAdjust="0"/>
  </p:normalViewPr>
  <p:slideViewPr>
    <p:cSldViewPr snapToGrid="0">
      <p:cViewPr>
        <p:scale>
          <a:sx n="75" d="100"/>
          <a:sy n="75" d="100"/>
        </p:scale>
        <p:origin x="-1594" y="-2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78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91" y="0"/>
            <a:ext cx="3169920" cy="480060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200"/>
            </a:lvl1pPr>
          </a:lstStyle>
          <a:p>
            <a:fld id="{169CBA31-FBA6-4B3A-ADEC-DB1447EE8D3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91" y="9119474"/>
            <a:ext cx="3169920" cy="480060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200"/>
            </a:lvl1pPr>
          </a:lstStyle>
          <a:p>
            <a:fld id="{456893B1-E79D-408E-AFE0-A9919F43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6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</a:defRPr>
            </a:lvl1pPr>
            <a:lvl2pPr marL="630238" indent="-227013">
              <a:spcBef>
                <a:spcPts val="300"/>
              </a:spcBef>
              <a:defRPr sz="2400">
                <a:solidFill>
                  <a:schemeClr val="tx1"/>
                </a:solidFill>
              </a:defRPr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>
                <a:solidFill>
                  <a:schemeClr val="tx1"/>
                </a:solidFill>
              </a:defRPr>
            </a:lvl3pPr>
            <a:lvl4pPr marL="1254125" indent="-234950" defTabSz="1087438">
              <a:spcBef>
                <a:spcPts val="0"/>
              </a:spcBef>
              <a:defRPr sz="1800">
                <a:solidFill>
                  <a:schemeClr val="tx1"/>
                </a:solidFill>
              </a:defRPr>
            </a:lvl4pPr>
            <a:lvl5pPr marL="1600200" indent="-220663">
              <a:spcBef>
                <a:spcPts val="0"/>
              </a:spcBef>
              <a:defRPr sz="1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84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76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4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6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" y="274638"/>
            <a:ext cx="877824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1297460"/>
            <a:ext cx="8778240" cy="5128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57594" y="6596390"/>
            <a:ext cx="686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smtClean="0">
                <a:latin typeface="Arial" pitchFamily="34" charset="0"/>
                <a:cs typeface="Arial" pitchFamily="34" charset="0"/>
              </a:rPr>
              <a:t>slide </a:t>
            </a:r>
            <a:fld id="{6ABBB7C1-35F2-45E0-95DF-06E8CFB61640}" type="slidenum">
              <a:rPr lang="en-US" sz="11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60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Wingdings" pitchFamily="2" charset="2"/>
        <a:buChar char="Ø"/>
        <a:defRPr sz="32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31825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24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defTabSz="914400" rtl="0" eaLnBrk="1" latinLnBrk="0" hangingPunct="1">
        <a:spcBef>
          <a:spcPts val="0"/>
        </a:spcBef>
        <a:buFont typeface="Arial" pitchFamily="34" charset="0"/>
        <a:buChar char="»"/>
        <a:tabLst/>
        <a:defRPr sz="20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Barack decides to hold a picnic for the senate.  He wants to serve deluxe cheeseburgers, each with two quarter pound patties and three slices of cheese.  Assume each senator has one cheeseburger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How many patties does he need?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How many slices of cheese does he need?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How many pounds of hamburger does he need?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65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41521" y="1473200"/>
            <a:ext cx="8749199" cy="594935"/>
            <a:chOff x="141521" y="1188720"/>
            <a:chExt cx="8749199" cy="594935"/>
          </a:xfrm>
        </p:grpSpPr>
        <p:sp>
          <p:nvSpPr>
            <p:cNvPr id="35" name="TextBox 34"/>
            <p:cNvSpPr txBox="1"/>
            <p:nvPr/>
          </p:nvSpPr>
          <p:spPr>
            <a:xfrm>
              <a:off x="3142803" y="1189870"/>
              <a:ext cx="163378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 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(g)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649401" y="1198880"/>
              <a:ext cx="22413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 Fe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5333940" y="1510484"/>
              <a:ext cx="9144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160334" y="1188720"/>
              <a:ext cx="4251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1521" y="1188720"/>
              <a:ext cx="16177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Fe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131573" y="5359491"/>
            <a:ext cx="8331147" cy="1231107"/>
            <a:chOff x="131573" y="5511891"/>
            <a:chExt cx="8331147" cy="1231107"/>
          </a:xfrm>
        </p:grpSpPr>
        <p:grpSp>
          <p:nvGrpSpPr>
            <p:cNvPr id="60" name="Group 59"/>
            <p:cNvGrpSpPr/>
            <p:nvPr/>
          </p:nvGrpSpPr>
          <p:grpSpPr>
            <a:xfrm>
              <a:off x="336286" y="5901841"/>
              <a:ext cx="8126434" cy="841157"/>
              <a:chOff x="336286" y="4713121"/>
              <a:chExt cx="8126434" cy="841157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3345585" y="4713121"/>
                <a:ext cx="1228221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96.00 g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O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sz="2400" b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7077404" y="4723281"/>
                <a:ext cx="138531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319.2 g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Fe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3" name="Straight Arrow Connector 42"/>
              <p:cNvCxnSpPr/>
              <p:nvPr/>
            </p:nvCxnSpPr>
            <p:spPr>
              <a:xfrm>
                <a:off x="5333940" y="5128619"/>
                <a:ext cx="914400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xtBox 43"/>
              <p:cNvSpPr txBox="1"/>
              <p:nvPr/>
            </p:nvSpPr>
            <p:spPr>
              <a:xfrm>
                <a:off x="2160334" y="4836232"/>
                <a:ext cx="4251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endParaRPr lang="en-US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36286" y="4713121"/>
                <a:ext cx="1228221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223.2 g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Fe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131573" y="5511891"/>
              <a:ext cx="825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u="sng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Mass</a:t>
              </a:r>
              <a:endParaRPr lang="en-US" sz="2000" b="1" i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31573" y="3986198"/>
            <a:ext cx="8331147" cy="1231107"/>
            <a:chOff x="131573" y="3945558"/>
            <a:chExt cx="8331147" cy="1231107"/>
          </a:xfrm>
        </p:grpSpPr>
        <p:grpSp>
          <p:nvGrpSpPr>
            <p:cNvPr id="59" name="Group 58"/>
            <p:cNvGrpSpPr/>
            <p:nvPr/>
          </p:nvGrpSpPr>
          <p:grpSpPr>
            <a:xfrm>
              <a:off x="284989" y="4335508"/>
              <a:ext cx="8177731" cy="841157"/>
              <a:chOff x="284989" y="3507468"/>
              <a:chExt cx="8177731" cy="841157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3294288" y="3507468"/>
                <a:ext cx="1330813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 moles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O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sz="2400" b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7077404" y="3517628"/>
                <a:ext cx="138531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 moles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Fe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9" name="Straight Arrow Connector 48"/>
              <p:cNvCxnSpPr/>
              <p:nvPr/>
            </p:nvCxnSpPr>
            <p:spPr>
              <a:xfrm>
                <a:off x="5333940" y="3922966"/>
                <a:ext cx="914400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2160334" y="3630579"/>
                <a:ext cx="4251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endParaRPr lang="en-US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284989" y="3507468"/>
                <a:ext cx="133081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 moles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Fe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3" name="TextBox 62"/>
            <p:cNvSpPr txBox="1"/>
            <p:nvPr/>
          </p:nvSpPr>
          <p:spPr>
            <a:xfrm>
              <a:off x="131573" y="3945558"/>
              <a:ext cx="9108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u="sng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Moles</a:t>
              </a:r>
              <a:endParaRPr lang="en-US" sz="2000" b="1" i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31573" y="2602745"/>
            <a:ext cx="8611672" cy="1241267"/>
            <a:chOff x="131573" y="2369065"/>
            <a:chExt cx="8611672" cy="1241267"/>
          </a:xfrm>
        </p:grpSpPr>
        <p:grpSp>
          <p:nvGrpSpPr>
            <p:cNvPr id="58" name="Group 57"/>
            <p:cNvGrpSpPr/>
            <p:nvPr/>
          </p:nvGrpSpPr>
          <p:grpSpPr>
            <a:xfrm>
              <a:off x="276173" y="2769175"/>
              <a:ext cx="8467072" cy="841157"/>
              <a:chOff x="276173" y="2301815"/>
              <a:chExt cx="8467072" cy="841157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2986512" y="2301815"/>
                <a:ext cx="194636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 molecules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O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sz="2400" b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796879" y="2311975"/>
                <a:ext cx="194636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 molecules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Fe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>
                <a:off x="5333940" y="2717313"/>
                <a:ext cx="914400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2160334" y="2424926"/>
                <a:ext cx="4251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endParaRPr lang="en-US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76173" y="2301815"/>
                <a:ext cx="134844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 atoms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Fe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131573" y="2369065"/>
              <a:ext cx="40575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u="sng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Individual atoms and molecules</a:t>
              </a:r>
              <a:endParaRPr lang="en-US" sz="2000" b="1" i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182880" y="40234"/>
            <a:ext cx="8778240" cy="1200329"/>
          </a:xfrm>
          <a:solidFill>
            <a:srgbClr val="008A3E"/>
          </a:solidFill>
        </p:spPr>
        <p:txBody>
          <a:bodyPr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Interpreting Chemical Equations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3200" b="1" i="1" dirty="0" smtClean="0">
                <a:solidFill>
                  <a:schemeClr val="bg1"/>
                </a:solidFill>
              </a:rPr>
              <a:t>from last class</a:t>
            </a:r>
            <a:endParaRPr lang="en-US" sz="4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36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" y="3986198"/>
            <a:ext cx="8737600" cy="143924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41521" y="1473200"/>
            <a:ext cx="8749199" cy="594935"/>
            <a:chOff x="141521" y="1188720"/>
            <a:chExt cx="8749199" cy="594935"/>
          </a:xfrm>
        </p:grpSpPr>
        <p:sp>
          <p:nvSpPr>
            <p:cNvPr id="35" name="TextBox 34"/>
            <p:cNvSpPr txBox="1"/>
            <p:nvPr/>
          </p:nvSpPr>
          <p:spPr>
            <a:xfrm>
              <a:off x="3142803" y="1189870"/>
              <a:ext cx="163378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 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(g)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649401" y="1198880"/>
              <a:ext cx="22413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 Fe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5333940" y="1510484"/>
              <a:ext cx="9144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160334" y="1188720"/>
              <a:ext cx="4251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1521" y="1188720"/>
              <a:ext cx="16177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Fe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31573" y="3986198"/>
            <a:ext cx="8331147" cy="1231107"/>
            <a:chOff x="131573" y="3945558"/>
            <a:chExt cx="8331147" cy="1231107"/>
          </a:xfrm>
        </p:grpSpPr>
        <p:grpSp>
          <p:nvGrpSpPr>
            <p:cNvPr id="59" name="Group 58"/>
            <p:cNvGrpSpPr/>
            <p:nvPr/>
          </p:nvGrpSpPr>
          <p:grpSpPr>
            <a:xfrm>
              <a:off x="284989" y="4335508"/>
              <a:ext cx="8177731" cy="841157"/>
              <a:chOff x="284989" y="3507468"/>
              <a:chExt cx="8177731" cy="841157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3294288" y="3507468"/>
                <a:ext cx="1330813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 moles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O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sz="2400" b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7077404" y="3517628"/>
                <a:ext cx="138531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 moles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Fe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9" name="Straight Arrow Connector 48"/>
              <p:cNvCxnSpPr/>
              <p:nvPr/>
            </p:nvCxnSpPr>
            <p:spPr>
              <a:xfrm>
                <a:off x="5333940" y="3922966"/>
                <a:ext cx="914400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2160334" y="3630579"/>
                <a:ext cx="4251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endParaRPr lang="en-US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284989" y="3507468"/>
                <a:ext cx="133081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 moles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Fe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3" name="TextBox 62"/>
            <p:cNvSpPr txBox="1"/>
            <p:nvPr/>
          </p:nvSpPr>
          <p:spPr>
            <a:xfrm>
              <a:off x="131573" y="3945558"/>
              <a:ext cx="9108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u="sng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Moles</a:t>
              </a:r>
              <a:endParaRPr lang="en-US" sz="2000" b="1" i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94929" y="5664180"/>
            <a:ext cx="77541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use the molar stoichiometric relationship from the equation to answer this question.</a:t>
            </a:r>
            <a:endParaRPr lang="en-US" sz="28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82880" y="40234"/>
            <a:ext cx="8778240" cy="1200329"/>
          </a:xfrm>
          <a:solidFill>
            <a:srgbClr val="008A3E"/>
          </a:solidFill>
        </p:spPr>
        <p:txBody>
          <a:bodyPr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Interpreting Chemical Equations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3200" b="1" i="1" dirty="0" smtClean="0">
                <a:solidFill>
                  <a:schemeClr val="bg1"/>
                </a:solidFill>
              </a:rPr>
              <a:t>from last class</a:t>
            </a:r>
            <a:endParaRPr lang="en-US" sz="4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10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Question</a:t>
            </a:r>
            <a:endParaRPr lang="en-US" sz="4000" b="1" dirty="0">
              <a:solidFill>
                <a:srgbClr val="0070C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41521" y="1158240"/>
            <a:ext cx="8749199" cy="594935"/>
            <a:chOff x="141521" y="1188720"/>
            <a:chExt cx="8749199" cy="594935"/>
          </a:xfrm>
        </p:grpSpPr>
        <p:sp>
          <p:nvSpPr>
            <p:cNvPr id="35" name="TextBox 34"/>
            <p:cNvSpPr txBox="1"/>
            <p:nvPr/>
          </p:nvSpPr>
          <p:spPr>
            <a:xfrm>
              <a:off x="3142803" y="1189870"/>
              <a:ext cx="163378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 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(g)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649401" y="1198880"/>
              <a:ext cx="22413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 Fe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5333940" y="1510484"/>
              <a:ext cx="9144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160334" y="1188720"/>
              <a:ext cx="4251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1521" y="1188720"/>
              <a:ext cx="16177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Fe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Content Placeholder 3"/>
          <p:cNvSpPr txBox="1">
            <a:spLocks/>
          </p:cNvSpPr>
          <p:nvPr/>
        </p:nvSpPr>
        <p:spPr>
          <a:xfrm>
            <a:off x="629920" y="2042160"/>
            <a:ext cx="7884160" cy="4576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6075" indent="-346075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0238" indent="-227013" algn="l" defTabSz="914400" rtl="0" eaLnBrk="1" latinLnBrk="0" hangingPunct="1">
              <a:spcBef>
                <a:spcPts val="3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2813" indent="-22225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4125" indent="-234950" algn="l" defTabSz="1087438" rtl="0" eaLnBrk="1" latinLnBrk="0" hangingPunct="1">
              <a:spcBef>
                <a:spcPts val="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0663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18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1"/>
              </a:buClr>
            </a:pPr>
            <a:r>
              <a:rPr lang="en-US" sz="2800" b="1" dirty="0" smtClean="0"/>
              <a:t>How many moles of iron is needed to react completely with 3 moles of oxygen gas?</a:t>
            </a:r>
          </a:p>
          <a:p>
            <a:pPr>
              <a:buClr>
                <a:schemeClr val="bg1"/>
              </a:buClr>
            </a:pPr>
            <a:r>
              <a:rPr lang="en-US" sz="2800" b="1" dirty="0" smtClean="0">
                <a:solidFill>
                  <a:srgbClr val="0070C0"/>
                </a:solidFill>
              </a:rPr>
              <a:t>4 moles of iron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9920" y="3631514"/>
            <a:ext cx="7884160" cy="3210560"/>
          </a:xfrm>
          <a:noFill/>
        </p:spPr>
        <p:txBody>
          <a:bodyPr>
            <a:noAutofit/>
          </a:bodyPr>
          <a:lstStyle/>
          <a:p>
            <a:pPr>
              <a:buClr>
                <a:schemeClr val="bg1"/>
              </a:buClr>
            </a:pPr>
            <a:r>
              <a:rPr lang="en-US" sz="2800" b="1" i="1" dirty="0" smtClean="0">
                <a:solidFill>
                  <a:srgbClr val="663300"/>
                </a:solidFill>
              </a:rPr>
              <a:t>How many moles of iron is need to react completely with 6 moles of oxygen gas?</a:t>
            </a:r>
          </a:p>
          <a:p>
            <a:pPr>
              <a:buClr>
                <a:schemeClr val="bg1"/>
              </a:buClr>
            </a:pPr>
            <a:r>
              <a:rPr lang="en-US" sz="2800" b="1" i="1" dirty="0" smtClean="0">
                <a:solidFill>
                  <a:srgbClr val="C00000"/>
                </a:solidFill>
              </a:rPr>
              <a:t>8 </a:t>
            </a:r>
            <a:r>
              <a:rPr lang="en-US" sz="2800" b="1" i="1" dirty="0">
                <a:solidFill>
                  <a:srgbClr val="C00000"/>
                </a:solidFill>
              </a:rPr>
              <a:t>moles of iron</a:t>
            </a:r>
            <a:endParaRPr lang="en-US" sz="2800" b="1" i="1" dirty="0" smtClean="0">
              <a:solidFill>
                <a:srgbClr val="C00000"/>
              </a:solidFill>
            </a:endParaRPr>
          </a:p>
          <a:p>
            <a:pPr>
              <a:buClr>
                <a:schemeClr val="bg1"/>
              </a:buClr>
            </a:pPr>
            <a:r>
              <a:rPr lang="en-US" sz="2800" b="1" i="1" dirty="0" smtClean="0">
                <a:solidFill>
                  <a:srgbClr val="663300"/>
                </a:solidFill>
              </a:rPr>
              <a:t>How many moles of iron is needed to react completely with 600 moles of oxygen gas?</a:t>
            </a:r>
          </a:p>
          <a:p>
            <a:pPr>
              <a:buClr>
                <a:schemeClr val="bg1"/>
              </a:buClr>
            </a:pPr>
            <a:r>
              <a:rPr lang="en-US" sz="2800" b="1" i="1" dirty="0" smtClean="0">
                <a:solidFill>
                  <a:srgbClr val="C00000"/>
                </a:solidFill>
              </a:rPr>
              <a:t>800 </a:t>
            </a:r>
            <a:r>
              <a:rPr lang="en-US" sz="2800" b="1" i="1" dirty="0">
                <a:solidFill>
                  <a:srgbClr val="C00000"/>
                </a:solidFill>
              </a:rPr>
              <a:t>moles of iron</a:t>
            </a:r>
          </a:p>
        </p:txBody>
      </p:sp>
    </p:spTree>
    <p:extLst>
      <p:ext uri="{BB962C8B-B14F-4D97-AF65-F5344CB8AC3E}">
        <p14:creationId xmlns:p14="http://schemas.microsoft.com/office/powerpoint/2010/main" val="410891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Question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3520" y="2042160"/>
            <a:ext cx="8696960" cy="4576394"/>
          </a:xfrm>
        </p:spPr>
        <p:txBody>
          <a:bodyPr>
            <a:noAutofit/>
          </a:bodyPr>
          <a:lstStyle/>
          <a:p>
            <a:pPr>
              <a:buClr>
                <a:schemeClr val="bg1"/>
              </a:buClr>
            </a:pPr>
            <a:r>
              <a:rPr lang="en-US" sz="2800" b="1" dirty="0" smtClean="0"/>
              <a:t>How many moles of iron is needed to react completely with 22.7 moles of oxygen gas?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41521" y="1158240"/>
            <a:ext cx="8749199" cy="594935"/>
            <a:chOff x="141521" y="1188720"/>
            <a:chExt cx="8749199" cy="594935"/>
          </a:xfrm>
        </p:grpSpPr>
        <p:sp>
          <p:nvSpPr>
            <p:cNvPr id="35" name="TextBox 34"/>
            <p:cNvSpPr txBox="1"/>
            <p:nvPr/>
          </p:nvSpPr>
          <p:spPr>
            <a:xfrm>
              <a:off x="3142803" y="1189870"/>
              <a:ext cx="163378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 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(g)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649401" y="1198880"/>
              <a:ext cx="22413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 Fe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5333940" y="1510484"/>
              <a:ext cx="9144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160334" y="1188720"/>
              <a:ext cx="4251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1521" y="1188720"/>
              <a:ext cx="16177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Fe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41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Molar Ratios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41521" y="1127760"/>
            <a:ext cx="8749199" cy="594935"/>
            <a:chOff x="141521" y="1188720"/>
            <a:chExt cx="8749199" cy="594935"/>
          </a:xfrm>
        </p:grpSpPr>
        <p:sp>
          <p:nvSpPr>
            <p:cNvPr id="35" name="TextBox 34"/>
            <p:cNvSpPr txBox="1"/>
            <p:nvPr/>
          </p:nvSpPr>
          <p:spPr>
            <a:xfrm>
              <a:off x="3142803" y="1189870"/>
              <a:ext cx="163378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 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(g)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649401" y="1198880"/>
              <a:ext cx="22413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 Fe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5333940" y="1510484"/>
              <a:ext cx="9144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160334" y="1188720"/>
              <a:ext cx="4251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1521" y="1188720"/>
              <a:ext cx="16177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Fe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71002" y="2133600"/>
                <a:ext cx="2601994" cy="9870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𝑭𝒆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𝑶</m:t>
                          </m:r>
                          <m:r>
                            <a:rPr lang="en-US" sz="2800" b="1" i="1" baseline="-2500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800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002" y="2133600"/>
                <a:ext cx="2601994" cy="98700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996888" y="3379400"/>
                <a:ext cx="3150221" cy="9870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𝑶</m:t>
                          </m:r>
                          <m:r>
                            <a:rPr lang="en-US" sz="2800" b="1" i="1" baseline="-2500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𝑭𝒆</m:t>
                          </m:r>
                          <m:r>
                            <a:rPr lang="en-US" sz="2800" b="1" i="1" baseline="-2500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𝑶</m:t>
                          </m:r>
                          <m:r>
                            <a:rPr lang="en-US" sz="2800" b="1" i="1" baseline="-2500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800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6888" y="3379400"/>
                <a:ext cx="3150221" cy="98700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996889" y="4625200"/>
                <a:ext cx="3150221" cy="9870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𝑭𝒆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𝑭𝒆</m:t>
                          </m:r>
                          <m:r>
                            <a:rPr lang="en-US" sz="2800" b="1" i="1" baseline="-2500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𝑶</m:t>
                          </m:r>
                          <m:r>
                            <a:rPr lang="en-US" sz="2800" b="1" i="1" baseline="-2500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800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6889" y="4625200"/>
                <a:ext cx="3150221" cy="9870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182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0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Question</a:t>
            </a:r>
            <a:endParaRPr lang="en-US" sz="40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223520" y="2042160"/>
                <a:ext cx="8696960" cy="2001520"/>
              </a:xfrm>
            </p:spPr>
            <p:txBody>
              <a:bodyPr>
                <a:noAutofit/>
              </a:bodyPr>
              <a:lstStyle/>
              <a:p>
                <a:pPr>
                  <a:buClr>
                    <a:schemeClr val="bg1"/>
                  </a:buClr>
                </a:pPr>
                <a:r>
                  <a:rPr lang="en-US" sz="2800" b="1" dirty="0" smtClean="0"/>
                  <a:t>How many moles of iron is needed to react completely with 22.7 moles of oxygen gas?</a:t>
                </a:r>
              </a:p>
              <a:p>
                <a:pPr>
                  <a:buClr>
                    <a:schemeClr val="bg1"/>
                  </a:buClr>
                </a:pP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𝟐𝟐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.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𝟕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𝒎𝒐𝒍𝒆𝒔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𝑶</m:t>
                    </m:r>
                    <m:r>
                      <a:rPr lang="en-US" sz="2800" b="1" i="1" baseline="-25000" smtClean="0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𝟒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𝒎𝒐𝒍𝒆𝒔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𝑭𝒆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𝒎𝒐𝒍𝒆𝒔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𝑶</m:t>
                        </m:r>
                        <m:r>
                          <a:rPr lang="en-US" sz="2800" b="1" i="1" baseline="-25000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𝟑𝟎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𝟑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𝒎𝒐𝒍𝒆𝒔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𝑭𝒆</m:t>
                    </m:r>
                  </m:oMath>
                </a14:m>
                <a:endParaRPr lang="en-US" sz="2800" b="1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520" y="2042160"/>
                <a:ext cx="8696960" cy="2001520"/>
              </a:xfrm>
              <a:blipFill rotWithShape="1">
                <a:blip r:embed="rId2"/>
                <a:stretch>
                  <a:fillRect l="-1262" t="-3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141521" y="1158240"/>
            <a:ext cx="8749199" cy="594935"/>
            <a:chOff x="141521" y="1188720"/>
            <a:chExt cx="8749199" cy="594935"/>
          </a:xfrm>
        </p:grpSpPr>
        <p:sp>
          <p:nvSpPr>
            <p:cNvPr id="35" name="TextBox 34"/>
            <p:cNvSpPr txBox="1"/>
            <p:nvPr/>
          </p:nvSpPr>
          <p:spPr>
            <a:xfrm>
              <a:off x="3142803" y="1189870"/>
              <a:ext cx="163378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 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(g)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649401" y="1198880"/>
              <a:ext cx="22413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 Fe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5333940" y="1510484"/>
              <a:ext cx="9144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160334" y="1188720"/>
              <a:ext cx="4251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1521" y="1188720"/>
              <a:ext cx="16177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Fe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15066" y="4846320"/>
            <a:ext cx="851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mole-to-mole stoichiometric calculation</a:t>
            </a:r>
            <a:endParaRPr lang="en-US" sz="28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97634" y="0"/>
            <a:ext cx="1546366" cy="707886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Write this in your notes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85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Second Example</a:t>
            </a:r>
            <a:endParaRPr lang="en-US" sz="40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223520" y="2042160"/>
                <a:ext cx="8696960" cy="4576394"/>
              </a:xfrm>
            </p:spPr>
            <p:txBody>
              <a:bodyPr>
                <a:noAutofit/>
              </a:bodyPr>
              <a:lstStyle/>
              <a:p>
                <a:pPr>
                  <a:spcBef>
                    <a:spcPts val="3000"/>
                  </a:spcBef>
                  <a:buClr>
                    <a:schemeClr val="bg1"/>
                  </a:buClr>
                </a:pPr>
                <a:r>
                  <a:rPr lang="en-US" sz="2800" b="1" dirty="0" smtClean="0"/>
                  <a:t>How </a:t>
                </a:r>
                <a:r>
                  <a:rPr lang="en-US" sz="2800" b="1" dirty="0"/>
                  <a:t>many moles of </a:t>
                </a:r>
                <a:r>
                  <a:rPr lang="en-US" sz="2800" b="1" dirty="0" smtClean="0"/>
                  <a:t>Fe</a:t>
                </a:r>
                <a:r>
                  <a:rPr lang="en-US" sz="2800" b="1" baseline="-25000" dirty="0" smtClean="0"/>
                  <a:t>2</a:t>
                </a:r>
                <a:r>
                  <a:rPr lang="en-US" sz="2800" b="1" dirty="0" smtClean="0"/>
                  <a:t>O</a:t>
                </a:r>
                <a:r>
                  <a:rPr lang="en-US" sz="2800" b="1" baseline="-25000" dirty="0" smtClean="0"/>
                  <a:t>3</a:t>
                </a:r>
                <a:r>
                  <a:rPr lang="en-US" sz="2800" b="1" dirty="0" smtClean="0"/>
                  <a:t> is produced with </a:t>
                </a:r>
                <a:r>
                  <a:rPr lang="en-US" sz="2800" b="1" dirty="0"/>
                  <a:t>22.7 moles of oxygen gas?</a:t>
                </a:r>
              </a:p>
              <a:p>
                <a:pPr>
                  <a:buClr>
                    <a:schemeClr val="bg1"/>
                  </a:buClr>
                </a:pP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0070C0"/>
                        </a:solidFill>
                        <a:latin typeface="Cambria Math"/>
                      </a:rPr>
                      <m:t>𝟐𝟐</m:t>
                    </m:r>
                    <m:r>
                      <a:rPr lang="en-US" sz="2800" b="1" i="1">
                        <a:solidFill>
                          <a:srgbClr val="0070C0"/>
                        </a:solidFill>
                        <a:latin typeface="Cambria Math"/>
                      </a:rPr>
                      <m:t>.</m:t>
                    </m:r>
                    <m:r>
                      <a:rPr lang="en-US" sz="2800" b="1" i="1">
                        <a:solidFill>
                          <a:srgbClr val="0070C0"/>
                        </a:solidFill>
                        <a:latin typeface="Cambria Math"/>
                      </a:rPr>
                      <m:t>𝟕</m:t>
                    </m:r>
                    <m:r>
                      <a:rPr lang="en-US" sz="28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2800" b="1" i="1">
                        <a:solidFill>
                          <a:srgbClr val="0070C0"/>
                        </a:solidFill>
                        <a:latin typeface="Cambria Math"/>
                      </a:rPr>
                      <m:t>𝒎𝒐𝒍𝒆𝒔</m:t>
                    </m:r>
                    <m:r>
                      <a:rPr lang="en-US" sz="28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2800" b="1" i="1">
                        <a:solidFill>
                          <a:srgbClr val="0070C0"/>
                        </a:solidFill>
                        <a:latin typeface="Cambria Math"/>
                      </a:rPr>
                      <m:t>𝑶</m:t>
                    </m:r>
                    <m:r>
                      <a:rPr lang="en-US" sz="2800" b="1" i="1" baseline="-25000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  <m:r>
                      <a:rPr lang="en-US" sz="28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28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𝒎𝒐𝒍𝒆𝒔</m:t>
                        </m:r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𝑭𝒆</m:t>
                        </m:r>
                        <m:r>
                          <a:rPr lang="en-US" sz="2800" b="1" i="1" baseline="-25000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𝑶</m:t>
                        </m:r>
                        <m:r>
                          <a:rPr lang="en-US" sz="2800" b="1" i="1" baseline="-25000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𝒎𝒐𝒍𝒆𝒔</m:t>
                        </m:r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𝑶</m:t>
                        </m:r>
                        <m:r>
                          <a:rPr lang="en-US" sz="2800" b="1" i="1" baseline="-2500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𝟏𝟓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sz="28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𝒎𝒐𝒍𝒆𝒔</m:t>
                    </m:r>
                    <m:r>
                      <a:rPr lang="en-US" sz="28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𝑭𝒆</m:t>
                    </m:r>
                    <m:r>
                      <a:rPr lang="en-US" sz="2800" b="1" i="1" baseline="-2500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𝟐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𝑶</m:t>
                    </m:r>
                    <m:r>
                      <a:rPr lang="en-US" sz="2800" b="1" i="1" baseline="-2500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𝟑</m:t>
                    </m:r>
                  </m:oMath>
                </a14:m>
                <a:endParaRPr lang="en-US" sz="2800" b="1" baseline="-25000" dirty="0">
                  <a:solidFill>
                    <a:srgbClr val="0070C0"/>
                  </a:solidFill>
                </a:endParaRPr>
              </a:p>
              <a:p>
                <a:pPr>
                  <a:buClr>
                    <a:schemeClr val="bg1"/>
                  </a:buClr>
                </a:pPr>
                <a:endParaRPr lang="en-US" sz="2800" b="1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520" y="2042160"/>
                <a:ext cx="8696960" cy="4576394"/>
              </a:xfrm>
              <a:blipFill rotWithShape="1">
                <a:blip r:embed="rId2"/>
                <a:stretch>
                  <a:fillRect l="-1262" t="-1332" r="-19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141521" y="1158240"/>
            <a:ext cx="8749199" cy="594935"/>
            <a:chOff x="141521" y="1188720"/>
            <a:chExt cx="8749199" cy="594935"/>
          </a:xfrm>
        </p:grpSpPr>
        <p:sp>
          <p:nvSpPr>
            <p:cNvPr id="35" name="TextBox 34"/>
            <p:cNvSpPr txBox="1"/>
            <p:nvPr/>
          </p:nvSpPr>
          <p:spPr>
            <a:xfrm>
              <a:off x="3142803" y="1189870"/>
              <a:ext cx="163378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 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(g)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649401" y="1198880"/>
              <a:ext cx="22413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 Fe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5333940" y="1510484"/>
              <a:ext cx="9144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160334" y="1188720"/>
              <a:ext cx="4251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1521" y="1188720"/>
              <a:ext cx="16177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Fe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597634" y="0"/>
            <a:ext cx="1546366" cy="707886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Write this in your notes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8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2316480"/>
            <a:ext cx="8778240" cy="410903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2400"/>
              </a:spcBef>
              <a:buFont typeface="+mj-lt"/>
              <a:buAutoNum type="arabicParenR"/>
            </a:pPr>
            <a:r>
              <a:rPr lang="en-US" sz="2800" b="1" dirty="0" smtClean="0"/>
              <a:t>If we start with 3.5 mol of C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H</a:t>
            </a:r>
            <a:r>
              <a:rPr lang="en-US" sz="2800" b="1" baseline="-25000" dirty="0" smtClean="0"/>
              <a:t>8</a:t>
            </a:r>
            <a:r>
              <a:rPr lang="en-US" sz="2800" b="1" dirty="0" smtClean="0"/>
              <a:t>, how many moles of oxygen will we need?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arenR"/>
            </a:pPr>
            <a:r>
              <a:rPr lang="en-US" sz="2800" b="1" dirty="0"/>
              <a:t>If we start with </a:t>
            </a:r>
            <a:r>
              <a:rPr lang="en-US" sz="2800" b="1" dirty="0" smtClean="0"/>
              <a:t>0.67 </a:t>
            </a:r>
            <a:r>
              <a:rPr lang="en-US" sz="2800" b="1" dirty="0"/>
              <a:t>mol of C</a:t>
            </a:r>
            <a:r>
              <a:rPr lang="en-US" sz="2800" b="1" baseline="-25000" dirty="0"/>
              <a:t>3</a:t>
            </a:r>
            <a:r>
              <a:rPr lang="en-US" sz="2800" b="1" dirty="0"/>
              <a:t>H</a:t>
            </a:r>
            <a:r>
              <a:rPr lang="en-US" sz="2800" b="1" baseline="-25000" dirty="0"/>
              <a:t>8</a:t>
            </a:r>
            <a:r>
              <a:rPr lang="en-US" sz="2800" b="1" dirty="0"/>
              <a:t>, how many moles of </a:t>
            </a:r>
            <a:r>
              <a:rPr lang="en-US" sz="2800" b="1" dirty="0" smtClean="0"/>
              <a:t>CO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will be produced?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arenR"/>
            </a:pPr>
            <a:r>
              <a:rPr lang="en-US" sz="2800" b="1" dirty="0" smtClean="0"/>
              <a:t>If we want to produce 28 mol of H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O, how many moles of oxygen will we need?</a:t>
            </a:r>
            <a:endParaRPr lang="en-US" sz="2800" b="1" dirty="0"/>
          </a:p>
          <a:p>
            <a:pPr marL="514350" indent="-514350">
              <a:buFont typeface="+mj-lt"/>
              <a:buAutoNum type="arabicParenR"/>
            </a:pPr>
            <a:endParaRPr lang="en-US" sz="2800" b="1" dirty="0" smtClean="0"/>
          </a:p>
          <a:p>
            <a:pPr marL="514350" indent="-514350">
              <a:buFont typeface="+mj-lt"/>
              <a:buAutoNum type="arabicParenR"/>
            </a:pPr>
            <a:endParaRPr lang="en-US" sz="28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362614" y="1426743"/>
            <a:ext cx="8418773" cy="646331"/>
            <a:chOff x="847147" y="644423"/>
            <a:chExt cx="8418773" cy="646331"/>
          </a:xfrm>
        </p:grpSpPr>
        <p:sp>
          <p:nvSpPr>
            <p:cNvPr id="4" name="TextBox 3"/>
            <p:cNvSpPr txBox="1"/>
            <p:nvPr/>
          </p:nvSpPr>
          <p:spPr>
            <a:xfrm>
              <a:off x="847147" y="644423"/>
              <a:ext cx="84187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008A3E"/>
                  </a:solidFill>
                </a:rPr>
                <a:t>C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3</a:t>
              </a:r>
              <a:r>
                <a:rPr lang="en-US" sz="3600" b="1" dirty="0" smtClean="0">
                  <a:solidFill>
                    <a:srgbClr val="008A3E"/>
                  </a:solidFill>
                </a:rPr>
                <a:t>H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8</a:t>
              </a:r>
              <a:r>
                <a:rPr lang="en-US" sz="3600" b="1" dirty="0" smtClean="0">
                  <a:solidFill>
                    <a:srgbClr val="008A3E"/>
                  </a:solidFill>
                </a:rPr>
                <a:t>    +     5O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2</a:t>
              </a:r>
              <a:r>
                <a:rPr lang="en-US" sz="3600" b="1" dirty="0" smtClean="0">
                  <a:solidFill>
                    <a:srgbClr val="008A3E"/>
                  </a:solidFill>
                </a:rPr>
                <a:t>                       4H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2</a:t>
              </a:r>
              <a:r>
                <a:rPr lang="en-US" sz="3600" b="1" dirty="0" smtClean="0">
                  <a:solidFill>
                    <a:srgbClr val="008A3E"/>
                  </a:solidFill>
                </a:rPr>
                <a:t>O    +     3CO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2</a:t>
              </a:r>
              <a:endParaRPr lang="en-US" sz="3600" b="1" baseline="-25000" dirty="0">
                <a:solidFill>
                  <a:srgbClr val="008A3E"/>
                </a:solidFill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4340736" y="967588"/>
              <a:ext cx="1262743" cy="0"/>
            </a:xfrm>
            <a:prstGeom prst="straightConnector1">
              <a:avLst/>
            </a:prstGeom>
            <a:ln w="57150">
              <a:solidFill>
                <a:srgbClr val="0066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8322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62614" y="91440"/>
            <a:ext cx="8418773" cy="646331"/>
            <a:chOff x="847147" y="644423"/>
            <a:chExt cx="8418773" cy="646331"/>
          </a:xfrm>
        </p:grpSpPr>
        <p:sp>
          <p:nvSpPr>
            <p:cNvPr id="4" name="TextBox 3"/>
            <p:cNvSpPr txBox="1"/>
            <p:nvPr/>
          </p:nvSpPr>
          <p:spPr>
            <a:xfrm>
              <a:off x="847147" y="644423"/>
              <a:ext cx="84187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008A3E"/>
                  </a:solidFill>
                </a:rPr>
                <a:t>C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3</a:t>
              </a:r>
              <a:r>
                <a:rPr lang="en-US" sz="3600" b="1" dirty="0" smtClean="0">
                  <a:solidFill>
                    <a:srgbClr val="008A3E"/>
                  </a:solidFill>
                </a:rPr>
                <a:t>H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8</a:t>
              </a:r>
              <a:r>
                <a:rPr lang="en-US" sz="3600" b="1" dirty="0" smtClean="0">
                  <a:solidFill>
                    <a:srgbClr val="008A3E"/>
                  </a:solidFill>
                </a:rPr>
                <a:t>    +     5O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2</a:t>
              </a:r>
              <a:r>
                <a:rPr lang="en-US" sz="3600" b="1" dirty="0" smtClean="0">
                  <a:solidFill>
                    <a:srgbClr val="008A3E"/>
                  </a:solidFill>
                </a:rPr>
                <a:t>                       4H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2</a:t>
              </a:r>
              <a:r>
                <a:rPr lang="en-US" sz="3600" b="1" dirty="0" smtClean="0">
                  <a:solidFill>
                    <a:srgbClr val="008A3E"/>
                  </a:solidFill>
                </a:rPr>
                <a:t>O    +     3CO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2</a:t>
              </a:r>
              <a:endParaRPr lang="en-US" sz="3600" b="1" baseline="-25000" dirty="0">
                <a:solidFill>
                  <a:srgbClr val="008A3E"/>
                </a:solidFill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4340736" y="967588"/>
              <a:ext cx="1262743" cy="0"/>
            </a:xfrm>
            <a:prstGeom prst="straightConnector1">
              <a:avLst/>
            </a:prstGeom>
            <a:ln w="57150">
              <a:solidFill>
                <a:srgbClr val="0066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74998"/>
              </p:ext>
            </p:extLst>
          </p:nvPr>
        </p:nvGraphicFramePr>
        <p:xfrm>
          <a:off x="731520" y="5882640"/>
          <a:ext cx="768096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440"/>
                <a:gridCol w="2377440"/>
                <a:gridCol w="731520"/>
                <a:gridCol w="21945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mol 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mol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mol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mol 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715103"/>
              </p:ext>
            </p:extLst>
          </p:nvPr>
        </p:nvGraphicFramePr>
        <p:xfrm>
          <a:off x="731520" y="3853180"/>
          <a:ext cx="768096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440"/>
                <a:gridCol w="2377440"/>
                <a:gridCol w="731520"/>
                <a:gridCol w="21945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0.67 mol C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mol CO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mol CO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C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224252"/>
              </p:ext>
            </p:extLst>
          </p:nvPr>
        </p:nvGraphicFramePr>
        <p:xfrm>
          <a:off x="731520" y="1823720"/>
          <a:ext cx="768096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440"/>
                <a:gridCol w="2377440"/>
                <a:gridCol w="731520"/>
                <a:gridCol w="21945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 mol C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mol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17.5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mol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C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82880" y="894080"/>
            <a:ext cx="8778240" cy="553143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9000"/>
              </a:spcBef>
              <a:buFont typeface="+mj-lt"/>
              <a:buAutoNum type="arabicParenR"/>
            </a:pPr>
            <a:r>
              <a:rPr lang="en-US" sz="2800" b="1" dirty="0" smtClean="0"/>
              <a:t>If we start with 3.5 mol of C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H</a:t>
            </a:r>
            <a:r>
              <a:rPr lang="en-US" sz="2800" b="1" baseline="-25000" dirty="0" smtClean="0"/>
              <a:t>8</a:t>
            </a:r>
            <a:r>
              <a:rPr lang="en-US" sz="2800" b="1" dirty="0" smtClean="0"/>
              <a:t>, how many moles of oxygen will we need?</a:t>
            </a:r>
          </a:p>
          <a:p>
            <a:pPr marL="514350" indent="-514350">
              <a:spcBef>
                <a:spcPts val="9000"/>
              </a:spcBef>
              <a:buFont typeface="+mj-lt"/>
              <a:buAutoNum type="arabicParenR"/>
            </a:pPr>
            <a:r>
              <a:rPr lang="en-US" sz="2800" b="1" dirty="0"/>
              <a:t>If we start with </a:t>
            </a:r>
            <a:r>
              <a:rPr lang="en-US" sz="2800" b="1" dirty="0" smtClean="0"/>
              <a:t>0.67 </a:t>
            </a:r>
            <a:r>
              <a:rPr lang="en-US" sz="2800" b="1" dirty="0"/>
              <a:t>mol of C</a:t>
            </a:r>
            <a:r>
              <a:rPr lang="en-US" sz="2800" b="1" baseline="-25000" dirty="0"/>
              <a:t>3</a:t>
            </a:r>
            <a:r>
              <a:rPr lang="en-US" sz="2800" b="1" dirty="0"/>
              <a:t>H</a:t>
            </a:r>
            <a:r>
              <a:rPr lang="en-US" sz="2800" b="1" baseline="-25000" dirty="0"/>
              <a:t>8</a:t>
            </a:r>
            <a:r>
              <a:rPr lang="en-US" sz="2800" b="1" dirty="0"/>
              <a:t>, how many moles of </a:t>
            </a:r>
            <a:r>
              <a:rPr lang="en-US" sz="2800" b="1" dirty="0" smtClean="0"/>
              <a:t>CO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will be produced?</a:t>
            </a:r>
          </a:p>
          <a:p>
            <a:pPr marL="514350" indent="-514350">
              <a:spcBef>
                <a:spcPts val="9000"/>
              </a:spcBef>
              <a:buFont typeface="+mj-lt"/>
              <a:buAutoNum type="arabicParenR"/>
            </a:pPr>
            <a:r>
              <a:rPr lang="en-US" sz="2800" b="1" dirty="0" smtClean="0"/>
              <a:t>If we want to produce 28 mol of H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O, how many moles of oxygen will we need?</a:t>
            </a:r>
          </a:p>
          <a:p>
            <a:pPr marL="514350" indent="-514350">
              <a:spcBef>
                <a:spcPts val="9000"/>
              </a:spcBef>
              <a:buFont typeface="+mj-lt"/>
              <a:buAutoNum type="arabicParenR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4965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Question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3520" y="2042160"/>
            <a:ext cx="8696960" cy="1036320"/>
          </a:xfrm>
        </p:spPr>
        <p:txBody>
          <a:bodyPr>
            <a:noAutofit/>
          </a:bodyPr>
          <a:lstStyle/>
          <a:p>
            <a:pPr>
              <a:buClr>
                <a:schemeClr val="bg1"/>
              </a:buClr>
            </a:pPr>
            <a:r>
              <a:rPr lang="en-US" sz="2800" b="1" dirty="0" smtClean="0"/>
              <a:t>How many </a:t>
            </a:r>
            <a:r>
              <a:rPr lang="en-US" sz="2800" b="1" u="sng" dirty="0" smtClean="0">
                <a:solidFill>
                  <a:srgbClr val="FF0000"/>
                </a:solidFill>
              </a:rPr>
              <a:t>grams</a:t>
            </a:r>
            <a:r>
              <a:rPr lang="en-US" sz="2800" b="1" dirty="0" smtClean="0"/>
              <a:t> of iron is needed to react completely with 22.7 moles of oxygen gas?</a:t>
            </a:r>
            <a:endParaRPr lang="en-US" sz="2800" b="1" dirty="0" smtClean="0">
              <a:solidFill>
                <a:srgbClr val="0070C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41521" y="1158240"/>
            <a:ext cx="8749199" cy="594935"/>
            <a:chOff x="141521" y="1188720"/>
            <a:chExt cx="8749199" cy="594935"/>
          </a:xfrm>
        </p:grpSpPr>
        <p:sp>
          <p:nvSpPr>
            <p:cNvPr id="35" name="TextBox 34"/>
            <p:cNvSpPr txBox="1"/>
            <p:nvPr/>
          </p:nvSpPr>
          <p:spPr>
            <a:xfrm>
              <a:off x="3142803" y="1189870"/>
              <a:ext cx="163378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 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(g)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649401" y="1198880"/>
              <a:ext cx="22413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 Fe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5333940" y="1510484"/>
              <a:ext cx="9144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160334" y="1188720"/>
              <a:ext cx="4251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1521" y="1188720"/>
              <a:ext cx="16177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Fe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15066" y="4846320"/>
            <a:ext cx="851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mole-to-mass stoichiometric calculation</a:t>
            </a:r>
            <a:endParaRPr lang="en-US" sz="28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97634" y="0"/>
            <a:ext cx="1546366" cy="707886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Write this in your notes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117960"/>
              </p:ext>
            </p:extLst>
          </p:nvPr>
        </p:nvGraphicFramePr>
        <p:xfrm>
          <a:off x="457200" y="335788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5178"/>
                <a:gridCol w="1945178"/>
                <a:gridCol w="1945178"/>
                <a:gridCol w="598515"/>
                <a:gridCol w="17955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22.7 mol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mol Fe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55.8 g Fe</a:t>
                      </a:r>
                      <a:endParaRPr lang="en-US" sz="2400" b="1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1690 g Fe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mol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Fe</a:t>
                      </a:r>
                      <a:endParaRPr lang="en-US" sz="2400" b="1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69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32398"/>
            <a:ext cx="8778240" cy="731520"/>
          </a:xfrm>
        </p:spPr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229360"/>
            <a:ext cx="8778240" cy="519615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2 patties + 3 cheese ----&gt; cheeseburger</a:t>
            </a:r>
          </a:p>
          <a:p>
            <a:pPr marL="0" indent="0" algn="ctr">
              <a:buNone/>
            </a:pPr>
            <a:r>
              <a:rPr lang="en-US" dirty="0" smtClean="0"/>
              <a:t>100 senators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921681"/>
              </p:ext>
            </p:extLst>
          </p:nvPr>
        </p:nvGraphicFramePr>
        <p:xfrm>
          <a:off x="1023663" y="5550535"/>
          <a:ext cx="709667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560"/>
                <a:gridCol w="2194560"/>
                <a:gridCol w="787314"/>
                <a:gridCol w="19202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 patties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 lbs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lbs of hamburger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patty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14505"/>
              </p:ext>
            </p:extLst>
          </p:nvPr>
        </p:nvGraphicFramePr>
        <p:xfrm>
          <a:off x="614709" y="2715895"/>
          <a:ext cx="7914583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8960"/>
                <a:gridCol w="2560320"/>
                <a:gridCol w="787314"/>
                <a:gridCol w="14579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cheeseburgers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patties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patties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cheeseburger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160175"/>
              </p:ext>
            </p:extLst>
          </p:nvPr>
        </p:nvGraphicFramePr>
        <p:xfrm>
          <a:off x="614709" y="4133215"/>
          <a:ext cx="7914583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8960"/>
                <a:gridCol w="2560320"/>
                <a:gridCol w="787314"/>
                <a:gridCol w="14579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cheeseburgers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cheese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cheese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cheeseburger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42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Second Example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3520" y="2042160"/>
            <a:ext cx="8696960" cy="1026160"/>
          </a:xfrm>
        </p:spPr>
        <p:txBody>
          <a:bodyPr>
            <a:noAutofit/>
          </a:bodyPr>
          <a:lstStyle/>
          <a:p>
            <a:pPr>
              <a:spcBef>
                <a:spcPts val="3000"/>
              </a:spcBef>
              <a:buClr>
                <a:schemeClr val="bg1"/>
              </a:buClr>
            </a:pPr>
            <a:r>
              <a:rPr lang="en-US" sz="2800" b="1" dirty="0" smtClean="0"/>
              <a:t>How </a:t>
            </a:r>
            <a:r>
              <a:rPr lang="en-US" sz="2800" b="1" dirty="0"/>
              <a:t>many </a:t>
            </a:r>
            <a:r>
              <a:rPr lang="en-US" sz="2800" b="1" u="sng" dirty="0" smtClean="0">
                <a:solidFill>
                  <a:srgbClr val="FF0000"/>
                </a:solidFill>
              </a:rPr>
              <a:t>grams</a:t>
            </a:r>
            <a:r>
              <a:rPr lang="en-US" sz="2800" b="1" dirty="0" smtClean="0"/>
              <a:t> </a:t>
            </a:r>
            <a:r>
              <a:rPr lang="en-US" sz="2800" b="1" dirty="0"/>
              <a:t>of </a:t>
            </a:r>
            <a:r>
              <a:rPr lang="en-US" sz="2800" b="1" dirty="0" smtClean="0"/>
              <a:t>Fe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 is produced with </a:t>
            </a:r>
            <a:r>
              <a:rPr lang="en-US" sz="2800" b="1" dirty="0"/>
              <a:t>22.7 moles of oxygen gas</a:t>
            </a:r>
            <a:r>
              <a:rPr lang="en-US" sz="2800" b="1" dirty="0" smtClean="0"/>
              <a:t>?</a:t>
            </a:r>
          </a:p>
          <a:p>
            <a:pPr>
              <a:spcBef>
                <a:spcPts val="3000"/>
              </a:spcBef>
              <a:buClr>
                <a:schemeClr val="bg1"/>
              </a:buClr>
            </a:pPr>
            <a:endParaRPr lang="en-US" sz="2800" b="1" dirty="0" smtClean="0">
              <a:solidFill>
                <a:srgbClr val="0070C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41521" y="1158240"/>
            <a:ext cx="8749199" cy="594935"/>
            <a:chOff x="141521" y="1188720"/>
            <a:chExt cx="8749199" cy="594935"/>
          </a:xfrm>
        </p:grpSpPr>
        <p:sp>
          <p:nvSpPr>
            <p:cNvPr id="35" name="TextBox 34"/>
            <p:cNvSpPr txBox="1"/>
            <p:nvPr/>
          </p:nvSpPr>
          <p:spPr>
            <a:xfrm>
              <a:off x="3142803" y="1189870"/>
              <a:ext cx="163378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 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(g)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649401" y="1198880"/>
              <a:ext cx="22413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 Fe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5333940" y="1510484"/>
              <a:ext cx="9144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160334" y="1188720"/>
              <a:ext cx="4251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1521" y="1188720"/>
              <a:ext cx="16177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Fe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597634" y="0"/>
            <a:ext cx="1546366" cy="707886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Write this in your notes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71333"/>
              </p:ext>
            </p:extLst>
          </p:nvPr>
        </p:nvGraphicFramePr>
        <p:xfrm>
          <a:off x="87285" y="3357880"/>
          <a:ext cx="8969431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5178"/>
                <a:gridCol w="1945178"/>
                <a:gridCol w="2377440"/>
                <a:gridCol w="598515"/>
                <a:gridCol w="2103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22.7 mol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mol Fe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159.6 g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400" b="1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2420 g Fe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mol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400" b="1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33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2316480"/>
            <a:ext cx="8778240" cy="410903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2400"/>
              </a:spcBef>
              <a:buFont typeface="+mj-lt"/>
              <a:buAutoNum type="arabicParenR"/>
            </a:pPr>
            <a:r>
              <a:rPr lang="en-US" sz="2800" b="1" dirty="0" smtClean="0"/>
              <a:t>If we start with 13.2 moles of C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H</a:t>
            </a:r>
            <a:r>
              <a:rPr lang="en-US" sz="2800" b="1" baseline="-25000" dirty="0" smtClean="0"/>
              <a:t>8</a:t>
            </a:r>
            <a:r>
              <a:rPr lang="en-US" sz="2800" b="1" dirty="0" smtClean="0"/>
              <a:t>, how many grams of oxygen will we need?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arenR"/>
            </a:pPr>
            <a:r>
              <a:rPr lang="en-US" sz="2800" b="1" dirty="0"/>
              <a:t>If we start with </a:t>
            </a:r>
            <a:r>
              <a:rPr lang="en-US" sz="2800" b="1" dirty="0" smtClean="0"/>
              <a:t>68.0 grams </a:t>
            </a:r>
            <a:r>
              <a:rPr lang="en-US" sz="2800" b="1" dirty="0"/>
              <a:t>of C</a:t>
            </a:r>
            <a:r>
              <a:rPr lang="en-US" sz="2800" b="1" baseline="-25000" dirty="0"/>
              <a:t>3</a:t>
            </a:r>
            <a:r>
              <a:rPr lang="en-US" sz="2800" b="1" dirty="0"/>
              <a:t>H</a:t>
            </a:r>
            <a:r>
              <a:rPr lang="en-US" sz="2800" b="1" baseline="-25000" dirty="0"/>
              <a:t>8</a:t>
            </a:r>
            <a:r>
              <a:rPr lang="en-US" sz="2800" b="1" dirty="0"/>
              <a:t>, how many moles of </a:t>
            </a:r>
            <a:r>
              <a:rPr lang="en-US" sz="2800" b="1" dirty="0" smtClean="0"/>
              <a:t>CO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will be produced?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arenR"/>
            </a:pPr>
            <a:r>
              <a:rPr lang="en-US" sz="2800" b="1" dirty="0" smtClean="0"/>
              <a:t>If we want to produce 2.37 moles of H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O, how many grams of oxygen will we need?</a:t>
            </a:r>
            <a:endParaRPr lang="en-US" sz="2800" b="1" dirty="0"/>
          </a:p>
          <a:p>
            <a:pPr marL="514350" indent="-514350">
              <a:buFont typeface="+mj-lt"/>
              <a:buAutoNum type="arabicParenR"/>
            </a:pPr>
            <a:endParaRPr lang="en-US" sz="2800" b="1" dirty="0" smtClean="0"/>
          </a:p>
          <a:p>
            <a:pPr marL="514350" indent="-514350">
              <a:buFont typeface="+mj-lt"/>
              <a:buAutoNum type="arabicParenR"/>
            </a:pPr>
            <a:endParaRPr lang="en-US" sz="28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362614" y="1426743"/>
            <a:ext cx="8418773" cy="646331"/>
            <a:chOff x="847147" y="644423"/>
            <a:chExt cx="8418773" cy="646331"/>
          </a:xfrm>
        </p:grpSpPr>
        <p:sp>
          <p:nvSpPr>
            <p:cNvPr id="4" name="TextBox 3"/>
            <p:cNvSpPr txBox="1"/>
            <p:nvPr/>
          </p:nvSpPr>
          <p:spPr>
            <a:xfrm>
              <a:off x="847147" y="644423"/>
              <a:ext cx="84187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008A3E"/>
                  </a:solidFill>
                </a:rPr>
                <a:t>C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3</a:t>
              </a:r>
              <a:r>
                <a:rPr lang="en-US" sz="3600" b="1" dirty="0" smtClean="0">
                  <a:solidFill>
                    <a:srgbClr val="008A3E"/>
                  </a:solidFill>
                </a:rPr>
                <a:t>H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8</a:t>
              </a:r>
              <a:r>
                <a:rPr lang="en-US" sz="3600" b="1" dirty="0" smtClean="0">
                  <a:solidFill>
                    <a:srgbClr val="008A3E"/>
                  </a:solidFill>
                </a:rPr>
                <a:t>    +     5O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2</a:t>
              </a:r>
              <a:r>
                <a:rPr lang="en-US" sz="3600" b="1" dirty="0" smtClean="0">
                  <a:solidFill>
                    <a:srgbClr val="008A3E"/>
                  </a:solidFill>
                </a:rPr>
                <a:t>                       4H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2</a:t>
              </a:r>
              <a:r>
                <a:rPr lang="en-US" sz="3600" b="1" dirty="0" smtClean="0">
                  <a:solidFill>
                    <a:srgbClr val="008A3E"/>
                  </a:solidFill>
                </a:rPr>
                <a:t>O    +     3CO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2</a:t>
              </a:r>
              <a:endParaRPr lang="en-US" sz="3600" b="1" baseline="-25000" dirty="0">
                <a:solidFill>
                  <a:srgbClr val="008A3E"/>
                </a:solidFill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4340736" y="967588"/>
              <a:ext cx="1262743" cy="0"/>
            </a:xfrm>
            <a:prstGeom prst="straightConnector1">
              <a:avLst/>
            </a:prstGeom>
            <a:ln w="57150">
              <a:solidFill>
                <a:srgbClr val="0066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361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82880" y="894080"/>
            <a:ext cx="8778240" cy="553143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9000"/>
              </a:spcBef>
              <a:buFont typeface="+mj-lt"/>
              <a:buAutoNum type="arabicParenR"/>
            </a:pPr>
            <a:r>
              <a:rPr lang="en-US" sz="2800" b="1" dirty="0" smtClean="0"/>
              <a:t>If we start with 13.2 moles of C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H</a:t>
            </a:r>
            <a:r>
              <a:rPr lang="en-US" sz="2800" b="1" baseline="-25000" dirty="0" smtClean="0"/>
              <a:t>8</a:t>
            </a:r>
            <a:r>
              <a:rPr lang="en-US" sz="2800" b="1" dirty="0" smtClean="0"/>
              <a:t>, how many grams of oxygen will we need?</a:t>
            </a:r>
          </a:p>
          <a:p>
            <a:pPr marL="514350" indent="-514350">
              <a:spcBef>
                <a:spcPts val="9000"/>
              </a:spcBef>
              <a:buFont typeface="+mj-lt"/>
              <a:buAutoNum type="arabicParenR"/>
            </a:pPr>
            <a:r>
              <a:rPr lang="en-US" sz="2800" b="1" dirty="0"/>
              <a:t>If we start with </a:t>
            </a:r>
            <a:r>
              <a:rPr lang="en-US" sz="2800" b="1" dirty="0" smtClean="0"/>
              <a:t>68.0 grams </a:t>
            </a:r>
            <a:r>
              <a:rPr lang="en-US" sz="2800" b="1" dirty="0"/>
              <a:t>of C</a:t>
            </a:r>
            <a:r>
              <a:rPr lang="en-US" sz="2800" b="1" baseline="-25000" dirty="0"/>
              <a:t>3</a:t>
            </a:r>
            <a:r>
              <a:rPr lang="en-US" sz="2800" b="1" dirty="0"/>
              <a:t>H</a:t>
            </a:r>
            <a:r>
              <a:rPr lang="en-US" sz="2800" b="1" baseline="-25000" dirty="0"/>
              <a:t>8</a:t>
            </a:r>
            <a:r>
              <a:rPr lang="en-US" sz="2800" b="1" dirty="0"/>
              <a:t>, how many moles of </a:t>
            </a:r>
            <a:r>
              <a:rPr lang="en-US" sz="2800" b="1" dirty="0" smtClean="0"/>
              <a:t>CO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will be produced?</a:t>
            </a:r>
          </a:p>
          <a:p>
            <a:pPr marL="514350" indent="-514350">
              <a:spcBef>
                <a:spcPts val="9000"/>
              </a:spcBef>
              <a:buFont typeface="+mj-lt"/>
              <a:buAutoNum type="arabicParenR"/>
            </a:pPr>
            <a:r>
              <a:rPr lang="en-US" sz="2800" b="1" dirty="0" smtClean="0"/>
              <a:t>If we want to produce 2.37 moles of H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O, how many grams of oxygen will we need?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62614" y="91440"/>
            <a:ext cx="8418773" cy="646331"/>
            <a:chOff x="847147" y="644423"/>
            <a:chExt cx="8418773" cy="646331"/>
          </a:xfrm>
        </p:grpSpPr>
        <p:sp>
          <p:nvSpPr>
            <p:cNvPr id="4" name="TextBox 3"/>
            <p:cNvSpPr txBox="1"/>
            <p:nvPr/>
          </p:nvSpPr>
          <p:spPr>
            <a:xfrm>
              <a:off x="847147" y="644423"/>
              <a:ext cx="84187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008A3E"/>
                  </a:solidFill>
                </a:rPr>
                <a:t>C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3</a:t>
              </a:r>
              <a:r>
                <a:rPr lang="en-US" sz="3600" b="1" dirty="0" smtClean="0">
                  <a:solidFill>
                    <a:srgbClr val="008A3E"/>
                  </a:solidFill>
                </a:rPr>
                <a:t>H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8</a:t>
              </a:r>
              <a:r>
                <a:rPr lang="en-US" sz="3600" b="1" dirty="0" smtClean="0">
                  <a:solidFill>
                    <a:srgbClr val="008A3E"/>
                  </a:solidFill>
                </a:rPr>
                <a:t>    +     5O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2</a:t>
              </a:r>
              <a:r>
                <a:rPr lang="en-US" sz="3600" b="1" dirty="0" smtClean="0">
                  <a:solidFill>
                    <a:srgbClr val="008A3E"/>
                  </a:solidFill>
                </a:rPr>
                <a:t>                       4H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2</a:t>
              </a:r>
              <a:r>
                <a:rPr lang="en-US" sz="3600" b="1" dirty="0" smtClean="0">
                  <a:solidFill>
                    <a:srgbClr val="008A3E"/>
                  </a:solidFill>
                </a:rPr>
                <a:t>O    +     3CO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2</a:t>
              </a:r>
              <a:endParaRPr lang="en-US" sz="3600" b="1" baseline="-25000" dirty="0">
                <a:solidFill>
                  <a:srgbClr val="008A3E"/>
                </a:solidFill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4340736" y="967588"/>
              <a:ext cx="1262743" cy="0"/>
            </a:xfrm>
            <a:prstGeom prst="straightConnector1">
              <a:avLst/>
            </a:prstGeom>
            <a:ln w="57150">
              <a:solidFill>
                <a:srgbClr val="0066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315505"/>
              </p:ext>
            </p:extLst>
          </p:nvPr>
        </p:nvGraphicFramePr>
        <p:xfrm>
          <a:off x="731520" y="5882640"/>
          <a:ext cx="7968581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1815500"/>
                <a:gridCol w="1815500"/>
                <a:gridCol w="558615"/>
                <a:gridCol w="16758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2.37 mol 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mol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32.0 g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94.8 g</a:t>
                      </a:r>
                      <a:r>
                        <a:rPr lang="en-US" sz="2400" b="1" baseline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mol 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95746"/>
              </p:ext>
            </p:extLst>
          </p:nvPr>
        </p:nvGraphicFramePr>
        <p:xfrm>
          <a:off x="731520" y="3853180"/>
          <a:ext cx="810823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500"/>
                <a:gridCol w="1815500"/>
                <a:gridCol w="1815500"/>
                <a:gridCol w="558615"/>
                <a:gridCol w="2103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68.0 g C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C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mol CO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4.63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mol CO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44.0 g C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C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287379"/>
              </p:ext>
            </p:extLst>
          </p:nvPr>
        </p:nvGraphicFramePr>
        <p:xfrm>
          <a:off x="731520" y="1823720"/>
          <a:ext cx="8151461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815500"/>
                <a:gridCol w="1815500"/>
                <a:gridCol w="558615"/>
                <a:gridCol w="16758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13.2 mol C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mol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32.0 g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2110 g 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C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12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663300"/>
                </a:solidFill>
              </a:rPr>
              <a:t>Question</a:t>
            </a:r>
            <a:endParaRPr lang="en-US" sz="4000" b="1" dirty="0">
              <a:solidFill>
                <a:srgbClr val="6633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3520" y="2042160"/>
            <a:ext cx="8696960" cy="1036320"/>
          </a:xfrm>
        </p:spPr>
        <p:txBody>
          <a:bodyPr>
            <a:noAutofit/>
          </a:bodyPr>
          <a:lstStyle/>
          <a:p>
            <a:pPr>
              <a:buClr>
                <a:schemeClr val="bg1"/>
              </a:buClr>
            </a:pPr>
            <a:r>
              <a:rPr lang="en-US" sz="2800" b="1" dirty="0" smtClean="0"/>
              <a:t>How many </a:t>
            </a:r>
            <a:r>
              <a:rPr lang="en-US" sz="2800" b="1" u="sng" dirty="0" smtClean="0">
                <a:solidFill>
                  <a:srgbClr val="FF0000"/>
                </a:solidFill>
              </a:rPr>
              <a:t>grams</a:t>
            </a:r>
            <a:r>
              <a:rPr lang="en-US" sz="2800" b="1" dirty="0" smtClean="0"/>
              <a:t> of iron is needed to react completely with </a:t>
            </a:r>
            <a:r>
              <a:rPr lang="en-US" sz="2800" b="1" u="sng" dirty="0" smtClean="0">
                <a:solidFill>
                  <a:srgbClr val="FF0000"/>
                </a:solidFill>
              </a:rPr>
              <a:t>106 grams</a:t>
            </a:r>
            <a:r>
              <a:rPr lang="en-US" sz="2800" b="1" dirty="0" smtClean="0"/>
              <a:t> of oxygen gas?</a:t>
            </a:r>
            <a:endParaRPr lang="en-US" sz="2800" b="1" dirty="0" smtClean="0">
              <a:solidFill>
                <a:srgbClr val="0070C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41521" y="1158240"/>
            <a:ext cx="8749199" cy="594935"/>
            <a:chOff x="141521" y="1188720"/>
            <a:chExt cx="8749199" cy="594935"/>
          </a:xfrm>
        </p:grpSpPr>
        <p:sp>
          <p:nvSpPr>
            <p:cNvPr id="35" name="TextBox 34"/>
            <p:cNvSpPr txBox="1"/>
            <p:nvPr/>
          </p:nvSpPr>
          <p:spPr>
            <a:xfrm>
              <a:off x="3142803" y="1189870"/>
              <a:ext cx="163378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 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(g)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649401" y="1198880"/>
              <a:ext cx="22413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 Fe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5333940" y="1510484"/>
              <a:ext cx="9144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160334" y="1188720"/>
              <a:ext cx="4251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1521" y="1188720"/>
              <a:ext cx="16177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Fe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33313" y="4846320"/>
            <a:ext cx="8677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mass-to-mass stoichiometric calculation</a:t>
            </a:r>
            <a:endParaRPr lang="en-US" sz="28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97634" y="0"/>
            <a:ext cx="1546366" cy="707886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Write this in your notes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698799"/>
              </p:ext>
            </p:extLst>
          </p:nvPr>
        </p:nvGraphicFramePr>
        <p:xfrm>
          <a:off x="129092" y="3357880"/>
          <a:ext cx="888581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737360"/>
                <a:gridCol w="1737360"/>
                <a:gridCol w="484093"/>
                <a:gridCol w="14522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 g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mol Fe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55.8 g Fe</a:t>
                      </a:r>
                      <a:endParaRPr lang="en-US" sz="2400" b="1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246 g Fe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32.0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mol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Fe</a:t>
                      </a:r>
                      <a:endParaRPr lang="en-US" sz="2400" b="1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72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663300"/>
                </a:solidFill>
              </a:rPr>
              <a:t>Second Example</a:t>
            </a:r>
            <a:endParaRPr lang="en-US" sz="4000" b="1" dirty="0">
              <a:solidFill>
                <a:srgbClr val="6633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3520" y="2042160"/>
            <a:ext cx="8696960" cy="1026160"/>
          </a:xfrm>
        </p:spPr>
        <p:txBody>
          <a:bodyPr>
            <a:noAutofit/>
          </a:bodyPr>
          <a:lstStyle/>
          <a:p>
            <a:pPr>
              <a:spcBef>
                <a:spcPts val="3000"/>
              </a:spcBef>
              <a:buClr>
                <a:schemeClr val="bg1"/>
              </a:buClr>
            </a:pPr>
            <a:r>
              <a:rPr lang="en-US" sz="2800" b="1" dirty="0" smtClean="0"/>
              <a:t>How </a:t>
            </a:r>
            <a:r>
              <a:rPr lang="en-US" sz="2800" b="1" dirty="0"/>
              <a:t>many </a:t>
            </a:r>
            <a:r>
              <a:rPr lang="en-US" sz="2800" b="1" u="sng" dirty="0" smtClean="0">
                <a:solidFill>
                  <a:srgbClr val="FF0000"/>
                </a:solidFill>
              </a:rPr>
              <a:t>grams</a:t>
            </a:r>
            <a:r>
              <a:rPr lang="en-US" sz="2800" b="1" dirty="0" smtClean="0"/>
              <a:t> </a:t>
            </a:r>
            <a:r>
              <a:rPr lang="en-US" sz="2800" b="1" dirty="0"/>
              <a:t>of </a:t>
            </a:r>
            <a:r>
              <a:rPr lang="en-US" sz="2800" b="1" dirty="0" smtClean="0"/>
              <a:t>Fe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 is produced with </a:t>
            </a:r>
            <a:r>
              <a:rPr lang="en-US" sz="2800" b="1" u="sng" dirty="0" smtClean="0">
                <a:solidFill>
                  <a:srgbClr val="FF0000"/>
                </a:solidFill>
              </a:rPr>
              <a:t>1.42 grams</a:t>
            </a:r>
            <a:r>
              <a:rPr lang="en-US" sz="2800" b="1" dirty="0" smtClean="0"/>
              <a:t> of </a:t>
            </a:r>
            <a:r>
              <a:rPr lang="en-US" sz="2800" b="1" dirty="0"/>
              <a:t>oxygen gas</a:t>
            </a:r>
            <a:r>
              <a:rPr lang="en-US" sz="2800" b="1" dirty="0" smtClean="0"/>
              <a:t>?</a:t>
            </a:r>
          </a:p>
          <a:p>
            <a:pPr>
              <a:spcBef>
                <a:spcPts val="3000"/>
              </a:spcBef>
              <a:buClr>
                <a:schemeClr val="bg1"/>
              </a:buClr>
            </a:pPr>
            <a:endParaRPr lang="en-US" sz="2800" b="1" dirty="0" smtClean="0">
              <a:solidFill>
                <a:srgbClr val="0070C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41521" y="1158240"/>
            <a:ext cx="8749199" cy="594935"/>
            <a:chOff x="141521" y="1188720"/>
            <a:chExt cx="8749199" cy="594935"/>
          </a:xfrm>
        </p:grpSpPr>
        <p:sp>
          <p:nvSpPr>
            <p:cNvPr id="35" name="TextBox 34"/>
            <p:cNvSpPr txBox="1"/>
            <p:nvPr/>
          </p:nvSpPr>
          <p:spPr>
            <a:xfrm>
              <a:off x="3142803" y="1189870"/>
              <a:ext cx="163378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 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(g)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649401" y="1198880"/>
              <a:ext cx="22413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 Fe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5333940" y="1510484"/>
              <a:ext cx="9144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160334" y="1188720"/>
              <a:ext cx="4251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1521" y="1188720"/>
              <a:ext cx="16177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Fe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597634" y="0"/>
            <a:ext cx="1546366" cy="707886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Write this in your notes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892023"/>
              </p:ext>
            </p:extLst>
          </p:nvPr>
        </p:nvGraphicFramePr>
        <p:xfrm>
          <a:off x="0" y="3357880"/>
          <a:ext cx="771560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920240"/>
                <a:gridCol w="2194560"/>
                <a:gridCol w="4918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1.42 g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mol Fe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159.6 g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400" b="1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32.0 g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mol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400" b="1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138902"/>
              </p:ext>
            </p:extLst>
          </p:nvPr>
        </p:nvGraphicFramePr>
        <p:xfrm>
          <a:off x="7132320" y="4475480"/>
          <a:ext cx="20116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4.72 g Fe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14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2316480"/>
            <a:ext cx="8778240" cy="410903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2400"/>
              </a:spcBef>
              <a:buFont typeface="+mj-lt"/>
              <a:buAutoNum type="arabicParenR"/>
            </a:pPr>
            <a:r>
              <a:rPr lang="en-US" sz="2800" b="1" dirty="0" smtClean="0"/>
              <a:t>If we start with 112 grams of C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H</a:t>
            </a:r>
            <a:r>
              <a:rPr lang="en-US" sz="2800" b="1" baseline="-25000" dirty="0" smtClean="0"/>
              <a:t>8</a:t>
            </a:r>
            <a:r>
              <a:rPr lang="en-US" sz="2800" b="1" dirty="0" smtClean="0"/>
              <a:t>, how many grams of oxygen will we need?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arenR"/>
            </a:pPr>
            <a:r>
              <a:rPr lang="en-US" sz="2800" b="1" dirty="0"/>
              <a:t>If we start with </a:t>
            </a:r>
            <a:r>
              <a:rPr lang="en-US" sz="2800" b="1" dirty="0" smtClean="0"/>
              <a:t>96.9 grams </a:t>
            </a:r>
            <a:r>
              <a:rPr lang="en-US" sz="2800" b="1" dirty="0"/>
              <a:t>of C</a:t>
            </a:r>
            <a:r>
              <a:rPr lang="en-US" sz="2800" b="1" baseline="-25000" dirty="0"/>
              <a:t>3</a:t>
            </a:r>
            <a:r>
              <a:rPr lang="en-US" sz="2800" b="1" dirty="0"/>
              <a:t>H</a:t>
            </a:r>
            <a:r>
              <a:rPr lang="en-US" sz="2800" b="1" baseline="-25000" dirty="0"/>
              <a:t>8</a:t>
            </a:r>
            <a:r>
              <a:rPr lang="en-US" sz="2800" b="1" dirty="0"/>
              <a:t>, how many </a:t>
            </a:r>
            <a:r>
              <a:rPr lang="en-US" sz="2800" b="1" dirty="0" smtClean="0"/>
              <a:t>grams </a:t>
            </a:r>
            <a:r>
              <a:rPr lang="en-US" sz="2800" b="1" dirty="0"/>
              <a:t>of </a:t>
            </a:r>
            <a:r>
              <a:rPr lang="en-US" sz="2800" b="1" dirty="0" smtClean="0"/>
              <a:t>CO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will be produced?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arenR"/>
            </a:pPr>
            <a:r>
              <a:rPr lang="en-US" sz="2800" b="1" dirty="0" smtClean="0"/>
              <a:t>If we want to produce 45.1 grams of H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O, how many grams of oxygen will we need?</a:t>
            </a:r>
            <a:endParaRPr lang="en-US" sz="2800" b="1" dirty="0"/>
          </a:p>
          <a:p>
            <a:pPr marL="514350" indent="-514350">
              <a:buFont typeface="+mj-lt"/>
              <a:buAutoNum type="arabicParenR"/>
            </a:pPr>
            <a:endParaRPr lang="en-US" sz="2800" b="1" dirty="0" smtClean="0"/>
          </a:p>
          <a:p>
            <a:pPr marL="514350" indent="-514350">
              <a:buFont typeface="+mj-lt"/>
              <a:buAutoNum type="arabicParenR"/>
            </a:pPr>
            <a:endParaRPr lang="en-US" sz="28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362614" y="1426743"/>
            <a:ext cx="8418773" cy="646331"/>
            <a:chOff x="847147" y="644423"/>
            <a:chExt cx="8418773" cy="646331"/>
          </a:xfrm>
        </p:grpSpPr>
        <p:sp>
          <p:nvSpPr>
            <p:cNvPr id="4" name="TextBox 3"/>
            <p:cNvSpPr txBox="1"/>
            <p:nvPr/>
          </p:nvSpPr>
          <p:spPr>
            <a:xfrm>
              <a:off x="847147" y="644423"/>
              <a:ext cx="84187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008A3E"/>
                  </a:solidFill>
                </a:rPr>
                <a:t>C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3</a:t>
              </a:r>
              <a:r>
                <a:rPr lang="en-US" sz="3600" b="1" dirty="0" smtClean="0">
                  <a:solidFill>
                    <a:srgbClr val="008A3E"/>
                  </a:solidFill>
                </a:rPr>
                <a:t>H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8</a:t>
              </a:r>
              <a:r>
                <a:rPr lang="en-US" sz="3600" b="1" dirty="0" smtClean="0">
                  <a:solidFill>
                    <a:srgbClr val="008A3E"/>
                  </a:solidFill>
                </a:rPr>
                <a:t>    +     5O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2</a:t>
              </a:r>
              <a:r>
                <a:rPr lang="en-US" sz="3600" b="1" dirty="0" smtClean="0">
                  <a:solidFill>
                    <a:srgbClr val="008A3E"/>
                  </a:solidFill>
                </a:rPr>
                <a:t>                       4H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2</a:t>
              </a:r>
              <a:r>
                <a:rPr lang="en-US" sz="3600" b="1" dirty="0" smtClean="0">
                  <a:solidFill>
                    <a:srgbClr val="008A3E"/>
                  </a:solidFill>
                </a:rPr>
                <a:t>O    +     3CO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2</a:t>
              </a:r>
              <a:endParaRPr lang="en-US" sz="3600" b="1" baseline="-25000" dirty="0">
                <a:solidFill>
                  <a:srgbClr val="008A3E"/>
                </a:solidFill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4340736" y="967588"/>
              <a:ext cx="1262743" cy="0"/>
            </a:xfrm>
            <a:prstGeom prst="straightConnector1">
              <a:avLst/>
            </a:prstGeom>
            <a:ln w="57150">
              <a:solidFill>
                <a:srgbClr val="0066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683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82880" y="894080"/>
            <a:ext cx="8778240" cy="553143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9000"/>
              </a:spcBef>
              <a:buFont typeface="+mj-lt"/>
              <a:buAutoNum type="arabicParenR"/>
            </a:pPr>
            <a:r>
              <a:rPr lang="en-US" sz="2800" b="1" dirty="0" smtClean="0"/>
              <a:t>If we start with 112 grams of C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H</a:t>
            </a:r>
            <a:r>
              <a:rPr lang="en-US" sz="2800" b="1" baseline="-25000" dirty="0" smtClean="0"/>
              <a:t>8</a:t>
            </a:r>
            <a:r>
              <a:rPr lang="en-US" sz="2800" b="1" dirty="0" smtClean="0"/>
              <a:t>, how many grams of oxygen will we need?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62614" y="91440"/>
            <a:ext cx="8418773" cy="646331"/>
            <a:chOff x="847147" y="644423"/>
            <a:chExt cx="8418773" cy="646331"/>
          </a:xfrm>
        </p:grpSpPr>
        <p:sp>
          <p:nvSpPr>
            <p:cNvPr id="4" name="TextBox 3"/>
            <p:cNvSpPr txBox="1"/>
            <p:nvPr/>
          </p:nvSpPr>
          <p:spPr>
            <a:xfrm>
              <a:off x="847147" y="644423"/>
              <a:ext cx="84187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008A3E"/>
                  </a:solidFill>
                </a:rPr>
                <a:t>C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3</a:t>
              </a:r>
              <a:r>
                <a:rPr lang="en-US" sz="3600" b="1" dirty="0" smtClean="0">
                  <a:solidFill>
                    <a:srgbClr val="008A3E"/>
                  </a:solidFill>
                </a:rPr>
                <a:t>H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8</a:t>
              </a:r>
              <a:r>
                <a:rPr lang="en-US" sz="3600" b="1" dirty="0" smtClean="0">
                  <a:solidFill>
                    <a:srgbClr val="008A3E"/>
                  </a:solidFill>
                </a:rPr>
                <a:t>    +     5O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2</a:t>
              </a:r>
              <a:r>
                <a:rPr lang="en-US" sz="3600" b="1" dirty="0" smtClean="0">
                  <a:solidFill>
                    <a:srgbClr val="008A3E"/>
                  </a:solidFill>
                </a:rPr>
                <a:t>                       4H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2</a:t>
              </a:r>
              <a:r>
                <a:rPr lang="en-US" sz="3600" b="1" dirty="0" smtClean="0">
                  <a:solidFill>
                    <a:srgbClr val="008A3E"/>
                  </a:solidFill>
                </a:rPr>
                <a:t>O    +     3CO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2</a:t>
              </a:r>
              <a:endParaRPr lang="en-US" sz="3600" b="1" baseline="-25000" dirty="0">
                <a:solidFill>
                  <a:srgbClr val="008A3E"/>
                </a:solidFill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4340736" y="967588"/>
              <a:ext cx="1262743" cy="0"/>
            </a:xfrm>
            <a:prstGeom prst="straightConnector1">
              <a:avLst/>
            </a:prstGeom>
            <a:ln w="57150">
              <a:solidFill>
                <a:srgbClr val="0066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010304"/>
              </p:ext>
            </p:extLst>
          </p:nvPr>
        </p:nvGraphicFramePr>
        <p:xfrm>
          <a:off x="169365" y="2118360"/>
          <a:ext cx="8805271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323"/>
                <a:gridCol w="1828800"/>
                <a:gridCol w="1737360"/>
                <a:gridCol w="1554480"/>
                <a:gridCol w="436268"/>
                <a:gridCol w="1463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 g C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C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mol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32.0 g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407 g 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baseline="-2500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44.0 g C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C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65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82880" y="894080"/>
            <a:ext cx="8778240" cy="553143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9000"/>
              </a:spcBef>
              <a:buFont typeface="+mj-lt"/>
              <a:buAutoNum type="arabicParenR" startAt="2"/>
            </a:pPr>
            <a:r>
              <a:rPr lang="en-US" sz="2800" b="1" dirty="0" smtClean="0"/>
              <a:t>If </a:t>
            </a:r>
            <a:r>
              <a:rPr lang="en-US" sz="2800" b="1" dirty="0"/>
              <a:t>we start with </a:t>
            </a:r>
            <a:r>
              <a:rPr lang="en-US" sz="2800" b="1" dirty="0" smtClean="0"/>
              <a:t>96.9 grams </a:t>
            </a:r>
            <a:r>
              <a:rPr lang="en-US" sz="2800" b="1" dirty="0"/>
              <a:t>of C</a:t>
            </a:r>
            <a:r>
              <a:rPr lang="en-US" sz="2800" b="1" baseline="-25000" dirty="0"/>
              <a:t>3</a:t>
            </a:r>
            <a:r>
              <a:rPr lang="en-US" sz="2800" b="1" dirty="0"/>
              <a:t>H</a:t>
            </a:r>
            <a:r>
              <a:rPr lang="en-US" sz="2800" b="1" baseline="-25000" dirty="0"/>
              <a:t>8</a:t>
            </a:r>
            <a:r>
              <a:rPr lang="en-US" sz="2800" b="1" dirty="0"/>
              <a:t>, how many </a:t>
            </a:r>
            <a:r>
              <a:rPr lang="en-US" sz="2800" b="1" dirty="0" smtClean="0"/>
              <a:t>grams </a:t>
            </a:r>
            <a:r>
              <a:rPr lang="en-US" sz="2800" b="1" dirty="0"/>
              <a:t>of </a:t>
            </a:r>
            <a:r>
              <a:rPr lang="en-US" sz="2800" b="1" dirty="0" smtClean="0"/>
              <a:t>CO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will be produced?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62614" y="91440"/>
            <a:ext cx="8418773" cy="646331"/>
            <a:chOff x="847147" y="644423"/>
            <a:chExt cx="8418773" cy="646331"/>
          </a:xfrm>
        </p:grpSpPr>
        <p:sp>
          <p:nvSpPr>
            <p:cNvPr id="4" name="TextBox 3"/>
            <p:cNvSpPr txBox="1"/>
            <p:nvPr/>
          </p:nvSpPr>
          <p:spPr>
            <a:xfrm>
              <a:off x="847147" y="644423"/>
              <a:ext cx="84187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008A3E"/>
                  </a:solidFill>
                </a:rPr>
                <a:t>C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3</a:t>
              </a:r>
              <a:r>
                <a:rPr lang="en-US" sz="3600" b="1" dirty="0" smtClean="0">
                  <a:solidFill>
                    <a:srgbClr val="008A3E"/>
                  </a:solidFill>
                </a:rPr>
                <a:t>H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8</a:t>
              </a:r>
              <a:r>
                <a:rPr lang="en-US" sz="3600" b="1" dirty="0" smtClean="0">
                  <a:solidFill>
                    <a:srgbClr val="008A3E"/>
                  </a:solidFill>
                </a:rPr>
                <a:t>    +     5O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2</a:t>
              </a:r>
              <a:r>
                <a:rPr lang="en-US" sz="3600" b="1" dirty="0" smtClean="0">
                  <a:solidFill>
                    <a:srgbClr val="008A3E"/>
                  </a:solidFill>
                </a:rPr>
                <a:t>                       4H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2</a:t>
              </a:r>
              <a:r>
                <a:rPr lang="en-US" sz="3600" b="1" dirty="0" smtClean="0">
                  <a:solidFill>
                    <a:srgbClr val="008A3E"/>
                  </a:solidFill>
                </a:rPr>
                <a:t>O    +     3CO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2</a:t>
              </a:r>
              <a:endParaRPr lang="en-US" sz="3600" b="1" baseline="-25000" dirty="0">
                <a:solidFill>
                  <a:srgbClr val="008A3E"/>
                </a:solidFill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4340736" y="967588"/>
              <a:ext cx="1262743" cy="0"/>
            </a:xfrm>
            <a:prstGeom prst="straightConnector1">
              <a:avLst/>
            </a:prstGeom>
            <a:ln w="57150">
              <a:solidFill>
                <a:srgbClr val="0066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910405"/>
              </p:ext>
            </p:extLst>
          </p:nvPr>
        </p:nvGraphicFramePr>
        <p:xfrm>
          <a:off x="7425636" y="3497580"/>
          <a:ext cx="171836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364"/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291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 CO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139597"/>
              </p:ext>
            </p:extLst>
          </p:nvPr>
        </p:nvGraphicFramePr>
        <p:xfrm>
          <a:off x="0" y="2258060"/>
          <a:ext cx="777161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4564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96.9 g C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C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mol CO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44.0 g CO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44.0 g C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C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CO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65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82880" y="894080"/>
            <a:ext cx="8778240" cy="553143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9000"/>
              </a:spcBef>
              <a:buFont typeface="+mj-lt"/>
              <a:buAutoNum type="arabicParenR" startAt="3"/>
            </a:pPr>
            <a:r>
              <a:rPr lang="en-US" sz="2800" b="1" dirty="0" smtClean="0"/>
              <a:t>If we want to produce 45.1 grams of H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O, how many grams of oxygen will we need?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62614" y="91440"/>
            <a:ext cx="8418773" cy="646331"/>
            <a:chOff x="847147" y="644423"/>
            <a:chExt cx="8418773" cy="646331"/>
          </a:xfrm>
        </p:grpSpPr>
        <p:sp>
          <p:nvSpPr>
            <p:cNvPr id="4" name="TextBox 3"/>
            <p:cNvSpPr txBox="1"/>
            <p:nvPr/>
          </p:nvSpPr>
          <p:spPr>
            <a:xfrm>
              <a:off x="847147" y="644423"/>
              <a:ext cx="84187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008A3E"/>
                  </a:solidFill>
                </a:rPr>
                <a:t>C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3</a:t>
              </a:r>
              <a:r>
                <a:rPr lang="en-US" sz="3600" b="1" dirty="0" smtClean="0">
                  <a:solidFill>
                    <a:srgbClr val="008A3E"/>
                  </a:solidFill>
                </a:rPr>
                <a:t>H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8</a:t>
              </a:r>
              <a:r>
                <a:rPr lang="en-US" sz="3600" b="1" dirty="0" smtClean="0">
                  <a:solidFill>
                    <a:srgbClr val="008A3E"/>
                  </a:solidFill>
                </a:rPr>
                <a:t>    +     5O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2</a:t>
              </a:r>
              <a:r>
                <a:rPr lang="en-US" sz="3600" b="1" dirty="0" smtClean="0">
                  <a:solidFill>
                    <a:srgbClr val="008A3E"/>
                  </a:solidFill>
                </a:rPr>
                <a:t>                       4H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2</a:t>
              </a:r>
              <a:r>
                <a:rPr lang="en-US" sz="3600" b="1" dirty="0" smtClean="0">
                  <a:solidFill>
                    <a:srgbClr val="008A3E"/>
                  </a:solidFill>
                </a:rPr>
                <a:t>O    +     3CO</a:t>
              </a:r>
              <a:r>
                <a:rPr lang="en-US" sz="3600" b="1" baseline="-25000" dirty="0" smtClean="0">
                  <a:solidFill>
                    <a:srgbClr val="008A3E"/>
                  </a:solidFill>
                </a:rPr>
                <a:t>2</a:t>
              </a:r>
              <a:endParaRPr lang="en-US" sz="3600" b="1" baseline="-25000" dirty="0">
                <a:solidFill>
                  <a:srgbClr val="008A3E"/>
                </a:solidFill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4340736" y="967588"/>
              <a:ext cx="1262743" cy="0"/>
            </a:xfrm>
            <a:prstGeom prst="straightConnector1">
              <a:avLst/>
            </a:prstGeom>
            <a:ln w="57150">
              <a:solidFill>
                <a:srgbClr val="0066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677787"/>
              </p:ext>
            </p:extLst>
          </p:nvPr>
        </p:nvGraphicFramePr>
        <p:xfrm>
          <a:off x="281936" y="2092960"/>
          <a:ext cx="858012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645920"/>
                <a:gridCol w="1554480"/>
                <a:gridCol w="441968"/>
                <a:gridCol w="1463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45.1 g 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2400" b="1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mol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32.0 g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g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 g 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mol 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61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Stoichiometric Calculations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351234"/>
              </p:ext>
            </p:extLst>
          </p:nvPr>
        </p:nvGraphicFramePr>
        <p:xfrm>
          <a:off x="241296" y="1791978"/>
          <a:ext cx="603504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7315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mol 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mol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mol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mol 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038788"/>
              </p:ext>
            </p:extLst>
          </p:nvPr>
        </p:nvGraphicFramePr>
        <p:xfrm>
          <a:off x="241296" y="3654429"/>
          <a:ext cx="7968581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1815500"/>
                <a:gridCol w="1815500"/>
                <a:gridCol w="558615"/>
                <a:gridCol w="16758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2.37 mol 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mol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32.0 g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94.8 g</a:t>
                      </a:r>
                      <a:r>
                        <a:rPr lang="en-US" sz="2400" b="1" baseline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mol 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950310"/>
              </p:ext>
            </p:extLst>
          </p:nvPr>
        </p:nvGraphicFramePr>
        <p:xfrm>
          <a:off x="241296" y="5516880"/>
          <a:ext cx="858012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645920"/>
                <a:gridCol w="1554480"/>
                <a:gridCol w="441968"/>
                <a:gridCol w="1463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45.1 g 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2400" b="1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mol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32.0 g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g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 g 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mol H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1296" y="4944102"/>
            <a:ext cx="2222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 to mass</a:t>
            </a:r>
            <a:endParaRPr lang="en-US" sz="2400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296" y="3081651"/>
            <a:ext cx="4886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 to mass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(&amp; mass to mole)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296" y="1219200"/>
            <a:ext cx="20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 to mole</a:t>
            </a:r>
            <a:endParaRPr lang="en-US" sz="2400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33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597634" y="0"/>
            <a:ext cx="1546366" cy="707886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Write this in your notes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cs typeface="Arial" panose="020B0604020202020204" pitchFamily="34" charset="0"/>
              </a:rPr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SWBAT use stoichiometry to conduct conversions from mole-to-mole, mole-to-mass and mass-to-mass for a chemical equation.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038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in class</a:t>
            </a:r>
          </a:p>
          <a:p>
            <a:r>
              <a:rPr lang="en-US" dirty="0" smtClean="0"/>
              <a:t>Finish for homework</a:t>
            </a:r>
          </a:p>
          <a:p>
            <a:r>
              <a:rPr lang="en-US" dirty="0" smtClean="0"/>
              <a:t>Be sure to ask for help if you need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14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Stoichiometry is a Tool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062231" y="5297269"/>
            <a:ext cx="7019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we know how much product we want, we can determine how much reactant we need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2231" y="1395829"/>
            <a:ext cx="70195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Stoichiometry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- the study of the quantitative relationship between the amounts of reactants used and the amounts of products formed by a chemical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reaction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62231" y="4199989"/>
            <a:ext cx="7019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we know how much reactant we have, we can predict how much product it will produce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01296" y="3302000"/>
            <a:ext cx="7506946" cy="584775"/>
            <a:chOff x="801296" y="3302000"/>
            <a:chExt cx="7506946" cy="584775"/>
          </a:xfrm>
        </p:grpSpPr>
        <p:sp>
          <p:nvSpPr>
            <p:cNvPr id="6" name="TextBox 5"/>
            <p:cNvSpPr txBox="1"/>
            <p:nvPr/>
          </p:nvSpPr>
          <p:spPr>
            <a:xfrm>
              <a:off x="801296" y="3302000"/>
              <a:ext cx="200567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reactants</a:t>
              </a:r>
              <a:endParaRPr lang="en-US" sz="32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3779521" y="3594387"/>
              <a:ext cx="1584960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6371493" y="3302000"/>
              <a:ext cx="193674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products</a:t>
              </a:r>
              <a:endParaRPr lang="en-US" sz="32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387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8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Stoichiometric Calculations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801296" y="1574800"/>
            <a:ext cx="7506946" cy="584775"/>
            <a:chOff x="801296" y="1351280"/>
            <a:chExt cx="7506946" cy="584775"/>
          </a:xfrm>
        </p:grpSpPr>
        <p:sp>
          <p:nvSpPr>
            <p:cNvPr id="6" name="TextBox 5"/>
            <p:cNvSpPr txBox="1"/>
            <p:nvPr/>
          </p:nvSpPr>
          <p:spPr>
            <a:xfrm>
              <a:off x="801296" y="1351280"/>
              <a:ext cx="200567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reactants</a:t>
              </a:r>
              <a:endParaRPr lang="en-US" sz="32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3779521" y="1643667"/>
              <a:ext cx="1584960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6371493" y="1351280"/>
              <a:ext cx="193674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products</a:t>
              </a:r>
              <a:endParaRPr lang="en-US" sz="32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062231" y="3051909"/>
            <a:ext cx="7019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  to  moles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2231" y="4819749"/>
            <a:ext cx="7019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 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 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2231" y="3935829"/>
            <a:ext cx="7019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  to  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98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Question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9920" y="2042160"/>
            <a:ext cx="7884160" cy="4576394"/>
          </a:xfrm>
        </p:spPr>
        <p:txBody>
          <a:bodyPr>
            <a:noAutofit/>
          </a:bodyPr>
          <a:lstStyle/>
          <a:p>
            <a:pPr>
              <a:buClr>
                <a:schemeClr val="bg1"/>
              </a:buClr>
            </a:pPr>
            <a:r>
              <a:rPr lang="en-US" sz="2800" b="1" dirty="0" smtClean="0"/>
              <a:t>How many moles of iron is needed to react completely with 3 moles of oxygen gas?</a:t>
            </a:r>
          </a:p>
          <a:p>
            <a:pPr>
              <a:buClr>
                <a:schemeClr val="bg1"/>
              </a:buClr>
            </a:pPr>
            <a:r>
              <a:rPr lang="en-US" sz="2800" b="1" dirty="0" smtClean="0">
                <a:solidFill>
                  <a:srgbClr val="0070C0"/>
                </a:solidFill>
              </a:rPr>
              <a:t>4 moles of iron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41521" y="1158240"/>
            <a:ext cx="8749199" cy="594935"/>
            <a:chOff x="141521" y="1188720"/>
            <a:chExt cx="8749199" cy="594935"/>
          </a:xfrm>
        </p:grpSpPr>
        <p:sp>
          <p:nvSpPr>
            <p:cNvPr id="35" name="TextBox 34"/>
            <p:cNvSpPr txBox="1"/>
            <p:nvPr/>
          </p:nvSpPr>
          <p:spPr>
            <a:xfrm>
              <a:off x="3142803" y="1189870"/>
              <a:ext cx="163378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 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(g)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649401" y="1198880"/>
              <a:ext cx="22413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 Fe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5333940" y="1510484"/>
              <a:ext cx="9144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160334" y="1188720"/>
              <a:ext cx="4251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1521" y="1188720"/>
              <a:ext cx="16177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Fe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357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40234"/>
            <a:ext cx="8778240" cy="1200329"/>
          </a:xfrm>
          <a:solidFill>
            <a:srgbClr val="008A3E"/>
          </a:solidFill>
        </p:spPr>
        <p:txBody>
          <a:bodyPr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Interpreting Chemical Equations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3200" b="1" i="1" dirty="0" smtClean="0">
                <a:solidFill>
                  <a:schemeClr val="bg1"/>
                </a:solidFill>
              </a:rPr>
              <a:t>from last class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41521" y="1473200"/>
            <a:ext cx="8749199" cy="594935"/>
            <a:chOff x="141521" y="1188720"/>
            <a:chExt cx="8749199" cy="594935"/>
          </a:xfrm>
        </p:grpSpPr>
        <p:sp>
          <p:nvSpPr>
            <p:cNvPr id="35" name="TextBox 34"/>
            <p:cNvSpPr txBox="1"/>
            <p:nvPr/>
          </p:nvSpPr>
          <p:spPr>
            <a:xfrm>
              <a:off x="3142803" y="1189870"/>
              <a:ext cx="163378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 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(g)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649401" y="1198880"/>
              <a:ext cx="22413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 Fe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5333940" y="1510484"/>
              <a:ext cx="9144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160334" y="1188720"/>
              <a:ext cx="4251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1521" y="1188720"/>
              <a:ext cx="16177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Fe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250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40234"/>
            <a:ext cx="8778240" cy="1200329"/>
          </a:xfrm>
          <a:solidFill>
            <a:srgbClr val="008A3E"/>
          </a:solidFill>
        </p:spPr>
        <p:txBody>
          <a:bodyPr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Interpreting Chemical Equations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3200" b="1" i="1" dirty="0" smtClean="0">
                <a:solidFill>
                  <a:schemeClr val="bg1"/>
                </a:solidFill>
              </a:rPr>
              <a:t>from last class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41521" y="1473200"/>
            <a:ext cx="8749199" cy="594935"/>
            <a:chOff x="141521" y="1188720"/>
            <a:chExt cx="8749199" cy="594935"/>
          </a:xfrm>
        </p:grpSpPr>
        <p:sp>
          <p:nvSpPr>
            <p:cNvPr id="35" name="TextBox 34"/>
            <p:cNvSpPr txBox="1"/>
            <p:nvPr/>
          </p:nvSpPr>
          <p:spPr>
            <a:xfrm>
              <a:off x="3142803" y="1189870"/>
              <a:ext cx="163378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 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(g)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649401" y="1198880"/>
              <a:ext cx="22413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 Fe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5333940" y="1510484"/>
              <a:ext cx="9144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160334" y="1188720"/>
              <a:ext cx="4251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1521" y="1188720"/>
              <a:ext cx="16177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Fe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31573" y="2602745"/>
            <a:ext cx="8611672" cy="1241267"/>
            <a:chOff x="131573" y="2369065"/>
            <a:chExt cx="8611672" cy="1241267"/>
          </a:xfrm>
        </p:grpSpPr>
        <p:grpSp>
          <p:nvGrpSpPr>
            <p:cNvPr id="58" name="Group 57"/>
            <p:cNvGrpSpPr/>
            <p:nvPr/>
          </p:nvGrpSpPr>
          <p:grpSpPr>
            <a:xfrm>
              <a:off x="276173" y="2769175"/>
              <a:ext cx="8467072" cy="841157"/>
              <a:chOff x="276173" y="2301815"/>
              <a:chExt cx="8467072" cy="841157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2986512" y="2301815"/>
                <a:ext cx="194636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 molecules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O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sz="2400" b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796879" y="2311975"/>
                <a:ext cx="194636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 molecules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Fe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>
                <a:off x="5333940" y="2717313"/>
                <a:ext cx="914400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2160334" y="2424926"/>
                <a:ext cx="4251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endParaRPr lang="en-US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76173" y="2301815"/>
                <a:ext cx="134844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 atoms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Fe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131573" y="2369065"/>
              <a:ext cx="40575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u="sng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Individual atoms and molecules</a:t>
              </a:r>
              <a:endParaRPr lang="en-US" sz="2000" b="1" i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145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41521" y="1473200"/>
            <a:ext cx="8749199" cy="594935"/>
            <a:chOff x="141521" y="1188720"/>
            <a:chExt cx="8749199" cy="594935"/>
          </a:xfrm>
        </p:grpSpPr>
        <p:sp>
          <p:nvSpPr>
            <p:cNvPr id="35" name="TextBox 34"/>
            <p:cNvSpPr txBox="1"/>
            <p:nvPr/>
          </p:nvSpPr>
          <p:spPr>
            <a:xfrm>
              <a:off x="3142803" y="1189870"/>
              <a:ext cx="163378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 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(g)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649401" y="1198880"/>
              <a:ext cx="22413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 Fe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5333940" y="1510484"/>
              <a:ext cx="9144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160334" y="1188720"/>
              <a:ext cx="4251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1521" y="1188720"/>
              <a:ext cx="16177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Fe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31573" y="3986198"/>
            <a:ext cx="8331147" cy="1231107"/>
            <a:chOff x="131573" y="3945558"/>
            <a:chExt cx="8331147" cy="1231107"/>
          </a:xfrm>
        </p:grpSpPr>
        <p:grpSp>
          <p:nvGrpSpPr>
            <p:cNvPr id="59" name="Group 58"/>
            <p:cNvGrpSpPr/>
            <p:nvPr/>
          </p:nvGrpSpPr>
          <p:grpSpPr>
            <a:xfrm>
              <a:off x="284989" y="4335508"/>
              <a:ext cx="8177731" cy="841157"/>
              <a:chOff x="284989" y="3507468"/>
              <a:chExt cx="8177731" cy="841157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3294288" y="3507468"/>
                <a:ext cx="1330813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 moles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O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sz="2400" b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7077404" y="3517628"/>
                <a:ext cx="138531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 moles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Fe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9" name="Straight Arrow Connector 48"/>
              <p:cNvCxnSpPr/>
              <p:nvPr/>
            </p:nvCxnSpPr>
            <p:spPr>
              <a:xfrm>
                <a:off x="5333940" y="3922966"/>
                <a:ext cx="914400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2160334" y="3630579"/>
                <a:ext cx="4251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endParaRPr lang="en-US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284989" y="3507468"/>
                <a:ext cx="133081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 moles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Fe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3" name="TextBox 62"/>
            <p:cNvSpPr txBox="1"/>
            <p:nvPr/>
          </p:nvSpPr>
          <p:spPr>
            <a:xfrm>
              <a:off x="131573" y="3945558"/>
              <a:ext cx="9108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u="sng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Moles</a:t>
              </a:r>
              <a:endParaRPr lang="en-US" sz="2000" b="1" i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31573" y="2602745"/>
            <a:ext cx="8611672" cy="1241267"/>
            <a:chOff x="131573" y="2369065"/>
            <a:chExt cx="8611672" cy="1241267"/>
          </a:xfrm>
        </p:grpSpPr>
        <p:grpSp>
          <p:nvGrpSpPr>
            <p:cNvPr id="58" name="Group 57"/>
            <p:cNvGrpSpPr/>
            <p:nvPr/>
          </p:nvGrpSpPr>
          <p:grpSpPr>
            <a:xfrm>
              <a:off x="276173" y="2769175"/>
              <a:ext cx="8467072" cy="841157"/>
              <a:chOff x="276173" y="2301815"/>
              <a:chExt cx="8467072" cy="841157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2986512" y="2301815"/>
                <a:ext cx="194636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 molecules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O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sz="2400" b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796879" y="2311975"/>
                <a:ext cx="194636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 molecules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Fe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>
                <a:off x="5333940" y="2717313"/>
                <a:ext cx="914400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2160334" y="2424926"/>
                <a:ext cx="4251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endParaRPr lang="en-US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76173" y="2301815"/>
                <a:ext cx="134844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 atoms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Fe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131573" y="2369065"/>
              <a:ext cx="40575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u="sng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Individual atoms and molecules</a:t>
              </a:r>
              <a:endParaRPr lang="en-US" sz="2000" b="1" i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182880" y="40234"/>
            <a:ext cx="8778240" cy="1200329"/>
          </a:xfrm>
          <a:solidFill>
            <a:srgbClr val="008A3E"/>
          </a:solidFill>
        </p:spPr>
        <p:txBody>
          <a:bodyPr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Interpreting Chemical Equations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3200" b="1" i="1" dirty="0" smtClean="0">
                <a:solidFill>
                  <a:schemeClr val="bg1"/>
                </a:solidFill>
              </a:rPr>
              <a:t>from last class</a:t>
            </a:r>
            <a:endParaRPr lang="en-US" sz="4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41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8155</TotalTime>
  <Words>1642</Words>
  <Application>Microsoft Office PowerPoint</Application>
  <PresentationFormat>On-screen Show (4:3)</PresentationFormat>
  <Paragraphs>352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Do Now</vt:lpstr>
      <vt:lpstr>Do Now</vt:lpstr>
      <vt:lpstr>Objective</vt:lpstr>
      <vt:lpstr>Stoichiometry is a Tool</vt:lpstr>
      <vt:lpstr>Stoichiometric Calculations</vt:lpstr>
      <vt:lpstr>Question</vt:lpstr>
      <vt:lpstr>Interpreting Chemical Equations from last class</vt:lpstr>
      <vt:lpstr>Interpreting Chemical Equations from last class</vt:lpstr>
      <vt:lpstr>Interpreting Chemical Equations from last class</vt:lpstr>
      <vt:lpstr>Interpreting Chemical Equations from last class</vt:lpstr>
      <vt:lpstr>Interpreting Chemical Equations from last class</vt:lpstr>
      <vt:lpstr>Question</vt:lpstr>
      <vt:lpstr>Question</vt:lpstr>
      <vt:lpstr>Molar Ratios</vt:lpstr>
      <vt:lpstr>Question</vt:lpstr>
      <vt:lpstr>Second Example</vt:lpstr>
      <vt:lpstr>Check For Understanding</vt:lpstr>
      <vt:lpstr>PowerPoint Presentation</vt:lpstr>
      <vt:lpstr>Question</vt:lpstr>
      <vt:lpstr>Second Example</vt:lpstr>
      <vt:lpstr>Check For Understanding</vt:lpstr>
      <vt:lpstr>PowerPoint Presentation</vt:lpstr>
      <vt:lpstr>Question</vt:lpstr>
      <vt:lpstr>Second Example</vt:lpstr>
      <vt:lpstr>Check For Understanding</vt:lpstr>
      <vt:lpstr>PowerPoint Presentation</vt:lpstr>
      <vt:lpstr>PowerPoint Presentation</vt:lpstr>
      <vt:lpstr>PowerPoint Presentation</vt:lpstr>
      <vt:lpstr>Stoichiometric Calculations</vt:lpstr>
      <vt:lpstr>Worksheet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sundance235</cp:lastModifiedBy>
  <cp:revision>559</cp:revision>
  <cp:lastPrinted>2013-10-25T13:03:56Z</cp:lastPrinted>
  <dcterms:created xsi:type="dcterms:W3CDTF">2012-09-15T16:31:25Z</dcterms:created>
  <dcterms:modified xsi:type="dcterms:W3CDTF">2014-02-10T13:04:47Z</dcterms:modified>
</cp:coreProperties>
</file>