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800" r:id="rId2"/>
    <p:sldId id="803" r:id="rId3"/>
    <p:sldId id="820" r:id="rId4"/>
    <p:sldId id="862" r:id="rId5"/>
    <p:sldId id="869" r:id="rId6"/>
    <p:sldId id="873" r:id="rId7"/>
    <p:sldId id="854" r:id="rId8"/>
    <p:sldId id="855" r:id="rId9"/>
    <p:sldId id="856" r:id="rId10"/>
    <p:sldId id="870" r:id="rId11"/>
    <p:sldId id="865" r:id="rId12"/>
    <p:sldId id="857" r:id="rId13"/>
    <p:sldId id="860" r:id="rId14"/>
    <p:sldId id="871" r:id="rId15"/>
    <p:sldId id="830" r:id="rId16"/>
    <p:sldId id="834" r:id="rId17"/>
    <p:sldId id="837" r:id="rId18"/>
    <p:sldId id="839" r:id="rId19"/>
    <p:sldId id="838" r:id="rId20"/>
    <p:sldId id="875" r:id="rId21"/>
    <p:sldId id="836" r:id="rId22"/>
    <p:sldId id="835" r:id="rId23"/>
    <p:sldId id="874" r:id="rId24"/>
    <p:sldId id="840" r:id="rId25"/>
    <p:sldId id="872" r:id="rId26"/>
    <p:sldId id="833" r:id="rId27"/>
    <p:sldId id="781" r:id="rId28"/>
    <p:sldId id="782" r:id="rId29"/>
    <p:sldId id="790" r:id="rId30"/>
    <p:sldId id="794" r:id="rId31"/>
    <p:sldId id="841" r:id="rId32"/>
    <p:sldId id="832" r:id="rId33"/>
    <p:sldId id="831" r:id="rId34"/>
    <p:sldId id="859" r:id="rId35"/>
    <p:sldId id="858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A3E"/>
    <a:srgbClr val="FFFF99"/>
    <a:srgbClr val="D2D2D2"/>
    <a:srgbClr val="E4EBF6"/>
    <a:srgbClr val="00E266"/>
    <a:srgbClr val="66FF33"/>
    <a:srgbClr val="FFE499"/>
    <a:srgbClr val="EDF2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44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988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42975"/>
            <a:ext cx="8778240" cy="54825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Red Bull is a solution. 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     the solvent and two solutes.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endParaRPr lang="en-US" sz="2800" b="1" dirty="0" smtClean="0">
              <a:cs typeface="Arial" panose="020B0604020202020204" pitchFamily="34" charset="0"/>
            </a:endParaRPr>
          </a:p>
          <a:p>
            <a:pPr marL="514350" indent="-514350">
              <a:spcBef>
                <a:spcPts val="3000"/>
              </a:spcBef>
              <a:buFont typeface="+mj-lt"/>
              <a:buAutoNum type="arabicParenR" startAt="2"/>
            </a:pPr>
            <a:r>
              <a:rPr lang="en-US" sz="2800" b="1" dirty="0" smtClean="0">
                <a:cs typeface="Arial" panose="020B0604020202020204" pitchFamily="34" charset="0"/>
              </a:rPr>
              <a:t>What is the difference between the following: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chemical equation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complete ionic equation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net ionic equation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 startAt="2"/>
            </a:pPr>
            <a:r>
              <a:rPr lang="en-US" sz="2800" b="1" dirty="0" smtClean="0">
                <a:cs typeface="Arial" panose="020B0604020202020204" pitchFamily="34" charset="0"/>
              </a:rPr>
              <a:t>Aqueous double replacement reactions must produce one of three products to go forward.  What are these three products?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examples of the three types of products produced in an aqueous double replacement reaction.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Review a 2-step reaction</a:t>
            </a:r>
          </a:p>
          <a:p>
            <a:r>
              <a:rPr lang="en-US" dirty="0" smtClean="0"/>
              <a:t>Practice writing chemical, complete ionic, and net ionic equations</a:t>
            </a:r>
          </a:p>
          <a:p>
            <a:pPr lvl="1"/>
            <a:r>
              <a:rPr lang="en-US" dirty="0" smtClean="0"/>
              <a:t>Checks for understanding</a:t>
            </a:r>
          </a:p>
          <a:p>
            <a:pPr lvl="1"/>
            <a:r>
              <a:rPr lang="en-US" dirty="0" smtClean="0"/>
              <a:t>Worksheet</a:t>
            </a:r>
          </a:p>
          <a:p>
            <a:r>
              <a:rPr lang="en-US" dirty="0" smtClean="0"/>
              <a:t>Review questions on homework on 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1" y="1390649"/>
            <a:ext cx="8696324" cy="3429001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78452" y="1476375"/>
            <a:ext cx="8760774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 smtClean="0"/>
              <a:t>Three </a:t>
            </a:r>
            <a:r>
              <a:rPr lang="en-US" altLang="en-US" sz="3200" dirty="0"/>
              <a:t>products can </a:t>
            </a:r>
            <a:r>
              <a:rPr lang="en-US" altLang="en-US" sz="3200" dirty="0" smtClean="0"/>
              <a:t>form: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precipitates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water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gases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/>
              <a:t>This provides the driving force for the reaction to occur - without a driving force,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 REACTION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1828800" indent="0">
              <a:spcBef>
                <a:spcPts val="60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Replacement Reactions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Aqueous Solutions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5210187"/>
            <a:ext cx="80772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8A3E"/>
                </a:solidFill>
              </a:rPr>
              <a:t>HCl</a:t>
            </a:r>
            <a:r>
              <a:rPr lang="en-US" altLang="en-US" sz="2800" b="1" dirty="0" smtClean="0">
                <a:solidFill>
                  <a:srgbClr val="008A3E"/>
                </a:solidFill>
              </a:rPr>
              <a:t>(</a:t>
            </a:r>
            <a:r>
              <a:rPr lang="en-US" altLang="en-US" sz="2800" b="1" dirty="0" err="1" smtClean="0">
                <a:solidFill>
                  <a:srgbClr val="008A3E"/>
                </a:solidFill>
              </a:rPr>
              <a:t>aq</a:t>
            </a:r>
            <a:r>
              <a:rPr lang="en-US" altLang="en-US" sz="2800" b="1" dirty="0">
                <a:solidFill>
                  <a:srgbClr val="008A3E"/>
                </a:solidFill>
              </a:rPr>
              <a:t>) + NaHCO</a:t>
            </a:r>
            <a:r>
              <a:rPr lang="en-US" altLang="en-US" sz="2800" b="1" baseline="-25000" dirty="0">
                <a:solidFill>
                  <a:srgbClr val="008A3E"/>
                </a:solidFill>
              </a:rPr>
              <a:t>3</a:t>
            </a:r>
            <a:r>
              <a:rPr lang="en-US" altLang="en-US" sz="2800" b="1" dirty="0">
                <a:solidFill>
                  <a:srgbClr val="008A3E"/>
                </a:solidFill>
              </a:rPr>
              <a:t>(</a:t>
            </a:r>
            <a:r>
              <a:rPr lang="en-US" altLang="en-US" sz="2800" b="1" dirty="0" err="1">
                <a:solidFill>
                  <a:srgbClr val="008A3E"/>
                </a:solidFill>
              </a:rPr>
              <a:t>aq</a:t>
            </a:r>
            <a:r>
              <a:rPr lang="en-US" altLang="en-US" sz="2800" b="1" dirty="0">
                <a:solidFill>
                  <a:srgbClr val="008A3E"/>
                </a:solidFill>
              </a:rPr>
              <a:t>) → H</a:t>
            </a:r>
            <a:r>
              <a:rPr lang="en-US" altLang="en-US" sz="2800" b="1" baseline="-25000" dirty="0">
                <a:solidFill>
                  <a:srgbClr val="008A3E"/>
                </a:solidFill>
              </a:rPr>
              <a:t>2</a:t>
            </a:r>
            <a:r>
              <a:rPr lang="en-US" altLang="en-US" sz="2800" b="1" dirty="0">
                <a:solidFill>
                  <a:srgbClr val="008A3E"/>
                </a:solidFill>
              </a:rPr>
              <a:t>CO</a:t>
            </a:r>
            <a:r>
              <a:rPr lang="en-US" altLang="en-US" sz="2800" b="1" baseline="-25000" dirty="0">
                <a:solidFill>
                  <a:srgbClr val="008A3E"/>
                </a:solidFill>
              </a:rPr>
              <a:t>3</a:t>
            </a:r>
            <a:r>
              <a:rPr lang="en-US" altLang="en-US" sz="2800" b="1" dirty="0">
                <a:solidFill>
                  <a:srgbClr val="008A3E"/>
                </a:solidFill>
              </a:rPr>
              <a:t>(</a:t>
            </a:r>
            <a:r>
              <a:rPr lang="en-US" altLang="en-US" sz="2800" b="1" dirty="0" err="1">
                <a:solidFill>
                  <a:srgbClr val="008A3E"/>
                </a:solidFill>
              </a:rPr>
              <a:t>aq</a:t>
            </a:r>
            <a:r>
              <a:rPr lang="en-US" altLang="en-US" sz="2800" b="1" dirty="0">
                <a:solidFill>
                  <a:srgbClr val="008A3E"/>
                </a:solidFill>
              </a:rPr>
              <a:t>) + NaCl(</a:t>
            </a:r>
            <a:r>
              <a:rPr lang="en-US" altLang="en-US" sz="2800" b="1" dirty="0" err="1">
                <a:solidFill>
                  <a:srgbClr val="008A3E"/>
                </a:solidFill>
              </a:rPr>
              <a:t>aq</a:t>
            </a:r>
            <a:r>
              <a:rPr lang="en-US" altLang="en-US" sz="2800" b="1" dirty="0">
                <a:solidFill>
                  <a:srgbClr val="008A3E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163" y="6000750"/>
            <a:ext cx="3541675" cy="61555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REACTION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4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09-08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4" y="3654425"/>
            <a:ext cx="8813411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758825" y="2512934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Sometimes these products are created through a two-step process.  </a:t>
            </a:r>
            <a:endParaRPr lang="en-US" altLang="en-US" sz="2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8825" y="1038225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Aqueous double replacement reactions are driven by the production of a precipitate, water or a gas.  </a:t>
            </a:r>
            <a:endParaRPr lang="en-US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5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17512" y="1162050"/>
            <a:ext cx="8077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 smtClean="0"/>
              <a:t>Double Replacement Reaction</a:t>
            </a:r>
            <a:endParaRPr lang="en-US" altLang="en-US" sz="2400" b="1" dirty="0"/>
          </a:p>
          <a:p>
            <a:pPr marL="0" indent="0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err="1">
                <a:solidFill>
                  <a:srgbClr val="C00000"/>
                </a:solidFill>
              </a:rPr>
              <a:t>HCl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+ NaHCO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→ 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+ NaCl(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417512" y="2368770"/>
            <a:ext cx="83962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 smtClean="0"/>
              <a:t>Decomposition Reaction</a:t>
            </a:r>
            <a:endParaRPr lang="en-US" altLang="en-US" sz="2400" b="1" dirty="0"/>
          </a:p>
          <a:p>
            <a:pPr marL="0" indent="0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>
                <a:solidFill>
                  <a:srgbClr val="C00000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→ 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O(l) + 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(g)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456" y="5343525"/>
            <a:ext cx="8955088" cy="1153364"/>
            <a:chOff x="94456" y="5343525"/>
            <a:chExt cx="8955088" cy="1153364"/>
          </a:xfrm>
        </p:grpSpPr>
        <p:sp>
          <p:nvSpPr>
            <p:cNvPr id="406534" name="Line 6"/>
            <p:cNvSpPr>
              <a:spLocks noChangeShapeType="1"/>
            </p:cNvSpPr>
            <p:nvPr/>
          </p:nvSpPr>
          <p:spPr bwMode="auto">
            <a:xfrm>
              <a:off x="94456" y="5343525"/>
              <a:ext cx="8955088" cy="158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17512" y="5592026"/>
              <a:ext cx="8396288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smtClean="0"/>
                <a:t>Overall </a:t>
              </a:r>
              <a:r>
                <a:rPr lang="en-US" altLang="en-US" sz="2400" b="1" dirty="0"/>
                <a:t>equation</a:t>
              </a:r>
            </a:p>
            <a:p>
              <a:pPr algn="ctr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err="1">
                  <a:solidFill>
                    <a:srgbClr val="C00000"/>
                  </a:solidFill>
                </a:rPr>
                <a:t>HCl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NaHCO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→ NaCl(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+ H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O(l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(g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)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456" y="3562350"/>
            <a:ext cx="8955088" cy="1606518"/>
            <a:chOff x="94456" y="3562350"/>
            <a:chExt cx="8955088" cy="1606518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417512" y="3746940"/>
              <a:ext cx="8396288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/>
                <a:t>Combined equation</a:t>
              </a:r>
            </a:p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err="1">
                  <a:solidFill>
                    <a:srgbClr val="C00000"/>
                  </a:solidFill>
                </a:rPr>
                <a:t>HCl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NaHCO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H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→ </a:t>
              </a:r>
              <a:endParaRPr lang="en-US" altLang="en-US" sz="2400" b="1" dirty="0" smtClean="0">
                <a:solidFill>
                  <a:srgbClr val="C00000"/>
                </a:solidFill>
              </a:endParaRPr>
            </a:p>
            <a:p>
              <a:pPr algn="r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smtClean="0">
                  <a:solidFill>
                    <a:srgbClr val="C00000"/>
                  </a:solidFill>
                </a:rPr>
                <a:t>H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CO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 smtClean="0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NaCl(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H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O(l) + 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(g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)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4456" y="3562350"/>
              <a:ext cx="8955088" cy="158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38475" y="4210050"/>
            <a:ext cx="2562225" cy="958818"/>
            <a:chOff x="3038475" y="4210050"/>
            <a:chExt cx="2562225" cy="95881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924300" y="4210050"/>
              <a:ext cx="1676400" cy="396843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038475" y="4772025"/>
              <a:ext cx="1676400" cy="396843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07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/>
      <p:bldP spid="406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examples of the three types of products produced in an aqueous double replacement reaction.</a:t>
            </a:r>
          </a:p>
          <a:p>
            <a:r>
              <a:rPr lang="en-US" dirty="0" smtClean="0"/>
              <a:t>Review a 2-step reaction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Practice writing chemical, complete ionic, and net ionic equations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Checks for understanding</a:t>
            </a:r>
          </a:p>
          <a:p>
            <a:pPr lvl="1"/>
            <a:r>
              <a:rPr lang="en-US" dirty="0" smtClean="0"/>
              <a:t>Worksheet</a:t>
            </a:r>
          </a:p>
          <a:p>
            <a:r>
              <a:rPr lang="en-US" dirty="0" smtClean="0"/>
              <a:t>Review questions on homework on 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KI + AgNO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KNO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 + 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+ I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 + Ag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+ 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en-US" sz="3600" b="1" baseline="30000" dirty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 + 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  + Ag</a:t>
            </a:r>
            <a:r>
              <a:rPr lang="en-US" sz="3600" b="1" baseline="30000" dirty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06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Li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 + Ca(NO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LiNO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+  CaSO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 + Ca(NO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2LiNO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 +  CaSO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2Li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+ 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800" b="1" dirty="0" smtClean="0">
                <a:solidFill>
                  <a:srgbClr val="C00000"/>
                </a:solidFill>
              </a:rPr>
              <a:t>  + Ca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800" b="1" dirty="0" smtClean="0">
                <a:solidFill>
                  <a:srgbClr val="C00000"/>
                </a:solidFill>
              </a:rPr>
              <a:t> + 2NO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2Li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2NO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CaSO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(s)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Ca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CaSO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(s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2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Aqueous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297460"/>
            <a:ext cx="8580120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SWBAT </a:t>
            </a:r>
            <a:r>
              <a:rPr lang="en-US" b="1" dirty="0" smtClean="0"/>
              <a:t>describe aqueous double replacement reactions in terms of chemical equations, complete ionic equations and net ionic equations.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5138" y="3659714"/>
            <a:ext cx="3133724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8A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DO NOT WRITE IN YOUR NOTES</a:t>
            </a:r>
          </a:p>
          <a:p>
            <a:pPr algn="ctr"/>
            <a:r>
              <a:rPr lang="en-US" sz="2000" b="1" i="1" dirty="0" smtClean="0">
                <a:solidFill>
                  <a:srgbClr val="006600"/>
                </a:solidFill>
              </a:rPr>
              <a:t>Continued from last class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4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Na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+ MnCl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NaCl + Mn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(CO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(s)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5Na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2MnCl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10NaCl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Mn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(CO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  <a:endParaRPr lang="en-US" sz="2800" b="1" baseline="-25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10Na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+ 5CO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800" b="1" dirty="0" smtClean="0">
                <a:solidFill>
                  <a:srgbClr val="C00000"/>
                </a:solidFill>
              </a:rPr>
              <a:t>  + 2Mn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+5</a:t>
            </a:r>
            <a:r>
              <a:rPr lang="en-US" sz="2800" b="1" dirty="0" smtClean="0">
                <a:solidFill>
                  <a:srgbClr val="C00000"/>
                </a:solidFill>
              </a:rPr>
              <a:t> + 10Cl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10Na</a:t>
            </a:r>
            <a:r>
              <a:rPr lang="en-US" sz="3600" b="1" baseline="30000" dirty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+ 10Cl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Mn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(CO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sz="2800" b="1" baseline="-25000" dirty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5CO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2Mn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+5</a:t>
            </a:r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Mn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(CO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1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the following double replacement reaction.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25" y="0"/>
            <a:ext cx="242887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homework in the red basket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0" y="5915025"/>
            <a:ext cx="1028700" cy="657225"/>
          </a:xfrm>
          <a:prstGeom prst="roundRect">
            <a:avLst>
              <a:gd name="adj" fmla="val 4275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(NH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PO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Na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(NH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 + Na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PO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2(NH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PO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 + 3Na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3(NH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 + 2Na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PO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6NH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 + </a:t>
            </a:r>
            <a:r>
              <a:rPr lang="en-US" sz="2800" b="1" dirty="0" smtClean="0">
                <a:solidFill>
                  <a:srgbClr val="C00000"/>
                </a:solidFill>
              </a:rPr>
              <a:t>2PO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800" b="1" dirty="0" smtClean="0">
                <a:solidFill>
                  <a:srgbClr val="C00000"/>
                </a:solidFill>
              </a:rPr>
              <a:t> + 6Na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+ 3SO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6NH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 + 2PO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800" b="1" dirty="0">
                <a:solidFill>
                  <a:srgbClr val="C00000"/>
                </a:solidFill>
              </a:rPr>
              <a:t> + 6Na</a:t>
            </a:r>
            <a:r>
              <a:rPr lang="en-US" sz="3600" b="1" baseline="30000" dirty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 + 3SO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altLang="en-US" sz="36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 </a:t>
            </a:r>
            <a:endParaRPr lang="en-US" altLang="en-US" sz="3600" b="1" baseline="30000" dirty="0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NR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examples of the three types of products produced in an aqueous double replacement reaction.</a:t>
            </a:r>
          </a:p>
          <a:p>
            <a:r>
              <a:rPr lang="en-US" dirty="0" smtClean="0"/>
              <a:t>Review a 2-step reaction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Practice writing chemical, complete ionic, and net ionic equations</a:t>
            </a:r>
          </a:p>
          <a:p>
            <a:pPr lvl="1"/>
            <a:r>
              <a:rPr lang="en-US" dirty="0" smtClean="0"/>
              <a:t>Checks for understanding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Worksheet</a:t>
            </a:r>
          </a:p>
          <a:p>
            <a:r>
              <a:rPr lang="en-US" dirty="0" smtClean="0"/>
              <a:t>Review questions on homework on 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88950" y="33337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156575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What is the solvent in an aqueous solution?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hydrogen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sodium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alcohol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5001" grpId="0" build="p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484188" y="3081338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0041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An equation that includes only the particles that participate in a reaction is called: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complete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reduced ionic equation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25" grpId="0" build="p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Oval 2"/>
          <p:cNvSpPr>
            <a:spLocks noChangeArrowheads="1"/>
          </p:cNvSpPr>
          <p:nvPr/>
        </p:nvSpPr>
        <p:spPr bwMode="auto">
          <a:xfrm>
            <a:off x="493713" y="32575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Ions that are present in a solution and do not participate in a chemical reaction when another substance is added are called ____.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reactants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products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ions</a:t>
            </a:r>
            <a:r>
              <a:rPr lang="en-US" altLang="en-US" sz="2800" b="1" dirty="0"/>
              <a:t> 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34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778240" cy="731520"/>
          </a:xfrm>
        </p:spPr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7" y="800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7" y="3752850"/>
            <a:ext cx="36576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40" y="375285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7" b="17897"/>
          <a:stretch/>
        </p:blipFill>
        <p:spPr bwMode="auto">
          <a:xfrm>
            <a:off x="6604224" y="881063"/>
            <a:ext cx="1997049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5" b="17897"/>
          <a:stretch/>
        </p:blipFill>
        <p:spPr bwMode="auto">
          <a:xfrm>
            <a:off x="4705207" y="881063"/>
            <a:ext cx="193233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484188" y="44386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83089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precipitate forms in a double replacement reaction only if: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</a:t>
            </a:r>
            <a:r>
              <a:rPr lang="en-US" altLang="en-US" sz="2800" dirty="0" err="1"/>
              <a:t>reactivities</a:t>
            </a:r>
            <a:r>
              <a:rPr lang="en-US" altLang="en-US" sz="2800" dirty="0"/>
              <a:t> of the compounds differ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denser than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soluble in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not soluble in water</a:t>
            </a:r>
            <a:r>
              <a:rPr lang="en-US" altLang="en-US" sz="2800" b="1" dirty="0"/>
              <a:t> 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30" grpId="0" build="p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56666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Backups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Different Representations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2000" y="-3371850"/>
            <a:ext cx="0" cy="960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037570"/>
            <a:ext cx="9105900" cy="1064066"/>
            <a:chOff x="0" y="1037570"/>
            <a:chExt cx="9105900" cy="1064066"/>
          </a:xfrm>
        </p:grpSpPr>
        <p:sp>
          <p:nvSpPr>
            <p:cNvPr id="401412" name="Text Box 4"/>
            <p:cNvSpPr txBox="1">
              <a:spLocks noChangeArrowheads="1"/>
            </p:cNvSpPr>
            <p:nvPr/>
          </p:nvSpPr>
          <p:spPr bwMode="auto">
            <a:xfrm>
              <a:off x="0" y="103757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Chemical Equation</a:t>
              </a:r>
              <a:endParaRPr lang="en-US" altLang="en-US" sz="2800" u="sng" dirty="0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100" y="1578416"/>
              <a:ext cx="906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2NaOH(</a:t>
              </a:r>
              <a:r>
                <a:rPr lang="en-US" altLang="en-US" sz="2800" b="1" dirty="0" err="1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CuCl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2NaCl(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Cu(OH)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823180"/>
            <a:ext cx="8943975" cy="1761528"/>
            <a:chOff x="0" y="2823180"/>
            <a:chExt cx="8943975" cy="176152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0025" y="3372068"/>
              <a:ext cx="8743950" cy="121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+ 2OH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(aq)+ 2Cl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</a:t>
              </a: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→</a:t>
              </a:r>
            </a:p>
            <a:p>
              <a:pPr marL="0" indent="0" algn="r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Cu(OH)</a:t>
              </a:r>
              <a:r>
                <a:rPr lang="pt-BR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282318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Complete Ionic Equation</a:t>
              </a:r>
              <a:endParaRPr lang="en-US" altLang="en-US" sz="2800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4978955"/>
            <a:ext cx="8353425" cy="1402795"/>
            <a:chOff x="0" y="4978955"/>
            <a:chExt cx="8353425" cy="1402795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77850" y="5521325"/>
              <a:ext cx="777557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2OH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 →   Cu(OH)</a:t>
              </a:r>
              <a:r>
                <a:rPr lang="en-US" altLang="en-US" sz="2800" b="1" baseline="-30000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0" y="4978955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Net Ionic Equation</a:t>
              </a:r>
              <a:endParaRPr lang="en-US" altLang="en-US" sz="2800" u="sng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40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00074" y="1044575"/>
            <a:ext cx="7934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Two reactions can be combined and represented by a single chemical reaction.</a:t>
            </a:r>
          </a:p>
        </p:txBody>
      </p:sp>
      <p:pic>
        <p:nvPicPr>
          <p:cNvPr id="402438" name="Picture 6" descr="C09-08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4" y="2349500"/>
            <a:ext cx="8813411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6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7375" y="1038225"/>
            <a:ext cx="74803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Acid </a:t>
            </a:r>
            <a:r>
              <a:rPr lang="en-US" altLang="en-US" sz="2800" dirty="0"/>
              <a:t>and baking </a:t>
            </a:r>
            <a:r>
              <a:rPr lang="en-US" altLang="en-US" sz="2800" dirty="0" smtClean="0"/>
              <a:t>soda react to produce </a:t>
            </a:r>
            <a:r>
              <a:rPr lang="en-US" altLang="en-US" sz="2800" dirty="0"/>
              <a:t>carbon dioxide gas.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7375" y="2200275"/>
            <a:ext cx="8785225" cy="1388765"/>
            <a:chOff x="587375" y="2200275"/>
            <a:chExt cx="8785225" cy="1388765"/>
          </a:xfrm>
        </p:grpSpPr>
        <p:sp>
          <p:nvSpPr>
            <p:cNvPr id="405509" name="Text Box 5"/>
            <p:cNvSpPr txBox="1">
              <a:spLocks noChangeArrowheads="1"/>
            </p:cNvSpPr>
            <p:nvPr/>
          </p:nvSpPr>
          <p:spPr bwMode="auto">
            <a:xfrm>
              <a:off x="587375" y="2728615"/>
              <a:ext cx="878522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HCl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NaHCO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NaCl(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87375" y="2200275"/>
              <a:ext cx="6384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400" b="1" u="sng" dirty="0" smtClean="0">
                  <a:solidFill>
                    <a:srgbClr val="0070C0"/>
                  </a:solidFill>
                </a:rPr>
                <a:t>Step 1:  Double replacement reaction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375" y="3852945"/>
            <a:ext cx="7642225" cy="1495045"/>
            <a:chOff x="587375" y="3852945"/>
            <a:chExt cx="7642225" cy="1495045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87375" y="3852945"/>
              <a:ext cx="6384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400" b="1" u="sng" dirty="0" smtClean="0">
                  <a:solidFill>
                    <a:srgbClr val="0070C0"/>
                  </a:solidFill>
                </a:rPr>
                <a:t>Step 2:  Decomposition reaction</a:t>
              </a:r>
              <a:endParaRPr lang="en-US" altLang="en-US" sz="24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87375" y="4487565"/>
              <a:ext cx="764222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altLang="en-US" sz="2800" baseline="-300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aseline="-300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dirty="0" err="1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decomposes immediately.</a:t>
              </a:r>
            </a:p>
            <a:p>
              <a:pPr algn="ctr"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O(l) + 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(g)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70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examples of the three types of products produced in an aqueous double replacement reaction.</a:t>
            </a:r>
          </a:p>
          <a:p>
            <a:r>
              <a:rPr lang="en-US" dirty="0" smtClean="0"/>
              <a:t>Review a 2-step reaction</a:t>
            </a:r>
          </a:p>
          <a:p>
            <a:r>
              <a:rPr lang="en-US" dirty="0" smtClean="0"/>
              <a:t>Practice writing chemical, complete ionic, and net ionic equations</a:t>
            </a:r>
          </a:p>
          <a:p>
            <a:pPr lvl="1"/>
            <a:r>
              <a:rPr lang="en-US" dirty="0" smtClean="0"/>
              <a:t>Checks for understanding</a:t>
            </a:r>
          </a:p>
          <a:p>
            <a:pPr lvl="1"/>
            <a:r>
              <a:rPr lang="en-US" dirty="0" smtClean="0"/>
              <a:t>Worksheet</a:t>
            </a:r>
          </a:p>
          <a:p>
            <a:r>
              <a:rPr lang="en-US" dirty="0" smtClean="0"/>
              <a:t>Review questions on homework on 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Review examples of the three types of products produced in an aqueous double replacement reaction.</a:t>
            </a:r>
          </a:p>
          <a:p>
            <a:r>
              <a:rPr lang="en-US" dirty="0" smtClean="0"/>
              <a:t>Review a 2-step reaction</a:t>
            </a:r>
          </a:p>
          <a:p>
            <a:r>
              <a:rPr lang="en-US" dirty="0" smtClean="0"/>
              <a:t>Practice writing chemical, complete ionic, and net ionic equations</a:t>
            </a:r>
          </a:p>
          <a:p>
            <a:pPr lvl="1"/>
            <a:r>
              <a:rPr lang="en-US" dirty="0" smtClean="0"/>
              <a:t>Checks for understanding</a:t>
            </a:r>
          </a:p>
          <a:p>
            <a:pPr lvl="1"/>
            <a:r>
              <a:rPr lang="en-US" dirty="0" smtClean="0"/>
              <a:t>Worksheet</a:t>
            </a:r>
          </a:p>
          <a:p>
            <a:r>
              <a:rPr lang="en-US" dirty="0" smtClean="0"/>
              <a:t>Review questions on homework on 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1" y="2009774"/>
            <a:ext cx="8696324" cy="3429001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78452" y="2114550"/>
            <a:ext cx="8760774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 smtClean="0"/>
              <a:t>Three </a:t>
            </a:r>
            <a:r>
              <a:rPr lang="en-US" altLang="en-US" sz="3200" dirty="0"/>
              <a:t>products can </a:t>
            </a:r>
            <a:r>
              <a:rPr lang="en-US" altLang="en-US" sz="3200" dirty="0" smtClean="0"/>
              <a:t>form: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precipitates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water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gases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/>
              <a:t>This provides the driving force for the reaction to occur - without a driving force,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 REACTION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1828800" indent="0">
              <a:spcBef>
                <a:spcPts val="60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Replacement Reactions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Aqueous Solutions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7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428625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</a:t>
            </a:r>
            <a:r>
              <a:rPr lang="en-US" altLang="en-US" sz="2800" dirty="0" smtClean="0"/>
              <a:t>precipitates</a:t>
            </a:r>
            <a:endParaRPr lang="en-US" altLang="en-US" sz="2800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428625" y="1654175"/>
            <a:ext cx="86106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The appearance of the precipitate is evidence that the reaction has occurred.</a:t>
            </a:r>
            <a:endParaRPr lang="en-US" altLang="en-US" sz="2800" dirty="0"/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2NaOH(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CuCl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2NaCl(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Cu(OH)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Precipitates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content.thoughtequity.com.edgesuite.net/tem/warehouse/791/C54/2/791C542_628_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1291303" y="3390901"/>
            <a:ext cx="656139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550" y="3838576"/>
            <a:ext cx="8470900" cy="2571750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546100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more water molecules.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46100" y="1654175"/>
            <a:ext cx="8051800" cy="45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No evidence of a chemical reaction is observable.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HBr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NaOH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O(l) + 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NaBr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Without spectator ions </a:t>
            </a:r>
            <a:endParaRPr lang="en-US" altLang="en-US" sz="28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OH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O(l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This is also neutralization reaction because an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acid (H</a:t>
            </a:r>
            <a:r>
              <a:rPr lang="en-US" altLang="en-US" sz="2800" baseline="30000" dirty="0" smtClean="0">
                <a:ea typeface="Times New Roman" pitchFamily="18" charset="0"/>
                <a:cs typeface="Arial" charset="0"/>
              </a:rPr>
              <a:t>+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) and a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base 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(OH</a:t>
            </a:r>
            <a:r>
              <a:rPr lang="en-US" altLang="en-US" sz="2800" baseline="30000" dirty="0" smtClean="0">
                <a:ea typeface="Times New Roman" pitchFamily="18" charset="0"/>
                <a:cs typeface="Arial" charset="0"/>
              </a:rPr>
              <a:t>–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)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combine 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to form water, a neutral molecule.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1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3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758825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</a:t>
            </a:r>
            <a:r>
              <a:rPr lang="en-US" altLang="en-US" sz="2800" dirty="0" smtClean="0"/>
              <a:t>gasses</a:t>
            </a:r>
            <a:endParaRPr lang="en-US" altLang="en-US" sz="2800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762000" y="1654175"/>
            <a:ext cx="8051800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release of gas bubbles is </a:t>
            </a:r>
            <a:r>
              <a:rPr lang="en-US" altLang="en-US" sz="2800" dirty="0"/>
              <a:t>evidence that the reaction has occurred</a:t>
            </a:r>
            <a:r>
              <a:rPr lang="en-US" altLang="en-US" sz="2800" dirty="0" smtClean="0"/>
              <a:t>.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Gases that are commonly produced are carbon dioxide, hydrogen cyanide, and hydrogen sulfide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2HI(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Li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S(g) + 2LiI(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56" y="4503734"/>
            <a:ext cx="4621088" cy="23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2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7"/>
  <p:tag name="SLIDEGUID" val="7D20EEDB2A554669A86AE58B53F014F5"/>
  <p:tag name="QUESTIONALIAS" val="Chapter Assessment 3"/>
  <p:tag name="ANSWERSALIAS" val="A|smicln|B|smicln|C|smicln|D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1"/>
  <p:tag name="SLIDEGUID" val="A6AC51513F114AC384BCFAF2F15D2413"/>
  <p:tag name="QUESTIONALIAS" val="STP 2"/>
  <p:tag name="ANSWERSALIAS" val="A|smicln|B|smicln|C|smicln|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3"/>
  <p:tag name="SLIDEGUID" val="2EB09A7B048642149905E965F6E9DDDB"/>
  <p:tag name="QUESTIONALIAS" val="Section 9-3"/>
  <p:tag name="ANSWERSALIAS" val="A¤B¤C¤D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3;1;2;3;2;"/>
  <p:tag name="CHARTSTRINGSTD" val="1 2 2 0"/>
  <p:tag name="CHARTSTRINGREV" val="0 2 2 1"/>
  <p:tag name="CHARTSTRINGSTDPER" val="0.2 0.4 0.4 0"/>
  <p:tag name="CHARTSTRINGREVPER" val="0 0.4 0.4 0.2"/>
  <p:tag name="SLIDEORDER" val="4"/>
  <p:tag name="SLIDEGUID" val="32F37AED7BA5463C9A211EDDDA5CE1F7"/>
  <p:tag name="QUESTIONALIAS" val="Section 9-3"/>
  <p:tag name="ANSWERSALIAS" val="A¤B¤C¤D"/>
  <p:tag name="RESPONSESGATHER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1373</Words>
  <Application>Microsoft Office PowerPoint</Application>
  <PresentationFormat>On-screen Show (4:3)</PresentationFormat>
  <Paragraphs>196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Do Now</vt:lpstr>
      <vt:lpstr>Aqueous Solutions</vt:lpstr>
      <vt:lpstr>Last Class</vt:lpstr>
      <vt:lpstr>Today's Class</vt:lpstr>
      <vt:lpstr>Today's Class</vt:lpstr>
      <vt:lpstr>PowerPoint Presentation</vt:lpstr>
      <vt:lpstr>PowerPoint Presentation</vt:lpstr>
      <vt:lpstr>PowerPoint Presentation</vt:lpstr>
      <vt:lpstr>PowerPoint Presentation</vt:lpstr>
      <vt:lpstr>Today's Class</vt:lpstr>
      <vt:lpstr>PowerPoint Presentation</vt:lpstr>
      <vt:lpstr>PowerPoint Presentation</vt:lpstr>
      <vt:lpstr>PowerPoint Presentation</vt:lpstr>
      <vt:lpstr>Today's Class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Do Now</vt:lpstr>
      <vt:lpstr>Check for Understanding</vt:lpstr>
      <vt:lpstr>Check for Understanding</vt:lpstr>
      <vt:lpstr>Do Now</vt:lpstr>
      <vt:lpstr>Check for Understanding</vt:lpstr>
      <vt:lpstr>Today's Class</vt:lpstr>
      <vt:lpstr>Multiple Choice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595</cp:revision>
  <cp:lastPrinted>2013-10-25T13:03:56Z</cp:lastPrinted>
  <dcterms:created xsi:type="dcterms:W3CDTF">2012-09-15T16:31:25Z</dcterms:created>
  <dcterms:modified xsi:type="dcterms:W3CDTF">2015-05-11T22:11:01Z</dcterms:modified>
</cp:coreProperties>
</file>