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030" r:id="rId2"/>
    <p:sldId id="1107" r:id="rId3"/>
    <p:sldId id="1108" r:id="rId4"/>
    <p:sldId id="1109" r:id="rId5"/>
    <p:sldId id="1095" r:id="rId6"/>
    <p:sldId id="1096" r:id="rId7"/>
    <p:sldId id="1106" r:id="rId8"/>
    <p:sldId id="1097" r:id="rId9"/>
    <p:sldId id="1037" r:id="rId10"/>
    <p:sldId id="1098" r:id="rId11"/>
    <p:sldId id="1099" r:id="rId12"/>
    <p:sldId id="1100" r:id="rId13"/>
    <p:sldId id="1101" r:id="rId14"/>
    <p:sldId id="1102" r:id="rId15"/>
    <p:sldId id="1103" r:id="rId16"/>
    <p:sldId id="1104" r:id="rId17"/>
    <p:sldId id="1038" r:id="rId18"/>
    <p:sldId id="1093" r:id="rId19"/>
    <p:sldId id="1036" r:id="rId20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A3E"/>
    <a:srgbClr val="FFFF99"/>
    <a:srgbClr val="CCFFFF"/>
    <a:srgbClr val="CCFFCC"/>
    <a:srgbClr val="FFCCCC"/>
    <a:srgbClr val="4BACC6"/>
    <a:srgbClr val="0066FF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390" autoAdjust="0"/>
    <p:restoredTop sz="86375" autoAdjust="0"/>
  </p:normalViewPr>
  <p:slideViewPr>
    <p:cSldViewPr snapToGrid="0">
      <p:cViewPr>
        <p:scale>
          <a:sx n="60" d="100"/>
          <a:sy n="60" d="100"/>
        </p:scale>
        <p:origin x="-2203" y="-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4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4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1326035"/>
            <a:ext cx="8696325" cy="512805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Get the following:</a:t>
            </a:r>
          </a:p>
          <a:p>
            <a:pPr lvl="1"/>
            <a:r>
              <a:rPr lang="en-US" b="1" dirty="0" smtClean="0"/>
              <a:t>A white board</a:t>
            </a:r>
          </a:p>
          <a:p>
            <a:pPr lvl="1"/>
            <a:r>
              <a:rPr lang="en-US" b="1" dirty="0" smtClean="0"/>
              <a:t>A marker</a:t>
            </a:r>
          </a:p>
          <a:p>
            <a:pPr lvl="1"/>
            <a:r>
              <a:rPr lang="en-US" b="1" dirty="0" smtClean="0"/>
              <a:t>A piece of paper towel</a:t>
            </a:r>
          </a:p>
          <a:p>
            <a:pPr lvl="1"/>
            <a:r>
              <a:rPr lang="en-US" b="1" dirty="0" smtClean="0"/>
              <a:t>Your notes on chemical reactions</a:t>
            </a:r>
          </a:p>
          <a:p>
            <a:pPr lvl="1"/>
            <a:endParaRPr lang="en-US" b="1" dirty="0"/>
          </a:p>
          <a:p>
            <a:pPr marL="0" lvl="1" indent="0">
              <a:buNone/>
            </a:pPr>
            <a:r>
              <a:rPr lang="en-US" sz="2800" b="1" dirty="0" smtClean="0"/>
              <a:t>Questions:  </a:t>
            </a:r>
            <a:r>
              <a:rPr lang="en-US" sz="2800" b="1" dirty="0" smtClean="0">
                <a:solidFill>
                  <a:srgbClr val="FF0000"/>
                </a:solidFill>
              </a:rPr>
              <a:t>30</a:t>
            </a:r>
          </a:p>
          <a:p>
            <a:pPr marL="0" lvl="1" indent="0">
              <a:buNone/>
            </a:pPr>
            <a:r>
              <a:rPr lang="en-US" sz="2800" b="1" dirty="0" smtClean="0"/>
              <a:t>Phone a friend:  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</a:p>
          <a:p>
            <a:pPr marL="0" lvl="1" indent="0">
              <a:buNone/>
            </a:pPr>
            <a:r>
              <a:rPr lang="en-US" sz="2800" b="1" dirty="0" smtClean="0"/>
              <a:t>Notes:  </a:t>
            </a:r>
            <a:r>
              <a:rPr lang="en-US" sz="2800" b="1" dirty="0" smtClean="0">
                <a:solidFill>
                  <a:srgbClr val="FF0000"/>
                </a:solidFill>
              </a:rPr>
              <a:t>13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171700" y="25975"/>
            <a:ext cx="2011680" cy="584775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EXTRA DEPARTMENT NIGHT TONIGHT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74254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17)	Write the net ionic equation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235788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OH</a:t>
            </a:r>
            <a:r>
              <a:rPr 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H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2129488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15)	Write the balanced chemical equation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622732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Co(OH)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>
                <a:solidFill>
                  <a:srgbClr val="008A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HNO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Co(NO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>
                <a:solidFill>
                  <a:srgbClr val="008A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25313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16)	Write the complete ionic equation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746380"/>
            <a:ext cx="8229600" cy="9144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</a:t>
            </a:r>
            <a:r>
              <a:rPr lang="en-US" alt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3OH</a:t>
            </a:r>
            <a:r>
              <a:rPr 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3H</a:t>
            </a:r>
            <a:r>
              <a:rPr lang="en-US" alt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3NO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endParaRPr lang="en-US" altLang="en-US" sz="24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</a:t>
            </a:r>
            <a:r>
              <a:rPr lang="en-US" alt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3NO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11430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14)	Aqueous cobalt (III) hydroxide is mixed with aqueous nitric acid.  Identify the reaction class, write the skeleton reaction &amp; predict the products.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1224764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Double replacement</a:t>
            </a:r>
          </a:p>
          <a:p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Co(OH)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HNO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Co(NO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O(l)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9050" y="586619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18)	Will this reaction go forward?  Why or why not?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5350" y="6359432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because it produces water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1206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class of single replacement is this:</a:t>
            </a:r>
          </a:p>
          <a:p>
            <a:pPr marL="914400" indent="-9144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CaBr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 +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2Li(s)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Ca(s)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LiBr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 replacement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82880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20)	What class of single replacement is #19?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3774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replacement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2918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21)	What class of single replacement is this:</a:t>
            </a:r>
          </a:p>
          <a:p>
            <a:pPr marL="914400" indent="-9144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CaBr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 +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CaF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42062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Halogen replacement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19)	Identify the reaction class:</a:t>
            </a:r>
          </a:p>
          <a:p>
            <a:pPr marL="914400" indent="-9144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2Li(s)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9144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replacement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44908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26)	Do you predict this reaction will occur?  Why or why not?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296297"/>
            <a:ext cx="8229600" cy="5617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the reaction produces water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06020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24)	Write the balanced chemical reaction for #23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90742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sz="2400" b="1" dirty="0">
                <a:solidFill>
                  <a:srgbClr val="008A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Ca(OH)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>
                <a:solidFill>
                  <a:srgbClr val="008A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Ca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(PO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+ 6H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7546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25)	What kind of reaction is #23?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60186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replacement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11887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23)	Aqueous calcium hydroxide is mixed with phosphoric acid.  Write the skeleton reaction and predict the products.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121298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Ca(OH)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(PO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75519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30)	Define the terms "solution", "solute" &amp; "solvent"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349240"/>
            <a:ext cx="8229600" cy="15087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- a uniform mixture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solute - a substance dissolved in a solution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 - the substance that dissolves the solute to make a solution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196114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Write the skeleton equation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#27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790163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HF(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+  Mg(OH)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MgF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+  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O(l)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475652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Write the chemical equation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#27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069701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HF(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+  Mg(OH)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MgF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+  </a:t>
            </a:r>
            <a:r>
              <a:rPr lang="en-US" sz="24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O(l)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-1"/>
            <a:ext cx="9144000" cy="109945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Write the word equation for aqueous hydrofluoric acid and solid magnesium hydroxide reacting to give aqueous magnesium fluoride and liquid water</a:t>
            </a:r>
            <a:endParaRPr lang="en-US" sz="2400" b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1236305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hydrofluoric acid (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magnesium hydroxide (s)</a:t>
            </a:r>
          </a:p>
          <a:p>
            <a:pPr algn="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magnesium fluoride (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water (l)</a:t>
            </a: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#9: 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Format</a:t>
            </a:r>
          </a:p>
          <a:p>
            <a:pPr marL="803275"/>
            <a:r>
              <a:rPr lang="en-US" sz="2800" i="1" dirty="0" smtClean="0"/>
              <a:t>Honors Chem: 25 open response</a:t>
            </a:r>
          </a:p>
          <a:p>
            <a:pPr marL="803275"/>
            <a:r>
              <a:rPr lang="en-US" sz="2800" i="1" dirty="0" smtClean="0"/>
              <a:t>Chem: 5 multiple choice, 15 open response</a:t>
            </a:r>
          </a:p>
          <a:p>
            <a:pPr marL="803275"/>
            <a:r>
              <a:rPr lang="en-US" sz="2800" i="1" dirty="0" smtClean="0"/>
              <a:t>Test will be shortened if we don't finish this unit</a:t>
            </a:r>
          </a:p>
          <a:p>
            <a:r>
              <a:rPr lang="en-US" dirty="0" smtClean="0"/>
              <a:t>Dates</a:t>
            </a:r>
          </a:p>
          <a:p>
            <a:pPr marL="803275"/>
            <a:r>
              <a:rPr lang="en-US" sz="2800" i="1" dirty="0" smtClean="0"/>
              <a:t>See schedule</a:t>
            </a:r>
          </a:p>
        </p:txBody>
      </p:sp>
    </p:spTree>
    <p:extLst>
      <p:ext uri="{BB962C8B-B14F-4D97-AF65-F5344CB8AC3E}">
        <p14:creationId xmlns:p14="http://schemas.microsoft.com/office/powerpoint/2010/main" val="13583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433388"/>
            <a:ext cx="9083675" cy="598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0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433388"/>
            <a:ext cx="9083675" cy="598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49770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	What is a spectator ion?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ion that does not participate in a reaction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897640"/>
            <a:ext cx="9144000" cy="117638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Write the skeleton equation for the combustion of ethane 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gas to make carbon dioxide gas and water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3199882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 +  O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O(l)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874382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balanced chemical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equation for the combustion of ethane 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gas.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823202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O(l)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How does the Law of Conservation of Mass apply to chemical equations?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94882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mass of the reactants must equal the mass of the products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164930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	Identify the reaction class:</a:t>
            </a:r>
          </a:p>
          <a:p>
            <a:pPr marL="914400" indent="-914400"/>
            <a:r>
              <a:rPr lang="en-US" sz="2400" b="1" dirty="0" smtClean="0"/>
              <a:t>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3NH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(NH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473959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What is the difference between a skeleton equation and a balanced chemical equation?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465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identify the participants, but only the balanced chemical equation identify the correct quantities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602424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	Write the net ionic equation for #7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324598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HCO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CO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(g)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9144000" cy="18161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	Write the chemical equation for aqueous hydrochloric acid and aqueous sodium hydrogen carbonate reacting to produce aqueous sodium chloride, liquid water, and carbon dioxide gas</a:t>
            </a:r>
            <a:endParaRPr lang="en-US" sz="2400" b="1" baseline="-25000" dirty="0"/>
          </a:p>
          <a:p>
            <a:pPr marL="914400" indent="-91440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2081072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HCl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NaHCO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NaCl(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CO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(g)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169004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	Write the complete ionic equation for #7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891176"/>
            <a:ext cx="8229600" cy="144627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20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Cl</a:t>
            </a:r>
            <a:r>
              <a:rPr 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Na</a:t>
            </a:r>
            <a:r>
              <a:rPr lang="en-US" alt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 HCO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Na</a:t>
            </a:r>
            <a:r>
              <a:rPr lang="en-US" alt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+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Cl</a:t>
            </a:r>
            <a:r>
              <a:rPr lang="en-US" sz="3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aq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O(l) + CO</a:t>
            </a:r>
            <a:r>
              <a:rPr lang="en-US" alt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347720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2" grpId="0"/>
      <p:bldP spid="23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98336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11)	What class of chemical reaction is this?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2769303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replacement (metal replacement)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55524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12)	Write a skeleton reaction that predicts the products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4341185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Na(s)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NaBr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526428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	Write a balanced chemical equation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6050229"/>
            <a:ext cx="8229600" cy="5486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Na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Fe(s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NaBr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	Aqueous iron (III) bromide is mixed with solid sodium metal.  Will a reaction occur?  Explain.</a:t>
            </a:r>
            <a:endParaRPr lang="en-US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1197421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sodium is higher in the activity series  than iron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PUT NOTES AWAY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16799</TotalTime>
  <Words>763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Cold Call</vt:lpstr>
      <vt:lpstr>Test #9: Chemical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PUT NOTES AWAY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Blank Slides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1021</cp:revision>
  <cp:lastPrinted>2014-04-03T20:29:13Z</cp:lastPrinted>
  <dcterms:created xsi:type="dcterms:W3CDTF">2012-09-15T16:31:25Z</dcterms:created>
  <dcterms:modified xsi:type="dcterms:W3CDTF">2016-05-31T14:32:28Z</dcterms:modified>
</cp:coreProperties>
</file>