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7"/>
  </p:notesMasterIdLst>
  <p:sldIdLst>
    <p:sldId id="831" r:id="rId2"/>
    <p:sldId id="861" r:id="rId3"/>
    <p:sldId id="870" r:id="rId4"/>
    <p:sldId id="871" r:id="rId5"/>
    <p:sldId id="803" r:id="rId6"/>
    <p:sldId id="842" r:id="rId7"/>
    <p:sldId id="823" r:id="rId8"/>
    <p:sldId id="824" r:id="rId9"/>
    <p:sldId id="845" r:id="rId10"/>
    <p:sldId id="754" r:id="rId11"/>
    <p:sldId id="755" r:id="rId12"/>
    <p:sldId id="756" r:id="rId13"/>
    <p:sldId id="830" r:id="rId14"/>
    <p:sldId id="757" r:id="rId15"/>
    <p:sldId id="758" r:id="rId16"/>
    <p:sldId id="832" r:id="rId17"/>
    <p:sldId id="834" r:id="rId18"/>
    <p:sldId id="835" r:id="rId19"/>
    <p:sldId id="836" r:id="rId20"/>
    <p:sldId id="833" r:id="rId21"/>
    <p:sldId id="837" r:id="rId22"/>
    <p:sldId id="850" r:id="rId23"/>
    <p:sldId id="799" r:id="rId24"/>
    <p:sldId id="849" r:id="rId25"/>
    <p:sldId id="852" r:id="rId26"/>
    <p:sldId id="854" r:id="rId27"/>
    <p:sldId id="853" r:id="rId28"/>
    <p:sldId id="855" r:id="rId29"/>
    <p:sldId id="846" r:id="rId30"/>
    <p:sldId id="844" r:id="rId31"/>
    <p:sldId id="862" r:id="rId32"/>
    <p:sldId id="863" r:id="rId33"/>
    <p:sldId id="864" r:id="rId34"/>
    <p:sldId id="865" r:id="rId35"/>
    <p:sldId id="867" r:id="rId36"/>
    <p:sldId id="868" r:id="rId37"/>
    <p:sldId id="869" r:id="rId38"/>
    <p:sldId id="872" r:id="rId39"/>
    <p:sldId id="873" r:id="rId40"/>
    <p:sldId id="874" r:id="rId41"/>
    <p:sldId id="866" r:id="rId42"/>
    <p:sldId id="761" r:id="rId43"/>
    <p:sldId id="762" r:id="rId44"/>
    <p:sldId id="858" r:id="rId45"/>
    <p:sldId id="859" r:id="rId46"/>
    <p:sldId id="875" r:id="rId47"/>
    <p:sldId id="841" r:id="rId48"/>
    <p:sldId id="764" r:id="rId49"/>
    <p:sldId id="828" r:id="rId50"/>
    <p:sldId id="827" r:id="rId51"/>
    <p:sldId id="856" r:id="rId52"/>
    <p:sldId id="829" r:id="rId53"/>
    <p:sldId id="765" r:id="rId54"/>
    <p:sldId id="797" r:id="rId55"/>
    <p:sldId id="794" r:id="rId56"/>
    <p:sldId id="796" r:id="rId57"/>
    <p:sldId id="791" r:id="rId58"/>
    <p:sldId id="789" r:id="rId59"/>
    <p:sldId id="792" r:id="rId60"/>
    <p:sldId id="793" r:id="rId61"/>
    <p:sldId id="766" r:id="rId62"/>
    <p:sldId id="826" r:id="rId63"/>
    <p:sldId id="838" r:id="rId64"/>
    <p:sldId id="733" r:id="rId65"/>
    <p:sldId id="781" r:id="rId66"/>
    <p:sldId id="790" r:id="rId67"/>
    <p:sldId id="782" r:id="rId68"/>
    <p:sldId id="788" r:id="rId69"/>
    <p:sldId id="795" r:id="rId70"/>
    <p:sldId id="785" r:id="rId71"/>
    <p:sldId id="786" r:id="rId72"/>
    <p:sldId id="787" r:id="rId73"/>
    <p:sldId id="840" r:id="rId74"/>
    <p:sldId id="839" r:id="rId75"/>
    <p:sldId id="860" r:id="rId76"/>
  </p:sldIdLst>
  <p:sldSz cx="9144000" cy="6858000" type="screen4x3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B230"/>
    <a:srgbClr val="66FF66"/>
    <a:srgbClr val="006600"/>
    <a:srgbClr val="FFFF99"/>
    <a:srgbClr val="E4EBF6"/>
    <a:srgbClr val="00E266"/>
    <a:srgbClr val="66FF33"/>
    <a:srgbClr val="FFE499"/>
    <a:srgbClr val="008A3E"/>
    <a:srgbClr val="EDF2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78" autoAdjust="0"/>
    <p:restoredTop sz="86375" autoAdjust="0"/>
  </p:normalViewPr>
  <p:slideViewPr>
    <p:cSldViewPr snapToGrid="0">
      <p:cViewPr>
        <p:scale>
          <a:sx n="70" d="100"/>
          <a:sy n="70" d="100"/>
        </p:scale>
        <p:origin x="-1714" y="-33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78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1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5" y="0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/>
          <a:lstStyle>
            <a:lvl1pPr algn="r">
              <a:defRPr sz="1200"/>
            </a:lvl1pPr>
          </a:lstStyle>
          <a:p>
            <a:fld id="{169CBA31-FBA6-4B3A-ADEC-DB1447EE8D3B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0" tIns="46660" rIns="93320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2"/>
            <a:ext cx="5621020" cy="4190524"/>
          </a:xfrm>
          <a:prstGeom prst="rect">
            <a:avLst/>
          </a:prstGeom>
        </p:spPr>
        <p:txBody>
          <a:bodyPr vert="horz" lIns="93320" tIns="46660" rIns="93320" bIns="4666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5" y="8845045"/>
            <a:ext cx="3044719" cy="465614"/>
          </a:xfrm>
          <a:prstGeom prst="rect">
            <a:avLst/>
          </a:prstGeom>
        </p:spPr>
        <p:txBody>
          <a:bodyPr vert="horz" lIns="93320" tIns="46660" rIns="93320" bIns="46660" rtlCol="0" anchor="b"/>
          <a:lstStyle>
            <a:lvl1pPr algn="r">
              <a:defRPr sz="1200"/>
            </a:lvl1pPr>
          </a:lstStyle>
          <a:p>
            <a:fld id="{456893B1-E79D-408E-AFE0-A9919F4306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380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42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67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6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6075" indent="-346075">
              <a:spcBef>
                <a:spcPts val="12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</a:defRPr>
            </a:lvl1pPr>
            <a:lvl2pPr marL="630238" indent="-227013">
              <a:spcBef>
                <a:spcPts val="300"/>
              </a:spcBef>
              <a:defRPr sz="2400">
                <a:solidFill>
                  <a:schemeClr val="tx1"/>
                </a:solidFill>
              </a:defRPr>
            </a:lvl2pPr>
            <a:lvl3pPr marL="912813" indent="-222250">
              <a:spcBef>
                <a:spcPts val="0"/>
              </a:spcBef>
              <a:buFont typeface="Arial" pitchFamily="34" charset="0"/>
              <a:buChar char="»"/>
              <a:defRPr sz="2000" i="1">
                <a:solidFill>
                  <a:schemeClr val="tx1"/>
                </a:solidFill>
              </a:defRPr>
            </a:lvl3pPr>
            <a:lvl4pPr marL="1254125" indent="-234950" defTabSz="1087438">
              <a:spcBef>
                <a:spcPts val="0"/>
              </a:spcBef>
              <a:defRPr sz="1800">
                <a:solidFill>
                  <a:schemeClr val="tx1"/>
                </a:solidFill>
              </a:defRPr>
            </a:lvl4pPr>
            <a:lvl5pPr marL="1600200" indent="-220663">
              <a:spcBef>
                <a:spcPts val="0"/>
              </a:spcBef>
              <a:defRPr sz="1800" i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184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07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41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24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27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77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79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7A66DC-BBC2-4234-85A0-1CEC632D6AB5}" type="datetimeFigureOut">
              <a:rPr lang="en-US" smtClean="0"/>
              <a:t>5/31/2016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1C1741-E327-40A1-9C39-EEEC0F71D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562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" y="274638"/>
            <a:ext cx="8778240" cy="7315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" y="1297460"/>
            <a:ext cx="8778240" cy="5128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7594" y="6596390"/>
            <a:ext cx="6864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dirty="0" smtClean="0">
                <a:latin typeface="Arial" pitchFamily="34" charset="0"/>
                <a:cs typeface="Arial" pitchFamily="34" charset="0"/>
              </a:rPr>
              <a:t>slide </a:t>
            </a:r>
            <a:fld id="{6ABBB7C1-35F2-45E0-95DF-06E8CFB61640}" type="slidenum">
              <a:rPr lang="en-US" sz="11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6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Arial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1200"/>
        </a:spcBef>
        <a:buFont typeface="Wingdings" pitchFamily="2" charset="2"/>
        <a:buChar char="Ø"/>
        <a:defRPr sz="32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31825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4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257300" indent="-228600" algn="l" defTabSz="914400" rtl="0" eaLnBrk="1" latinLnBrk="0" hangingPunct="1">
        <a:spcBef>
          <a:spcPts val="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1600200" indent="-228600" algn="l" defTabSz="914400" rtl="0" eaLnBrk="1" latinLnBrk="0" hangingPunct="1">
        <a:spcBef>
          <a:spcPts val="0"/>
        </a:spcBef>
        <a:buFont typeface="Arial" pitchFamily="34" charset="0"/>
        <a:buChar char="»"/>
        <a:tabLst/>
        <a:defRPr sz="2000" i="1" kern="1200" baseline="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20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2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Do Now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0155" y="1297460"/>
            <a:ext cx="7763691" cy="5128054"/>
          </a:xfrm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/>
              <a:t>NO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</a:t>
            </a:r>
            <a:r>
              <a:rPr lang="en-US" sz="3600" b="1" dirty="0"/>
              <a:t>---&gt; </a:t>
            </a:r>
            <a:r>
              <a:rPr lang="en-US" sz="3600" b="1" dirty="0" smtClean="0"/>
              <a:t>O</a:t>
            </a:r>
            <a:r>
              <a:rPr lang="en-US" sz="3600" b="1" baseline="-25000" dirty="0" smtClean="0"/>
              <a:t>2</a:t>
            </a:r>
            <a:r>
              <a:rPr lang="en-US" sz="3600" b="1" dirty="0" smtClean="0"/>
              <a:t> </a:t>
            </a:r>
            <a:r>
              <a:rPr lang="en-US" sz="3600" b="1" dirty="0"/>
              <a:t>+ </a:t>
            </a:r>
            <a:r>
              <a:rPr lang="en-US" sz="3600" b="1" dirty="0" smtClean="0"/>
              <a:t>N</a:t>
            </a:r>
            <a:r>
              <a:rPr lang="en-US" sz="3600" b="1" baseline="-25000" dirty="0" smtClean="0"/>
              <a:t>2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Balance the equation above.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35174" y="3221468"/>
            <a:ext cx="3273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2NO</a:t>
            </a:r>
            <a:r>
              <a:rPr lang="en-US" sz="3200" b="1" baseline="-25000" dirty="0">
                <a:solidFill>
                  <a:srgbClr val="0070C0"/>
                </a:solidFill>
              </a:rPr>
              <a:t>2</a:t>
            </a:r>
            <a:r>
              <a:rPr lang="en-US" sz="3200" b="1" dirty="0">
                <a:solidFill>
                  <a:srgbClr val="0070C0"/>
                </a:solidFill>
              </a:rPr>
              <a:t> ---&gt; 2O</a:t>
            </a:r>
            <a:r>
              <a:rPr lang="en-US" sz="3200" b="1" baseline="-25000" dirty="0">
                <a:solidFill>
                  <a:srgbClr val="0070C0"/>
                </a:solidFill>
              </a:rPr>
              <a:t>2</a:t>
            </a:r>
            <a:r>
              <a:rPr lang="en-US" sz="3200" b="1" dirty="0">
                <a:solidFill>
                  <a:srgbClr val="0070C0"/>
                </a:solidFill>
              </a:rPr>
              <a:t> + N</a:t>
            </a:r>
            <a:r>
              <a:rPr lang="en-US" sz="3200" b="1" baseline="-25000" dirty="0">
                <a:solidFill>
                  <a:srgbClr val="0070C0"/>
                </a:solidFill>
              </a:rPr>
              <a:t>2</a:t>
            </a:r>
            <a:endParaRPr lang="en-US" sz="32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1772" y="0"/>
            <a:ext cx="1502228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Homework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Check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0574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758825" y="955675"/>
            <a:ext cx="80041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A </a:t>
            </a:r>
            <a:r>
              <a:rPr lang="en-US" altLang="en-US" sz="2800" b="1" u="sng" dirty="0">
                <a:solidFill>
                  <a:srgbClr val="003399"/>
                </a:solidFill>
              </a:rPr>
              <a:t>synthesis reaction</a:t>
            </a:r>
            <a:r>
              <a:rPr lang="en-US" altLang="en-US" sz="2800" dirty="0"/>
              <a:t> is a reaction in which two or more substances react to produce a single product.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876300" y="0"/>
            <a:ext cx="7391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</a:t>
            </a:r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419600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285875" y="4305300"/>
            <a:ext cx="6629400" cy="1301750"/>
            <a:chOff x="1285875" y="4972050"/>
            <a:chExt cx="6629400" cy="1301750"/>
          </a:xfrm>
        </p:grpSpPr>
        <p:sp>
          <p:nvSpPr>
            <p:cNvPr id="26" name="Text Box 7"/>
            <p:cNvSpPr txBox="1">
              <a:spLocks noChangeArrowheads="1"/>
            </p:cNvSpPr>
            <p:nvPr/>
          </p:nvSpPr>
          <p:spPr bwMode="auto">
            <a:xfrm>
              <a:off x="1285875" y="5572125"/>
              <a:ext cx="18288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333399"/>
                  </a:solidFill>
                </a:rPr>
                <a:t>magnesium oxide</a:t>
              </a:r>
            </a:p>
          </p:txBody>
        </p:sp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75" y="4972050"/>
              <a:ext cx="6248400" cy="506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5857875" y="5572125"/>
              <a:ext cx="18288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333399"/>
                  </a:solidFill>
                </a:rPr>
                <a:t>magnesium hydroxide</a:t>
              </a:r>
            </a:p>
          </p:txBody>
        </p:sp>
        <p:sp>
          <p:nvSpPr>
            <p:cNvPr id="35" name="Text Box 17"/>
            <p:cNvSpPr txBox="1">
              <a:spLocks noChangeArrowheads="1"/>
            </p:cNvSpPr>
            <p:nvPr/>
          </p:nvSpPr>
          <p:spPr bwMode="auto">
            <a:xfrm>
              <a:off x="3343275" y="5572125"/>
              <a:ext cx="1828800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333399"/>
                  </a:solidFill>
                </a:rPr>
                <a:t>water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7705725" y="0"/>
            <a:ext cx="143827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47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758825" y="1882775"/>
            <a:ext cx="685028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When two </a:t>
            </a:r>
            <a:r>
              <a:rPr lang="en-US" altLang="en-US" sz="2800" b="1" i="1" u="sng" dirty="0"/>
              <a:t>elements</a:t>
            </a:r>
            <a:r>
              <a:rPr lang="en-US" altLang="en-US" sz="2800" dirty="0"/>
              <a:t> react, the reaction is always a synthesis reaction.</a:t>
            </a:r>
          </a:p>
        </p:txBody>
      </p:sp>
      <p:pic>
        <p:nvPicPr>
          <p:cNvPr id="36880" name="Picture 16" descr="C10-12C-828378-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3200400"/>
            <a:ext cx="47625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876300" y="0"/>
            <a:ext cx="7391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Synthesis </a:t>
            </a:r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134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Text Box 4"/>
          <p:cNvSpPr txBox="1">
            <a:spLocks noChangeArrowheads="1"/>
          </p:cNvSpPr>
          <p:nvPr/>
        </p:nvSpPr>
        <p:spPr bwMode="auto">
          <a:xfrm>
            <a:off x="397324" y="831175"/>
            <a:ext cx="8001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In a </a:t>
            </a:r>
            <a:r>
              <a:rPr lang="en-US" altLang="en-US" sz="2800" b="1" u="sng" dirty="0">
                <a:solidFill>
                  <a:srgbClr val="003399"/>
                </a:solidFill>
              </a:rPr>
              <a:t>combustion reaction</a:t>
            </a:r>
            <a:r>
              <a:rPr lang="en-US" altLang="en-US" sz="2800" dirty="0"/>
              <a:t>, oxygen combines with a substance and releases energy in the </a:t>
            </a:r>
            <a:br>
              <a:rPr lang="en-US" altLang="en-US" sz="2800" dirty="0"/>
            </a:br>
            <a:r>
              <a:rPr lang="en-US" altLang="en-US" sz="2800" dirty="0"/>
              <a:t>form of heat and light.</a:t>
            </a:r>
          </a:p>
        </p:txBody>
      </p:sp>
      <p:pic>
        <p:nvPicPr>
          <p:cNvPr id="384006" name="Picture 6" descr="C10-13C-828378-0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33" y="2647950"/>
            <a:ext cx="823593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76300" y="0"/>
            <a:ext cx="7391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Combustion </a:t>
            </a:r>
            <a:r>
              <a:rPr lang="en-US" altLang="en-US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05725" y="0"/>
            <a:ext cx="143827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4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4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4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876300" y="0"/>
            <a:ext cx="7391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Combustion and/or Synthesis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7513" y="950917"/>
            <a:ext cx="8308975" cy="1773793"/>
            <a:chOff x="417513" y="950917"/>
            <a:chExt cx="8308975" cy="1773793"/>
          </a:xfrm>
        </p:grpSpPr>
        <p:sp>
          <p:nvSpPr>
            <p:cNvPr id="384005" name="Text Box 5"/>
            <p:cNvSpPr txBox="1">
              <a:spLocks noChangeArrowheads="1"/>
            </p:cNvSpPr>
            <p:nvPr/>
          </p:nvSpPr>
          <p:spPr bwMode="auto">
            <a:xfrm>
              <a:off x="417513" y="950917"/>
              <a:ext cx="830897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b="1" dirty="0" smtClean="0"/>
                <a:t>Sometimes combustions reactions are also synthesis reactions.</a:t>
              </a:r>
              <a:endParaRPr lang="en-US" altLang="en-US" sz="2800" b="1" dirty="0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305194" y="1955269"/>
              <a:ext cx="4533613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400" b="1" dirty="0" smtClean="0">
                  <a:solidFill>
                    <a:srgbClr val="0070C0"/>
                  </a:solidFill>
                </a:rPr>
                <a:t>2 H</a:t>
              </a:r>
              <a:r>
                <a:rPr lang="en-US" sz="4400" b="1" baseline="-25000" dirty="0" smtClean="0">
                  <a:solidFill>
                    <a:srgbClr val="0070C0"/>
                  </a:solidFill>
                </a:rPr>
                <a:t>2</a:t>
              </a:r>
              <a:r>
                <a:rPr lang="en-US" sz="4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4400" b="1" dirty="0">
                  <a:solidFill>
                    <a:srgbClr val="0070C0"/>
                  </a:solidFill>
                </a:rPr>
                <a:t>+ </a:t>
              </a:r>
              <a:r>
                <a:rPr lang="en-US" sz="4400" b="1" dirty="0" smtClean="0">
                  <a:solidFill>
                    <a:srgbClr val="0070C0"/>
                  </a:solidFill>
                </a:rPr>
                <a:t> O</a:t>
              </a:r>
              <a:r>
                <a:rPr lang="en-US" sz="4400" b="1" baseline="-25000" dirty="0" smtClean="0">
                  <a:solidFill>
                    <a:srgbClr val="0070C0"/>
                  </a:solidFill>
                </a:rPr>
                <a:t>2</a:t>
              </a:r>
              <a:r>
                <a:rPr lang="en-US" sz="4400" b="1" dirty="0" smtClean="0">
                  <a:solidFill>
                    <a:srgbClr val="0070C0"/>
                  </a:solidFill>
                </a:rPr>
                <a:t> </a:t>
              </a:r>
              <a:r>
                <a:rPr lang="en-US" sz="4400" b="1" dirty="0">
                  <a:solidFill>
                    <a:srgbClr val="0070C0"/>
                  </a:solidFill>
                  <a:sym typeface="Wingdings"/>
                </a:rPr>
                <a:t></a:t>
              </a:r>
              <a:r>
                <a:rPr lang="en-US" sz="4400" b="1" dirty="0">
                  <a:solidFill>
                    <a:srgbClr val="0070C0"/>
                  </a:solidFill>
                </a:rPr>
                <a:t> </a:t>
              </a:r>
              <a:r>
                <a:rPr lang="en-US" sz="4400" b="1" dirty="0" smtClean="0">
                  <a:solidFill>
                    <a:srgbClr val="0070C0"/>
                  </a:solidFill>
                </a:rPr>
                <a:t>2 </a:t>
              </a:r>
              <a:r>
                <a:rPr lang="en-US" sz="4400" b="1" dirty="0">
                  <a:solidFill>
                    <a:srgbClr val="0070C0"/>
                  </a:solidFill>
                </a:rPr>
                <a:t>H</a:t>
              </a:r>
              <a:r>
                <a:rPr lang="en-US" sz="4400" b="1" baseline="-25000" dirty="0">
                  <a:solidFill>
                    <a:srgbClr val="0070C0"/>
                  </a:solidFill>
                </a:rPr>
                <a:t>2</a:t>
              </a:r>
              <a:r>
                <a:rPr lang="en-US" sz="4400" b="1" dirty="0">
                  <a:solidFill>
                    <a:srgbClr val="0070C0"/>
                  </a:solidFill>
                </a:rPr>
                <a:t>O</a:t>
              </a:r>
              <a:endParaRPr lang="en-US" sz="4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17513" y="3136905"/>
            <a:ext cx="8308975" cy="1773793"/>
            <a:chOff x="417513" y="3136905"/>
            <a:chExt cx="8308975" cy="1773793"/>
          </a:xfrm>
        </p:grpSpPr>
        <p:sp>
          <p:nvSpPr>
            <p:cNvPr id="2" name="TextBox 1"/>
            <p:cNvSpPr txBox="1"/>
            <p:nvPr/>
          </p:nvSpPr>
          <p:spPr>
            <a:xfrm>
              <a:off x="1121023" y="4141257"/>
              <a:ext cx="690195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b="1" dirty="0">
                  <a:solidFill>
                    <a:srgbClr val="0070C0"/>
                  </a:solidFill>
                </a:rPr>
                <a:t>C</a:t>
              </a:r>
              <a:r>
                <a:rPr lang="en-US" sz="4400" b="1" baseline="-25000" dirty="0">
                  <a:solidFill>
                    <a:srgbClr val="0070C0"/>
                  </a:solidFill>
                </a:rPr>
                <a:t>6</a:t>
              </a:r>
              <a:r>
                <a:rPr lang="en-US" sz="4400" b="1" dirty="0">
                  <a:solidFill>
                    <a:srgbClr val="0070C0"/>
                  </a:solidFill>
                </a:rPr>
                <a:t>H</a:t>
              </a:r>
              <a:r>
                <a:rPr lang="en-US" sz="4400" b="1" baseline="-25000" dirty="0">
                  <a:solidFill>
                    <a:srgbClr val="0070C0"/>
                  </a:solidFill>
                </a:rPr>
                <a:t>12</a:t>
              </a:r>
              <a:r>
                <a:rPr lang="en-US" sz="4400" b="1" dirty="0">
                  <a:solidFill>
                    <a:srgbClr val="0070C0"/>
                  </a:solidFill>
                </a:rPr>
                <a:t> + 9 O</a:t>
              </a:r>
              <a:r>
                <a:rPr lang="en-US" sz="4400" b="1" baseline="-25000" dirty="0">
                  <a:solidFill>
                    <a:srgbClr val="0070C0"/>
                  </a:solidFill>
                </a:rPr>
                <a:t>2</a:t>
              </a:r>
              <a:r>
                <a:rPr lang="en-US" sz="4400" b="1" dirty="0">
                  <a:solidFill>
                    <a:srgbClr val="0070C0"/>
                  </a:solidFill>
                </a:rPr>
                <a:t> </a:t>
              </a:r>
              <a:r>
                <a:rPr lang="en-US" sz="4400" b="1" dirty="0">
                  <a:solidFill>
                    <a:srgbClr val="0070C0"/>
                  </a:solidFill>
                  <a:sym typeface="Wingdings"/>
                </a:rPr>
                <a:t></a:t>
              </a:r>
              <a:r>
                <a:rPr lang="en-US" sz="4400" b="1" dirty="0">
                  <a:solidFill>
                    <a:srgbClr val="0070C0"/>
                  </a:solidFill>
                </a:rPr>
                <a:t> 6 CO</a:t>
              </a:r>
              <a:r>
                <a:rPr lang="en-US" sz="4400" b="1" baseline="-25000" dirty="0">
                  <a:solidFill>
                    <a:srgbClr val="0070C0"/>
                  </a:solidFill>
                </a:rPr>
                <a:t>2</a:t>
              </a:r>
              <a:r>
                <a:rPr lang="en-US" sz="4400" b="1" dirty="0">
                  <a:solidFill>
                    <a:srgbClr val="0070C0"/>
                  </a:solidFill>
                </a:rPr>
                <a:t> + 6 H</a:t>
              </a:r>
              <a:r>
                <a:rPr lang="en-US" sz="4400" b="1" baseline="-25000" dirty="0">
                  <a:solidFill>
                    <a:srgbClr val="0070C0"/>
                  </a:solidFill>
                </a:rPr>
                <a:t>2</a:t>
              </a:r>
              <a:r>
                <a:rPr lang="en-US" sz="4400" b="1" dirty="0">
                  <a:solidFill>
                    <a:srgbClr val="0070C0"/>
                  </a:solidFill>
                </a:rPr>
                <a:t>O</a:t>
              </a:r>
              <a:endParaRPr lang="en-US" sz="4400" dirty="0">
                <a:solidFill>
                  <a:srgbClr val="0070C0"/>
                </a:solidFill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417513" y="3136905"/>
              <a:ext cx="8308975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b="1" dirty="0" smtClean="0"/>
                <a:t>Sometimes combustions reactions are </a:t>
              </a:r>
              <a:r>
                <a:rPr lang="en-US" altLang="en-US" sz="2800" b="1" u="sng" dirty="0" smtClean="0">
                  <a:solidFill>
                    <a:srgbClr val="FF0000"/>
                  </a:solidFill>
                </a:rPr>
                <a:t>not</a:t>
              </a:r>
              <a:r>
                <a:rPr lang="en-US" altLang="en-US" sz="2800" b="1" dirty="0" smtClean="0"/>
                <a:t> synthesis reactions.</a:t>
              </a:r>
              <a:endParaRPr lang="en-US" altLang="en-US" sz="2800" b="1" dirty="0"/>
            </a:p>
          </p:txBody>
        </p:sp>
      </p:grp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17513" y="5322892"/>
            <a:ext cx="8308975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b="1" dirty="0" smtClean="0"/>
              <a:t>So long as </a:t>
            </a:r>
            <a:r>
              <a:rPr lang="en-US" altLang="en-US" sz="2800" b="1" dirty="0"/>
              <a:t>oxygen combines with a </a:t>
            </a:r>
            <a:r>
              <a:rPr lang="en-US" altLang="en-US" sz="2800" b="1" dirty="0" smtClean="0"/>
              <a:t>substance and </a:t>
            </a:r>
            <a:r>
              <a:rPr lang="en-US" altLang="en-US" sz="2800" b="1" dirty="0"/>
              <a:t>releases energy in the </a:t>
            </a:r>
            <a:r>
              <a:rPr lang="en-US" altLang="en-US" sz="2800" b="1" dirty="0" smtClean="0"/>
              <a:t>form </a:t>
            </a:r>
            <a:r>
              <a:rPr lang="en-US" altLang="en-US" sz="2800" b="1" dirty="0"/>
              <a:t>of heat and </a:t>
            </a:r>
            <a:r>
              <a:rPr lang="en-US" altLang="en-US" sz="2800" b="1" dirty="0" smtClean="0"/>
              <a:t>light, it is a combustion reaction.</a:t>
            </a:r>
            <a:endParaRPr lang="en-US" alt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057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8" name="Text Box 4"/>
          <p:cNvSpPr txBox="1">
            <a:spLocks noChangeArrowheads="1"/>
          </p:cNvSpPr>
          <p:nvPr/>
        </p:nvSpPr>
        <p:spPr bwMode="auto">
          <a:xfrm>
            <a:off x="806450" y="752475"/>
            <a:ext cx="7391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A </a:t>
            </a:r>
            <a:r>
              <a:rPr lang="en-US" altLang="en-US" sz="2800" b="1" u="sng" dirty="0">
                <a:solidFill>
                  <a:srgbClr val="003399"/>
                </a:solidFill>
              </a:rPr>
              <a:t>decomposition reaction</a:t>
            </a:r>
            <a:r>
              <a:rPr lang="en-US" altLang="en-US" sz="2800" i="1" dirty="0"/>
              <a:t> </a:t>
            </a:r>
            <a:r>
              <a:rPr lang="en-US" altLang="en-US" sz="2800" dirty="0"/>
              <a:t>is one in which a </a:t>
            </a:r>
            <a:r>
              <a:rPr lang="en-US" altLang="en-US" sz="2800" b="1" i="1" u="sng" dirty="0"/>
              <a:t>single compound</a:t>
            </a:r>
            <a:r>
              <a:rPr lang="en-US" altLang="en-US" sz="2800" dirty="0"/>
              <a:t> breaks down into two or more elements or new compounds.</a:t>
            </a:r>
          </a:p>
        </p:txBody>
      </p:sp>
      <p:sp>
        <p:nvSpPr>
          <p:cNvPr id="5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Decomposition Reactions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57450"/>
            <a:ext cx="3429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8600" y="4143375"/>
            <a:ext cx="8763000" cy="701675"/>
            <a:chOff x="228600" y="4233863"/>
            <a:chExt cx="8763000" cy="701675"/>
          </a:xfrm>
        </p:grpSpPr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4233863"/>
              <a:ext cx="4648200" cy="566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228600" y="4233863"/>
              <a:ext cx="13128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333399"/>
                  </a:solidFill>
                </a:rPr>
                <a:t>Example:</a:t>
              </a:r>
            </a:p>
          </p:txBody>
        </p:sp>
        <p:sp>
          <p:nvSpPr>
            <p:cNvPr id="10" name="Text Box 16"/>
            <p:cNvSpPr txBox="1">
              <a:spLocks noChangeArrowheads="1"/>
            </p:cNvSpPr>
            <p:nvPr/>
          </p:nvSpPr>
          <p:spPr bwMode="auto">
            <a:xfrm>
              <a:off x="6858000" y="4233863"/>
              <a:ext cx="21336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333399"/>
                  </a:solidFill>
                </a:rPr>
                <a:t>Decomposition of water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28600" y="5489575"/>
            <a:ext cx="8763000" cy="701675"/>
            <a:chOff x="228600" y="4241800"/>
            <a:chExt cx="8763000" cy="701675"/>
          </a:xfrm>
        </p:grpSpPr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228600" y="4241800"/>
              <a:ext cx="13128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dirty="0" smtClean="0">
                  <a:solidFill>
                    <a:srgbClr val="333399"/>
                  </a:solidFill>
                </a:rPr>
                <a:t>Example:</a:t>
              </a: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6858000" y="4241800"/>
              <a:ext cx="2133600" cy="701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333399"/>
                  </a:solidFill>
                </a:rPr>
                <a:t>Decomposition of ozone</a:t>
              </a:r>
            </a:p>
          </p:txBody>
        </p:sp>
        <p:pic>
          <p:nvPicPr>
            <p:cNvPr id="14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1200" y="4241800"/>
              <a:ext cx="3810000" cy="54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TextBox 15"/>
          <p:cNvSpPr txBox="1"/>
          <p:nvPr/>
        </p:nvSpPr>
        <p:spPr>
          <a:xfrm>
            <a:off x="7705725" y="0"/>
            <a:ext cx="143827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216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100" name="Text Box 4"/>
          <p:cNvSpPr txBox="1">
            <a:spLocks noChangeArrowheads="1"/>
          </p:cNvSpPr>
          <p:nvPr/>
        </p:nvSpPr>
        <p:spPr bwMode="auto">
          <a:xfrm>
            <a:off x="330200" y="835025"/>
            <a:ext cx="84836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A reaction in which the atoms of one element replace the atoms of another element in a compound is called a </a:t>
            </a:r>
            <a:r>
              <a:rPr lang="en-US" altLang="en-US" sz="2800" b="1" u="sng" dirty="0">
                <a:solidFill>
                  <a:srgbClr val="003399"/>
                </a:solidFill>
              </a:rPr>
              <a:t>single replacement </a:t>
            </a:r>
            <a:r>
              <a:rPr lang="en-US" altLang="en-US" sz="2800" b="1" u="sng" dirty="0" smtClean="0">
                <a:solidFill>
                  <a:srgbClr val="003399"/>
                </a:solidFill>
              </a:rPr>
              <a:t>reaction</a:t>
            </a:r>
            <a:r>
              <a:rPr lang="en-US" altLang="en-US" sz="2800" dirty="0" smtClean="0"/>
              <a:t>.</a:t>
            </a:r>
            <a:endParaRPr lang="en-US" altLang="en-US" sz="2800" b="1" dirty="0">
              <a:solidFill>
                <a:srgbClr val="000000"/>
              </a:solidFill>
              <a:ea typeface="Times New Roman" pitchFamily="18" charset="0"/>
              <a:cs typeface="Arial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Replacement Reactions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743200"/>
            <a:ext cx="41910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7200" y="4402931"/>
            <a:ext cx="7543800" cy="476250"/>
            <a:chOff x="457200" y="4546600"/>
            <a:chExt cx="7543800" cy="476250"/>
          </a:xfrm>
        </p:grpSpPr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4546600"/>
              <a:ext cx="6248400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57200" y="4546600"/>
              <a:ext cx="13128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333399"/>
                  </a:solidFill>
                </a:rPr>
                <a:t>Example: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752600" y="5495925"/>
            <a:ext cx="6248400" cy="990600"/>
            <a:chOff x="1752600" y="5495925"/>
            <a:chExt cx="6248400" cy="990600"/>
          </a:xfrm>
        </p:grpSpPr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5781675"/>
              <a:ext cx="6248400" cy="47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752600" y="5724525"/>
              <a:ext cx="533400" cy="533400"/>
            </a:xfrm>
            <a:prstGeom prst="ellips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6324600" y="5724525"/>
              <a:ext cx="533400" cy="533400"/>
            </a:xfrm>
            <a:prstGeom prst="ellipse">
              <a:avLst/>
            </a:prstGeom>
            <a:noFill/>
            <a:ln w="28575">
              <a:solidFill>
                <a:srgbClr val="FF505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2971800" y="5724525"/>
              <a:ext cx="533400" cy="533400"/>
            </a:xfrm>
            <a:prstGeom prst="ellips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5105400" y="5724525"/>
              <a:ext cx="533400" cy="533400"/>
            </a:xfrm>
            <a:prstGeom prst="ellipse">
              <a:avLst/>
            </a:prstGeom>
            <a:noFill/>
            <a:ln w="28575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6" name="Arc 15"/>
            <p:cNvSpPr>
              <a:spLocks/>
            </p:cNvSpPr>
            <p:nvPr/>
          </p:nvSpPr>
          <p:spPr bwMode="auto">
            <a:xfrm flipV="1">
              <a:off x="2063750" y="6257925"/>
              <a:ext cx="1060450" cy="228600"/>
            </a:xfrm>
            <a:custGeom>
              <a:avLst/>
              <a:gdLst>
                <a:gd name="G0" fmla="+- 21356 0 0"/>
                <a:gd name="G1" fmla="+- 21600 0 0"/>
                <a:gd name="G2" fmla="+- 21600 0 0"/>
                <a:gd name="T0" fmla="*/ 0 w 42956"/>
                <a:gd name="T1" fmla="*/ 18364 h 21600"/>
                <a:gd name="T2" fmla="*/ 42956 w 42956"/>
                <a:gd name="T3" fmla="*/ 21600 h 21600"/>
                <a:gd name="T4" fmla="*/ 21356 w 429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56" h="21600" fill="none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3285" y="0"/>
                    <a:pt x="42956" y="9670"/>
                    <a:pt x="42956" y="21600"/>
                  </a:cubicBezTo>
                </a:path>
                <a:path w="42956" h="21600" stroke="0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3285" y="0"/>
                    <a:pt x="42956" y="9670"/>
                    <a:pt x="42956" y="21600"/>
                  </a:cubicBezTo>
                  <a:lnTo>
                    <a:pt x="21356" y="2160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7" name="Arc 16"/>
            <p:cNvSpPr>
              <a:spLocks/>
            </p:cNvSpPr>
            <p:nvPr/>
          </p:nvSpPr>
          <p:spPr bwMode="auto">
            <a:xfrm rot="10800000" flipV="1">
              <a:off x="2057400" y="5495925"/>
              <a:ext cx="1060450" cy="228600"/>
            </a:xfrm>
            <a:custGeom>
              <a:avLst/>
              <a:gdLst>
                <a:gd name="G0" fmla="+- 21356 0 0"/>
                <a:gd name="G1" fmla="+- 21600 0 0"/>
                <a:gd name="G2" fmla="+- 21600 0 0"/>
                <a:gd name="T0" fmla="*/ 0 w 42956"/>
                <a:gd name="T1" fmla="*/ 18364 h 21600"/>
                <a:gd name="T2" fmla="*/ 42956 w 42956"/>
                <a:gd name="T3" fmla="*/ 21600 h 21600"/>
                <a:gd name="T4" fmla="*/ 21356 w 429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956" h="21600" fill="none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3285" y="0"/>
                    <a:pt x="42956" y="9670"/>
                    <a:pt x="42956" y="21600"/>
                  </a:cubicBezTo>
                </a:path>
                <a:path w="42956" h="21600" stroke="0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3285" y="0"/>
                    <a:pt x="42956" y="9670"/>
                    <a:pt x="42956" y="21600"/>
                  </a:cubicBezTo>
                  <a:lnTo>
                    <a:pt x="21356" y="2160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705725" y="962025"/>
            <a:ext cx="143827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568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8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Types of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Replacement Reactions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52575"/>
            <a:ext cx="41910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9019805"/>
              </p:ext>
            </p:extLst>
          </p:nvPr>
        </p:nvGraphicFramePr>
        <p:xfrm>
          <a:off x="868680" y="2968625"/>
          <a:ext cx="740664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1828800"/>
                <a:gridCol w="182880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1139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Types of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Replacement Reactions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52575"/>
            <a:ext cx="41910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807013"/>
              </p:ext>
            </p:extLst>
          </p:nvPr>
        </p:nvGraphicFramePr>
        <p:xfrm>
          <a:off x="868680" y="2968625"/>
          <a:ext cx="740664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1828800"/>
                <a:gridCol w="182880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 Replacement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2224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Types of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Replacement Reactions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52575"/>
            <a:ext cx="41910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23228"/>
              </p:ext>
            </p:extLst>
          </p:nvPr>
        </p:nvGraphicFramePr>
        <p:xfrm>
          <a:off x="868680" y="2968625"/>
          <a:ext cx="740664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1828800"/>
                <a:gridCol w="182880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 Replacement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 Replacement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45562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Types of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Replacement Reactions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52575"/>
            <a:ext cx="41910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15916"/>
              </p:ext>
            </p:extLst>
          </p:nvPr>
        </p:nvGraphicFramePr>
        <p:xfrm>
          <a:off x="868680" y="2968625"/>
          <a:ext cx="740664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040"/>
                <a:gridCol w="1828800"/>
                <a:gridCol w="1828800"/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 Replacement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hydrogen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 Replacement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</a:t>
                      </a:r>
                    </a:p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metal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Halogen Replacement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halogen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different halogen</a:t>
                      </a:r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576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800" b="0" i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halogen replacement, the halogen is the</a:t>
                      </a:r>
                      <a:r>
                        <a:rPr lang="en-US" sz="1800" b="0" i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anion and is listed second</a:t>
                      </a:r>
                      <a:endParaRPr lang="en-US" sz="1800" b="0" i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05725" y="1695450"/>
            <a:ext cx="143827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04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#9: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Format</a:t>
            </a:r>
          </a:p>
          <a:p>
            <a:pPr marL="803275"/>
            <a:r>
              <a:rPr lang="en-US" sz="2800" i="1" dirty="0" smtClean="0"/>
              <a:t>Honors Chem: 25 open response</a:t>
            </a:r>
          </a:p>
          <a:p>
            <a:pPr marL="803275"/>
            <a:r>
              <a:rPr lang="en-US" sz="2800" i="1" dirty="0" smtClean="0"/>
              <a:t>Chem: 5 multiple choice, 15 open response</a:t>
            </a:r>
          </a:p>
          <a:p>
            <a:pPr marL="803275"/>
            <a:r>
              <a:rPr lang="en-US" sz="2800" i="1" dirty="0" smtClean="0"/>
              <a:t>Test will be shortened if we don't finish this unit</a:t>
            </a:r>
          </a:p>
          <a:p>
            <a:r>
              <a:rPr lang="en-US" dirty="0" smtClean="0"/>
              <a:t>Dates</a:t>
            </a:r>
          </a:p>
          <a:p>
            <a:pPr marL="803275"/>
            <a:r>
              <a:rPr lang="en-US" sz="2800" i="1" dirty="0" smtClean="0"/>
              <a:t>See schedule</a:t>
            </a:r>
          </a:p>
        </p:txBody>
      </p:sp>
    </p:spTree>
    <p:extLst>
      <p:ext uri="{BB962C8B-B14F-4D97-AF65-F5344CB8AC3E}">
        <p14:creationId xmlns:p14="http://schemas.microsoft.com/office/powerpoint/2010/main" val="24697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 of the Three Types of</a:t>
            </a:r>
          </a:p>
          <a:p>
            <a:pPr algn="ctr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Single Replacement Reactions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1866900"/>
            <a:ext cx="41910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 20"/>
          <p:cNvGrpSpPr/>
          <p:nvPr/>
        </p:nvGrpSpPr>
        <p:grpSpPr>
          <a:xfrm>
            <a:off x="969191" y="4767263"/>
            <a:ext cx="7641409" cy="461665"/>
            <a:chOff x="969191" y="4624387"/>
            <a:chExt cx="7641409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969191" y="4624387"/>
              <a:ext cx="25907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Metal Replacement:</a:t>
              </a:r>
              <a:endParaRPr lang="en-US" sz="20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810000" y="4624387"/>
              <a:ext cx="4800600" cy="461665"/>
              <a:chOff x="3810000" y="4661416"/>
              <a:chExt cx="4800600" cy="461665"/>
            </a:xfrm>
          </p:grpSpPr>
          <p:sp>
            <p:nvSpPr>
              <p:cNvPr id="13" name="TextBox 12"/>
              <p:cNvSpPr txBox="1"/>
              <p:nvPr/>
            </p:nvSpPr>
            <p:spPr>
              <a:xfrm>
                <a:off x="3810000" y="4661416"/>
                <a:ext cx="480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Mg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</a:t>
                </a:r>
                <a:r>
                  <a:rPr lang="en-US" sz="2400" b="1" dirty="0" smtClean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</a:t>
                </a:r>
                <a:r>
                  <a:rPr lang="en-US" sz="2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:r>
                  <a:rPr lang="en-US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Mg</a:t>
                </a:r>
                <a:r>
                  <a:rPr lang="en-US" sz="2400" b="1" dirty="0" smtClean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Cl</a:t>
                </a:r>
                <a:r>
                  <a:rPr lang="en-US" sz="2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rot="16200000" flipH="1">
                <a:off x="6181725" y="4532680"/>
                <a:ext cx="0" cy="7191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" name="Group 19"/>
          <p:cNvGrpSpPr/>
          <p:nvPr/>
        </p:nvGrpSpPr>
        <p:grpSpPr>
          <a:xfrm>
            <a:off x="424170" y="3590925"/>
            <a:ext cx="8186430" cy="461665"/>
            <a:chOff x="424170" y="3305175"/>
            <a:chExt cx="8186430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424170" y="3305175"/>
              <a:ext cx="31357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000" b="1" u="sng" dirty="0" smtClean="0">
                  <a:latin typeface="Arial" panose="020B0604020202020204" pitchFamily="34" charset="0"/>
                  <a:cs typeface="Arial" panose="020B0604020202020204" pitchFamily="34" charset="0"/>
                </a:rPr>
                <a:t>Hydrogen Replacement:</a:t>
              </a:r>
              <a:endParaRPr lang="en-US" sz="2000" b="1" u="sng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810000" y="3305175"/>
              <a:ext cx="4800600" cy="461665"/>
              <a:chOff x="3810000" y="3489841"/>
              <a:chExt cx="4800600" cy="461665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3810000" y="3489841"/>
                <a:ext cx="48006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+ 2</a:t>
                </a:r>
                <a:r>
                  <a:rPr lang="en-US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b="1" dirty="0" smtClean="0">
                    <a:solidFill>
                      <a:srgbClr val="74B23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</a:t>
                </a:r>
                <a:r>
                  <a:rPr lang="en-US" sz="2400" b="1" dirty="0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</a:t>
                </a:r>
                <a:r>
                  <a:rPr lang="en-US" sz="2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Ca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en-US" sz="2400" b="1" dirty="0" smtClean="0">
                    <a:solidFill>
                      <a:srgbClr val="92D05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</a:t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H)</a:t>
                </a:r>
                <a:r>
                  <a:rPr lang="en-US" sz="2400" b="1" baseline="-25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2400" b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rot="16200000" flipH="1">
                <a:off x="5981700" y="3361105"/>
                <a:ext cx="0" cy="71913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 8"/>
          <p:cNvGrpSpPr/>
          <p:nvPr/>
        </p:nvGrpSpPr>
        <p:grpSpPr>
          <a:xfrm>
            <a:off x="610119" y="5943600"/>
            <a:ext cx="8000481" cy="914400"/>
            <a:chOff x="610119" y="5943600"/>
            <a:chExt cx="8000481" cy="914400"/>
          </a:xfrm>
        </p:grpSpPr>
        <p:grpSp>
          <p:nvGrpSpPr>
            <p:cNvPr id="22" name="Group 21"/>
            <p:cNvGrpSpPr/>
            <p:nvPr/>
          </p:nvGrpSpPr>
          <p:grpSpPr>
            <a:xfrm>
              <a:off x="610119" y="5943600"/>
              <a:ext cx="8000481" cy="461665"/>
              <a:chOff x="610119" y="5943600"/>
              <a:chExt cx="8000481" cy="46166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10119" y="5943600"/>
                <a:ext cx="294984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2000" b="1" u="sng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Halogen Replacement:</a:t>
                </a:r>
                <a:endParaRPr lang="en-US" sz="2000" b="1" u="sng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9" name="Group 18"/>
              <p:cNvGrpSpPr/>
              <p:nvPr/>
            </p:nvGrpSpPr>
            <p:grpSpPr>
              <a:xfrm>
                <a:off x="3810000" y="5943600"/>
                <a:ext cx="4800600" cy="461665"/>
                <a:chOff x="3810000" y="6033016"/>
                <a:chExt cx="4800600" cy="461665"/>
              </a:xfrm>
            </p:grpSpPr>
            <p:sp>
              <p:nvSpPr>
                <p:cNvPr id="8" name="TextBox 7"/>
                <p:cNvSpPr txBox="1"/>
                <p:nvPr/>
              </p:nvSpPr>
              <p:spPr>
                <a:xfrm>
                  <a:off x="3810000" y="6033016"/>
                  <a:ext cx="48006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</a:t>
                  </a:r>
                  <a:r>
                    <a:rPr lang="en-US" sz="2400" b="1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+ 2</a:t>
                  </a:r>
                  <a:r>
                    <a:rPr lang="en-US" sz="2400" b="1" dirty="0" smtClean="0">
                      <a:solidFill>
                        <a:srgbClr val="92D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</a:t>
                  </a:r>
                  <a:r>
                    <a:rPr lang="en-US" sz="24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Br</a:t>
                  </a:r>
                  <a:r>
                    <a:rPr lang="en-US" sz="2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            </a:t>
                  </a:r>
                  <a:r>
                    <a:rPr lang="en-US" sz="2400" b="1" dirty="0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Br</a:t>
                  </a:r>
                  <a:r>
                    <a:rPr lang="en-US" sz="2400" b="1" baseline="-250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</a:t>
                  </a:r>
                  <a:r>
                    <a:rPr lang="en-US" sz="24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+ 2</a:t>
                  </a:r>
                  <a:r>
                    <a:rPr lang="en-US" sz="2400" b="1" dirty="0" smtClean="0">
                      <a:solidFill>
                        <a:srgbClr val="92D05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</a:t>
                  </a:r>
                  <a:r>
                    <a:rPr lang="en-US" sz="2400" b="1" dirty="0" smtClean="0">
                      <a:solidFill>
                        <a:schemeClr val="accent6">
                          <a:lumMod val="75000"/>
                        </a:scheme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Cl</a:t>
                  </a:r>
                  <a:endParaRPr lang="en-US" sz="2400" b="1" baseline="-25000" dirty="0">
                    <a:solidFill>
                      <a:schemeClr val="accent6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2" name="Straight Arrow Connector 11"/>
                <p:cNvCxnSpPr/>
                <p:nvPr/>
              </p:nvCxnSpPr>
              <p:spPr>
                <a:xfrm rot="16200000" flipH="1">
                  <a:off x="5991225" y="5904280"/>
                  <a:ext cx="0" cy="71913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" name="TextBox 2"/>
            <p:cNvSpPr txBox="1"/>
            <p:nvPr/>
          </p:nvSpPr>
          <p:spPr>
            <a:xfrm>
              <a:off x="863293" y="6488668"/>
              <a:ext cx="7417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Arial" panose="020B0604020202020204" pitchFamily="34" charset="0"/>
                  <a:cs typeface="Arial" panose="020B0604020202020204" pitchFamily="34" charset="0"/>
                </a:rPr>
                <a:t>For halogen replacement, the halogen is the anion and is listed </a:t>
              </a:r>
              <a:r>
                <a:rPr lang="en-US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second</a:t>
              </a:r>
              <a:endParaRPr lang="en-US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83204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79772" y="4838700"/>
            <a:ext cx="8984457" cy="153352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lIns="0" tIns="0" rIns="45720" bIns="0" rtlCol="0" anchor="b" anchorCtr="0">
            <a:no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1094423" y="2305050"/>
            <a:ext cx="6955155" cy="584775"/>
            <a:chOff x="741045" y="2705100"/>
            <a:chExt cx="6955155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741045" y="2705100"/>
              <a:ext cx="69551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Ag  +  CuSO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No Reaction</a:t>
              </a:r>
              <a:endPara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609975" y="2997488"/>
              <a:ext cx="10058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1094423" y="1266825"/>
            <a:ext cx="6955155" cy="584775"/>
            <a:chOff x="741045" y="1438275"/>
            <a:chExt cx="6955155" cy="584775"/>
          </a:xfrm>
        </p:grpSpPr>
        <p:sp>
          <p:nvSpPr>
            <p:cNvPr id="23" name="TextBox 22"/>
            <p:cNvSpPr txBox="1"/>
            <p:nvPr/>
          </p:nvSpPr>
          <p:spPr>
            <a:xfrm>
              <a:off x="741045" y="1438275"/>
              <a:ext cx="695515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Zn  +  CuSO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Cu  +  ZnSO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3609975" y="1730663"/>
              <a:ext cx="100584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a reaction occur?</a:t>
            </a:r>
            <a:endParaRPr lang="en-US" dirty="0"/>
          </a:p>
        </p:txBody>
      </p:sp>
      <p:sp>
        <p:nvSpPr>
          <p:cNvPr id="32" name="Content Placeholder 31"/>
          <p:cNvSpPr>
            <a:spLocks noGrp="1"/>
          </p:cNvSpPr>
          <p:nvPr>
            <p:ph idx="1"/>
          </p:nvPr>
        </p:nvSpPr>
        <p:spPr>
          <a:xfrm>
            <a:off x="234315" y="3352800"/>
            <a:ext cx="8675370" cy="3072714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Why?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Different metals have different reactivities</a:t>
            </a:r>
          </a:p>
          <a:p>
            <a:pPr>
              <a:spcBef>
                <a:spcPts val="2400"/>
              </a:spcBef>
            </a:pPr>
            <a:r>
              <a:rPr lang="en-US" dirty="0" smtClean="0"/>
              <a:t>The relative reactivities of metals are summarized in a table called </a:t>
            </a:r>
            <a:r>
              <a:rPr lang="en-US" u="sng" dirty="0" smtClean="0">
                <a:solidFill>
                  <a:srgbClr val="FF0000"/>
                </a:solidFill>
              </a:rPr>
              <a:t>activity series</a:t>
            </a:r>
            <a:endParaRPr lang="en-US" u="sng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8033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a reaction occur?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3483429"/>
            <a:ext cx="8778240" cy="294208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cs typeface="Arial" panose="020B0604020202020204" pitchFamily="34" charset="0"/>
              </a:rPr>
              <a:t>A single replacement reaction will occur so long as 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en-US" sz="3600" b="1" i="1" dirty="0">
                <a:solidFill>
                  <a:srgbClr val="C00000"/>
                </a:solidFill>
                <a:cs typeface="Arial" panose="020B0604020202020204" pitchFamily="34" charset="0"/>
              </a:rPr>
              <a:t>A is more active than B </a:t>
            </a:r>
          </a:p>
          <a:p>
            <a:pPr marL="0" indent="0" algn="ctr">
              <a:buNone/>
            </a:pPr>
            <a:r>
              <a:rPr lang="en-US" b="1" dirty="0">
                <a:cs typeface="Arial" panose="020B0604020202020204" pitchFamily="34" charset="0"/>
              </a:rPr>
              <a:t>(i.e. A is higher in series than B)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32" y="1396450"/>
            <a:ext cx="7729936" cy="192370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</p:pic>
      <p:sp>
        <p:nvSpPr>
          <p:cNvPr id="5" name="TextBox 4"/>
          <p:cNvSpPr txBox="1"/>
          <p:nvPr/>
        </p:nvSpPr>
        <p:spPr>
          <a:xfrm>
            <a:off x="7859485" y="0"/>
            <a:ext cx="1284515" cy="584775"/>
          </a:xfrm>
          <a:prstGeom prst="rect">
            <a:avLst/>
          </a:prstGeo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19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Series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6054" name="Picture 6" descr="C10-16C-828378-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r="17762" b="27267"/>
          <a:stretch/>
        </p:blipFill>
        <p:spPr bwMode="auto">
          <a:xfrm>
            <a:off x="5130800" y="809974"/>
            <a:ext cx="4013200" cy="589562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10-16C-828378-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92" r="14248" b="1405"/>
          <a:stretch/>
        </p:blipFill>
        <p:spPr bwMode="auto">
          <a:xfrm>
            <a:off x="447675" y="4607219"/>
            <a:ext cx="4184650" cy="209838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800" y="809973"/>
            <a:ext cx="4978400" cy="352390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single replacement reaction will occur so long as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is more active than B 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(i.e. A is higher in series than B)</a:t>
            </a:r>
          </a:p>
          <a:p>
            <a:pPr algn="ctr">
              <a:spcAft>
                <a:spcPts val="600"/>
              </a:spcAft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048099"/>
            <a:ext cx="4191000" cy="1042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945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Activity Series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6054" name="Picture 6" descr="C10-16C-828378-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r="17762" b="27267"/>
          <a:stretch/>
        </p:blipFill>
        <p:spPr bwMode="auto">
          <a:xfrm>
            <a:off x="5130800" y="809974"/>
            <a:ext cx="4013200" cy="589562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10-16C-828378-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92" r="14248" b="1405"/>
          <a:stretch/>
        </p:blipFill>
        <p:spPr bwMode="auto">
          <a:xfrm>
            <a:off x="447675" y="4607219"/>
            <a:ext cx="4184650" cy="2098381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800" y="809973"/>
            <a:ext cx="4978400" cy="3523901"/>
          </a:xfrm>
          <a:prstGeom prst="rect">
            <a:avLst/>
          </a:prstGeom>
          <a:noFill/>
          <a:ln>
            <a:noFill/>
          </a:ln>
        </p:spPr>
        <p:txBody>
          <a:bodyPr wrap="square" rtlCol="0" anchor="b" anchorCtr="0"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single replacement reaction will occur so long as </a:t>
            </a:r>
          </a:p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sz="28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is more active than B </a:t>
            </a:r>
          </a:p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(i.e. A is higher in series than B)</a:t>
            </a:r>
          </a:p>
          <a:p>
            <a:pPr algn="ctr">
              <a:spcAft>
                <a:spcPts val="600"/>
              </a:spcAft>
            </a:pPr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048099"/>
            <a:ext cx="4191000" cy="1042988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/>
        </p:spPr>
      </p:pic>
      <p:sp>
        <p:nvSpPr>
          <p:cNvPr id="2" name="TextBox 1"/>
          <p:cNvSpPr txBox="1"/>
          <p:nvPr/>
        </p:nvSpPr>
        <p:spPr>
          <a:xfrm>
            <a:off x="96095" y="2148840"/>
            <a:ext cx="8951810" cy="2560320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r"/>
            <a:r>
              <a:rPr lang="en-US" sz="2000" i="1" dirty="0" smtClean="0">
                <a:solidFill>
                  <a:srgbClr val="FF0000"/>
                </a:solidFill>
              </a:rPr>
              <a:t>Write this in your notes</a:t>
            </a:r>
          </a:p>
          <a:p>
            <a:pPr marL="119063"/>
            <a:r>
              <a:rPr lang="en-US" sz="3200" b="1" u="sng" dirty="0" smtClean="0">
                <a:solidFill>
                  <a:srgbClr val="FF0000"/>
                </a:solidFill>
              </a:rPr>
              <a:t>For homework assignments</a:t>
            </a:r>
          </a:p>
          <a:p>
            <a:pPr marL="119063"/>
            <a:r>
              <a:rPr lang="en-US" sz="2800" b="1" dirty="0" smtClean="0">
                <a:solidFill>
                  <a:srgbClr val="FF0000"/>
                </a:solidFill>
              </a:rPr>
              <a:t>The activity series is in your book (Figure 13 on page 293)</a:t>
            </a:r>
          </a:p>
          <a:p>
            <a:pPr marL="119063">
              <a:spcBef>
                <a:spcPts val="1200"/>
              </a:spcBef>
            </a:pPr>
            <a:r>
              <a:rPr lang="en-US" sz="3200" b="1" u="sng" dirty="0" smtClean="0">
                <a:solidFill>
                  <a:srgbClr val="FF0000"/>
                </a:solidFill>
              </a:rPr>
              <a:t>For tests</a:t>
            </a:r>
          </a:p>
          <a:p>
            <a:pPr marL="119063"/>
            <a:r>
              <a:rPr lang="en-US" sz="2800" b="1" dirty="0" smtClean="0">
                <a:solidFill>
                  <a:srgbClr val="FF0000"/>
                </a:solidFill>
              </a:rPr>
              <a:t>You will be given the activity series on the test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8995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6" descr="C10-16C-828378-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r="17762" b="27267"/>
          <a:stretch/>
        </p:blipFill>
        <p:spPr bwMode="auto">
          <a:xfrm>
            <a:off x="5403139" y="1362456"/>
            <a:ext cx="3740861" cy="549554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316"/>
            <a:ext cx="8778240" cy="731520"/>
          </a:xfrm>
          <a:noFill/>
          <a:ln>
            <a:noFill/>
          </a:ln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07590"/>
            <a:ext cx="8778240" cy="11409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Will this reaction occur and, if so, what will be the products?</a:t>
            </a:r>
            <a:endParaRPr lang="en-US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-266732" y="2002219"/>
            <a:ext cx="7239000" cy="584775"/>
            <a:chOff x="952500" y="3319425"/>
            <a:chExt cx="7239000" cy="584775"/>
          </a:xfrm>
        </p:grpSpPr>
        <p:sp>
          <p:nvSpPr>
            <p:cNvPr id="12" name="TextBox 11"/>
            <p:cNvSpPr txBox="1"/>
            <p:nvPr/>
          </p:nvSpPr>
          <p:spPr>
            <a:xfrm>
              <a:off x="952500" y="3319425"/>
              <a:ext cx="723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Zn + CuSO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977640" y="3611812"/>
              <a:ext cx="11887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20008" y="3649918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	Find zinc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09" y="4248630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	Find copper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06" y="4847341"/>
            <a:ext cx="58214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	Zinc higher than copper, reaction</a:t>
            </a:r>
          </a:p>
          <a:p>
            <a:pPr marL="457200" indent="-457200"/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Zinc lower than copper, no reaction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51668" y="4140544"/>
            <a:ext cx="647205" cy="311270"/>
          </a:xfrm>
          <a:prstGeom prst="roundRect">
            <a:avLst/>
          </a:prstGeom>
          <a:solidFill>
            <a:srgbClr val="FFFF00">
              <a:alpha val="26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651668" y="5664484"/>
            <a:ext cx="993569" cy="311270"/>
          </a:xfrm>
          <a:prstGeom prst="roundRect">
            <a:avLst/>
          </a:prstGeom>
          <a:solidFill>
            <a:srgbClr val="FFFF00">
              <a:alpha val="26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3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5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316"/>
            <a:ext cx="8778240" cy="731520"/>
          </a:xfrm>
          <a:noFill/>
          <a:ln>
            <a:noFill/>
          </a:ln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07590"/>
            <a:ext cx="8778240" cy="11409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Will this reaction occur and, if so, what will be the products?</a:t>
            </a:r>
            <a:endParaRPr lang="en-US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-266732" y="2002219"/>
            <a:ext cx="7239000" cy="584775"/>
            <a:chOff x="952500" y="3319425"/>
            <a:chExt cx="7239000" cy="584775"/>
          </a:xfrm>
        </p:grpSpPr>
        <p:sp>
          <p:nvSpPr>
            <p:cNvPr id="12" name="TextBox 11"/>
            <p:cNvSpPr txBox="1"/>
            <p:nvPr/>
          </p:nvSpPr>
          <p:spPr>
            <a:xfrm>
              <a:off x="952500" y="3319425"/>
              <a:ext cx="723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Zn + CuSO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977640" y="3611812"/>
              <a:ext cx="11887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-266732" y="2002219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Zn + CuSO</a:t>
            </a:r>
            <a:r>
              <a:rPr lang="en-US" sz="32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ZnSO</a:t>
            </a:r>
            <a:r>
              <a:rPr lang="en-US" sz="3200" b="1" baseline="-25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2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266732" y="2002219"/>
            <a:ext cx="7239000" cy="584775"/>
            <a:chOff x="952500" y="4767263"/>
            <a:chExt cx="7239000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952500" y="4767263"/>
              <a:ext cx="723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Ag + CuSO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977640" y="5059650"/>
              <a:ext cx="11887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6" descr="C10-16C-828378-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r="17762" b="27267"/>
          <a:stretch/>
        </p:blipFill>
        <p:spPr bwMode="auto">
          <a:xfrm>
            <a:off x="5403139" y="1362456"/>
            <a:ext cx="3740861" cy="5495544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316"/>
            <a:ext cx="8778240" cy="731520"/>
          </a:xfrm>
          <a:noFill/>
          <a:ln>
            <a:noFill/>
          </a:ln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07590"/>
            <a:ext cx="8778240" cy="11409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Will this reaction occur and, if so, what will be the products?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008" y="3649918"/>
            <a:ext cx="21836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	Find silver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0009" y="4248630"/>
            <a:ext cx="2404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	Find copper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006" y="4847341"/>
            <a:ext cx="6028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/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	Silver higher than copper, reaction</a:t>
            </a:r>
          </a:p>
          <a:p>
            <a:pPr marL="457200" indent="-457200"/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Silver lower than copper, no reaction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651668" y="5969392"/>
            <a:ext cx="784761" cy="311270"/>
          </a:xfrm>
          <a:prstGeom prst="roundRect">
            <a:avLst/>
          </a:prstGeom>
          <a:solidFill>
            <a:srgbClr val="FFFF00">
              <a:alpha val="26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7651668" y="5664484"/>
            <a:ext cx="993569" cy="311270"/>
          </a:xfrm>
          <a:prstGeom prst="roundRect">
            <a:avLst/>
          </a:prstGeom>
          <a:solidFill>
            <a:srgbClr val="FFFF00">
              <a:alpha val="2600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  <p:bldP spid="19" grpId="0"/>
      <p:bldP spid="5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-266732" y="2002219"/>
            <a:ext cx="7239000" cy="584775"/>
            <a:chOff x="952500" y="4767263"/>
            <a:chExt cx="7239000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952500" y="4767263"/>
              <a:ext cx="723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Ag + CuSO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b="1" baseline="-25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977640" y="5059650"/>
              <a:ext cx="11887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65316"/>
            <a:ext cx="8778240" cy="731520"/>
          </a:xfrm>
          <a:noFill/>
          <a:ln>
            <a:noFill/>
          </a:ln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807590"/>
            <a:ext cx="8778240" cy="11409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Will this reaction occur and, if so, what will be the products?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-266732" y="2002219"/>
            <a:ext cx="7239000" cy="584775"/>
            <a:chOff x="604126" y="4527705"/>
            <a:chExt cx="7239000" cy="584775"/>
          </a:xfrm>
        </p:grpSpPr>
        <p:sp>
          <p:nvSpPr>
            <p:cNvPr id="14" name="TextBox 13"/>
            <p:cNvSpPr txBox="1"/>
            <p:nvPr/>
          </p:nvSpPr>
          <p:spPr>
            <a:xfrm>
              <a:off x="604126" y="4527705"/>
              <a:ext cx="723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Ag + CuSO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 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 Reaction</a:t>
              </a:r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>
              <a:off x="3629266" y="4820092"/>
              <a:ext cx="11887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24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 descr="C10-16C-828378-0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r="17762" b="27267"/>
          <a:stretch/>
        </p:blipFill>
        <p:spPr bwMode="auto">
          <a:xfrm>
            <a:off x="5130800" y="962374"/>
            <a:ext cx="4013200" cy="58956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3" y="2889825"/>
            <a:ext cx="5718188" cy="1524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itle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1 &amp; 2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5859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33388"/>
            <a:ext cx="9083675" cy="598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60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11409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Will these reactions occur and, if so, what will be the products?</a:t>
            </a:r>
            <a:endParaRPr lang="en-US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723894" y="5519046"/>
            <a:ext cx="7239000" cy="584775"/>
            <a:chOff x="952500" y="5943600"/>
            <a:chExt cx="7239000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952500" y="5943600"/>
              <a:ext cx="723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I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+ 2KBr</a:t>
              </a:r>
              <a:endParaRPr lang="en-US" sz="3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977640" y="6235987"/>
              <a:ext cx="11887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23894" y="2894871"/>
            <a:ext cx="7239000" cy="584775"/>
            <a:chOff x="952500" y="3319425"/>
            <a:chExt cx="7239000" cy="584775"/>
          </a:xfrm>
        </p:grpSpPr>
        <p:sp>
          <p:nvSpPr>
            <p:cNvPr id="12" name="TextBox 11"/>
            <p:cNvSpPr txBox="1"/>
            <p:nvPr/>
          </p:nvSpPr>
          <p:spPr>
            <a:xfrm>
              <a:off x="952500" y="3319425"/>
              <a:ext cx="723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Cu + MgCl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977640" y="3611812"/>
              <a:ext cx="11887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23894" y="4206958"/>
            <a:ext cx="7239000" cy="584775"/>
            <a:chOff x="952500" y="4767263"/>
            <a:chExt cx="7239000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952500" y="4767263"/>
              <a:ext cx="723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Cu + PtCl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977640" y="5059650"/>
              <a:ext cx="11887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994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11409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Will these reactions occur and, if so, what will be the products?</a:t>
            </a:r>
            <a:endParaRPr lang="en-US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723894" y="5519046"/>
            <a:ext cx="7239000" cy="584775"/>
            <a:chOff x="952500" y="5943600"/>
            <a:chExt cx="7239000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952500" y="5943600"/>
              <a:ext cx="723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I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+ 2KBr</a:t>
              </a:r>
              <a:endParaRPr lang="en-US" sz="3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977640" y="6235987"/>
              <a:ext cx="11887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23894" y="2894871"/>
            <a:ext cx="7239000" cy="584775"/>
            <a:chOff x="952500" y="3319425"/>
            <a:chExt cx="7239000" cy="584775"/>
          </a:xfrm>
        </p:grpSpPr>
        <p:sp>
          <p:nvSpPr>
            <p:cNvPr id="12" name="TextBox 11"/>
            <p:cNvSpPr txBox="1"/>
            <p:nvPr/>
          </p:nvSpPr>
          <p:spPr>
            <a:xfrm>
              <a:off x="952500" y="3319425"/>
              <a:ext cx="723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Cu + MgCl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NR</a:t>
              </a:r>
              <a:endParaRPr lang="en-US" sz="3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977640" y="3611812"/>
              <a:ext cx="11887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23894" y="4206958"/>
            <a:ext cx="7239000" cy="584775"/>
            <a:chOff x="952500" y="4767263"/>
            <a:chExt cx="7239000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952500" y="4767263"/>
              <a:ext cx="723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Cu + PtCl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977640" y="5059650"/>
              <a:ext cx="11887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075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11409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Will these reactions occur and, if so, what will be the products?</a:t>
            </a:r>
            <a:endParaRPr lang="en-US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723894" y="5519046"/>
            <a:ext cx="7239000" cy="584775"/>
            <a:chOff x="952500" y="5943600"/>
            <a:chExt cx="7239000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952500" y="5943600"/>
              <a:ext cx="723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I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+ 2KBr</a:t>
              </a:r>
              <a:endParaRPr lang="en-US" sz="3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977640" y="6235987"/>
              <a:ext cx="11887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23894" y="2894871"/>
            <a:ext cx="7239000" cy="584775"/>
            <a:chOff x="952500" y="3319425"/>
            <a:chExt cx="7239000" cy="584775"/>
          </a:xfrm>
        </p:grpSpPr>
        <p:sp>
          <p:nvSpPr>
            <p:cNvPr id="12" name="TextBox 11"/>
            <p:cNvSpPr txBox="1"/>
            <p:nvPr/>
          </p:nvSpPr>
          <p:spPr>
            <a:xfrm>
              <a:off x="952500" y="3319425"/>
              <a:ext cx="723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Cu + MgCl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NR</a:t>
              </a:r>
              <a:endParaRPr lang="en-US" sz="3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977640" y="3611812"/>
              <a:ext cx="11887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23894" y="4206958"/>
            <a:ext cx="7239000" cy="584775"/>
            <a:chOff x="952500" y="4767263"/>
            <a:chExt cx="7239000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952500" y="4767263"/>
              <a:ext cx="723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Cu + PtCl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  + CuCl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977640" y="5059650"/>
              <a:ext cx="11887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44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660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778240" cy="114094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Will these reactions occur and, if so, what will be the products?</a:t>
            </a:r>
            <a:endParaRPr lang="en-US" b="1" dirty="0"/>
          </a:p>
        </p:txBody>
      </p:sp>
      <p:grpSp>
        <p:nvGrpSpPr>
          <p:cNvPr id="22" name="Group 21"/>
          <p:cNvGrpSpPr/>
          <p:nvPr/>
        </p:nvGrpSpPr>
        <p:grpSpPr>
          <a:xfrm>
            <a:off x="723894" y="5519046"/>
            <a:ext cx="7239000" cy="584775"/>
            <a:chOff x="952500" y="5943600"/>
            <a:chExt cx="7239000" cy="584775"/>
          </a:xfrm>
        </p:grpSpPr>
        <p:sp>
          <p:nvSpPr>
            <p:cNvPr id="7" name="TextBox 6"/>
            <p:cNvSpPr txBox="1"/>
            <p:nvPr/>
          </p:nvSpPr>
          <p:spPr>
            <a:xfrm>
              <a:off x="952500" y="5943600"/>
              <a:ext cx="723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I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+ 2KBr       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NR</a:t>
              </a:r>
              <a:endParaRPr lang="en-US" sz="3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3977640" y="6235987"/>
              <a:ext cx="11887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23894" y="2894871"/>
            <a:ext cx="7239000" cy="584775"/>
            <a:chOff x="952500" y="3319425"/>
            <a:chExt cx="7239000" cy="584775"/>
          </a:xfrm>
        </p:grpSpPr>
        <p:sp>
          <p:nvSpPr>
            <p:cNvPr id="12" name="TextBox 11"/>
            <p:cNvSpPr txBox="1"/>
            <p:nvPr/>
          </p:nvSpPr>
          <p:spPr>
            <a:xfrm>
              <a:off x="952500" y="3319425"/>
              <a:ext cx="723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Cu + MgCl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NR</a:t>
              </a:r>
              <a:endParaRPr lang="en-US" sz="3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3977640" y="3611812"/>
              <a:ext cx="11887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723894" y="4206958"/>
            <a:ext cx="7239000" cy="584775"/>
            <a:chOff x="952500" y="4767263"/>
            <a:chExt cx="7239000" cy="584775"/>
          </a:xfrm>
        </p:grpSpPr>
        <p:sp>
          <p:nvSpPr>
            <p:cNvPr id="15" name="TextBox 14"/>
            <p:cNvSpPr txBox="1"/>
            <p:nvPr/>
          </p:nvSpPr>
          <p:spPr>
            <a:xfrm>
              <a:off x="952500" y="4767263"/>
              <a:ext cx="7239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Cu + PtCl</a:t>
              </a:r>
              <a:r>
                <a:rPr lang="en-US" sz="3200" b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en-US" sz="3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                </a:t>
              </a:r>
              <a:r>
                <a:rPr lang="en-US" sz="32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Pt  + CuCl</a:t>
              </a:r>
              <a:r>
                <a:rPr lang="en-US" sz="3200" b="1" baseline="-250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3977640" y="5059650"/>
              <a:ext cx="1188720" cy="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442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26988"/>
            <a:ext cx="8778240" cy="73152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942975"/>
            <a:ext cx="8778240" cy="5482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Identify the reaction type(s)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/>
              <a:t>C</a:t>
            </a:r>
            <a:r>
              <a:rPr lang="en-US" b="1" baseline="-25000" dirty="0"/>
              <a:t>6</a:t>
            </a:r>
            <a:r>
              <a:rPr lang="en-US" b="1" dirty="0"/>
              <a:t>H</a:t>
            </a:r>
            <a:r>
              <a:rPr lang="en-US" b="1" baseline="-25000" dirty="0"/>
              <a:t>12</a:t>
            </a:r>
            <a:r>
              <a:rPr lang="en-US" b="1" dirty="0"/>
              <a:t> + 9 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6 CO</a:t>
            </a:r>
            <a:r>
              <a:rPr lang="en-US" b="1" baseline="-25000" dirty="0"/>
              <a:t>2</a:t>
            </a:r>
            <a:r>
              <a:rPr lang="en-US" b="1" dirty="0"/>
              <a:t> + 6 H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>
                <a:cs typeface="Arial" panose="020B0604020202020204" pitchFamily="34" charset="0"/>
              </a:rPr>
              <a:t>Cl</a:t>
            </a:r>
            <a:r>
              <a:rPr lang="en-US" b="1" baseline="-25000" dirty="0">
                <a:cs typeface="Arial" panose="020B0604020202020204" pitchFamily="34" charset="0"/>
              </a:rPr>
              <a:t>2</a:t>
            </a:r>
            <a:r>
              <a:rPr lang="en-US" b="1" dirty="0">
                <a:cs typeface="Arial" panose="020B0604020202020204" pitchFamily="34" charset="0"/>
              </a:rPr>
              <a:t> + 2KBr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 smtClean="0">
                <a:cs typeface="Arial" panose="020B0604020202020204" pitchFamily="34" charset="0"/>
              </a:rPr>
              <a:t>  Br</a:t>
            </a:r>
            <a:r>
              <a:rPr lang="en-US" b="1" baseline="-25000" dirty="0" smtClean="0">
                <a:cs typeface="Arial" panose="020B0604020202020204" pitchFamily="34" charset="0"/>
              </a:rPr>
              <a:t>2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>
                <a:cs typeface="Arial" panose="020B0604020202020204" pitchFamily="34" charset="0"/>
              </a:rPr>
              <a:t>+ 2KCl</a:t>
            </a:r>
            <a:endParaRPr lang="en-US" b="1" baseline="-25000" dirty="0">
              <a:cs typeface="Arial" panose="020B0604020202020204" pitchFamily="34" charset="0"/>
            </a:endParaRP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err="1"/>
              <a:t>NaOH</a:t>
            </a:r>
            <a:r>
              <a:rPr lang="en-US" b="1" dirty="0"/>
              <a:t>  +  KNO</a:t>
            </a:r>
            <a:r>
              <a:rPr lang="en-US" b="1" baseline="-25000" dirty="0"/>
              <a:t>3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 smtClean="0"/>
              <a:t>  </a:t>
            </a:r>
            <a:r>
              <a:rPr lang="en-US" b="1" dirty="0"/>
              <a:t>NaNO</a:t>
            </a:r>
            <a:r>
              <a:rPr lang="en-US" b="1" baseline="-25000" dirty="0"/>
              <a:t>3</a:t>
            </a:r>
            <a:r>
              <a:rPr lang="en-US" b="1" dirty="0"/>
              <a:t>   +  </a:t>
            </a:r>
            <a:r>
              <a:rPr lang="en-US" b="1" dirty="0" smtClean="0"/>
              <a:t>KOH</a:t>
            </a:r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2H</a:t>
            </a:r>
            <a:r>
              <a:rPr lang="en-US" b="1" baseline="-25000" dirty="0" smtClean="0"/>
              <a:t>2</a:t>
            </a:r>
            <a:r>
              <a:rPr lang="en-US" b="1" dirty="0" smtClean="0"/>
              <a:t> </a:t>
            </a:r>
            <a:r>
              <a:rPr lang="en-US" b="1" dirty="0"/>
              <a:t>+  O</a:t>
            </a:r>
            <a:r>
              <a:rPr lang="en-US" b="1" baseline="-25000" dirty="0"/>
              <a:t>2</a:t>
            </a:r>
            <a:r>
              <a:rPr lang="en-US" b="1" dirty="0"/>
              <a:t> </a:t>
            </a:r>
            <a:r>
              <a:rPr lang="en-US" b="1" dirty="0">
                <a:sym typeface="Wingdings"/>
              </a:rPr>
              <a:t></a:t>
            </a:r>
            <a:r>
              <a:rPr lang="en-US" b="1" dirty="0"/>
              <a:t> </a:t>
            </a:r>
            <a:r>
              <a:rPr lang="en-US" b="1" dirty="0" smtClean="0"/>
              <a:t>2H</a:t>
            </a:r>
            <a:r>
              <a:rPr lang="en-US" b="1" baseline="-25000" dirty="0" smtClean="0"/>
              <a:t>2</a:t>
            </a:r>
            <a:r>
              <a:rPr lang="en-US" b="1" dirty="0" smtClean="0"/>
              <a:t>O</a:t>
            </a:r>
            <a:endParaRPr lang="en-US" b="1" dirty="0"/>
          </a:p>
          <a:p>
            <a:pPr marL="514350" indent="-514350">
              <a:spcBef>
                <a:spcPts val="2400"/>
              </a:spcBef>
              <a:buFont typeface="+mj-lt"/>
              <a:buAutoNum type="arabicParenR"/>
            </a:pPr>
            <a:r>
              <a:rPr lang="en-US" b="1" dirty="0" smtClean="0"/>
              <a:t>Will this reaction go forward?  Why or why not?  If so, balance the equation.</a:t>
            </a:r>
          </a:p>
          <a:p>
            <a:pPr marL="0" indent="0">
              <a:buNone/>
            </a:pPr>
            <a:r>
              <a:rPr lang="en-US" b="1" dirty="0" smtClean="0">
                <a:cs typeface="Arial" panose="020B0604020202020204" pitchFamily="34" charset="0"/>
              </a:rPr>
              <a:t>              </a:t>
            </a:r>
            <a:r>
              <a:rPr lang="en-US" b="1" dirty="0" smtClean="0">
                <a:cs typeface="Arial" panose="020B0604020202020204" pitchFamily="34" charset="0"/>
              </a:rPr>
              <a:t>Mg </a:t>
            </a:r>
            <a:r>
              <a:rPr lang="en-US" b="1" dirty="0">
                <a:cs typeface="Arial" panose="020B0604020202020204" pitchFamily="34" charset="0"/>
              </a:rPr>
              <a:t>+ FeCl</a:t>
            </a:r>
            <a:r>
              <a:rPr lang="en-US" b="1" baseline="-25000" dirty="0">
                <a:cs typeface="Arial" panose="020B0604020202020204" pitchFamily="34" charset="0"/>
              </a:rPr>
              <a:t>3</a:t>
            </a:r>
            <a:r>
              <a:rPr lang="en-US" b="1" dirty="0">
                <a:cs typeface="Arial" panose="020B0604020202020204" pitchFamily="34" charset="0"/>
              </a:rPr>
              <a:t> </a:t>
            </a:r>
            <a:r>
              <a:rPr lang="en-US" b="1" dirty="0" smtClean="0">
                <a:sym typeface="Wingdings"/>
              </a:rPr>
              <a:t></a:t>
            </a:r>
            <a:endParaRPr lang="en-US" b="1" baseline="-25000" dirty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27779" y="1776115"/>
            <a:ext cx="168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combustion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90894" y="2414290"/>
            <a:ext cx="1797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single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replacement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88245" y="3190280"/>
            <a:ext cx="17973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double</a:t>
            </a:r>
          </a:p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replacement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3204" y="4185940"/>
            <a:ext cx="3221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synthesis &amp; combustion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02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10-16C-828378-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r="17762" b="27267"/>
          <a:stretch/>
        </p:blipFill>
        <p:spPr bwMode="auto">
          <a:xfrm>
            <a:off x="5130800" y="809974"/>
            <a:ext cx="4013200" cy="58956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6179820" cy="512805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Will </a:t>
            </a:r>
            <a:r>
              <a:rPr lang="en-US" dirty="0"/>
              <a:t>this reaction go forward?  Why or why not?  If so, balance the equation.</a:t>
            </a:r>
          </a:p>
          <a:p>
            <a:pPr marL="0" indent="0">
              <a:buNone/>
            </a:pPr>
            <a:r>
              <a:rPr lang="en-US" b="1" dirty="0" smtClean="0">
                <a:cs typeface="Arial" panose="020B0604020202020204" pitchFamily="34" charset="0"/>
              </a:rPr>
              <a:t>  </a:t>
            </a:r>
            <a:r>
              <a:rPr lang="en-US" b="1" dirty="0" smtClean="0">
                <a:cs typeface="Arial" panose="020B0604020202020204" pitchFamily="34" charset="0"/>
              </a:rPr>
              <a:t>Mg </a:t>
            </a:r>
            <a:r>
              <a:rPr lang="en-US" b="1" dirty="0">
                <a:cs typeface="Arial" panose="020B0604020202020204" pitchFamily="34" charset="0"/>
              </a:rPr>
              <a:t>+ </a:t>
            </a:r>
            <a:r>
              <a:rPr lang="en-US" b="1" dirty="0" smtClean="0">
                <a:cs typeface="Arial" panose="020B0604020202020204" pitchFamily="34" charset="0"/>
              </a:rPr>
              <a:t>FeCl</a:t>
            </a:r>
            <a:r>
              <a:rPr lang="en-US" b="1" baseline="-25000" dirty="0" smtClean="0">
                <a:cs typeface="Arial" panose="020B0604020202020204" pitchFamily="34" charset="0"/>
              </a:rPr>
              <a:t>3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 smtClean="0">
                <a:sym typeface="Wingdings"/>
              </a:rPr>
              <a:t></a:t>
            </a:r>
            <a:endParaRPr lang="en-US" b="1" baseline="-250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93663"/>
            <a:ext cx="8778240" cy="73152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32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10-16C-828378-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r="17762" b="27267"/>
          <a:stretch/>
        </p:blipFill>
        <p:spPr bwMode="auto">
          <a:xfrm>
            <a:off x="5130800" y="809974"/>
            <a:ext cx="4013200" cy="58956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6179820" cy="512805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Will </a:t>
            </a:r>
            <a:r>
              <a:rPr lang="en-US" dirty="0"/>
              <a:t>this reaction go forward?  Why or why not?  If so, balance the equation.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lang="en-US" b="1" dirty="0" smtClean="0">
                <a:cs typeface="Arial" panose="020B0604020202020204" pitchFamily="34" charset="0"/>
              </a:rPr>
              <a:t>Mg </a:t>
            </a:r>
            <a:r>
              <a:rPr lang="en-US" b="1" dirty="0">
                <a:cs typeface="Arial" panose="020B0604020202020204" pitchFamily="34" charset="0"/>
              </a:rPr>
              <a:t>+ 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lang="en-US" b="1" dirty="0" smtClean="0">
                <a:cs typeface="Arial" panose="020B0604020202020204" pitchFamily="34" charset="0"/>
              </a:rPr>
              <a:t>FeCl</a:t>
            </a:r>
            <a:r>
              <a:rPr lang="en-US" b="1" baseline="-25000" dirty="0" smtClean="0">
                <a:cs typeface="Arial" panose="020B0604020202020204" pitchFamily="34" charset="0"/>
              </a:rPr>
              <a:t>3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 smtClean="0">
                <a:sym typeface="Wingdings"/>
              </a:rPr>
              <a:t></a:t>
            </a:r>
            <a:r>
              <a:rPr lang="en-US" b="1" dirty="0" smtClean="0">
                <a:cs typeface="Arial" panose="020B0604020202020204" pitchFamily="34" charset="0"/>
              </a:rPr>
              <a:t>  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2</a:t>
            </a:r>
            <a:r>
              <a:rPr lang="en-US" b="1" dirty="0" smtClean="0">
                <a:cs typeface="Arial" panose="020B0604020202020204" pitchFamily="34" charset="0"/>
              </a:rPr>
              <a:t>Fe </a:t>
            </a:r>
            <a:r>
              <a:rPr lang="en-US" b="1" dirty="0">
                <a:cs typeface="Arial" panose="020B0604020202020204" pitchFamily="34" charset="0"/>
              </a:rPr>
              <a:t>+ </a:t>
            </a:r>
            <a:r>
              <a:rPr lang="en-US" b="1" dirty="0" smtClean="0">
                <a:solidFill>
                  <a:schemeClr val="bg1"/>
                </a:solidFill>
                <a:cs typeface="Arial" panose="020B0604020202020204" pitchFamily="34" charset="0"/>
              </a:rPr>
              <a:t>3</a:t>
            </a:r>
            <a:r>
              <a:rPr lang="en-US" b="1" dirty="0" smtClean="0">
                <a:cs typeface="Arial" panose="020B0604020202020204" pitchFamily="34" charset="0"/>
              </a:rPr>
              <a:t>MgCl</a:t>
            </a:r>
            <a:r>
              <a:rPr lang="en-US" b="1" baseline="-25000" dirty="0" smtClean="0">
                <a:cs typeface="Arial" panose="020B0604020202020204" pitchFamily="34" charset="0"/>
              </a:rPr>
              <a:t>2</a:t>
            </a:r>
            <a:endParaRPr lang="en-US" b="1" baseline="-250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93663"/>
            <a:ext cx="8778240" cy="73152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28057" y="4887686"/>
            <a:ext cx="4079963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balance the equation!</a:t>
            </a:r>
            <a:endParaRPr lang="en-US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95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10-16C-828378-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4" r="17762" b="27267"/>
          <a:stretch/>
        </p:blipFill>
        <p:spPr bwMode="auto">
          <a:xfrm>
            <a:off x="5130800" y="809974"/>
            <a:ext cx="4013200" cy="589562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6179820" cy="512805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endParaRPr lang="en-US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US" dirty="0" smtClean="0"/>
              <a:t>Will </a:t>
            </a:r>
            <a:r>
              <a:rPr lang="en-US" dirty="0"/>
              <a:t>this reaction go forward?  Why or why not?  If so, balance the equation.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r>
              <a:rPr lang="en-US" b="1" dirty="0" smtClean="0">
                <a:cs typeface="Arial" panose="020B0604020202020204" pitchFamily="34" charset="0"/>
              </a:rPr>
              <a:t>Mg </a:t>
            </a:r>
            <a:r>
              <a:rPr lang="en-US" b="1" dirty="0">
                <a:cs typeface="Arial" panose="020B0604020202020204" pitchFamily="34" charset="0"/>
              </a:rPr>
              <a:t>+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b="1" dirty="0" smtClean="0">
                <a:cs typeface="Arial" panose="020B0604020202020204" pitchFamily="34" charset="0"/>
              </a:rPr>
              <a:t>FeCl</a:t>
            </a:r>
            <a:r>
              <a:rPr lang="en-US" b="1" baseline="-25000" dirty="0" smtClean="0">
                <a:cs typeface="Arial" panose="020B0604020202020204" pitchFamily="34" charset="0"/>
              </a:rPr>
              <a:t>3</a:t>
            </a:r>
            <a:r>
              <a:rPr lang="en-US" b="1" dirty="0" smtClean="0">
                <a:cs typeface="Arial" panose="020B0604020202020204" pitchFamily="34" charset="0"/>
              </a:rPr>
              <a:t> </a:t>
            </a:r>
            <a:r>
              <a:rPr lang="en-US" b="1" dirty="0" smtClean="0">
                <a:sym typeface="Wingdings"/>
              </a:rPr>
              <a:t></a:t>
            </a:r>
            <a:r>
              <a:rPr lang="en-US" b="1" dirty="0" smtClean="0">
                <a:cs typeface="Arial" panose="020B0604020202020204" pitchFamily="34" charset="0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en-US" b="1" dirty="0" smtClean="0">
                <a:cs typeface="Arial" panose="020B0604020202020204" pitchFamily="34" charset="0"/>
              </a:rPr>
              <a:t>Fe </a:t>
            </a:r>
            <a:r>
              <a:rPr lang="en-US" b="1" dirty="0">
                <a:cs typeface="Arial" panose="020B0604020202020204" pitchFamily="34" charset="0"/>
              </a:rPr>
              <a:t>+ </a:t>
            </a:r>
            <a:r>
              <a:rPr lang="en-US" b="1" dirty="0" smtClean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r>
              <a:rPr lang="en-US" b="1" dirty="0" smtClean="0">
                <a:cs typeface="Arial" panose="020B0604020202020204" pitchFamily="34" charset="0"/>
              </a:rPr>
              <a:t>MgCl</a:t>
            </a:r>
            <a:r>
              <a:rPr lang="en-US" b="1" baseline="-25000" dirty="0" smtClean="0">
                <a:cs typeface="Arial" panose="020B0604020202020204" pitchFamily="34" charset="0"/>
              </a:rPr>
              <a:t>2</a:t>
            </a:r>
            <a:endParaRPr lang="en-US" b="1" baseline="-25000" dirty="0"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93663"/>
            <a:ext cx="8778240" cy="731520"/>
          </a:xfrm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3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#9: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Format</a:t>
            </a:r>
          </a:p>
          <a:p>
            <a:pPr marL="803275"/>
            <a:r>
              <a:rPr lang="en-US" sz="2800" i="1" dirty="0" smtClean="0"/>
              <a:t>Honors Chem: 25 open response</a:t>
            </a:r>
          </a:p>
          <a:p>
            <a:pPr marL="803275"/>
            <a:r>
              <a:rPr lang="en-US" sz="2800" i="1" dirty="0" smtClean="0"/>
              <a:t>Chem: 5 multiple choice, 15 open response</a:t>
            </a:r>
          </a:p>
          <a:p>
            <a:pPr marL="803275"/>
            <a:r>
              <a:rPr lang="en-US" sz="2800" i="1" dirty="0" smtClean="0"/>
              <a:t>Test will be shortened if we don't finish this unit</a:t>
            </a:r>
          </a:p>
          <a:p>
            <a:r>
              <a:rPr lang="en-US" dirty="0" smtClean="0"/>
              <a:t>Dates</a:t>
            </a:r>
          </a:p>
          <a:p>
            <a:pPr marL="803275"/>
            <a:r>
              <a:rPr lang="en-US" sz="2800" i="1" dirty="0" smtClean="0"/>
              <a:t>See schedule</a:t>
            </a:r>
          </a:p>
        </p:txBody>
      </p:sp>
    </p:spTree>
    <p:extLst>
      <p:ext uri="{BB962C8B-B14F-4D97-AF65-F5344CB8AC3E}">
        <p14:creationId xmlns:p14="http://schemas.microsoft.com/office/powerpoint/2010/main" val="135830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33388"/>
            <a:ext cx="9083675" cy="598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0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33388"/>
            <a:ext cx="9083675" cy="598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059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433388"/>
            <a:ext cx="9083675" cy="598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Classes of Chemical Reactions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676040"/>
              </p:ext>
            </p:extLst>
          </p:nvPr>
        </p:nvGraphicFramePr>
        <p:xfrm>
          <a:off x="182563" y="772886"/>
          <a:ext cx="8595360" cy="580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/>
                <a:gridCol w="5669280"/>
              </a:tblGrid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Synthesis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Combustion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Decomposition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</a:t>
                      </a:r>
                      <a:endParaRPr lang="en-US" sz="28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3727329" y="5525580"/>
            <a:ext cx="4601049" cy="1005840"/>
            <a:chOff x="1676400" y="2713038"/>
            <a:chExt cx="5715000" cy="1249362"/>
          </a:xfrm>
        </p:grpSpPr>
        <p:sp>
          <p:nvSpPr>
            <p:cNvPr id="30" name="Arc 17"/>
            <p:cNvSpPr>
              <a:spLocks/>
            </p:cNvSpPr>
            <p:nvPr/>
          </p:nvSpPr>
          <p:spPr bwMode="auto">
            <a:xfrm flipV="1">
              <a:off x="2057400" y="3657600"/>
              <a:ext cx="1741488" cy="304800"/>
            </a:xfrm>
            <a:custGeom>
              <a:avLst/>
              <a:gdLst>
                <a:gd name="G0" fmla="+- 21356 0 0"/>
                <a:gd name="G1" fmla="+- 21600 0 0"/>
                <a:gd name="G2" fmla="+- 21600 0 0"/>
                <a:gd name="T0" fmla="*/ 0 w 42625"/>
                <a:gd name="T1" fmla="*/ 18364 h 21600"/>
                <a:gd name="T2" fmla="*/ 42625 w 42625"/>
                <a:gd name="T3" fmla="*/ 17833 h 21600"/>
                <a:gd name="T4" fmla="*/ 21356 w 42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25" h="21600" fill="none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</a:path>
                <a:path w="42625" h="21600" stroke="0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  <a:lnTo>
                    <a:pt x="21356" y="2160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31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713038"/>
              <a:ext cx="5715000" cy="99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Arc 20"/>
            <p:cNvSpPr>
              <a:spLocks/>
            </p:cNvSpPr>
            <p:nvPr/>
          </p:nvSpPr>
          <p:spPr bwMode="auto">
            <a:xfrm rot="10800000" flipV="1">
              <a:off x="2514600" y="2971800"/>
              <a:ext cx="762000" cy="228600"/>
            </a:xfrm>
            <a:custGeom>
              <a:avLst/>
              <a:gdLst>
                <a:gd name="G0" fmla="+- 21356 0 0"/>
                <a:gd name="G1" fmla="+- 21600 0 0"/>
                <a:gd name="G2" fmla="+- 21600 0 0"/>
                <a:gd name="T0" fmla="*/ 0 w 42625"/>
                <a:gd name="T1" fmla="*/ 18364 h 21600"/>
                <a:gd name="T2" fmla="*/ 42625 w 42625"/>
                <a:gd name="T3" fmla="*/ 17833 h 21600"/>
                <a:gd name="T4" fmla="*/ 21356 w 42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25" h="21600" fill="none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</a:path>
                <a:path w="42625" h="21600" stroke="0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  <a:lnTo>
                    <a:pt x="21356" y="2160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53" y="4313998"/>
            <a:ext cx="41910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73" y="3240023"/>
            <a:ext cx="2981360" cy="90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32" y="851839"/>
            <a:ext cx="3937042" cy="100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3617824" y="2021575"/>
            <a:ext cx="4820058" cy="1049855"/>
            <a:chOff x="511691" y="1127727"/>
            <a:chExt cx="4820058" cy="1049855"/>
          </a:xfrm>
        </p:grpSpPr>
        <p:sp>
          <p:nvSpPr>
            <p:cNvPr id="37" name="TextBox 36"/>
            <p:cNvSpPr txBox="1"/>
            <p:nvPr/>
          </p:nvSpPr>
          <p:spPr>
            <a:xfrm>
              <a:off x="703559" y="1127727"/>
              <a:ext cx="46281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      +     O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               </a:t>
              </a:r>
              <a:r>
                <a:rPr lang="en-US" sz="2800" dirty="0" err="1" smtClean="0"/>
                <a:t>A</a:t>
              </a:r>
              <a:r>
                <a:rPr lang="en-US" sz="2800" baseline="-25000" dirty="0" err="1" smtClean="0"/>
                <a:t>m</a:t>
              </a:r>
              <a:r>
                <a:rPr lang="en-US" sz="2800" dirty="0" err="1" smtClean="0"/>
                <a:t>O</a:t>
              </a:r>
              <a:r>
                <a:rPr lang="en-US" sz="2800" baseline="-25000" dirty="0" err="1" smtClean="0"/>
                <a:t>n</a:t>
              </a:r>
              <a:r>
                <a:rPr lang="en-US" sz="2800" dirty="0"/>
                <a:t> </a:t>
              </a:r>
              <a:r>
                <a:rPr lang="en-US" sz="2800" dirty="0" smtClean="0"/>
                <a:t>  [+]  </a:t>
              </a:r>
              <a:endParaRPr lang="en-US" sz="2800" dirty="0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173" y="1149432"/>
              <a:ext cx="586344" cy="49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9" name="Group 38"/>
            <p:cNvGrpSpPr/>
            <p:nvPr/>
          </p:nvGrpSpPr>
          <p:grpSpPr>
            <a:xfrm>
              <a:off x="511691" y="1602541"/>
              <a:ext cx="3933444" cy="575041"/>
              <a:chOff x="1060768" y="4603750"/>
              <a:chExt cx="4419600" cy="646113"/>
            </a:xfrm>
          </p:grpSpPr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0768" y="4603750"/>
                <a:ext cx="4419600" cy="64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4924425" y="4676616"/>
                <a:ext cx="502920" cy="5029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2719705" y="4676616"/>
                <a:ext cx="502920" cy="5029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Oval 2"/>
          <p:cNvSpPr/>
          <p:nvPr/>
        </p:nvSpPr>
        <p:spPr>
          <a:xfrm>
            <a:off x="370115" y="5181600"/>
            <a:ext cx="8773886" cy="158931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5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820738" y="892175"/>
            <a:ext cx="7789862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  <a:buClr>
                <a:schemeClr val="tx1"/>
              </a:buClr>
            </a:pPr>
            <a:r>
              <a:rPr lang="en-US" altLang="en-US" sz="2800" b="1" u="sng" dirty="0">
                <a:solidFill>
                  <a:srgbClr val="0070C0"/>
                </a:solidFill>
              </a:rPr>
              <a:t>Double replacement reactions</a:t>
            </a:r>
            <a:r>
              <a:rPr lang="en-US" altLang="en-US" sz="2800" i="1" dirty="0"/>
              <a:t> </a:t>
            </a:r>
            <a:r>
              <a:rPr lang="en-US" altLang="en-US" sz="2800" dirty="0"/>
              <a:t>occur when ions exchange between two compounds.</a:t>
            </a:r>
          </a:p>
        </p:txBody>
      </p:sp>
      <p:sp>
        <p:nvSpPr>
          <p:cNvPr id="7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Replacement Reactions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676400" y="2293938"/>
            <a:ext cx="5715000" cy="1249362"/>
            <a:chOff x="1676400" y="2713038"/>
            <a:chExt cx="5715000" cy="1249362"/>
          </a:xfrm>
        </p:grpSpPr>
        <p:sp>
          <p:nvSpPr>
            <p:cNvPr id="8" name="Arc 17"/>
            <p:cNvSpPr>
              <a:spLocks/>
            </p:cNvSpPr>
            <p:nvPr/>
          </p:nvSpPr>
          <p:spPr bwMode="auto">
            <a:xfrm flipV="1">
              <a:off x="2057400" y="3657600"/>
              <a:ext cx="1741488" cy="304800"/>
            </a:xfrm>
            <a:custGeom>
              <a:avLst/>
              <a:gdLst>
                <a:gd name="G0" fmla="+- 21356 0 0"/>
                <a:gd name="G1" fmla="+- 21600 0 0"/>
                <a:gd name="G2" fmla="+- 21600 0 0"/>
                <a:gd name="T0" fmla="*/ 0 w 42625"/>
                <a:gd name="T1" fmla="*/ 18364 h 21600"/>
                <a:gd name="T2" fmla="*/ 42625 w 42625"/>
                <a:gd name="T3" fmla="*/ 17833 h 21600"/>
                <a:gd name="T4" fmla="*/ 21356 w 42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25" h="21600" fill="none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</a:path>
                <a:path w="42625" h="21600" stroke="0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  <a:lnTo>
                    <a:pt x="21356" y="2160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9" name="Picture 1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713038"/>
              <a:ext cx="5715000" cy="99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Arc 20"/>
            <p:cNvSpPr>
              <a:spLocks/>
            </p:cNvSpPr>
            <p:nvPr/>
          </p:nvSpPr>
          <p:spPr bwMode="auto">
            <a:xfrm rot="10800000" flipV="1">
              <a:off x="2514600" y="2971800"/>
              <a:ext cx="762000" cy="228600"/>
            </a:xfrm>
            <a:custGeom>
              <a:avLst/>
              <a:gdLst>
                <a:gd name="G0" fmla="+- 21356 0 0"/>
                <a:gd name="G1" fmla="+- 21600 0 0"/>
                <a:gd name="G2" fmla="+- 21600 0 0"/>
                <a:gd name="T0" fmla="*/ 0 w 42625"/>
                <a:gd name="T1" fmla="*/ 18364 h 21600"/>
                <a:gd name="T2" fmla="*/ 42625 w 42625"/>
                <a:gd name="T3" fmla="*/ 17833 h 21600"/>
                <a:gd name="T4" fmla="*/ 21356 w 42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25" h="21600" fill="none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</a:path>
                <a:path w="42625" h="21600" stroke="0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  <a:lnTo>
                    <a:pt x="21356" y="2160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4800" y="3819525"/>
            <a:ext cx="8305800" cy="1052513"/>
            <a:chOff x="304800" y="4648200"/>
            <a:chExt cx="8305800" cy="1052513"/>
          </a:xfrm>
        </p:grpSpPr>
        <p:grpSp>
          <p:nvGrpSpPr>
            <p:cNvPr id="12" name="Group 5"/>
            <p:cNvGrpSpPr>
              <a:grpSpLocks/>
            </p:cNvGrpSpPr>
            <p:nvPr/>
          </p:nvGrpSpPr>
          <p:grpSpPr bwMode="auto">
            <a:xfrm>
              <a:off x="663575" y="5181600"/>
              <a:ext cx="7947025" cy="519113"/>
              <a:chOff x="384" y="3312"/>
              <a:chExt cx="5006" cy="327"/>
            </a:xfrm>
          </p:grpSpPr>
          <p:sp>
            <p:nvSpPr>
              <p:cNvPr id="14" name="Text Box 6"/>
              <p:cNvSpPr txBox="1">
                <a:spLocks noChangeArrowheads="1"/>
              </p:cNvSpPr>
              <p:nvPr/>
            </p:nvSpPr>
            <p:spPr bwMode="auto">
              <a:xfrm>
                <a:off x="384" y="3312"/>
                <a:ext cx="500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Pb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(NO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aq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)  +  2KI(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aq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)		PbI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(s)  +  2KNO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aq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</a:p>
            </p:txBody>
          </p:sp>
          <p:pic>
            <p:nvPicPr>
              <p:cNvPr id="15" name="Picture 7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3360"/>
                <a:ext cx="354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04800" y="4648200"/>
              <a:ext cx="13128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b="1" smtClean="0">
                  <a:solidFill>
                    <a:srgbClr val="333399"/>
                  </a:solidFill>
                </a:rPr>
                <a:t>Example: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3575" y="5295900"/>
            <a:ext cx="7947025" cy="1066800"/>
            <a:chOff x="663575" y="4953000"/>
            <a:chExt cx="7947025" cy="1066800"/>
          </a:xfrm>
        </p:grpSpPr>
        <p:grpSp>
          <p:nvGrpSpPr>
            <p:cNvPr id="17" name="Group 22"/>
            <p:cNvGrpSpPr>
              <a:grpSpLocks/>
            </p:cNvGrpSpPr>
            <p:nvPr/>
          </p:nvGrpSpPr>
          <p:grpSpPr bwMode="auto">
            <a:xfrm>
              <a:off x="663575" y="5181600"/>
              <a:ext cx="7947025" cy="519113"/>
              <a:chOff x="384" y="3312"/>
              <a:chExt cx="5006" cy="327"/>
            </a:xfrm>
          </p:grpSpPr>
          <p:sp>
            <p:nvSpPr>
              <p:cNvPr id="24" name="Text Box 20"/>
              <p:cNvSpPr txBox="1">
                <a:spLocks noChangeArrowheads="1"/>
              </p:cNvSpPr>
              <p:nvPr/>
            </p:nvSpPr>
            <p:spPr bwMode="auto">
              <a:xfrm>
                <a:off x="384" y="3312"/>
                <a:ext cx="500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Pb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(NO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aq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)  +  2KI(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aq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)		PbI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(s)  +  2KNO</a:t>
                </a:r>
                <a:r>
                  <a:rPr lang="en-US" sz="2800" baseline="-250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3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r>
                  <a:rPr lang="en-US" sz="2800" dirty="0" err="1" smtClean="0">
                    <a:solidFill>
                      <a:srgbClr val="000000"/>
                    </a:solidFill>
                    <a:latin typeface="Times New Roman" pitchFamily="18" charset="0"/>
                  </a:rPr>
                  <a:t>aq</a:t>
                </a:r>
                <a:r>
                  <a:rPr lang="en-US" sz="2800" dirty="0" smtClean="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</a:p>
            </p:txBody>
          </p:sp>
          <p:pic>
            <p:nvPicPr>
              <p:cNvPr id="25" name="Picture 2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2" y="3360"/>
                <a:ext cx="354" cy="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8" name="Oval 11"/>
            <p:cNvSpPr>
              <a:spLocks noChangeArrowheads="1"/>
            </p:cNvSpPr>
            <p:nvPr/>
          </p:nvSpPr>
          <p:spPr bwMode="auto">
            <a:xfrm>
              <a:off x="3657600" y="5181600"/>
              <a:ext cx="228600" cy="533400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19" name="Oval 13"/>
            <p:cNvSpPr>
              <a:spLocks noChangeArrowheads="1"/>
            </p:cNvSpPr>
            <p:nvPr/>
          </p:nvSpPr>
          <p:spPr bwMode="auto">
            <a:xfrm>
              <a:off x="1143000" y="5181600"/>
              <a:ext cx="838200" cy="609600"/>
            </a:xfrm>
            <a:prstGeom prst="ellipse">
              <a:avLst/>
            </a:pr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638800" y="5181600"/>
              <a:ext cx="228600" cy="533400"/>
            </a:xfrm>
            <a:prstGeom prst="ellips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7239000" y="5181600"/>
              <a:ext cx="762000" cy="609600"/>
            </a:xfrm>
            <a:prstGeom prst="ellipse">
              <a:avLst/>
            </a:prstGeom>
            <a:noFill/>
            <a:ln w="28575">
              <a:solidFill>
                <a:srgbClr val="6666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2" name="Arc 25"/>
            <p:cNvSpPr>
              <a:spLocks/>
            </p:cNvSpPr>
            <p:nvPr/>
          </p:nvSpPr>
          <p:spPr bwMode="auto">
            <a:xfrm flipV="1">
              <a:off x="977900" y="5638800"/>
              <a:ext cx="2755900" cy="381000"/>
            </a:xfrm>
            <a:custGeom>
              <a:avLst/>
              <a:gdLst>
                <a:gd name="G0" fmla="+- 21564 0 0"/>
                <a:gd name="G1" fmla="+- 21600 0 0"/>
                <a:gd name="G2" fmla="+- 21600 0 0"/>
                <a:gd name="T0" fmla="*/ 0 w 42833"/>
                <a:gd name="T1" fmla="*/ 20358 h 21600"/>
                <a:gd name="T2" fmla="*/ 42833 w 42833"/>
                <a:gd name="T3" fmla="*/ 17833 h 21600"/>
                <a:gd name="T4" fmla="*/ 21564 w 42833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833" h="21600" fill="none" extrusionOk="0">
                  <a:moveTo>
                    <a:pt x="-1" y="20357"/>
                  </a:moveTo>
                  <a:cubicBezTo>
                    <a:pt x="657" y="8930"/>
                    <a:pt x="10117" y="-1"/>
                    <a:pt x="21564" y="0"/>
                  </a:cubicBezTo>
                  <a:cubicBezTo>
                    <a:pt x="32040" y="0"/>
                    <a:pt x="41005" y="7517"/>
                    <a:pt x="42832" y="17833"/>
                  </a:cubicBezTo>
                </a:path>
                <a:path w="42833" h="21600" stroke="0" extrusionOk="0">
                  <a:moveTo>
                    <a:pt x="-1" y="20357"/>
                  </a:moveTo>
                  <a:cubicBezTo>
                    <a:pt x="657" y="8930"/>
                    <a:pt x="10117" y="-1"/>
                    <a:pt x="21564" y="0"/>
                  </a:cubicBezTo>
                  <a:cubicBezTo>
                    <a:pt x="32040" y="0"/>
                    <a:pt x="41005" y="7517"/>
                    <a:pt x="42832" y="17833"/>
                  </a:cubicBezTo>
                  <a:lnTo>
                    <a:pt x="21564" y="2160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23" name="Arc 26"/>
            <p:cNvSpPr>
              <a:spLocks/>
            </p:cNvSpPr>
            <p:nvPr/>
          </p:nvSpPr>
          <p:spPr bwMode="auto">
            <a:xfrm rot="10800000" flipV="1">
              <a:off x="1828800" y="4953000"/>
              <a:ext cx="1676400" cy="381000"/>
            </a:xfrm>
            <a:custGeom>
              <a:avLst/>
              <a:gdLst>
                <a:gd name="G0" fmla="+- 21356 0 0"/>
                <a:gd name="G1" fmla="+- 21600 0 0"/>
                <a:gd name="G2" fmla="+- 21600 0 0"/>
                <a:gd name="T0" fmla="*/ 0 w 42625"/>
                <a:gd name="T1" fmla="*/ 18364 h 21600"/>
                <a:gd name="T2" fmla="*/ 42625 w 42625"/>
                <a:gd name="T3" fmla="*/ 17833 h 21600"/>
                <a:gd name="T4" fmla="*/ 21356 w 42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25" h="21600" fill="none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</a:path>
                <a:path w="42625" h="21600" stroke="0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  <a:lnTo>
                    <a:pt x="21356" y="2160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705725" y="1647825"/>
            <a:ext cx="1438274" cy="646331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Write this in your notes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25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0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14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2" name="Text Box 4"/>
          <p:cNvSpPr txBox="1">
            <a:spLocks noChangeArrowheads="1"/>
          </p:cNvSpPr>
          <p:nvPr/>
        </p:nvSpPr>
        <p:spPr bwMode="auto">
          <a:xfrm>
            <a:off x="685800" y="2219325"/>
            <a:ext cx="77724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/>
              <a:t>The solid product produced during a chemical reaction in a solution is called a</a:t>
            </a:r>
            <a:r>
              <a:rPr lang="en-US" altLang="en-US" sz="2800" dirty="0">
                <a:solidFill>
                  <a:srgbClr val="0070C0"/>
                </a:solidFill>
              </a:rPr>
              <a:t> </a:t>
            </a:r>
            <a:r>
              <a:rPr lang="en-US" altLang="en-US" sz="2800" b="1" u="sng" dirty="0">
                <a:solidFill>
                  <a:srgbClr val="0070C0"/>
                </a:solidFill>
              </a:rPr>
              <a:t>precipitate</a:t>
            </a:r>
            <a:r>
              <a:rPr lang="en-US" altLang="en-US" sz="2800" dirty="0">
                <a:solidFill>
                  <a:srgbClr val="0070C0"/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0994" y="3267075"/>
            <a:ext cx="8482013" cy="1121807"/>
            <a:chOff x="330994" y="3267075"/>
            <a:chExt cx="8482013" cy="1121807"/>
          </a:xfrm>
        </p:grpSpPr>
        <p:sp>
          <p:nvSpPr>
            <p:cNvPr id="2" name="TextBox 1"/>
            <p:cNvSpPr txBox="1"/>
            <p:nvPr/>
          </p:nvSpPr>
          <p:spPr>
            <a:xfrm>
              <a:off x="330994" y="3267075"/>
              <a:ext cx="8482013" cy="1121807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rgbClr val="FF0000"/>
              </a:solidFill>
            </a:ln>
          </p:spPr>
          <p:txBody>
            <a:bodyPr wrap="square" rtlCol="0" anchor="b" anchorCtr="0">
              <a:noAutofit/>
            </a:bodyPr>
            <a:lstStyle/>
            <a:p>
              <a:pPr algn="r"/>
              <a:r>
                <a:rPr lang="en-US" b="1" dirty="0" smtClean="0">
                  <a:solidFill>
                    <a:srgbClr val="FF0000"/>
                  </a:solidFill>
                </a:rPr>
                <a:t>Write this in your notes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91173" name="Text Box 5"/>
            <p:cNvSpPr txBox="1">
              <a:spLocks noChangeArrowheads="1"/>
            </p:cNvSpPr>
            <p:nvPr/>
          </p:nvSpPr>
          <p:spPr bwMode="auto">
            <a:xfrm>
              <a:off x="684213" y="3340616"/>
              <a:ext cx="7775575" cy="8604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marL="344488" indent="-3444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58788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2pPr>
              <a:lvl3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3pPr>
              <a:lvl4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4pPr>
              <a:lvl5pPr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marL="0" indent="0">
                <a:spcBef>
                  <a:spcPct val="30000"/>
                </a:spcBef>
                <a:spcAft>
                  <a:spcPct val="30000"/>
                </a:spcAft>
              </a:pPr>
              <a:r>
                <a:rPr lang="en-US" altLang="en-US" sz="2800" dirty="0"/>
                <a:t>All double replacement reactions produce either water, a precipitate, or a gas.</a:t>
              </a:r>
            </a:p>
          </p:txBody>
        </p:sp>
      </p:grp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Double Replacement Reactions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663575" y="1333500"/>
            <a:ext cx="7947025" cy="519113"/>
            <a:chOff x="384" y="3312"/>
            <a:chExt cx="5006" cy="327"/>
          </a:xfrm>
        </p:grpSpPr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84" y="3312"/>
              <a:ext cx="500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dirty="0" err="1" smtClean="0">
                  <a:solidFill>
                    <a:srgbClr val="000000"/>
                  </a:solidFill>
                  <a:latin typeface="Times New Roman" pitchFamily="18" charset="0"/>
                </a:rPr>
                <a:t>Pb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</a:rPr>
                <a:t>(NO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itchFamily="18" charset="0"/>
                </a:rPr>
                <a:t>aq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</a:rPr>
                <a:t>)  +  2KI(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itchFamily="18" charset="0"/>
                </a:rPr>
                <a:t>aq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</a:rPr>
                <a:t>)		PbI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</a:rPr>
                <a:t>(s)  +  2KNO</a:t>
              </a:r>
              <a:r>
                <a:rPr lang="en-US" sz="2800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</a:rPr>
                <a:t>(</a:t>
              </a:r>
              <a:r>
                <a:rPr lang="en-US" sz="2800" dirty="0" err="1" smtClean="0">
                  <a:solidFill>
                    <a:srgbClr val="000000"/>
                  </a:solidFill>
                  <a:latin typeface="Times New Roman" pitchFamily="18" charset="0"/>
                </a:rPr>
                <a:t>aq</a:t>
              </a:r>
              <a:r>
                <a:rPr lang="en-US" sz="2800" dirty="0" smtClean="0">
                  <a:solidFill>
                    <a:srgbClr val="000000"/>
                  </a:solidFill>
                  <a:latin typeface="Times New Roman" pitchFamily="18" charset="0"/>
                </a:rPr>
                <a:t>)</a:t>
              </a:r>
            </a:p>
          </p:txBody>
        </p:sp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360"/>
              <a:ext cx="354" cy="2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04203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9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2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7460"/>
            <a:ext cx="9144000" cy="5128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i="1" dirty="0" smtClean="0"/>
              <a:t>Write the balanced chemical equation for the following double replacement reaction:</a:t>
            </a:r>
          </a:p>
          <a:p>
            <a:pPr marL="0" indent="0">
              <a:buNone/>
            </a:pPr>
            <a:r>
              <a:rPr lang="en-US" sz="2400" b="1" dirty="0" smtClean="0">
                <a:solidFill>
                  <a:srgbClr val="0070C0"/>
                </a:solidFill>
              </a:rPr>
              <a:t>Aqueous solutions of lithium sulfate and calcium nitrate are mixed forming the precipitate calcium sulfate and another aqueous substance.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Skeleton Equation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 smtClean="0">
                <a:solidFill>
                  <a:srgbClr val="C00000"/>
                </a:solidFill>
              </a:rPr>
              <a:t>Li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 smtClean="0">
                <a:solidFill>
                  <a:srgbClr val="C00000"/>
                </a:solidFill>
              </a:rPr>
              <a:t>SO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</a:rPr>
              <a:t>(</a:t>
            </a:r>
            <a:r>
              <a:rPr lang="en-US" sz="2800" b="1" dirty="0" err="1" smtClean="0">
                <a:solidFill>
                  <a:srgbClr val="C00000"/>
                </a:solidFill>
              </a:rPr>
              <a:t>aq</a:t>
            </a:r>
            <a:r>
              <a:rPr lang="en-US" sz="2800" b="1" dirty="0" smtClean="0">
                <a:solidFill>
                  <a:srgbClr val="C00000"/>
                </a:solidFill>
              </a:rPr>
              <a:t>) </a:t>
            </a:r>
            <a:r>
              <a:rPr lang="en-US" sz="2800" b="1" dirty="0">
                <a:solidFill>
                  <a:srgbClr val="C00000"/>
                </a:solidFill>
              </a:rPr>
              <a:t>+ </a:t>
            </a:r>
            <a:r>
              <a:rPr lang="en-US" sz="2800" b="1" dirty="0" smtClean="0">
                <a:solidFill>
                  <a:srgbClr val="C00000"/>
                </a:solidFill>
              </a:rPr>
              <a:t>Ca(NO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)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 </a:t>
            </a: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</a:t>
            </a:r>
            <a:r>
              <a:rPr lang="en-US" sz="2800" b="1" dirty="0" smtClean="0">
                <a:solidFill>
                  <a:srgbClr val="C00000"/>
                </a:solidFill>
              </a:rPr>
              <a:t> CaSO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4</a:t>
            </a:r>
            <a:r>
              <a:rPr lang="en-US" sz="2800" b="1" dirty="0" smtClean="0">
                <a:solidFill>
                  <a:srgbClr val="C00000"/>
                </a:solidFill>
              </a:rPr>
              <a:t>(s</a:t>
            </a:r>
            <a:r>
              <a:rPr lang="en-US" sz="2800" b="1" dirty="0">
                <a:solidFill>
                  <a:srgbClr val="C00000"/>
                </a:solidFill>
              </a:rPr>
              <a:t>) + </a:t>
            </a:r>
            <a:r>
              <a:rPr lang="en-US" sz="2800" b="1" dirty="0" smtClean="0">
                <a:solidFill>
                  <a:srgbClr val="C00000"/>
                </a:solidFill>
              </a:rPr>
              <a:t>LiNO</a:t>
            </a:r>
            <a:r>
              <a:rPr lang="en-US" sz="2800" b="1" baseline="-25000" dirty="0" smtClean="0">
                <a:solidFill>
                  <a:srgbClr val="C00000"/>
                </a:solidFill>
              </a:rPr>
              <a:t>3</a:t>
            </a:r>
            <a:r>
              <a:rPr lang="en-US" sz="2800" b="1" dirty="0" smtClean="0">
                <a:solidFill>
                  <a:srgbClr val="C00000"/>
                </a:solidFill>
              </a:rPr>
              <a:t>(</a:t>
            </a:r>
            <a:r>
              <a:rPr lang="en-US" sz="2800" b="1" dirty="0" err="1" smtClean="0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  <a:endParaRPr lang="en-US" sz="2800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3000"/>
              </a:spcBef>
              <a:buNone/>
            </a:pPr>
            <a:r>
              <a:rPr lang="en-US" sz="2400" b="1" u="sng" dirty="0" smtClean="0">
                <a:solidFill>
                  <a:srgbClr val="0070C0"/>
                </a:solidFill>
              </a:rPr>
              <a:t>Chemical Equation (Balanced)</a:t>
            </a:r>
            <a:endParaRPr lang="en-US" sz="2400" b="1" u="sng" dirty="0">
              <a:solidFill>
                <a:srgbClr val="0070C0"/>
              </a:solidFill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2800" b="1" dirty="0">
                <a:solidFill>
                  <a:srgbClr val="C00000"/>
                </a:solidFill>
              </a:rPr>
              <a:t>Li</a:t>
            </a:r>
            <a:r>
              <a:rPr lang="en-US" sz="2800" b="1" baseline="-25000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SO</a:t>
            </a:r>
            <a:r>
              <a:rPr lang="en-US" sz="2800" b="1" baseline="-25000" dirty="0">
                <a:solidFill>
                  <a:srgbClr val="C00000"/>
                </a:solidFill>
              </a:rPr>
              <a:t>4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+ Ca(NO</a:t>
            </a:r>
            <a:r>
              <a:rPr lang="en-US" sz="2800" b="1" baseline="-25000" dirty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  <a:r>
              <a:rPr lang="en-US" sz="2800" b="1" baseline="-25000" dirty="0">
                <a:solidFill>
                  <a:srgbClr val="C00000"/>
                </a:solidFill>
              </a:rPr>
              <a:t>2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  </a:t>
            </a:r>
            <a:r>
              <a:rPr lang="en-US" sz="2800" b="1" dirty="0" smtClean="0">
                <a:solidFill>
                  <a:srgbClr val="C00000"/>
                </a:solidFill>
                <a:latin typeface="Wingdings" panose="05000000000000000000" pitchFamily="2" charset="2"/>
              </a:rPr>
              <a:t>à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>
                <a:solidFill>
                  <a:srgbClr val="C00000"/>
                </a:solidFill>
              </a:rPr>
              <a:t>CaSO</a:t>
            </a:r>
            <a:r>
              <a:rPr lang="en-US" sz="2800" b="1" baseline="-25000" dirty="0">
                <a:solidFill>
                  <a:srgbClr val="C00000"/>
                </a:solidFill>
              </a:rPr>
              <a:t>4</a:t>
            </a:r>
            <a:r>
              <a:rPr lang="en-US" sz="2800" b="1" dirty="0">
                <a:solidFill>
                  <a:srgbClr val="C00000"/>
                </a:solidFill>
              </a:rPr>
              <a:t>(s) + 2LiNO</a:t>
            </a:r>
            <a:r>
              <a:rPr lang="en-US" sz="2800" b="1" baseline="-25000" dirty="0">
                <a:solidFill>
                  <a:srgbClr val="C00000"/>
                </a:solidFill>
              </a:rPr>
              <a:t>3</a:t>
            </a:r>
            <a:r>
              <a:rPr lang="en-US" sz="2800" b="1" dirty="0">
                <a:solidFill>
                  <a:srgbClr val="C00000"/>
                </a:solidFill>
              </a:rPr>
              <a:t>(</a:t>
            </a:r>
            <a:r>
              <a:rPr lang="en-US" sz="2800" b="1" dirty="0" err="1">
                <a:solidFill>
                  <a:srgbClr val="C00000"/>
                </a:solidFill>
              </a:rPr>
              <a:t>aq</a:t>
            </a:r>
            <a:r>
              <a:rPr lang="en-US" sz="2800" b="1" dirty="0">
                <a:solidFill>
                  <a:srgbClr val="C00000"/>
                </a:solidFill>
              </a:rPr>
              <a:t>)</a:t>
            </a:r>
          </a:p>
          <a:p>
            <a:pPr marL="0" indent="0" algn="ctr">
              <a:spcBef>
                <a:spcPts val="3000"/>
              </a:spcBef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2769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621970"/>
            <a:ext cx="8869680" cy="4803543"/>
          </a:xfrm>
        </p:spPr>
        <p:txBody>
          <a:bodyPr/>
          <a:lstStyle/>
          <a:p>
            <a:r>
              <a:rPr lang="en-US" dirty="0" smtClean="0"/>
              <a:t>pg 291   14, 16</a:t>
            </a:r>
          </a:p>
          <a:p>
            <a:r>
              <a:rPr lang="en-US" dirty="0" smtClean="0"/>
              <a:t>pg 292   18, 20</a:t>
            </a:r>
          </a:p>
          <a:p>
            <a:r>
              <a:rPr lang="en-US" dirty="0" smtClean="0"/>
              <a:t>pg 295   21 thru 24</a:t>
            </a:r>
          </a:p>
          <a:p>
            <a:r>
              <a:rPr lang="en-US" dirty="0" smtClean="0"/>
              <a:t>pg 297   26, 28  (</a:t>
            </a:r>
            <a:r>
              <a:rPr lang="en-US" sz="2400" i="1" dirty="0" smtClean="0"/>
              <a:t>Explain why these reactions occurred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 rot="21288314">
            <a:off x="182880" y="395896"/>
            <a:ext cx="8778240" cy="73152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70C0"/>
                </a:solidFill>
                <a:latin typeface="Arial" pitchFamily="34" charset="0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tx1"/>
                </a:solidFill>
              </a:rPr>
              <a:t>Classwork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31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1815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Classes of Chemical Reactions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8162296"/>
              </p:ext>
            </p:extLst>
          </p:nvPr>
        </p:nvGraphicFramePr>
        <p:xfrm>
          <a:off x="182563" y="772886"/>
          <a:ext cx="8595360" cy="580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/>
                <a:gridCol w="5669280"/>
              </a:tblGrid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Synthesis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Combustion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Decomposition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</a:t>
                      </a:r>
                      <a:endParaRPr lang="en-US" sz="28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3727329" y="5525580"/>
            <a:ext cx="4601049" cy="1005840"/>
            <a:chOff x="1676400" y="2713038"/>
            <a:chExt cx="5715000" cy="1249362"/>
          </a:xfrm>
        </p:grpSpPr>
        <p:sp>
          <p:nvSpPr>
            <p:cNvPr id="30" name="Arc 17"/>
            <p:cNvSpPr>
              <a:spLocks/>
            </p:cNvSpPr>
            <p:nvPr/>
          </p:nvSpPr>
          <p:spPr bwMode="auto">
            <a:xfrm flipV="1">
              <a:off x="2057400" y="3657600"/>
              <a:ext cx="1741488" cy="304800"/>
            </a:xfrm>
            <a:custGeom>
              <a:avLst/>
              <a:gdLst>
                <a:gd name="G0" fmla="+- 21356 0 0"/>
                <a:gd name="G1" fmla="+- 21600 0 0"/>
                <a:gd name="G2" fmla="+- 21600 0 0"/>
                <a:gd name="T0" fmla="*/ 0 w 42625"/>
                <a:gd name="T1" fmla="*/ 18364 h 21600"/>
                <a:gd name="T2" fmla="*/ 42625 w 42625"/>
                <a:gd name="T3" fmla="*/ 17833 h 21600"/>
                <a:gd name="T4" fmla="*/ 21356 w 42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25" h="21600" fill="none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</a:path>
                <a:path w="42625" h="21600" stroke="0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  <a:lnTo>
                    <a:pt x="21356" y="2160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31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713038"/>
              <a:ext cx="5715000" cy="99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Arc 20"/>
            <p:cNvSpPr>
              <a:spLocks/>
            </p:cNvSpPr>
            <p:nvPr/>
          </p:nvSpPr>
          <p:spPr bwMode="auto">
            <a:xfrm rot="10800000" flipV="1">
              <a:off x="2514600" y="2971800"/>
              <a:ext cx="762000" cy="228600"/>
            </a:xfrm>
            <a:custGeom>
              <a:avLst/>
              <a:gdLst>
                <a:gd name="G0" fmla="+- 21356 0 0"/>
                <a:gd name="G1" fmla="+- 21600 0 0"/>
                <a:gd name="G2" fmla="+- 21600 0 0"/>
                <a:gd name="T0" fmla="*/ 0 w 42625"/>
                <a:gd name="T1" fmla="*/ 18364 h 21600"/>
                <a:gd name="T2" fmla="*/ 42625 w 42625"/>
                <a:gd name="T3" fmla="*/ 17833 h 21600"/>
                <a:gd name="T4" fmla="*/ 21356 w 42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25" h="21600" fill="none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</a:path>
                <a:path w="42625" h="21600" stroke="0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  <a:lnTo>
                    <a:pt x="21356" y="2160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53" y="4313998"/>
            <a:ext cx="41910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73" y="3240023"/>
            <a:ext cx="2981360" cy="90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32" y="851839"/>
            <a:ext cx="3937042" cy="100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3617824" y="2021575"/>
            <a:ext cx="4820058" cy="1049855"/>
            <a:chOff x="511691" y="1127727"/>
            <a:chExt cx="4820058" cy="1049855"/>
          </a:xfrm>
        </p:grpSpPr>
        <p:sp>
          <p:nvSpPr>
            <p:cNvPr id="37" name="TextBox 36"/>
            <p:cNvSpPr txBox="1"/>
            <p:nvPr/>
          </p:nvSpPr>
          <p:spPr>
            <a:xfrm>
              <a:off x="703559" y="1127727"/>
              <a:ext cx="46281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      +     O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               </a:t>
              </a:r>
              <a:r>
                <a:rPr lang="en-US" sz="2800" dirty="0" err="1" smtClean="0"/>
                <a:t>A</a:t>
              </a:r>
              <a:r>
                <a:rPr lang="en-US" sz="2800" baseline="-25000" dirty="0" err="1" smtClean="0"/>
                <a:t>m</a:t>
              </a:r>
              <a:r>
                <a:rPr lang="en-US" sz="2800" dirty="0" err="1" smtClean="0"/>
                <a:t>O</a:t>
              </a:r>
              <a:r>
                <a:rPr lang="en-US" sz="2800" baseline="-25000" dirty="0" err="1" smtClean="0"/>
                <a:t>n</a:t>
              </a:r>
              <a:r>
                <a:rPr lang="en-US" sz="2800" dirty="0"/>
                <a:t> </a:t>
              </a:r>
              <a:r>
                <a:rPr lang="en-US" sz="2800" dirty="0" smtClean="0"/>
                <a:t>  [+]  </a:t>
              </a:r>
              <a:endParaRPr lang="en-US" sz="2800" dirty="0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173" y="1149432"/>
              <a:ext cx="586344" cy="49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9" name="Group 38"/>
            <p:cNvGrpSpPr/>
            <p:nvPr/>
          </p:nvGrpSpPr>
          <p:grpSpPr>
            <a:xfrm>
              <a:off x="511691" y="1602541"/>
              <a:ext cx="3933444" cy="575041"/>
              <a:chOff x="1060768" y="4603750"/>
              <a:chExt cx="4419600" cy="646113"/>
            </a:xfrm>
          </p:grpSpPr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0768" y="4603750"/>
                <a:ext cx="4419600" cy="64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4924425" y="4676616"/>
                <a:ext cx="502920" cy="5029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2719705" y="4676616"/>
                <a:ext cx="502920" cy="5029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583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6" name="Text Box 4"/>
          <p:cNvSpPr txBox="1">
            <a:spLocks noChangeArrowheads="1"/>
          </p:cNvSpPr>
          <p:nvPr/>
        </p:nvSpPr>
        <p:spPr bwMode="auto">
          <a:xfrm>
            <a:off x="823913" y="1101725"/>
            <a:ext cx="799782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 marL="4587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30000"/>
              </a:spcBef>
              <a:spcAft>
                <a:spcPct val="30000"/>
              </a:spcAft>
            </a:pPr>
            <a:r>
              <a:rPr lang="en-US" altLang="en-US" sz="2800" dirty="0" smtClean="0"/>
              <a:t>Table 9.4 summarizes </a:t>
            </a:r>
            <a:r>
              <a:rPr lang="en-US" altLang="en-US" sz="2800" dirty="0"/>
              <a:t>different ways to predict the products of a chemical reaction.</a:t>
            </a:r>
          </a:p>
        </p:txBody>
      </p:sp>
      <p:pic>
        <p:nvPicPr>
          <p:cNvPr id="397318" name="Picture 6" descr="TABLE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" y="2198707"/>
            <a:ext cx="8946262" cy="4383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330200" y="0"/>
            <a:ext cx="8483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Replacement Reactions</a:t>
            </a:r>
            <a:endParaRPr lang="en-US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4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7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7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Identify the reaction type:</a:t>
            </a:r>
          </a:p>
          <a:p>
            <a:pPr marL="0" indent="0" algn="ctr">
              <a:spcBef>
                <a:spcPts val="6000"/>
              </a:spcBef>
              <a:buNone/>
            </a:pPr>
            <a:r>
              <a:rPr lang="en-US" b="1" dirty="0" smtClean="0"/>
              <a:t>Na</a:t>
            </a:r>
            <a:r>
              <a:rPr lang="en-US" b="1" baseline="-25000" dirty="0" smtClean="0"/>
              <a:t>2</a:t>
            </a:r>
            <a:r>
              <a:rPr lang="en-US" b="1" dirty="0" smtClean="0"/>
              <a:t>CO</a:t>
            </a:r>
            <a:r>
              <a:rPr lang="en-US" b="1" baseline="-25000" dirty="0" smtClean="0"/>
              <a:t>3</a:t>
            </a:r>
            <a:r>
              <a:rPr lang="en-US" b="1" dirty="0" smtClean="0"/>
              <a:t>  ----&gt;   Na</a:t>
            </a:r>
            <a:r>
              <a:rPr lang="en-US" b="1" baseline="-25000" dirty="0" smtClean="0"/>
              <a:t>2</a:t>
            </a:r>
            <a:r>
              <a:rPr lang="en-US" b="1" dirty="0" smtClean="0"/>
              <a:t>O   +  CO</a:t>
            </a:r>
            <a:r>
              <a:rPr lang="en-US" b="1" baseline="-25000" dirty="0" smtClean="0"/>
              <a:t>2</a:t>
            </a:r>
          </a:p>
          <a:p>
            <a:pPr marL="0" indent="0" algn="ctr">
              <a:spcBef>
                <a:spcPts val="6000"/>
              </a:spcBef>
              <a:buNone/>
            </a:pPr>
            <a:r>
              <a:rPr lang="en-US" b="1" dirty="0" err="1" smtClean="0"/>
              <a:t>Pb</a:t>
            </a:r>
            <a:r>
              <a:rPr lang="en-US" b="1" dirty="0" smtClean="0"/>
              <a:t>  + O</a:t>
            </a:r>
            <a:r>
              <a:rPr lang="en-US" b="1" baseline="-25000" dirty="0" smtClean="0"/>
              <a:t>2</a:t>
            </a:r>
            <a:r>
              <a:rPr lang="en-US" b="1" dirty="0" smtClean="0"/>
              <a:t>   ----&gt;  PbO</a:t>
            </a:r>
            <a:r>
              <a:rPr lang="en-US" b="1" baseline="-25000" dirty="0" smtClean="0"/>
              <a:t>2</a:t>
            </a:r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660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940" y="1297460"/>
            <a:ext cx="8580120" cy="512805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SWBAT </a:t>
            </a:r>
            <a:r>
              <a:rPr lang="en-US" b="1" dirty="0" smtClean="0"/>
              <a:t>classify chemical reactions and use the activity series to determine if a chemical reaction will occur.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131628" y="0"/>
            <a:ext cx="1012371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Write this in your notes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31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7030A0"/>
          </a:solidFill>
          <a:ln>
            <a:solidFill>
              <a:srgbClr val="7030A0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Identify the reaction type:</a:t>
            </a:r>
          </a:p>
          <a:p>
            <a:pPr marL="0" indent="0" algn="ctr">
              <a:spcBef>
                <a:spcPts val="6000"/>
              </a:spcBef>
              <a:buNone/>
            </a:pPr>
            <a:r>
              <a:rPr lang="en-US" b="1" dirty="0" err="1" smtClean="0"/>
              <a:t>NaOH</a:t>
            </a:r>
            <a:r>
              <a:rPr lang="en-US" b="1" dirty="0" smtClean="0"/>
              <a:t>  +  KNO</a:t>
            </a:r>
            <a:r>
              <a:rPr lang="en-US" b="1" baseline="-25000" dirty="0" smtClean="0"/>
              <a:t>3</a:t>
            </a:r>
            <a:r>
              <a:rPr lang="en-US" b="1" dirty="0" smtClean="0"/>
              <a:t>  ----&gt;   NaNO</a:t>
            </a:r>
            <a:r>
              <a:rPr lang="en-US" b="1" baseline="-25000" dirty="0" smtClean="0"/>
              <a:t>3</a:t>
            </a:r>
            <a:r>
              <a:rPr lang="en-US" b="1" dirty="0" smtClean="0"/>
              <a:t>   +  KOH</a:t>
            </a:r>
            <a:endParaRPr lang="en-US" b="1" baseline="-25000" dirty="0" smtClean="0"/>
          </a:p>
          <a:p>
            <a:pPr marL="0" indent="0" algn="ctr">
              <a:spcBef>
                <a:spcPts val="6000"/>
              </a:spcBef>
              <a:buNone/>
            </a:pPr>
            <a:r>
              <a:rPr lang="en-US" b="1" dirty="0" smtClean="0"/>
              <a:t>2 Fe  +  6 </a:t>
            </a:r>
            <a:r>
              <a:rPr lang="en-US" b="1" dirty="0" err="1" smtClean="0"/>
              <a:t>NaBr</a:t>
            </a:r>
            <a:r>
              <a:rPr lang="en-US" b="1" dirty="0" smtClean="0"/>
              <a:t>  ----&gt;  2 FeBr</a:t>
            </a:r>
            <a:r>
              <a:rPr lang="en-US" b="1" baseline="-25000" dirty="0" smtClean="0"/>
              <a:t>3</a:t>
            </a:r>
            <a:r>
              <a:rPr lang="en-US" b="1" dirty="0" smtClean="0"/>
              <a:t>  +  6 Na</a:t>
            </a:r>
            <a:endParaRPr lang="en-US" b="1" baseline="-25000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3014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Homework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" y="1297460"/>
            <a:ext cx="8869680" cy="5128054"/>
          </a:xfrm>
        </p:spPr>
        <p:txBody>
          <a:bodyPr/>
          <a:lstStyle/>
          <a:p>
            <a:r>
              <a:rPr lang="en-US" dirty="0" smtClean="0"/>
              <a:t>pg 291   14, 16</a:t>
            </a:r>
          </a:p>
          <a:p>
            <a:r>
              <a:rPr lang="en-US" dirty="0" smtClean="0"/>
              <a:t>pg 292   18, 20</a:t>
            </a:r>
          </a:p>
          <a:p>
            <a:r>
              <a:rPr lang="en-US" dirty="0" smtClean="0"/>
              <a:t>pg 295   21 thru 24</a:t>
            </a:r>
          </a:p>
          <a:p>
            <a:r>
              <a:rPr lang="en-US" dirty="0" smtClean="0"/>
              <a:t>pg 297   26, 28  (</a:t>
            </a:r>
            <a:r>
              <a:rPr lang="en-US" sz="2400" i="1" dirty="0" smtClean="0"/>
              <a:t>Explain why these reactions occurred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27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534400" cy="5029200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sz="2800" b="1" dirty="0" smtClean="0">
                <a:solidFill>
                  <a:srgbClr val="0070C0"/>
                </a:solidFill>
              </a:rPr>
              <a:t>Identify the reaction type: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800" b="1" dirty="0" smtClean="0"/>
              <a:t> BaSO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 + Mg(OH)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---&gt; Ba(OH)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+ MgSO</a:t>
            </a:r>
            <a:r>
              <a:rPr lang="en-US" sz="2800" b="1" baseline="-25000" dirty="0" smtClean="0"/>
              <a:t>4</a:t>
            </a:r>
            <a:endParaRPr lang="en-US" sz="2800" b="1" dirty="0" smtClean="0"/>
          </a:p>
          <a:p>
            <a:pPr marL="0" indent="0">
              <a:spcBef>
                <a:spcPts val="2400"/>
              </a:spcBef>
              <a:buNone/>
            </a:pPr>
            <a:r>
              <a:rPr lang="en-US" sz="2800" b="1" dirty="0"/>
              <a:t> </a:t>
            </a:r>
            <a:r>
              <a:rPr lang="en-US" sz="2800" b="1" dirty="0" smtClean="0"/>
              <a:t>3NH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+ H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PO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 ---&gt; (NH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)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PO</a:t>
            </a:r>
            <a:r>
              <a:rPr lang="en-US" sz="2800" b="1" baseline="-25000" dirty="0" smtClean="0"/>
              <a:t>4</a:t>
            </a:r>
            <a:endParaRPr lang="en-US" sz="2800" b="1" baseline="-25000" dirty="0"/>
          </a:p>
          <a:p>
            <a:pPr marL="0" indent="0">
              <a:spcBef>
                <a:spcPts val="2400"/>
              </a:spcBef>
              <a:buNone/>
            </a:pPr>
            <a:r>
              <a:rPr lang="en-US" sz="2800" b="1" dirty="0" smtClean="0"/>
              <a:t> 3Sn + 2H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PO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 ---&gt; 3H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+ Sn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(PO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)</a:t>
            </a:r>
            <a:r>
              <a:rPr lang="en-US" sz="2800" b="1" baseline="-25000" dirty="0" smtClean="0"/>
              <a:t>2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800" b="1" baseline="-25000" dirty="0" smtClean="0"/>
              <a:t> </a:t>
            </a:r>
            <a:r>
              <a:rPr lang="en-US" sz="2800" b="1" dirty="0" smtClean="0"/>
              <a:t>P</a:t>
            </a:r>
            <a:r>
              <a:rPr lang="en-US" sz="2800" b="1" baseline="-25000" dirty="0" smtClean="0"/>
              <a:t>4</a:t>
            </a:r>
            <a:r>
              <a:rPr lang="en-US" sz="2800" b="1" dirty="0" smtClean="0"/>
              <a:t>  + 3 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---&gt;  2P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O</a:t>
            </a:r>
            <a:r>
              <a:rPr lang="en-US" sz="2800" b="1" baseline="-25000" dirty="0" smtClean="0"/>
              <a:t>3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en-US" sz="2800" b="1" dirty="0" smtClean="0"/>
              <a:t> 2NO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---&gt; 2O</a:t>
            </a:r>
            <a:r>
              <a:rPr lang="en-US" sz="2800" b="1" baseline="-25000" dirty="0" smtClean="0"/>
              <a:t>2</a:t>
            </a:r>
            <a:r>
              <a:rPr lang="en-US" sz="2800" b="1" dirty="0" smtClean="0"/>
              <a:t> + N</a:t>
            </a:r>
            <a:r>
              <a:rPr lang="en-US" sz="2800" b="1" baseline="-25000" dirty="0" smtClean="0"/>
              <a:t>2</a:t>
            </a:r>
          </a:p>
          <a:p>
            <a:pPr marL="0" indent="0">
              <a:spcBef>
                <a:spcPts val="600"/>
              </a:spcBef>
              <a:buNone/>
            </a:pPr>
            <a:endParaRPr lang="en-US" sz="2800" b="1" dirty="0" smtClean="0"/>
          </a:p>
          <a:p>
            <a:pPr>
              <a:spcBef>
                <a:spcPts val="600"/>
              </a:spcBef>
            </a:pPr>
            <a:endParaRPr lang="en-US" sz="2800" b="1" dirty="0"/>
          </a:p>
          <a:p>
            <a:pPr>
              <a:spcBef>
                <a:spcPts val="600"/>
              </a:spcBef>
            </a:pPr>
            <a:endParaRPr lang="en-US" sz="2800" b="1" dirty="0" smtClean="0"/>
          </a:p>
          <a:p>
            <a:pPr>
              <a:spcBef>
                <a:spcPts val="600"/>
              </a:spcBef>
            </a:pP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94781" y="2275120"/>
            <a:ext cx="194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Double Replacement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4781" y="3052461"/>
            <a:ext cx="194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Synthesis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94781" y="3710857"/>
            <a:ext cx="19485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Single Replacement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(H Replacement)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4781" y="4719520"/>
            <a:ext cx="1948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Synthesis &amp; Combustion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4781" y="5348170"/>
            <a:ext cx="1948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Decomposition</a:t>
            </a:r>
            <a:endParaRPr 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60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Oval 2"/>
          <p:cNvSpPr>
            <a:spLocks noChangeArrowheads="1"/>
          </p:cNvSpPr>
          <p:nvPr/>
        </p:nvSpPr>
        <p:spPr bwMode="auto">
          <a:xfrm>
            <a:off x="503238" y="2409825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4039" name="Text Box 7"/>
          <p:cNvSpPr txBox="1">
            <a:spLocks noChangeArrowheads="1"/>
          </p:cNvSpPr>
          <p:nvPr/>
        </p:nvSpPr>
        <p:spPr bwMode="auto">
          <a:xfrm>
            <a:off x="530225" y="1295400"/>
            <a:ext cx="8232775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Which of the following is NOT one of the four types of reactions?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B13142"/>
                </a:solidFill>
              </a:rPr>
              <a:t>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deconstructive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synthesis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single replacement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double replacement</a:t>
            </a:r>
            <a:r>
              <a:rPr lang="en-US" altLang="en-US" sz="2800" b="1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393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40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40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40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0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/>
      <p:bldP spid="44039" grpId="0" build="p" advAuto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Oval 2"/>
          <p:cNvSpPr>
            <a:spLocks noChangeArrowheads="1"/>
          </p:cNvSpPr>
          <p:nvPr/>
        </p:nvSpPr>
        <p:spPr bwMode="auto">
          <a:xfrm>
            <a:off x="503238" y="3086100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3003" name="Text Box 11"/>
          <p:cNvSpPr txBox="1">
            <a:spLocks noChangeArrowheads="1"/>
          </p:cNvSpPr>
          <p:nvPr/>
        </p:nvSpPr>
        <p:spPr bwMode="auto">
          <a:xfrm>
            <a:off x="530225" y="1295400"/>
            <a:ext cx="7391400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cs typeface="Times New Roman" pitchFamily="18" charset="0"/>
              </a:rPr>
              <a:t>Which reactions are essentially the opposite of synthesis reactions?</a:t>
            </a:r>
            <a:r>
              <a:rPr lang="en-US" altLang="en-US" sz="2800" b="1" dirty="0">
                <a:solidFill>
                  <a:srgbClr val="B13142"/>
                </a:solidFill>
              </a:rPr>
              <a:t> 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single-replacement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decomposition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combustion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double-replacement</a:t>
            </a:r>
            <a:endParaRPr lang="en-US" altLang="en-US" sz="2800" b="1" dirty="0"/>
          </a:p>
        </p:txBody>
      </p:sp>
      <p:sp>
        <p:nvSpPr>
          <p:cNvPr id="213006" name="Text Box 14"/>
          <p:cNvSpPr txBox="1">
            <a:spLocks noChangeArrowheads="1"/>
          </p:cNvSpPr>
          <p:nvPr/>
        </p:nvSpPr>
        <p:spPr bwMode="auto">
          <a:xfrm>
            <a:off x="0" y="508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/>
              <a:t>CHAPTER</a:t>
            </a:r>
            <a:r>
              <a:rPr lang="en-US" altLang="en-US" sz="2400" b="1"/>
              <a:t>9</a:t>
            </a:r>
          </a:p>
        </p:txBody>
      </p:sp>
      <p:sp>
        <p:nvSpPr>
          <p:cNvPr id="213007" name="Rectangle 15"/>
          <p:cNvSpPr>
            <a:spLocks noChangeArrowheads="1"/>
          </p:cNvSpPr>
          <p:nvPr/>
        </p:nvSpPr>
        <p:spPr bwMode="auto">
          <a:xfrm>
            <a:off x="1981200" y="30163"/>
            <a:ext cx="571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/>
              <a:t>Chemical Reactions</a:t>
            </a:r>
          </a:p>
        </p:txBody>
      </p:sp>
      <p:sp>
        <p:nvSpPr>
          <p:cNvPr id="213008" name="Rectangle 16"/>
          <p:cNvSpPr>
            <a:spLocks noChangeArrowheads="1"/>
          </p:cNvSpPr>
          <p:nvPr/>
        </p:nvSpPr>
        <p:spPr bwMode="auto">
          <a:xfrm>
            <a:off x="238125" y="815975"/>
            <a:ext cx="3138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/>
              <a:t>Standardized Test Practice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915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3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3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3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3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3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994" grpId="0" animBg="1"/>
      <p:bldP spid="213003" grpId="0" build="p" advAuto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Oval 2"/>
          <p:cNvSpPr>
            <a:spLocks noChangeArrowheads="1"/>
          </p:cNvSpPr>
          <p:nvPr/>
        </p:nvSpPr>
        <p:spPr bwMode="auto">
          <a:xfrm>
            <a:off x="503238" y="4438650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9930" name="Text Box 10"/>
          <p:cNvSpPr txBox="1">
            <a:spLocks noChangeArrowheads="1"/>
          </p:cNvSpPr>
          <p:nvPr/>
        </p:nvSpPr>
        <p:spPr bwMode="auto">
          <a:xfrm>
            <a:off x="530225" y="1295400"/>
            <a:ext cx="8308975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 precipitate forms in a double replacement reaction only if: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the reactivities of the compounds differ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the new compound is denser than water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the new compound is soluble in water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the new compound is not soluble in water</a:t>
            </a:r>
            <a:r>
              <a:rPr lang="en-US" altLang="en-US" sz="2800" b="1" dirty="0"/>
              <a:t> </a:t>
            </a:r>
          </a:p>
        </p:txBody>
      </p:sp>
      <p:sp>
        <p:nvSpPr>
          <p:cNvPr id="209933" name="Text Box 13"/>
          <p:cNvSpPr txBox="1">
            <a:spLocks noChangeArrowheads="1"/>
          </p:cNvSpPr>
          <p:nvPr/>
        </p:nvSpPr>
        <p:spPr bwMode="auto">
          <a:xfrm>
            <a:off x="0" y="508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/>
              <a:t>CHAPTER</a:t>
            </a:r>
            <a:r>
              <a:rPr lang="en-US" altLang="en-US" sz="2400" b="1"/>
              <a:t>9</a:t>
            </a:r>
          </a:p>
        </p:txBody>
      </p:sp>
      <p:sp>
        <p:nvSpPr>
          <p:cNvPr id="209934" name="Rectangle 14"/>
          <p:cNvSpPr>
            <a:spLocks noChangeArrowheads="1"/>
          </p:cNvSpPr>
          <p:nvPr/>
        </p:nvSpPr>
        <p:spPr bwMode="auto">
          <a:xfrm>
            <a:off x="1981200" y="30163"/>
            <a:ext cx="571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/>
              <a:t>Chemical Reactions</a:t>
            </a:r>
          </a:p>
        </p:txBody>
      </p:sp>
      <p:sp>
        <p:nvSpPr>
          <p:cNvPr id="209935" name="Rectangle 15"/>
          <p:cNvSpPr>
            <a:spLocks noChangeArrowheads="1"/>
          </p:cNvSpPr>
          <p:nvPr/>
        </p:nvSpPr>
        <p:spPr bwMode="auto">
          <a:xfrm>
            <a:off x="238125" y="815975"/>
            <a:ext cx="3138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/>
              <a:t>Standardized Test Practice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8697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99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99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99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99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99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99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9922" grpId="0" animBg="1"/>
      <p:bldP spid="209930" grpId="0" build="p" advAuto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Oval 2"/>
          <p:cNvSpPr>
            <a:spLocks noChangeArrowheads="1"/>
          </p:cNvSpPr>
          <p:nvPr/>
        </p:nvSpPr>
        <p:spPr bwMode="auto">
          <a:xfrm>
            <a:off x="484188" y="4705350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1978" name="Text Box 10"/>
          <p:cNvSpPr txBox="1">
            <a:spLocks noChangeArrowheads="1"/>
          </p:cNvSpPr>
          <p:nvPr/>
        </p:nvSpPr>
        <p:spPr bwMode="auto">
          <a:xfrm>
            <a:off x="530225" y="1295400"/>
            <a:ext cx="7391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Predict the type of reaction.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LiBr</a:t>
            </a:r>
            <a:r>
              <a:rPr lang="en-US" altLang="en-US" sz="2800" b="1" baseline="-30000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2 </a:t>
            </a: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) + 2NaOH (</a:t>
            </a:r>
            <a:r>
              <a:rPr lang="en-US" altLang="en-US" sz="2800" b="1" dirty="0" err="1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) → ____ 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synthesis reaction</a:t>
            </a:r>
            <a:r>
              <a:rPr lang="en-US" altLang="en-US" sz="2800" b="1" dirty="0">
                <a:ea typeface="Times New Roman" pitchFamily="18" charset="0"/>
                <a:cs typeface="Arial" charset="0"/>
              </a:rPr>
              <a:t> </a:t>
            </a:r>
            <a:endParaRPr lang="en-US" altLang="en-US" sz="2800" dirty="0">
              <a:ea typeface="Times New Roman" pitchFamily="18" charset="0"/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combustion reaction</a:t>
            </a:r>
            <a:r>
              <a:rPr lang="en-US" altLang="en-US" sz="2800" b="1" dirty="0">
                <a:ea typeface="Times New Roman" pitchFamily="18" charset="0"/>
                <a:cs typeface="Arial" charset="0"/>
              </a:rPr>
              <a:t> </a:t>
            </a:r>
            <a:endParaRPr lang="en-US" altLang="en-US" sz="2800" dirty="0">
              <a:ea typeface="Times New Roman" pitchFamily="18" charset="0"/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single replacement reaction</a:t>
            </a:r>
            <a:r>
              <a:rPr lang="en-US" altLang="en-US" sz="2800" b="1" dirty="0">
                <a:ea typeface="Times New Roman" pitchFamily="18" charset="0"/>
                <a:cs typeface="Arial" charset="0"/>
              </a:rPr>
              <a:t> </a:t>
            </a:r>
            <a:endParaRPr lang="en-US" altLang="en-US" sz="2800" dirty="0">
              <a:ea typeface="Times New Roman" pitchFamily="18" charset="0"/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double replacement reaction</a:t>
            </a:r>
            <a:r>
              <a:rPr lang="en-US" altLang="en-US" sz="2800" b="1" dirty="0"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11981" name="Text Box 13"/>
          <p:cNvSpPr txBox="1">
            <a:spLocks noChangeArrowheads="1"/>
          </p:cNvSpPr>
          <p:nvPr/>
        </p:nvSpPr>
        <p:spPr bwMode="auto">
          <a:xfrm>
            <a:off x="0" y="508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/>
              <a:t>CHAPTER</a:t>
            </a:r>
            <a:r>
              <a:rPr lang="en-US" altLang="en-US" sz="2400" b="1"/>
              <a:t>9</a:t>
            </a:r>
          </a:p>
        </p:txBody>
      </p:sp>
      <p:sp>
        <p:nvSpPr>
          <p:cNvPr id="211982" name="Rectangle 14"/>
          <p:cNvSpPr>
            <a:spLocks noChangeArrowheads="1"/>
          </p:cNvSpPr>
          <p:nvPr/>
        </p:nvSpPr>
        <p:spPr bwMode="auto">
          <a:xfrm>
            <a:off x="1981200" y="30163"/>
            <a:ext cx="571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/>
              <a:t>Chemical Reactions</a:t>
            </a:r>
          </a:p>
        </p:txBody>
      </p:sp>
      <p:sp>
        <p:nvSpPr>
          <p:cNvPr id="211983" name="Rectangle 15"/>
          <p:cNvSpPr>
            <a:spLocks noChangeArrowheads="1"/>
          </p:cNvSpPr>
          <p:nvPr/>
        </p:nvSpPr>
        <p:spPr bwMode="auto">
          <a:xfrm>
            <a:off x="238125" y="815975"/>
            <a:ext cx="3138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/>
              <a:t>Standardized Test Practice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506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1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1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1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19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19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1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19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0" grpId="0" animBg="1"/>
      <p:bldP spid="211978" grpId="0" build="p" advAuto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Oval 2"/>
          <p:cNvSpPr>
            <a:spLocks noChangeArrowheads="1"/>
          </p:cNvSpPr>
          <p:nvPr/>
        </p:nvSpPr>
        <p:spPr bwMode="auto">
          <a:xfrm>
            <a:off x="503238" y="3762375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6858" name="Text Box 10"/>
          <p:cNvSpPr txBox="1">
            <a:spLocks noChangeArrowheads="1"/>
          </p:cNvSpPr>
          <p:nvPr/>
        </p:nvSpPr>
        <p:spPr bwMode="auto">
          <a:xfrm>
            <a:off x="530225" y="1295400"/>
            <a:ext cx="7391400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 double replacement reaction produces all of the following except ____.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gases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solids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light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water</a:t>
            </a:r>
            <a:r>
              <a:rPr lang="en-US" altLang="en-US" sz="2800" b="1" dirty="0"/>
              <a:t> </a:t>
            </a:r>
          </a:p>
        </p:txBody>
      </p:sp>
      <p:sp>
        <p:nvSpPr>
          <p:cNvPr id="206861" name="Text Box 13"/>
          <p:cNvSpPr txBox="1">
            <a:spLocks noChangeArrowheads="1"/>
          </p:cNvSpPr>
          <p:nvPr/>
        </p:nvSpPr>
        <p:spPr bwMode="auto">
          <a:xfrm>
            <a:off x="0" y="508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/>
              <a:t>CHAPTER</a:t>
            </a:r>
            <a:r>
              <a:rPr lang="en-US" altLang="en-US" sz="2400" b="1"/>
              <a:t>9</a:t>
            </a:r>
          </a:p>
        </p:txBody>
      </p:sp>
      <p:sp>
        <p:nvSpPr>
          <p:cNvPr id="206862" name="Rectangle 14"/>
          <p:cNvSpPr>
            <a:spLocks noChangeArrowheads="1"/>
          </p:cNvSpPr>
          <p:nvPr/>
        </p:nvSpPr>
        <p:spPr bwMode="auto">
          <a:xfrm>
            <a:off x="1981200" y="30163"/>
            <a:ext cx="571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/>
              <a:t>Chemical Reactions</a:t>
            </a:r>
          </a:p>
        </p:txBody>
      </p:sp>
      <p:sp>
        <p:nvSpPr>
          <p:cNvPr id="206863" name="Rectangle 15"/>
          <p:cNvSpPr>
            <a:spLocks noChangeArrowheads="1"/>
          </p:cNvSpPr>
          <p:nvPr/>
        </p:nvSpPr>
        <p:spPr bwMode="auto">
          <a:xfrm>
            <a:off x="495300" y="8016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/>
              <a:t>Chapter Assessment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298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6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6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6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6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8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animBg="1"/>
      <p:bldP spid="206858" grpId="0" build="p" advAuto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Oval 2"/>
          <p:cNvSpPr>
            <a:spLocks noChangeArrowheads="1"/>
          </p:cNvSpPr>
          <p:nvPr/>
        </p:nvSpPr>
        <p:spPr bwMode="auto">
          <a:xfrm>
            <a:off x="484188" y="4448175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4810" name="Text Box 10"/>
          <p:cNvSpPr txBox="1">
            <a:spLocks noChangeArrowheads="1"/>
          </p:cNvSpPr>
          <p:nvPr/>
        </p:nvSpPr>
        <p:spPr bwMode="auto">
          <a:xfrm>
            <a:off x="530225" y="1295400"/>
            <a:ext cx="7391400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 reaction that gives off heat is what type of reaction?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B13142"/>
                </a:solidFill>
              </a:rPr>
              <a:t>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single replacement reaction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double replacement reaction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synthesis reaction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combustion reaction</a:t>
            </a:r>
            <a:r>
              <a:rPr lang="en-US" altLang="en-US" sz="2800" b="1" dirty="0"/>
              <a:t> </a:t>
            </a:r>
          </a:p>
        </p:txBody>
      </p:sp>
      <p:sp>
        <p:nvSpPr>
          <p:cNvPr id="204813" name="Text Box 13"/>
          <p:cNvSpPr txBox="1">
            <a:spLocks noChangeArrowheads="1"/>
          </p:cNvSpPr>
          <p:nvPr/>
        </p:nvSpPr>
        <p:spPr bwMode="auto">
          <a:xfrm>
            <a:off x="0" y="508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/>
              <a:t>CHAPTER</a:t>
            </a:r>
            <a:r>
              <a:rPr lang="en-US" altLang="en-US" sz="2400" b="1"/>
              <a:t>9</a:t>
            </a:r>
          </a:p>
        </p:txBody>
      </p:sp>
      <p:sp>
        <p:nvSpPr>
          <p:cNvPr id="204814" name="Rectangle 14"/>
          <p:cNvSpPr>
            <a:spLocks noChangeArrowheads="1"/>
          </p:cNvSpPr>
          <p:nvPr/>
        </p:nvSpPr>
        <p:spPr bwMode="auto">
          <a:xfrm>
            <a:off x="1981200" y="30163"/>
            <a:ext cx="571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/>
              <a:t>Chemical Reactions</a:t>
            </a:r>
          </a:p>
        </p:txBody>
      </p:sp>
      <p:sp>
        <p:nvSpPr>
          <p:cNvPr id="204815" name="Rectangle 15"/>
          <p:cNvSpPr>
            <a:spLocks noChangeArrowheads="1"/>
          </p:cNvSpPr>
          <p:nvPr/>
        </p:nvSpPr>
        <p:spPr bwMode="auto">
          <a:xfrm>
            <a:off x="495300" y="8016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/>
              <a:t>Chapter Assessment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69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48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4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8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48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2" grpId="0" animBg="1"/>
      <p:bldP spid="204810" grpId="0" build="p" advAuto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Oval 2"/>
          <p:cNvSpPr>
            <a:spLocks noChangeArrowheads="1"/>
          </p:cNvSpPr>
          <p:nvPr/>
        </p:nvSpPr>
        <p:spPr bwMode="auto">
          <a:xfrm>
            <a:off x="503238" y="3333750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7883" name="Text Box 11"/>
          <p:cNvSpPr txBox="1">
            <a:spLocks noChangeArrowheads="1"/>
          </p:cNvSpPr>
          <p:nvPr/>
        </p:nvSpPr>
        <p:spPr bwMode="auto">
          <a:xfrm>
            <a:off x="530225" y="1295400"/>
            <a:ext cx="7391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What type of reaction is the following?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2H</a:t>
            </a:r>
            <a:r>
              <a:rPr lang="en-US" altLang="en-US" sz="2800" b="1" baseline="-30000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O(l) + energy → H</a:t>
            </a:r>
            <a:r>
              <a:rPr lang="en-US" altLang="en-US" sz="2800" b="1" baseline="-30000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(g) + O</a:t>
            </a:r>
            <a:r>
              <a:rPr lang="en-US" altLang="en-US" sz="2800" b="1" baseline="-30000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(g) 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synthesis reaction</a:t>
            </a:r>
            <a:r>
              <a:rPr lang="en-US" altLang="en-US" sz="2800" b="1" dirty="0">
                <a:ea typeface="Times New Roman" pitchFamily="18" charset="0"/>
                <a:cs typeface="Arial" charset="0"/>
              </a:rPr>
              <a:t> </a:t>
            </a:r>
            <a:endParaRPr lang="en-US" altLang="en-US" sz="2800" dirty="0">
              <a:ea typeface="Times New Roman" pitchFamily="18" charset="0"/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decomposition reaction</a:t>
            </a:r>
            <a:r>
              <a:rPr lang="en-US" altLang="en-US" sz="2800" b="1" dirty="0">
                <a:ea typeface="Times New Roman" pitchFamily="18" charset="0"/>
                <a:cs typeface="Arial" charset="0"/>
              </a:rPr>
              <a:t> </a:t>
            </a:r>
            <a:endParaRPr lang="en-US" altLang="en-US" sz="2800" dirty="0">
              <a:ea typeface="Times New Roman" pitchFamily="18" charset="0"/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combustion reaction</a:t>
            </a:r>
            <a:r>
              <a:rPr lang="en-US" altLang="en-US" sz="2800" b="1" dirty="0">
                <a:ea typeface="Times New Roman" pitchFamily="18" charset="0"/>
                <a:cs typeface="Arial" charset="0"/>
              </a:rPr>
              <a:t> </a:t>
            </a:r>
            <a:endParaRPr lang="en-US" altLang="en-US" sz="2800" dirty="0">
              <a:ea typeface="Times New Roman" pitchFamily="18" charset="0"/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replacement reaction</a:t>
            </a:r>
            <a:r>
              <a:rPr lang="en-US" altLang="en-US" sz="2800" b="1" dirty="0"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07886" name="Text Box 14"/>
          <p:cNvSpPr txBox="1">
            <a:spLocks noChangeArrowheads="1"/>
          </p:cNvSpPr>
          <p:nvPr/>
        </p:nvSpPr>
        <p:spPr bwMode="auto">
          <a:xfrm>
            <a:off x="0" y="508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/>
              <a:t>CHAPTER</a:t>
            </a:r>
            <a:r>
              <a:rPr lang="en-US" altLang="en-US" sz="2400" b="1"/>
              <a:t>9</a:t>
            </a:r>
          </a:p>
        </p:txBody>
      </p:sp>
      <p:sp>
        <p:nvSpPr>
          <p:cNvPr id="207887" name="Rectangle 15"/>
          <p:cNvSpPr>
            <a:spLocks noChangeArrowheads="1"/>
          </p:cNvSpPr>
          <p:nvPr/>
        </p:nvSpPr>
        <p:spPr bwMode="auto">
          <a:xfrm>
            <a:off x="1981200" y="30163"/>
            <a:ext cx="571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/>
              <a:t>Chemical Reactions</a:t>
            </a:r>
          </a:p>
        </p:txBody>
      </p:sp>
      <p:sp>
        <p:nvSpPr>
          <p:cNvPr id="207888" name="Rectangle 16"/>
          <p:cNvSpPr>
            <a:spLocks noChangeArrowheads="1"/>
          </p:cNvSpPr>
          <p:nvPr/>
        </p:nvSpPr>
        <p:spPr bwMode="auto">
          <a:xfrm>
            <a:off x="495300" y="8016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/>
              <a:t>Chapter Assessment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891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7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7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78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78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78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78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 animBg="1"/>
      <p:bldP spid="207883" grpId="0" build="p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Classes of Chemical Reactions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299922"/>
              </p:ext>
            </p:extLst>
          </p:nvPr>
        </p:nvGraphicFramePr>
        <p:xfrm>
          <a:off x="182563" y="772886"/>
          <a:ext cx="8595360" cy="580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/>
                <a:gridCol w="5669280"/>
              </a:tblGrid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Synthesis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Combustion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Decomposition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</a:t>
                      </a:r>
                      <a:endParaRPr lang="en-US" sz="28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3727329" y="5525580"/>
            <a:ext cx="4601049" cy="1005840"/>
            <a:chOff x="1676400" y="2713038"/>
            <a:chExt cx="5715000" cy="1249362"/>
          </a:xfrm>
        </p:grpSpPr>
        <p:sp>
          <p:nvSpPr>
            <p:cNvPr id="30" name="Arc 17"/>
            <p:cNvSpPr>
              <a:spLocks/>
            </p:cNvSpPr>
            <p:nvPr/>
          </p:nvSpPr>
          <p:spPr bwMode="auto">
            <a:xfrm flipV="1">
              <a:off x="2057400" y="3657600"/>
              <a:ext cx="1741488" cy="304800"/>
            </a:xfrm>
            <a:custGeom>
              <a:avLst/>
              <a:gdLst>
                <a:gd name="G0" fmla="+- 21356 0 0"/>
                <a:gd name="G1" fmla="+- 21600 0 0"/>
                <a:gd name="G2" fmla="+- 21600 0 0"/>
                <a:gd name="T0" fmla="*/ 0 w 42625"/>
                <a:gd name="T1" fmla="*/ 18364 h 21600"/>
                <a:gd name="T2" fmla="*/ 42625 w 42625"/>
                <a:gd name="T3" fmla="*/ 17833 h 21600"/>
                <a:gd name="T4" fmla="*/ 21356 w 42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25" h="21600" fill="none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</a:path>
                <a:path w="42625" h="21600" stroke="0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  <a:lnTo>
                    <a:pt x="21356" y="2160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31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713038"/>
              <a:ext cx="5715000" cy="99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Arc 20"/>
            <p:cNvSpPr>
              <a:spLocks/>
            </p:cNvSpPr>
            <p:nvPr/>
          </p:nvSpPr>
          <p:spPr bwMode="auto">
            <a:xfrm rot="10800000" flipV="1">
              <a:off x="2514600" y="2971800"/>
              <a:ext cx="762000" cy="228600"/>
            </a:xfrm>
            <a:custGeom>
              <a:avLst/>
              <a:gdLst>
                <a:gd name="G0" fmla="+- 21356 0 0"/>
                <a:gd name="G1" fmla="+- 21600 0 0"/>
                <a:gd name="G2" fmla="+- 21600 0 0"/>
                <a:gd name="T0" fmla="*/ 0 w 42625"/>
                <a:gd name="T1" fmla="*/ 18364 h 21600"/>
                <a:gd name="T2" fmla="*/ 42625 w 42625"/>
                <a:gd name="T3" fmla="*/ 17833 h 21600"/>
                <a:gd name="T4" fmla="*/ 21356 w 42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25" h="21600" fill="none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</a:path>
                <a:path w="42625" h="21600" stroke="0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  <a:lnTo>
                    <a:pt x="21356" y="2160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53" y="4313998"/>
            <a:ext cx="41910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73" y="3240023"/>
            <a:ext cx="2981360" cy="90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32" y="851839"/>
            <a:ext cx="3937042" cy="100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3617824" y="2021575"/>
            <a:ext cx="4820058" cy="1049855"/>
            <a:chOff x="511691" y="1127727"/>
            <a:chExt cx="4820058" cy="1049855"/>
          </a:xfrm>
        </p:grpSpPr>
        <p:sp>
          <p:nvSpPr>
            <p:cNvPr id="37" name="TextBox 36"/>
            <p:cNvSpPr txBox="1"/>
            <p:nvPr/>
          </p:nvSpPr>
          <p:spPr>
            <a:xfrm>
              <a:off x="703559" y="1127727"/>
              <a:ext cx="46281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      +     O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               </a:t>
              </a:r>
              <a:r>
                <a:rPr lang="en-US" sz="2800" dirty="0" err="1" smtClean="0"/>
                <a:t>A</a:t>
              </a:r>
              <a:r>
                <a:rPr lang="en-US" sz="2800" baseline="-25000" dirty="0" err="1" smtClean="0"/>
                <a:t>m</a:t>
              </a:r>
              <a:r>
                <a:rPr lang="en-US" sz="2800" dirty="0" err="1" smtClean="0"/>
                <a:t>O</a:t>
              </a:r>
              <a:r>
                <a:rPr lang="en-US" sz="2800" baseline="-25000" dirty="0" err="1" smtClean="0"/>
                <a:t>n</a:t>
              </a:r>
              <a:r>
                <a:rPr lang="en-US" sz="2800" dirty="0"/>
                <a:t> </a:t>
              </a:r>
              <a:r>
                <a:rPr lang="en-US" sz="2800" dirty="0" smtClean="0"/>
                <a:t>  [+]  </a:t>
              </a:r>
              <a:endParaRPr lang="en-US" sz="2800" dirty="0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173" y="1149432"/>
              <a:ext cx="586344" cy="49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9" name="Group 38"/>
            <p:cNvGrpSpPr/>
            <p:nvPr/>
          </p:nvGrpSpPr>
          <p:grpSpPr>
            <a:xfrm>
              <a:off x="511691" y="1602541"/>
              <a:ext cx="3933444" cy="575041"/>
              <a:chOff x="1060768" y="4603750"/>
              <a:chExt cx="4419600" cy="646113"/>
            </a:xfrm>
          </p:grpSpPr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0768" y="4603750"/>
                <a:ext cx="4419600" cy="64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4924425" y="4676616"/>
                <a:ext cx="502920" cy="5029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2719705" y="4676616"/>
                <a:ext cx="502920" cy="5029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4478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Oval 2"/>
          <p:cNvSpPr>
            <a:spLocks noChangeArrowheads="1"/>
          </p:cNvSpPr>
          <p:nvPr/>
        </p:nvSpPr>
        <p:spPr bwMode="auto">
          <a:xfrm>
            <a:off x="503238" y="3343275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530225" y="1295400"/>
            <a:ext cx="73914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What type of reaction is the following?</a:t>
            </a:r>
            <a:endParaRPr lang="pt-BR" altLang="en-US" sz="2800" b="1" dirty="0">
              <a:solidFill>
                <a:srgbClr val="B13142"/>
              </a:solidFill>
              <a:ea typeface="Times New Roman" pitchFamily="18" charset="0"/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pt-BR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2H</a:t>
            </a:r>
            <a:r>
              <a:rPr lang="pt-BR" altLang="en-US" sz="2800" b="1" baseline="-30000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pt-BR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(g)</a:t>
            </a:r>
            <a:r>
              <a:rPr lang="pt-BR" altLang="en-US" sz="2800" b="1" baseline="-30000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pt-BR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+ O</a:t>
            </a:r>
            <a:r>
              <a:rPr lang="pt-BR" altLang="en-US" sz="2800" b="1" baseline="-30000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pt-BR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(g) → 2H</a:t>
            </a:r>
            <a:r>
              <a:rPr lang="pt-BR" altLang="en-US" sz="2800" b="1" baseline="-30000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2</a:t>
            </a:r>
            <a:r>
              <a:rPr lang="pt-BR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O(l)</a:t>
            </a: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 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pt-BR" altLang="en-US" sz="2800" dirty="0">
                <a:ea typeface="Times New Roman" pitchFamily="18" charset="0"/>
                <a:cs typeface="Arial" charset="0"/>
              </a:rPr>
              <a:t>replacement reaction</a:t>
            </a:r>
            <a:r>
              <a:rPr lang="en-US" altLang="en-US" sz="2800" b="1" dirty="0">
                <a:ea typeface="Times New Roman" pitchFamily="18" charset="0"/>
                <a:cs typeface="Arial" charset="0"/>
              </a:rPr>
              <a:t> </a:t>
            </a:r>
            <a:endParaRPr lang="en-US" altLang="en-US" sz="2800" dirty="0">
              <a:ea typeface="Times New Roman" pitchFamily="18" charset="0"/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synthesis</a:t>
            </a:r>
            <a:r>
              <a:rPr lang="en-US" altLang="en-US" sz="2800" b="1" dirty="0">
                <a:ea typeface="Times New Roman" pitchFamily="18" charset="0"/>
                <a:cs typeface="Arial" charset="0"/>
              </a:rPr>
              <a:t> </a:t>
            </a:r>
            <a:endParaRPr lang="en-US" altLang="en-US" sz="2800" dirty="0">
              <a:ea typeface="Times New Roman" pitchFamily="18" charset="0"/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decomposition reaction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double replacement reaction</a:t>
            </a:r>
            <a:r>
              <a:rPr lang="en-US" altLang="en-US" sz="2800" b="1" dirty="0">
                <a:ea typeface="Times New Roman" pitchFamily="18" charset="0"/>
                <a:cs typeface="Arial" charset="0"/>
              </a:rPr>
              <a:t> </a:t>
            </a:r>
          </a:p>
        </p:txBody>
      </p:sp>
      <p:sp>
        <p:nvSpPr>
          <p:cNvPr id="208910" name="Text Box 14"/>
          <p:cNvSpPr txBox="1">
            <a:spLocks noChangeArrowheads="1"/>
          </p:cNvSpPr>
          <p:nvPr/>
        </p:nvSpPr>
        <p:spPr bwMode="auto">
          <a:xfrm>
            <a:off x="0" y="508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/>
              <a:t>CHAPTER</a:t>
            </a:r>
            <a:r>
              <a:rPr lang="en-US" altLang="en-US" sz="2400" b="1"/>
              <a:t>9</a:t>
            </a:r>
          </a:p>
        </p:txBody>
      </p:sp>
      <p:sp>
        <p:nvSpPr>
          <p:cNvPr id="208911" name="Rectangle 15"/>
          <p:cNvSpPr>
            <a:spLocks noChangeArrowheads="1"/>
          </p:cNvSpPr>
          <p:nvPr/>
        </p:nvSpPr>
        <p:spPr bwMode="auto">
          <a:xfrm>
            <a:off x="1981200" y="30163"/>
            <a:ext cx="571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/>
              <a:t>Chemical Reactions</a:t>
            </a:r>
          </a:p>
        </p:txBody>
      </p:sp>
      <p:sp>
        <p:nvSpPr>
          <p:cNvPr id="208912" name="Rectangle 16"/>
          <p:cNvSpPr>
            <a:spLocks noChangeArrowheads="1"/>
          </p:cNvSpPr>
          <p:nvPr/>
        </p:nvSpPr>
        <p:spPr bwMode="auto">
          <a:xfrm>
            <a:off x="238125" y="815975"/>
            <a:ext cx="3138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/>
              <a:t>Standardized Test Practice</a:t>
            </a:r>
          </a:p>
        </p:txBody>
      </p:sp>
      <p:pic>
        <p:nvPicPr>
          <p:cNvPr id="208914" name="Picture 18" descr="l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384925"/>
            <a:ext cx="6223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118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89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89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8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8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8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8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animBg="1"/>
      <p:bldP spid="208907" grpId="0" build="p" advAuto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Oval 2"/>
          <p:cNvSpPr>
            <a:spLocks noChangeArrowheads="1"/>
          </p:cNvSpPr>
          <p:nvPr/>
        </p:nvSpPr>
        <p:spPr bwMode="auto">
          <a:xfrm>
            <a:off x="469900" y="5124450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530225" y="1295400"/>
            <a:ext cx="8156575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The following equation is what type of reaction?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KCN(</a:t>
            </a:r>
            <a:r>
              <a:rPr lang="en-US" altLang="en-US" sz="2800" b="1" dirty="0" err="1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) + </a:t>
            </a:r>
            <a:r>
              <a:rPr lang="en-US" altLang="en-US" sz="2800" b="1" dirty="0" err="1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HBr</a:t>
            </a: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) → </a:t>
            </a:r>
            <a:r>
              <a:rPr lang="en-US" altLang="en-US" sz="2800" b="1" dirty="0" err="1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KBr</a:t>
            </a: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(</a:t>
            </a:r>
            <a:r>
              <a:rPr lang="en-US" altLang="en-US" sz="2800" b="1" dirty="0" err="1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aq</a:t>
            </a: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) + HCN(g) 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deconstructive</a:t>
            </a:r>
            <a:r>
              <a:rPr lang="en-US" altLang="en-US" sz="2800" b="1" dirty="0">
                <a:ea typeface="Times New Roman" pitchFamily="18" charset="0"/>
                <a:cs typeface="Arial" charset="0"/>
              </a:rPr>
              <a:t> </a:t>
            </a:r>
            <a:endParaRPr lang="en-US" altLang="en-US" sz="2800" dirty="0">
              <a:ea typeface="Times New Roman" pitchFamily="18" charset="0"/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synthesis</a:t>
            </a:r>
            <a:r>
              <a:rPr lang="en-US" altLang="en-US" sz="2800" b="1" dirty="0">
                <a:ea typeface="Times New Roman" pitchFamily="18" charset="0"/>
                <a:cs typeface="Arial" charset="0"/>
              </a:rPr>
              <a:t> </a:t>
            </a:r>
            <a:endParaRPr lang="en-US" altLang="en-US" sz="2800" dirty="0">
              <a:ea typeface="Times New Roman" pitchFamily="18" charset="0"/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single replacement</a:t>
            </a:r>
            <a:r>
              <a:rPr lang="en-US" altLang="en-US" sz="2800" b="1" dirty="0">
                <a:ea typeface="Times New Roman" pitchFamily="18" charset="0"/>
                <a:cs typeface="Arial" charset="0"/>
              </a:rPr>
              <a:t> </a:t>
            </a:r>
            <a:endParaRPr lang="en-US" altLang="en-US" sz="2800" dirty="0">
              <a:ea typeface="Times New Roman" pitchFamily="18" charset="0"/>
              <a:cs typeface="Arial" charset="0"/>
            </a:endParaRP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  <a:ea typeface="Times New Roman" pitchFamily="18" charset="0"/>
                <a:cs typeface="Arial" charset="0"/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  <a:ea typeface="Times New Roman" pitchFamily="18" charset="0"/>
                <a:cs typeface="Arial" charset="0"/>
              </a:rPr>
              <a:t>	</a:t>
            </a:r>
            <a:r>
              <a:rPr lang="en-US" altLang="en-US" sz="2800" dirty="0">
                <a:ea typeface="Times New Roman" pitchFamily="18" charset="0"/>
                <a:cs typeface="Arial" charset="0"/>
              </a:rPr>
              <a:t>double replacement</a:t>
            </a:r>
            <a:r>
              <a:rPr lang="en-US" altLang="en-US" sz="2800" b="1" dirty="0">
                <a:ea typeface="Times New Roman" pitchFamily="18" charset="0"/>
                <a:cs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55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5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5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5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5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5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45067" grpId="0" build="p" advAuto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62075"/>
            <a:ext cx="7772400" cy="2238375"/>
          </a:xfrm>
          <a:solidFill>
            <a:srgbClr val="FF0000"/>
          </a:solidFill>
        </p:spPr>
        <p:txBody>
          <a:bodyPr/>
          <a:lstStyle/>
          <a:p>
            <a:r>
              <a:rPr lang="en-US" sz="6000" b="1" dirty="0" smtClean="0"/>
              <a:t>Multiple Choice Questions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18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463"/>
            <a:ext cx="9156666" cy="555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427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Check for Understanding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026" y="2830286"/>
            <a:ext cx="7643949" cy="3595227"/>
          </a:xfrm>
        </p:spPr>
        <p:txBody>
          <a:bodyPr/>
          <a:lstStyle/>
          <a:p>
            <a:r>
              <a:rPr lang="en-US" b="1" dirty="0" smtClean="0"/>
              <a:t>Identify the following:</a:t>
            </a:r>
          </a:p>
          <a:p>
            <a:pPr lvl="1"/>
            <a:r>
              <a:rPr lang="en-US" b="1" dirty="0" smtClean="0"/>
              <a:t>reactants</a:t>
            </a:r>
          </a:p>
          <a:p>
            <a:pPr lvl="1"/>
            <a:r>
              <a:rPr lang="en-US" b="1" dirty="0" smtClean="0"/>
              <a:t>products</a:t>
            </a:r>
          </a:p>
          <a:p>
            <a:pPr lvl="1"/>
            <a:r>
              <a:rPr lang="en-US" b="1" dirty="0" smtClean="0"/>
              <a:t>symbol that separates reactants</a:t>
            </a:r>
          </a:p>
          <a:p>
            <a:pPr lvl="1"/>
            <a:r>
              <a:rPr lang="en-US" b="1" dirty="0" smtClean="0"/>
              <a:t>symbol that indicates direction of the reaction</a:t>
            </a:r>
          </a:p>
          <a:p>
            <a:pPr lvl="1"/>
            <a:r>
              <a:rPr lang="en-US" b="1" dirty="0" smtClean="0"/>
              <a:t>subscripts</a:t>
            </a:r>
          </a:p>
          <a:p>
            <a:pPr lvl="1"/>
            <a:r>
              <a:rPr lang="en-US" b="1" dirty="0" smtClean="0"/>
              <a:t>coefficients</a:t>
            </a:r>
          </a:p>
          <a:p>
            <a:pPr lvl="1"/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1012372" y="1632868"/>
            <a:ext cx="7119257" cy="646331"/>
            <a:chOff x="348343" y="1219200"/>
            <a:chExt cx="7119257" cy="646331"/>
          </a:xfrm>
        </p:grpSpPr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348343" y="1219200"/>
              <a:ext cx="7119257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</a:pPr>
              <a:r>
                <a:rPr lang="en-US" sz="3600" b="1" smtClean="0">
                  <a:solidFill>
                    <a:srgbClr val="CC0099"/>
                  </a:solidFill>
                </a:rPr>
                <a:t>2</a:t>
              </a:r>
              <a:r>
                <a:rPr lang="en-US" sz="3600" b="1" smtClean="0">
                  <a:solidFill>
                    <a:srgbClr val="000000"/>
                  </a:solidFill>
                </a:rPr>
                <a:t>H</a:t>
              </a:r>
              <a:r>
                <a:rPr lang="en-US" sz="3600" b="1" baseline="-25000" smtClean="0">
                  <a:solidFill>
                    <a:srgbClr val="009999"/>
                  </a:solidFill>
                </a:rPr>
                <a:t>2</a:t>
              </a:r>
              <a:r>
                <a:rPr lang="en-US" sz="3600" b="1" smtClean="0">
                  <a:solidFill>
                    <a:srgbClr val="000000"/>
                  </a:solidFill>
                </a:rPr>
                <a:t>      +      O</a:t>
              </a:r>
              <a:r>
                <a:rPr lang="en-US" sz="3600" b="1" baseline="-25000" smtClean="0">
                  <a:solidFill>
                    <a:srgbClr val="009999"/>
                  </a:solidFill>
                </a:rPr>
                <a:t>2</a:t>
              </a:r>
              <a:r>
                <a:rPr lang="en-US" sz="3600" b="1" smtClean="0">
                  <a:solidFill>
                    <a:srgbClr val="000000"/>
                  </a:solidFill>
                </a:rPr>
                <a:t>   			</a:t>
              </a:r>
              <a:r>
                <a:rPr lang="en-US" sz="3600" b="1" smtClean="0">
                  <a:solidFill>
                    <a:srgbClr val="CC0099"/>
                  </a:solidFill>
                </a:rPr>
                <a:t>2</a:t>
              </a:r>
              <a:r>
                <a:rPr lang="en-US" sz="3600" b="1" smtClean="0">
                  <a:solidFill>
                    <a:srgbClr val="000000"/>
                  </a:solidFill>
                </a:rPr>
                <a:t>H</a:t>
              </a:r>
              <a:r>
                <a:rPr lang="en-US" sz="3600" b="1" baseline="-25000" smtClean="0">
                  <a:solidFill>
                    <a:srgbClr val="009999"/>
                  </a:solidFill>
                </a:rPr>
                <a:t>2</a:t>
              </a:r>
              <a:r>
                <a:rPr lang="en-US" sz="3600" b="1" smtClean="0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5" name="Line 9"/>
            <p:cNvSpPr>
              <a:spLocks noChangeShapeType="1"/>
            </p:cNvSpPr>
            <p:nvPr/>
          </p:nvSpPr>
          <p:spPr bwMode="auto">
            <a:xfrm>
              <a:off x="3799111" y="1542365"/>
              <a:ext cx="1578429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561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Oval 2"/>
          <p:cNvSpPr>
            <a:spLocks noChangeArrowheads="1"/>
          </p:cNvSpPr>
          <p:nvPr/>
        </p:nvSpPr>
        <p:spPr bwMode="auto">
          <a:xfrm>
            <a:off x="517525" y="3657600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5001" name="Text Box 9"/>
          <p:cNvSpPr txBox="1">
            <a:spLocks noChangeArrowheads="1"/>
          </p:cNvSpPr>
          <p:nvPr/>
        </p:nvSpPr>
        <p:spPr bwMode="auto">
          <a:xfrm>
            <a:off x="530225" y="1295400"/>
            <a:ext cx="8156575" cy="328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What is the solvent in an aqueous solution? 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hydrogen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sodium ions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water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alcohol</a:t>
            </a:r>
            <a:r>
              <a:rPr lang="en-US" altLang="en-US" sz="2800" b="1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0422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50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50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0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50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50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 animBg="1"/>
      <p:bldP spid="85001" grpId="0" build="p" advAuto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Oval 2"/>
          <p:cNvSpPr>
            <a:spLocks noChangeArrowheads="1"/>
          </p:cNvSpPr>
          <p:nvPr/>
        </p:nvSpPr>
        <p:spPr bwMode="auto">
          <a:xfrm>
            <a:off x="512763" y="3048000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530225" y="1295400"/>
            <a:ext cx="7391400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Ions that are present in a solution and do not participate in a chemical reaction when another substance is added are called ____.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spectator ions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reactants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products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net ions</a:t>
            </a:r>
            <a:r>
              <a:rPr lang="en-US" altLang="en-US" sz="2800" b="1" dirty="0"/>
              <a:t> </a:t>
            </a:r>
          </a:p>
        </p:txBody>
      </p:sp>
      <p:sp>
        <p:nvSpPr>
          <p:cNvPr id="205837" name="Text Box 13"/>
          <p:cNvSpPr txBox="1">
            <a:spLocks noChangeArrowheads="1"/>
          </p:cNvSpPr>
          <p:nvPr/>
        </p:nvSpPr>
        <p:spPr bwMode="auto">
          <a:xfrm>
            <a:off x="0" y="508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/>
              <a:t>CHAPTER</a:t>
            </a:r>
            <a:r>
              <a:rPr lang="en-US" altLang="en-US" sz="2400" b="1"/>
              <a:t>9</a:t>
            </a:r>
          </a:p>
        </p:txBody>
      </p:sp>
      <p:sp>
        <p:nvSpPr>
          <p:cNvPr id="205838" name="Rectangle 14"/>
          <p:cNvSpPr>
            <a:spLocks noChangeArrowheads="1"/>
          </p:cNvSpPr>
          <p:nvPr/>
        </p:nvSpPr>
        <p:spPr bwMode="auto">
          <a:xfrm>
            <a:off x="1981200" y="30163"/>
            <a:ext cx="571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/>
              <a:t>Chemical Reactions</a:t>
            </a:r>
          </a:p>
        </p:txBody>
      </p:sp>
      <p:sp>
        <p:nvSpPr>
          <p:cNvPr id="205839" name="Rectangle 15"/>
          <p:cNvSpPr>
            <a:spLocks noChangeArrowheads="1"/>
          </p:cNvSpPr>
          <p:nvPr/>
        </p:nvSpPr>
        <p:spPr bwMode="auto">
          <a:xfrm>
            <a:off x="495300" y="8016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/>
              <a:t>Chapter Assessment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602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8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58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58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58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8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8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6" grpId="0" animBg="1"/>
      <p:bldP spid="205834" grpId="0" build="p" advAuto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Oval 2"/>
          <p:cNvSpPr>
            <a:spLocks noChangeArrowheads="1"/>
          </p:cNvSpPr>
          <p:nvPr/>
        </p:nvSpPr>
        <p:spPr bwMode="auto">
          <a:xfrm>
            <a:off x="503238" y="2833688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6025" name="Text Box 9"/>
          <p:cNvSpPr txBox="1">
            <a:spLocks noChangeArrowheads="1"/>
          </p:cNvSpPr>
          <p:nvPr/>
        </p:nvSpPr>
        <p:spPr bwMode="auto">
          <a:xfrm>
            <a:off x="530225" y="1295400"/>
            <a:ext cx="8004175" cy="371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An equation that includes only the particles that participate in a reaction is called: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B13142"/>
                </a:solidFill>
              </a:rPr>
              <a:t>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net ionic equation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spectator ions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complete ionic equation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reduced ionic equation</a:t>
            </a:r>
            <a:r>
              <a:rPr lang="en-US" altLang="en-US" sz="2800" b="1" dirty="0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74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6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6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6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6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animBg="1"/>
      <p:bldP spid="86025" grpId="0" build="p" advAuto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Oval 2"/>
          <p:cNvSpPr>
            <a:spLocks noChangeArrowheads="1"/>
          </p:cNvSpPr>
          <p:nvPr/>
        </p:nvSpPr>
        <p:spPr bwMode="auto">
          <a:xfrm>
            <a:off x="479425" y="4105275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03788" name="Text Box 12"/>
          <p:cNvSpPr txBox="1">
            <a:spLocks noChangeArrowheads="1"/>
          </p:cNvSpPr>
          <p:nvPr/>
        </p:nvSpPr>
        <p:spPr bwMode="auto">
          <a:xfrm>
            <a:off x="530225" y="1295400"/>
            <a:ext cx="8156575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400" b="1">
                <a:solidFill>
                  <a:srgbClr val="B13142"/>
                </a:solidFill>
              </a:rPr>
              <a:t>The law of conservation of mass requires what in a chemical reaction equation?</a:t>
            </a:r>
            <a:r>
              <a:rPr lang="en-US" altLang="en-US" sz="2400" b="1"/>
              <a:t> </a:t>
            </a:r>
            <a:r>
              <a:rPr lang="en-US" altLang="en-US" sz="2400" b="1">
                <a:solidFill>
                  <a:srgbClr val="B13142"/>
                </a:solidFill>
              </a:rPr>
              <a:t>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400" b="1">
                <a:solidFill>
                  <a:srgbClr val="B13142"/>
                </a:solidFill>
              </a:rPr>
              <a:t>A.</a:t>
            </a:r>
            <a:r>
              <a:rPr lang="en-US" altLang="en-US" sz="2400" b="1">
                <a:solidFill>
                  <a:srgbClr val="277727"/>
                </a:solidFill>
              </a:rPr>
              <a:t>	</a:t>
            </a:r>
            <a:r>
              <a:rPr lang="en-US" altLang="en-US" sz="2400"/>
              <a:t>both sides of the equation to contain the same 	substances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400" b="1">
                <a:solidFill>
                  <a:srgbClr val="B13142"/>
                </a:solidFill>
              </a:rPr>
              <a:t>B.</a:t>
            </a:r>
            <a:r>
              <a:rPr lang="en-US" altLang="en-US" sz="2400" b="1">
                <a:solidFill>
                  <a:srgbClr val="277727"/>
                </a:solidFill>
              </a:rPr>
              <a:t>	</a:t>
            </a:r>
            <a:r>
              <a:rPr lang="en-US" altLang="en-US" sz="2400"/>
              <a:t>the reactants to have the same amount of molecules 	as the products</a:t>
            </a:r>
            <a:r>
              <a:rPr lang="en-US" altLang="en-US" sz="2400" b="1"/>
              <a:t> </a:t>
            </a:r>
            <a:endParaRPr lang="en-US" altLang="en-US" sz="240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400" b="1">
                <a:solidFill>
                  <a:srgbClr val="B13142"/>
                </a:solidFill>
              </a:rPr>
              <a:t>C.</a:t>
            </a:r>
            <a:r>
              <a:rPr lang="en-US" altLang="en-US" sz="2400" b="1">
                <a:solidFill>
                  <a:srgbClr val="277727"/>
                </a:solidFill>
              </a:rPr>
              <a:t>	</a:t>
            </a:r>
            <a:r>
              <a:rPr lang="en-US" altLang="en-US" sz="2400"/>
              <a:t>both sides to have the same amount of atoms of each 	element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400" b="1">
                <a:solidFill>
                  <a:srgbClr val="B13142"/>
                </a:solidFill>
              </a:rPr>
              <a:t>D.</a:t>
            </a:r>
            <a:r>
              <a:rPr lang="en-US" altLang="en-US" sz="2400" b="1">
                <a:solidFill>
                  <a:srgbClr val="277727"/>
                </a:solidFill>
              </a:rPr>
              <a:t>	</a:t>
            </a:r>
            <a:r>
              <a:rPr lang="en-US" altLang="en-US" sz="2400"/>
              <a:t>the products to have fewer molecules than the 	reactants</a:t>
            </a:r>
          </a:p>
        </p:txBody>
      </p:sp>
      <p:sp>
        <p:nvSpPr>
          <p:cNvPr id="203791" name="Text Box 15"/>
          <p:cNvSpPr txBox="1">
            <a:spLocks noChangeArrowheads="1"/>
          </p:cNvSpPr>
          <p:nvPr/>
        </p:nvSpPr>
        <p:spPr bwMode="auto">
          <a:xfrm>
            <a:off x="0" y="508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/>
              <a:t>CHAPTER</a:t>
            </a:r>
            <a:r>
              <a:rPr lang="en-US" altLang="en-US" sz="2400" b="1"/>
              <a:t>9</a:t>
            </a:r>
          </a:p>
        </p:txBody>
      </p:sp>
      <p:sp>
        <p:nvSpPr>
          <p:cNvPr id="203792" name="Rectangle 16"/>
          <p:cNvSpPr>
            <a:spLocks noChangeArrowheads="1"/>
          </p:cNvSpPr>
          <p:nvPr/>
        </p:nvSpPr>
        <p:spPr bwMode="auto">
          <a:xfrm>
            <a:off x="1981200" y="30163"/>
            <a:ext cx="571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/>
              <a:t>Chemical Reactions</a:t>
            </a:r>
          </a:p>
        </p:txBody>
      </p:sp>
      <p:sp>
        <p:nvSpPr>
          <p:cNvPr id="203793" name="Rectangle 17"/>
          <p:cNvSpPr>
            <a:spLocks noChangeArrowheads="1"/>
          </p:cNvSpPr>
          <p:nvPr/>
        </p:nvSpPr>
        <p:spPr bwMode="auto">
          <a:xfrm>
            <a:off x="495300" y="8016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/>
              <a:t>Chapter Assessment</a:t>
            </a:r>
          </a:p>
        </p:txBody>
      </p:sp>
      <p:pic>
        <p:nvPicPr>
          <p:cNvPr id="203794" name="Picture 18" descr="l">
            <a:hlinkClick r:id="rId3" action="ppaction://hlinksldjump" highlightClick="1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6384925"/>
            <a:ext cx="6223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584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37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37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37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37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37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8" grpId="0" animBg="1"/>
      <p:bldP spid="203788" grpId="0" build="p" advAuto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Oval 2"/>
          <p:cNvSpPr>
            <a:spLocks noChangeArrowheads="1"/>
          </p:cNvSpPr>
          <p:nvPr/>
        </p:nvSpPr>
        <p:spPr bwMode="auto">
          <a:xfrm>
            <a:off x="503238" y="4343400"/>
            <a:ext cx="533400" cy="533400"/>
          </a:xfrm>
          <a:prstGeom prst="ellipse">
            <a:avLst/>
          </a:prstGeom>
          <a:solidFill>
            <a:srgbClr val="FAF8A6"/>
          </a:solidFill>
          <a:ln w="31750" algn="ctr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10954" name="Text Box 10"/>
          <p:cNvSpPr txBox="1">
            <a:spLocks noChangeArrowheads="1"/>
          </p:cNvSpPr>
          <p:nvPr/>
        </p:nvSpPr>
        <p:spPr bwMode="auto">
          <a:xfrm>
            <a:off x="530225" y="1295400"/>
            <a:ext cx="7391400" cy="457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801688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2573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7145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171700" indent="-342900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tabLst>
                <a:tab pos="5715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 ____ is a statement that uses chemical formulas to show the identities and relative amounts of the substances involved in a chemical reaction.</a:t>
            </a:r>
            <a:r>
              <a:rPr lang="en-US" altLang="en-US" sz="2800" b="1" dirty="0"/>
              <a:t> </a:t>
            </a:r>
            <a:r>
              <a:rPr lang="en-US" altLang="en-US" sz="2800" b="1" dirty="0">
                <a:solidFill>
                  <a:srgbClr val="B13142"/>
                </a:solidFill>
              </a:rPr>
              <a:t> </a:t>
            </a:r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A.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word equation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B.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skeleton equation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C.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chemical equation</a:t>
            </a:r>
            <a:r>
              <a:rPr lang="en-US" altLang="en-US" sz="2800" b="1" dirty="0"/>
              <a:t> </a:t>
            </a:r>
            <a:endParaRPr lang="en-US" altLang="en-US" sz="2800" dirty="0"/>
          </a:p>
          <a:p>
            <a:pPr>
              <a:spcBef>
                <a:spcPct val="30000"/>
              </a:spcBef>
              <a:spcAft>
                <a:spcPct val="30000"/>
              </a:spcAft>
              <a:buFontTx/>
              <a:buNone/>
            </a:pPr>
            <a:r>
              <a:rPr lang="en-US" altLang="en-US" sz="2800" b="1" dirty="0">
                <a:solidFill>
                  <a:srgbClr val="B13142"/>
                </a:solidFill>
              </a:rPr>
              <a:t>D.</a:t>
            </a:r>
            <a:r>
              <a:rPr lang="en-US" altLang="en-US" sz="2800" b="1" dirty="0">
                <a:solidFill>
                  <a:srgbClr val="277727"/>
                </a:solidFill>
              </a:rPr>
              <a:t>	</a:t>
            </a:r>
            <a:r>
              <a:rPr lang="en-US" altLang="en-US" sz="2800" dirty="0"/>
              <a:t>balanced equation</a:t>
            </a:r>
            <a:endParaRPr lang="en-US" altLang="en-US" sz="2800" b="1" dirty="0"/>
          </a:p>
        </p:txBody>
      </p:sp>
      <p:sp>
        <p:nvSpPr>
          <p:cNvPr id="210957" name="Text Box 13"/>
          <p:cNvSpPr txBox="1">
            <a:spLocks noChangeArrowheads="1"/>
          </p:cNvSpPr>
          <p:nvPr/>
        </p:nvSpPr>
        <p:spPr bwMode="auto">
          <a:xfrm>
            <a:off x="0" y="50800"/>
            <a:ext cx="91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/>
              <a:t>CHAPTER</a:t>
            </a:r>
            <a:r>
              <a:rPr lang="en-US" altLang="en-US" sz="2400" b="1"/>
              <a:t>9</a:t>
            </a:r>
          </a:p>
        </p:txBody>
      </p:sp>
      <p:sp>
        <p:nvSpPr>
          <p:cNvPr id="210958" name="Rectangle 14"/>
          <p:cNvSpPr>
            <a:spLocks noChangeArrowheads="1"/>
          </p:cNvSpPr>
          <p:nvPr/>
        </p:nvSpPr>
        <p:spPr bwMode="auto">
          <a:xfrm>
            <a:off x="1981200" y="30163"/>
            <a:ext cx="5715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/>
              <a:t>Chemical Reactions</a:t>
            </a:r>
          </a:p>
        </p:txBody>
      </p:sp>
      <p:sp>
        <p:nvSpPr>
          <p:cNvPr id="210959" name="Rectangle 15"/>
          <p:cNvSpPr>
            <a:spLocks noChangeArrowheads="1"/>
          </p:cNvSpPr>
          <p:nvPr/>
        </p:nvSpPr>
        <p:spPr bwMode="auto">
          <a:xfrm>
            <a:off x="238125" y="815975"/>
            <a:ext cx="3138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/>
              <a:t>Standardized Test Practice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912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09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09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09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09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09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 animBg="1"/>
      <p:bldP spid="210954" grpId="0" build="p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04775" y="152400"/>
            <a:ext cx="5107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equations tell stories…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40868" y="938212"/>
            <a:ext cx="4214615" cy="461665"/>
            <a:chOff x="2464693" y="1022350"/>
            <a:chExt cx="4214615" cy="461665"/>
          </a:xfrm>
        </p:grpSpPr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2464693" y="1022350"/>
              <a:ext cx="421461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Reactants 	          Products</a:t>
              </a:r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>
              <a:off x="4229100" y="1253182"/>
              <a:ext cx="685800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4775" y="1724025"/>
            <a:ext cx="7430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stories can be put into different categories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608763" y="3429000"/>
            <a:ext cx="2355132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Nonfiction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Science fiction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Adventure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Romance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others . . 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81" y="3005138"/>
            <a:ext cx="6219105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98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4830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2" name="Text Box 6"/>
          <p:cNvSpPr txBox="1">
            <a:spLocks noChangeArrowheads="1"/>
          </p:cNvSpPr>
          <p:nvPr/>
        </p:nvSpPr>
        <p:spPr bwMode="auto">
          <a:xfrm>
            <a:off x="457200" y="1219200"/>
            <a:ext cx="7467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30000"/>
              </a:spcAft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</a:rPr>
              <a:t>Key Concepts</a:t>
            </a:r>
          </a:p>
        </p:txBody>
      </p:sp>
      <p:sp>
        <p:nvSpPr>
          <p:cNvPr id="214023" name="Text Box 7"/>
          <p:cNvSpPr txBox="1">
            <a:spLocks noChangeArrowheads="1"/>
          </p:cNvSpPr>
          <p:nvPr/>
        </p:nvSpPr>
        <p:spPr bwMode="auto">
          <a:xfrm>
            <a:off x="533400" y="1690688"/>
            <a:ext cx="8039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ct val="30000"/>
              </a:spcAft>
            </a:pPr>
            <a:r>
              <a:rPr lang="en-US" altLang="en-US" sz="2400" dirty="0"/>
              <a:t>Some physical changes are evidence that indicate a chemical reaction has occurred. </a:t>
            </a:r>
          </a:p>
        </p:txBody>
      </p:sp>
      <p:sp>
        <p:nvSpPr>
          <p:cNvPr id="214025" name="Text Box 9"/>
          <p:cNvSpPr txBox="1">
            <a:spLocks noChangeArrowheads="1"/>
          </p:cNvSpPr>
          <p:nvPr/>
        </p:nvSpPr>
        <p:spPr bwMode="auto">
          <a:xfrm>
            <a:off x="533400" y="2630488"/>
            <a:ext cx="8397875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ct val="30000"/>
              </a:spcAft>
            </a:pPr>
            <a:r>
              <a:rPr lang="en-US" altLang="en-US" sz="2400" dirty="0"/>
              <a:t>Word equations and skeleton equations provide important information about a chemical reaction.</a:t>
            </a:r>
          </a:p>
          <a:p>
            <a:pPr marL="0" indent="0">
              <a:spcBef>
                <a:spcPct val="50000"/>
              </a:spcBef>
              <a:spcAft>
                <a:spcPct val="30000"/>
              </a:spcAft>
            </a:pPr>
            <a:r>
              <a:rPr lang="en-US" altLang="en-US" sz="2400" dirty="0"/>
              <a:t>A chemical equation gives the identities and relative amounts of the reactants and products that are involved in a chemical reaction. </a:t>
            </a:r>
          </a:p>
          <a:p>
            <a:pPr marL="0" indent="0">
              <a:spcBef>
                <a:spcPct val="50000"/>
              </a:spcBef>
              <a:spcAft>
                <a:spcPct val="30000"/>
              </a:spcAft>
            </a:pPr>
            <a:r>
              <a:rPr lang="en-US" altLang="en-US" sz="2400" dirty="0"/>
              <a:t>Balancing an equation involves adjusting the coefficients until the number of atoms of each element is equal on both sides of the equation.</a:t>
            </a:r>
          </a:p>
        </p:txBody>
      </p:sp>
      <p:sp>
        <p:nvSpPr>
          <p:cNvPr id="214033" name="Rectangle 17"/>
          <p:cNvSpPr>
            <a:spLocks noChangeArrowheads="1"/>
          </p:cNvSpPr>
          <p:nvPr/>
        </p:nvSpPr>
        <p:spPr bwMode="auto">
          <a:xfrm>
            <a:off x="438150" y="8016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Study Guide</a:t>
            </a:r>
          </a:p>
        </p:txBody>
      </p:sp>
      <p:sp>
        <p:nvSpPr>
          <p:cNvPr id="214034" name="Text Box 18"/>
          <p:cNvSpPr txBox="1">
            <a:spLocks noChangeArrowheads="1"/>
          </p:cNvSpPr>
          <p:nvPr/>
        </p:nvSpPr>
        <p:spPr bwMode="auto">
          <a:xfrm>
            <a:off x="0" y="50800"/>
            <a:ext cx="91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/>
              <a:t>SECTION</a:t>
            </a:r>
            <a:r>
              <a:rPr lang="en-US" altLang="en-US" sz="2400" b="1"/>
              <a:t>9.1</a:t>
            </a:r>
          </a:p>
        </p:txBody>
      </p:sp>
      <p:sp>
        <p:nvSpPr>
          <p:cNvPr id="214035" name="Rectangle 19"/>
          <p:cNvSpPr>
            <a:spLocks noChangeArrowheads="1"/>
          </p:cNvSpPr>
          <p:nvPr/>
        </p:nvSpPr>
        <p:spPr bwMode="auto">
          <a:xfrm>
            <a:off x="2209800" y="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/>
              <a:t>Reactions and Equations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78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4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4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4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4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22" grpId="0"/>
      <p:bldP spid="214023" grpId="0"/>
      <p:bldP spid="214025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571500" y="1905000"/>
            <a:ext cx="8191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30000"/>
              </a:spcBef>
              <a:spcAft>
                <a:spcPct val="30000"/>
              </a:spcAft>
            </a:pPr>
            <a:r>
              <a:rPr lang="en-US" altLang="en-US" sz="2400" dirty="0"/>
              <a:t>Classifying chemical reactions makes them easier to understand, remember, and recognize.</a:t>
            </a:r>
          </a:p>
        </p:txBody>
      </p:sp>
      <p:sp>
        <p:nvSpPr>
          <p:cNvPr id="215047" name="Text Box 7"/>
          <p:cNvSpPr txBox="1">
            <a:spLocks noChangeArrowheads="1"/>
          </p:cNvSpPr>
          <p:nvPr/>
        </p:nvSpPr>
        <p:spPr bwMode="auto">
          <a:xfrm>
            <a:off x="571500" y="2862263"/>
            <a:ext cx="8039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ct val="30000"/>
              </a:spcAft>
            </a:pPr>
            <a:r>
              <a:rPr lang="en-US" altLang="en-US" sz="2400" dirty="0"/>
              <a:t>Activity series of metals and halogens can be used to predict if single-replacement reactions will occur.</a:t>
            </a:r>
          </a:p>
        </p:txBody>
      </p:sp>
      <p:sp>
        <p:nvSpPr>
          <p:cNvPr id="215052" name="Rectangle 12"/>
          <p:cNvSpPr>
            <a:spLocks noChangeArrowheads="1"/>
          </p:cNvSpPr>
          <p:nvPr/>
        </p:nvSpPr>
        <p:spPr bwMode="auto">
          <a:xfrm>
            <a:off x="438150" y="8016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Study Guide</a:t>
            </a:r>
          </a:p>
        </p:txBody>
      </p:sp>
      <p:sp>
        <p:nvSpPr>
          <p:cNvPr id="215053" name="Text Box 13"/>
          <p:cNvSpPr txBox="1">
            <a:spLocks noChangeArrowheads="1"/>
          </p:cNvSpPr>
          <p:nvPr/>
        </p:nvSpPr>
        <p:spPr bwMode="auto">
          <a:xfrm>
            <a:off x="0" y="50800"/>
            <a:ext cx="91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/>
              <a:t>SECTION</a:t>
            </a:r>
            <a:r>
              <a:rPr lang="en-US" altLang="en-US" sz="2400" b="1"/>
              <a:t>9.2</a:t>
            </a:r>
          </a:p>
        </p:txBody>
      </p:sp>
      <p:sp>
        <p:nvSpPr>
          <p:cNvPr id="215054" name="Rectangle 14"/>
          <p:cNvSpPr>
            <a:spLocks noChangeArrowheads="1"/>
          </p:cNvSpPr>
          <p:nvPr/>
        </p:nvSpPr>
        <p:spPr bwMode="auto">
          <a:xfrm>
            <a:off x="1905000" y="0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/>
              <a:t>Classifying Chemical Reactions</a:t>
            </a:r>
          </a:p>
        </p:txBody>
      </p:sp>
      <p:sp>
        <p:nvSpPr>
          <p:cNvPr id="215055" name="Text Box 15"/>
          <p:cNvSpPr txBox="1">
            <a:spLocks noChangeArrowheads="1"/>
          </p:cNvSpPr>
          <p:nvPr/>
        </p:nvSpPr>
        <p:spPr bwMode="auto">
          <a:xfrm>
            <a:off x="457200" y="1219200"/>
            <a:ext cx="7467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30000"/>
              </a:spcAft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</a:rPr>
              <a:t>Key Concepts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361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50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6" grpId="0"/>
      <p:bldP spid="215047" grpId="0" build="p"/>
      <p:bldP spid="21505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70" name="Text Box 6"/>
          <p:cNvSpPr txBox="1">
            <a:spLocks noChangeArrowheads="1"/>
          </p:cNvSpPr>
          <p:nvPr/>
        </p:nvSpPr>
        <p:spPr bwMode="auto">
          <a:xfrm>
            <a:off x="571500" y="1733550"/>
            <a:ext cx="8267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ct val="30000"/>
              </a:spcAft>
            </a:pPr>
            <a:r>
              <a:rPr lang="en-US" altLang="en-US" sz="2400" dirty="0"/>
              <a:t>In aqueous solutions, the solvent is always water. There are many possible solutes.</a:t>
            </a:r>
          </a:p>
        </p:txBody>
      </p:sp>
      <p:sp>
        <p:nvSpPr>
          <p:cNvPr id="216071" name="Text Box 7"/>
          <p:cNvSpPr txBox="1">
            <a:spLocks noChangeArrowheads="1"/>
          </p:cNvSpPr>
          <p:nvPr/>
        </p:nvSpPr>
        <p:spPr bwMode="auto">
          <a:xfrm>
            <a:off x="571500" y="2624138"/>
            <a:ext cx="8420100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Bef>
                <a:spcPct val="50000"/>
              </a:spcBef>
              <a:spcAft>
                <a:spcPct val="30000"/>
              </a:spcAft>
            </a:pPr>
            <a:r>
              <a:rPr lang="en-US" altLang="en-US" sz="2400" dirty="0"/>
              <a:t>Many molecular compounds form ions when they dissolve in water. When some ionic compounds dissolve in water, their ions separate. </a:t>
            </a:r>
          </a:p>
          <a:p>
            <a:pPr marL="0" indent="0">
              <a:spcBef>
                <a:spcPct val="50000"/>
              </a:spcBef>
              <a:spcAft>
                <a:spcPct val="30000"/>
              </a:spcAft>
            </a:pPr>
            <a:r>
              <a:rPr lang="en-US" altLang="en-US" sz="2400" dirty="0"/>
              <a:t>When two aqueous solutions that contain ions as solutes are combined, the ions might react with one another. The solvent molecules do not usually react.</a:t>
            </a:r>
          </a:p>
          <a:p>
            <a:pPr marL="0" indent="0">
              <a:spcBef>
                <a:spcPct val="50000"/>
              </a:spcBef>
              <a:spcAft>
                <a:spcPct val="30000"/>
              </a:spcAft>
            </a:pPr>
            <a:r>
              <a:rPr lang="en-US" altLang="en-US" sz="2400" dirty="0"/>
              <a:t>Reactions that occur in aqueous solutions are double-replacement reactions.</a:t>
            </a:r>
          </a:p>
        </p:txBody>
      </p:sp>
      <p:sp>
        <p:nvSpPr>
          <p:cNvPr id="216076" name="Rectangle 12"/>
          <p:cNvSpPr>
            <a:spLocks noChangeArrowheads="1"/>
          </p:cNvSpPr>
          <p:nvPr/>
        </p:nvSpPr>
        <p:spPr bwMode="auto">
          <a:xfrm>
            <a:off x="438150" y="801688"/>
            <a:ext cx="2590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</a:rPr>
              <a:t>Study Guide</a:t>
            </a:r>
          </a:p>
        </p:txBody>
      </p:sp>
      <p:sp>
        <p:nvSpPr>
          <p:cNvPr id="216077" name="Text Box 13"/>
          <p:cNvSpPr txBox="1">
            <a:spLocks noChangeArrowheads="1"/>
          </p:cNvSpPr>
          <p:nvPr/>
        </p:nvSpPr>
        <p:spPr bwMode="auto">
          <a:xfrm>
            <a:off x="0" y="50800"/>
            <a:ext cx="914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000" b="1"/>
              <a:t>SECTION</a:t>
            </a:r>
            <a:r>
              <a:rPr lang="en-US" altLang="en-US" sz="2400" b="1"/>
              <a:t>9.3</a:t>
            </a:r>
          </a:p>
        </p:txBody>
      </p:sp>
      <p:sp>
        <p:nvSpPr>
          <p:cNvPr id="216078" name="Rectangle 14"/>
          <p:cNvSpPr>
            <a:spLocks noChangeArrowheads="1"/>
          </p:cNvSpPr>
          <p:nvPr/>
        </p:nvSpPr>
        <p:spPr bwMode="auto">
          <a:xfrm>
            <a:off x="1828800" y="0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200" b="1"/>
              <a:t>Reactions in Aqueous Solutions</a:t>
            </a:r>
          </a:p>
        </p:txBody>
      </p:sp>
      <p:sp>
        <p:nvSpPr>
          <p:cNvPr id="216079" name="Text Box 15"/>
          <p:cNvSpPr txBox="1">
            <a:spLocks noChangeArrowheads="1"/>
          </p:cNvSpPr>
          <p:nvPr/>
        </p:nvSpPr>
        <p:spPr bwMode="auto">
          <a:xfrm>
            <a:off x="457200" y="1219200"/>
            <a:ext cx="7467600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spcAft>
                <a:spcPct val="30000"/>
              </a:spcAft>
              <a:buFontTx/>
              <a:buNone/>
            </a:pPr>
            <a:r>
              <a:rPr lang="en-US" altLang="en-US" sz="2400" b="1">
                <a:solidFill>
                  <a:srgbClr val="003399"/>
                </a:solidFill>
              </a:rPr>
              <a:t>Key Concepts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991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6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16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6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16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71" grpId="0" build="p"/>
      <p:bldP spid="216079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60768" y="3262531"/>
            <a:ext cx="7107212" cy="1179612"/>
            <a:chOff x="1060768" y="3262531"/>
            <a:chExt cx="7107212" cy="1179612"/>
          </a:xfrm>
        </p:grpSpPr>
        <p:sp>
          <p:nvSpPr>
            <p:cNvPr id="3" name="TextBox 2"/>
            <p:cNvSpPr txBox="1"/>
            <p:nvPr/>
          </p:nvSpPr>
          <p:spPr>
            <a:xfrm>
              <a:off x="1276350" y="3262531"/>
              <a:ext cx="68916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A      +     O</a:t>
              </a:r>
              <a:r>
                <a:rPr lang="en-US" sz="3200" baseline="-25000" dirty="0" smtClean="0"/>
                <a:t>2</a:t>
              </a:r>
              <a:r>
                <a:rPr lang="en-US" sz="3200" dirty="0" smtClean="0"/>
                <a:t>               </a:t>
              </a:r>
              <a:r>
                <a:rPr lang="en-US" sz="3200" dirty="0" err="1" smtClean="0"/>
                <a:t>A</a:t>
              </a:r>
              <a:r>
                <a:rPr lang="en-US" sz="3200" baseline="-25000" dirty="0" err="1" smtClean="0"/>
                <a:t>m</a:t>
              </a:r>
              <a:r>
                <a:rPr lang="en-US" sz="3200" dirty="0" err="1" smtClean="0"/>
                <a:t>O</a:t>
              </a:r>
              <a:r>
                <a:rPr lang="en-US" sz="3200" baseline="-25000" dirty="0" err="1" smtClean="0"/>
                <a:t>n</a:t>
              </a:r>
              <a:r>
                <a:rPr lang="en-US" sz="3200" dirty="0"/>
                <a:t> </a:t>
              </a:r>
              <a:r>
                <a:rPr lang="en-US" sz="3200" dirty="0" smtClean="0"/>
                <a:t>  [+</a:t>
              </a:r>
              <a:r>
                <a:rPr lang="en-US" sz="2000" i="1" dirty="0" smtClean="0"/>
                <a:t>  other products</a:t>
              </a:r>
              <a:r>
                <a:rPr lang="en-US" sz="3200" dirty="0" smtClean="0"/>
                <a:t>]  </a:t>
              </a:r>
              <a:endParaRPr lang="en-US" sz="3200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3781" y="3286919"/>
              <a:ext cx="658813" cy="5603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 6"/>
            <p:cNvGrpSpPr/>
            <p:nvPr/>
          </p:nvGrpSpPr>
          <p:grpSpPr>
            <a:xfrm>
              <a:off x="1060768" y="3796030"/>
              <a:ext cx="4419600" cy="646113"/>
              <a:chOff x="1060768" y="4603750"/>
              <a:chExt cx="4419600" cy="646113"/>
            </a:xfrm>
          </p:grpSpPr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0768" y="4603750"/>
                <a:ext cx="4419600" cy="64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Oval 5"/>
              <p:cNvSpPr>
                <a:spLocks noChangeAspect="1"/>
              </p:cNvSpPr>
              <p:nvPr/>
            </p:nvSpPr>
            <p:spPr>
              <a:xfrm>
                <a:off x="4924425" y="4676616"/>
                <a:ext cx="502920" cy="5029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" name="Oval 7"/>
              <p:cNvSpPr>
                <a:spLocks noChangeAspect="1"/>
              </p:cNvSpPr>
              <p:nvPr/>
            </p:nvSpPr>
            <p:spPr>
              <a:xfrm>
                <a:off x="2719705" y="4676616"/>
                <a:ext cx="502920" cy="5029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0" name="Group 9"/>
          <p:cNvGrpSpPr/>
          <p:nvPr/>
        </p:nvGrpSpPr>
        <p:grpSpPr>
          <a:xfrm>
            <a:off x="511691" y="1127727"/>
            <a:ext cx="4820058" cy="1049855"/>
            <a:chOff x="511691" y="1127727"/>
            <a:chExt cx="4820058" cy="1049855"/>
          </a:xfrm>
        </p:grpSpPr>
        <p:sp>
          <p:nvSpPr>
            <p:cNvPr id="14" name="TextBox 13"/>
            <p:cNvSpPr txBox="1"/>
            <p:nvPr/>
          </p:nvSpPr>
          <p:spPr>
            <a:xfrm>
              <a:off x="703559" y="1127727"/>
              <a:ext cx="46281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      +     O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               </a:t>
              </a:r>
              <a:r>
                <a:rPr lang="en-US" sz="2800" dirty="0" err="1" smtClean="0"/>
                <a:t>A</a:t>
              </a:r>
              <a:r>
                <a:rPr lang="en-US" sz="2800" baseline="-25000" dirty="0" err="1" smtClean="0"/>
                <a:t>m</a:t>
              </a:r>
              <a:r>
                <a:rPr lang="en-US" sz="2800" dirty="0" err="1" smtClean="0"/>
                <a:t>O</a:t>
              </a:r>
              <a:r>
                <a:rPr lang="en-US" sz="2800" baseline="-25000" dirty="0" err="1" smtClean="0"/>
                <a:t>n</a:t>
              </a:r>
              <a:r>
                <a:rPr lang="en-US" sz="2800" dirty="0"/>
                <a:t> </a:t>
              </a:r>
              <a:r>
                <a:rPr lang="en-US" sz="2800" dirty="0" smtClean="0"/>
                <a:t>  [+]  </a:t>
              </a:r>
              <a:endParaRPr lang="en-US" sz="2800" dirty="0"/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173" y="1149432"/>
              <a:ext cx="586344" cy="49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/>
            <p:nvPr/>
          </p:nvGrpSpPr>
          <p:grpSpPr>
            <a:xfrm>
              <a:off x="511691" y="1602541"/>
              <a:ext cx="3933444" cy="575041"/>
              <a:chOff x="1060768" y="4603750"/>
              <a:chExt cx="4419600" cy="646113"/>
            </a:xfrm>
          </p:grpSpPr>
          <p:pic>
            <p:nvPicPr>
              <p:cNvPr id="17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0768" y="4603750"/>
                <a:ext cx="4419600" cy="64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8" name="Oval 17"/>
              <p:cNvSpPr>
                <a:spLocks noChangeAspect="1"/>
              </p:cNvSpPr>
              <p:nvPr/>
            </p:nvSpPr>
            <p:spPr>
              <a:xfrm>
                <a:off x="4924425" y="4676616"/>
                <a:ext cx="502920" cy="5029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9" name="Oval 18"/>
              <p:cNvSpPr>
                <a:spLocks noChangeAspect="1"/>
              </p:cNvSpPr>
              <p:nvPr/>
            </p:nvSpPr>
            <p:spPr>
              <a:xfrm>
                <a:off x="2719705" y="4676616"/>
                <a:ext cx="502920" cy="5029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5436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Classes of Chemical Reactions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7460"/>
            <a:ext cx="4055428" cy="5128054"/>
          </a:xfrm>
        </p:spPr>
        <p:txBody>
          <a:bodyPr/>
          <a:lstStyle/>
          <a:p>
            <a:pPr marL="0" indent="0" algn="r">
              <a:buNone/>
            </a:pPr>
            <a:r>
              <a:rPr lang="en-US" dirty="0" smtClean="0"/>
              <a:t>Synthesis</a:t>
            </a:r>
          </a:p>
          <a:p>
            <a:pPr marL="0" indent="0" algn="r">
              <a:buNone/>
            </a:pPr>
            <a:r>
              <a:rPr lang="en-US" dirty="0" smtClean="0"/>
              <a:t>Combustion</a:t>
            </a:r>
          </a:p>
          <a:p>
            <a:pPr marL="0" indent="0" algn="r">
              <a:buNone/>
            </a:pPr>
            <a:r>
              <a:rPr lang="en-US" dirty="0" smtClean="0"/>
              <a:t>Decomposition</a:t>
            </a:r>
          </a:p>
          <a:p>
            <a:pPr marL="0" indent="0" algn="r">
              <a:buNone/>
            </a:pPr>
            <a:r>
              <a:rPr lang="en-US" dirty="0" smtClean="0"/>
              <a:t>Single Replacement</a:t>
            </a:r>
          </a:p>
          <a:p>
            <a:pPr marL="0" indent="0" algn="r">
              <a:buNone/>
            </a:pPr>
            <a:r>
              <a:rPr lang="en-US" dirty="0" smtClean="0"/>
              <a:t>Double Replacement</a:t>
            </a:r>
            <a:endParaRPr lang="en-US" dirty="0"/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467577" y="5852160"/>
            <a:ext cx="4601049" cy="1005840"/>
            <a:chOff x="1676400" y="2713038"/>
            <a:chExt cx="5715000" cy="1249362"/>
          </a:xfrm>
        </p:grpSpPr>
        <p:sp>
          <p:nvSpPr>
            <p:cNvPr id="5" name="Arc 17"/>
            <p:cNvSpPr>
              <a:spLocks/>
            </p:cNvSpPr>
            <p:nvPr/>
          </p:nvSpPr>
          <p:spPr bwMode="auto">
            <a:xfrm flipV="1">
              <a:off x="2057400" y="3657600"/>
              <a:ext cx="1741488" cy="304800"/>
            </a:xfrm>
            <a:custGeom>
              <a:avLst/>
              <a:gdLst>
                <a:gd name="G0" fmla="+- 21356 0 0"/>
                <a:gd name="G1" fmla="+- 21600 0 0"/>
                <a:gd name="G2" fmla="+- 21600 0 0"/>
                <a:gd name="T0" fmla="*/ 0 w 42625"/>
                <a:gd name="T1" fmla="*/ 18364 h 21600"/>
                <a:gd name="T2" fmla="*/ 42625 w 42625"/>
                <a:gd name="T3" fmla="*/ 17833 h 21600"/>
                <a:gd name="T4" fmla="*/ 21356 w 42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25" h="21600" fill="none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</a:path>
                <a:path w="42625" h="21600" stroke="0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  <a:lnTo>
                    <a:pt x="21356" y="2160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6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713038"/>
              <a:ext cx="5715000" cy="99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Arc 20"/>
            <p:cNvSpPr>
              <a:spLocks/>
            </p:cNvSpPr>
            <p:nvPr/>
          </p:nvSpPr>
          <p:spPr bwMode="auto">
            <a:xfrm rot="10800000" flipV="1">
              <a:off x="2514600" y="2971800"/>
              <a:ext cx="762000" cy="228600"/>
            </a:xfrm>
            <a:custGeom>
              <a:avLst/>
              <a:gdLst>
                <a:gd name="G0" fmla="+- 21356 0 0"/>
                <a:gd name="G1" fmla="+- 21600 0 0"/>
                <a:gd name="G2" fmla="+- 21600 0 0"/>
                <a:gd name="T0" fmla="*/ 0 w 42625"/>
                <a:gd name="T1" fmla="*/ 18364 h 21600"/>
                <a:gd name="T2" fmla="*/ 42625 w 42625"/>
                <a:gd name="T3" fmla="*/ 17833 h 21600"/>
                <a:gd name="T4" fmla="*/ 21356 w 42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25" h="21600" fill="none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</a:path>
                <a:path w="42625" h="21600" stroke="0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  <a:lnTo>
                    <a:pt x="21356" y="2160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01" y="4624249"/>
            <a:ext cx="41910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421" y="3533945"/>
            <a:ext cx="2981360" cy="90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580" y="1113103"/>
            <a:ext cx="3937042" cy="100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4358072" y="2299168"/>
            <a:ext cx="4820058" cy="1049855"/>
            <a:chOff x="511691" y="1127727"/>
            <a:chExt cx="4820058" cy="1049855"/>
          </a:xfrm>
        </p:grpSpPr>
        <p:sp>
          <p:nvSpPr>
            <p:cNvPr id="19" name="TextBox 18"/>
            <p:cNvSpPr txBox="1"/>
            <p:nvPr/>
          </p:nvSpPr>
          <p:spPr>
            <a:xfrm>
              <a:off x="703559" y="1127727"/>
              <a:ext cx="46281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      +     O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               </a:t>
              </a:r>
              <a:r>
                <a:rPr lang="en-US" sz="2800" dirty="0" err="1" smtClean="0"/>
                <a:t>A</a:t>
              </a:r>
              <a:r>
                <a:rPr lang="en-US" sz="2800" baseline="-25000" dirty="0" err="1" smtClean="0"/>
                <a:t>m</a:t>
              </a:r>
              <a:r>
                <a:rPr lang="en-US" sz="2800" dirty="0" err="1" smtClean="0"/>
                <a:t>O</a:t>
              </a:r>
              <a:r>
                <a:rPr lang="en-US" sz="2800" baseline="-25000" dirty="0" err="1" smtClean="0"/>
                <a:t>n</a:t>
              </a:r>
              <a:r>
                <a:rPr lang="en-US" sz="2800" dirty="0"/>
                <a:t> </a:t>
              </a:r>
              <a:r>
                <a:rPr lang="en-US" sz="2800" dirty="0" smtClean="0"/>
                <a:t>  [+]  </a:t>
              </a:r>
              <a:endParaRPr lang="en-US" sz="2800" dirty="0"/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173" y="1149432"/>
              <a:ext cx="586344" cy="49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1" name="Group 20"/>
            <p:cNvGrpSpPr/>
            <p:nvPr/>
          </p:nvGrpSpPr>
          <p:grpSpPr>
            <a:xfrm>
              <a:off x="511691" y="1602541"/>
              <a:ext cx="3933444" cy="575041"/>
              <a:chOff x="1060768" y="4603750"/>
              <a:chExt cx="4419600" cy="646113"/>
            </a:xfrm>
          </p:grpSpPr>
          <p:pic>
            <p:nvPicPr>
              <p:cNvPr id="22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0768" y="4603750"/>
                <a:ext cx="4419600" cy="64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3" name="Oval 22"/>
              <p:cNvSpPr>
                <a:spLocks noChangeAspect="1"/>
              </p:cNvSpPr>
              <p:nvPr/>
            </p:nvSpPr>
            <p:spPr>
              <a:xfrm>
                <a:off x="4924425" y="4676616"/>
                <a:ext cx="502920" cy="5029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" name="Oval 23"/>
              <p:cNvSpPr>
                <a:spLocks noChangeAspect="1"/>
              </p:cNvSpPr>
              <p:nvPr/>
            </p:nvSpPr>
            <p:spPr>
              <a:xfrm>
                <a:off x="2719705" y="4676616"/>
                <a:ext cx="502920" cy="5029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116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 Series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268381" y="6596736"/>
            <a:ext cx="875619" cy="2612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23838" y="1099450"/>
            <a:ext cx="8696324" cy="5497286"/>
            <a:chOff x="447675" y="1360714"/>
            <a:chExt cx="8696324" cy="5497286"/>
          </a:xfrm>
        </p:grpSpPr>
        <p:pic>
          <p:nvPicPr>
            <p:cNvPr id="14" name="Picture 6" descr="C10-16C-828378-0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4" r="17762" b="27267"/>
            <a:stretch/>
          </p:blipFill>
          <p:spPr bwMode="auto">
            <a:xfrm>
              <a:off x="5401952" y="1360714"/>
              <a:ext cx="3742047" cy="5497286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6" descr="C10-16C-828378-08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792" r="14248" b="1405"/>
            <a:stretch/>
          </p:blipFill>
          <p:spPr bwMode="auto">
            <a:xfrm>
              <a:off x="447675" y="3060167"/>
              <a:ext cx="4184650" cy="2098381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98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104775" y="2457450"/>
            <a:ext cx="8951489" cy="46166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equations can also be put into different categories</a:t>
            </a:r>
          </a:p>
        </p:txBody>
      </p:sp>
      <p:sp>
        <p:nvSpPr>
          <p:cNvPr id="34826" name="Text Box 10"/>
          <p:cNvSpPr txBox="1">
            <a:spLocks noChangeArrowheads="1"/>
          </p:cNvSpPr>
          <p:nvPr/>
        </p:nvSpPr>
        <p:spPr bwMode="auto">
          <a:xfrm>
            <a:off x="104775" y="152400"/>
            <a:ext cx="51074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Chemical equations tell stories…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340868" y="938212"/>
            <a:ext cx="4214615" cy="461665"/>
            <a:chOff x="2464693" y="1022350"/>
            <a:chExt cx="4214615" cy="461665"/>
          </a:xfrm>
        </p:grpSpPr>
        <p:sp>
          <p:nvSpPr>
            <p:cNvPr id="34827" name="Text Box 11"/>
            <p:cNvSpPr txBox="1">
              <a:spLocks noChangeArrowheads="1"/>
            </p:cNvSpPr>
            <p:nvPr/>
          </p:nvSpPr>
          <p:spPr bwMode="auto">
            <a:xfrm>
              <a:off x="2464693" y="1022350"/>
              <a:ext cx="421461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 dirty="0" smtClean="0">
                  <a:solidFill>
                    <a:srgbClr val="CC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Reactants 	          Products</a:t>
              </a:r>
            </a:p>
          </p:txBody>
        </p:sp>
        <p:sp>
          <p:nvSpPr>
            <p:cNvPr id="34828" name="Line 12"/>
            <p:cNvSpPr>
              <a:spLocks noChangeShapeType="1"/>
            </p:cNvSpPr>
            <p:nvPr/>
          </p:nvSpPr>
          <p:spPr bwMode="auto">
            <a:xfrm>
              <a:off x="4229100" y="1253182"/>
              <a:ext cx="685800" cy="0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952500" y="3429000"/>
            <a:ext cx="3228769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Synthesis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Combustion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Decomposition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Single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Replacement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Double Replacement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more to come . . .</a:t>
            </a: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608763" y="3429000"/>
            <a:ext cx="2355132" cy="2973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Nonfiction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Science fiction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Adventure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Romance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  <a:p>
            <a:pPr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others . . .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4775" y="1724025"/>
            <a:ext cx="74302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stories can be put into different categories</a:t>
            </a:r>
          </a:p>
        </p:txBody>
      </p:sp>
    </p:spTree>
    <p:extLst>
      <p:ext uri="{BB962C8B-B14F-4D97-AF65-F5344CB8AC3E}">
        <p14:creationId xmlns:p14="http://schemas.microsoft.com/office/powerpoint/2010/main" val="41981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/>
      <p:bldP spid="348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0"/>
            <a:ext cx="8778240" cy="731520"/>
          </a:xfrm>
        </p:spPr>
        <p:txBody>
          <a:bodyPr/>
          <a:lstStyle/>
          <a:p>
            <a:r>
              <a:rPr lang="en-US" dirty="0" smtClean="0"/>
              <a:t>Classes of Chemical Reactions</a:t>
            </a:r>
            <a:endParaRPr lang="en-US" dirty="0"/>
          </a:p>
        </p:txBody>
      </p:sp>
      <p:graphicFrame>
        <p:nvGraphicFramePr>
          <p:cNvPr id="12" name="Content Placeholder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3200994"/>
              </p:ext>
            </p:extLst>
          </p:nvPr>
        </p:nvGraphicFramePr>
        <p:xfrm>
          <a:off x="182563" y="772886"/>
          <a:ext cx="8595360" cy="58020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6080"/>
                <a:gridCol w="5669280"/>
              </a:tblGrid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Synthesis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Combustion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Decomposition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</a:t>
                      </a:r>
                    </a:p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60417">
                <a:tc>
                  <a:txBody>
                    <a:bodyPr/>
                    <a:lstStyle/>
                    <a:p>
                      <a:pPr algn="r"/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Double</a:t>
                      </a:r>
                      <a:endParaRPr lang="en-US" sz="2800" b="1" baseline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Replacement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29" name="Group 28"/>
          <p:cNvGrpSpPr>
            <a:grpSpLocks noChangeAspect="1"/>
          </p:cNvGrpSpPr>
          <p:nvPr/>
        </p:nvGrpSpPr>
        <p:grpSpPr>
          <a:xfrm>
            <a:off x="3727329" y="5525580"/>
            <a:ext cx="4601049" cy="1005840"/>
            <a:chOff x="1676400" y="2713038"/>
            <a:chExt cx="5715000" cy="1249362"/>
          </a:xfrm>
        </p:grpSpPr>
        <p:sp>
          <p:nvSpPr>
            <p:cNvPr id="30" name="Arc 17"/>
            <p:cNvSpPr>
              <a:spLocks/>
            </p:cNvSpPr>
            <p:nvPr/>
          </p:nvSpPr>
          <p:spPr bwMode="auto">
            <a:xfrm flipV="1">
              <a:off x="2057400" y="3657600"/>
              <a:ext cx="1741488" cy="304800"/>
            </a:xfrm>
            <a:custGeom>
              <a:avLst/>
              <a:gdLst>
                <a:gd name="G0" fmla="+- 21356 0 0"/>
                <a:gd name="G1" fmla="+- 21600 0 0"/>
                <a:gd name="G2" fmla="+- 21600 0 0"/>
                <a:gd name="T0" fmla="*/ 0 w 42625"/>
                <a:gd name="T1" fmla="*/ 18364 h 21600"/>
                <a:gd name="T2" fmla="*/ 42625 w 42625"/>
                <a:gd name="T3" fmla="*/ 17833 h 21600"/>
                <a:gd name="T4" fmla="*/ 21356 w 42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25" h="21600" fill="none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</a:path>
                <a:path w="42625" h="21600" stroke="0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  <a:lnTo>
                    <a:pt x="21356" y="2160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31" name="Picture 1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2713038"/>
              <a:ext cx="5715000" cy="998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Arc 20"/>
            <p:cNvSpPr>
              <a:spLocks/>
            </p:cNvSpPr>
            <p:nvPr/>
          </p:nvSpPr>
          <p:spPr bwMode="auto">
            <a:xfrm rot="10800000" flipV="1">
              <a:off x="2514600" y="2971800"/>
              <a:ext cx="762000" cy="228600"/>
            </a:xfrm>
            <a:custGeom>
              <a:avLst/>
              <a:gdLst>
                <a:gd name="G0" fmla="+- 21356 0 0"/>
                <a:gd name="G1" fmla="+- 21600 0 0"/>
                <a:gd name="G2" fmla="+- 21600 0 0"/>
                <a:gd name="T0" fmla="*/ 0 w 42625"/>
                <a:gd name="T1" fmla="*/ 18364 h 21600"/>
                <a:gd name="T2" fmla="*/ 42625 w 42625"/>
                <a:gd name="T3" fmla="*/ 17833 h 21600"/>
                <a:gd name="T4" fmla="*/ 21356 w 42625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625" h="21600" fill="none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</a:path>
                <a:path w="42625" h="21600" stroke="0" extrusionOk="0">
                  <a:moveTo>
                    <a:pt x="-1" y="18363"/>
                  </a:moveTo>
                  <a:cubicBezTo>
                    <a:pt x="1599" y="7804"/>
                    <a:pt x="10676" y="-1"/>
                    <a:pt x="21356" y="0"/>
                  </a:cubicBezTo>
                  <a:cubicBezTo>
                    <a:pt x="31832" y="0"/>
                    <a:pt x="40797" y="7517"/>
                    <a:pt x="42624" y="17833"/>
                  </a:cubicBezTo>
                  <a:lnTo>
                    <a:pt x="21356" y="21600"/>
                  </a:lnTo>
                  <a:close/>
                </a:path>
              </a:pathLst>
            </a:custGeom>
            <a:noFill/>
            <a:ln w="38100">
              <a:solidFill>
                <a:srgbClr val="CC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000000"/>
                </a:solidFill>
              </a:endParaRPr>
            </a:p>
          </p:txBody>
        </p:sp>
      </p:grpSp>
      <p:pic>
        <p:nvPicPr>
          <p:cNvPr id="33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2353" y="4313998"/>
            <a:ext cx="4191000" cy="1042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73" y="3240023"/>
            <a:ext cx="2981360" cy="90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332" y="851839"/>
            <a:ext cx="3937042" cy="100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3617824" y="2021575"/>
            <a:ext cx="4820058" cy="1049855"/>
            <a:chOff x="511691" y="1127727"/>
            <a:chExt cx="4820058" cy="1049855"/>
          </a:xfrm>
        </p:grpSpPr>
        <p:sp>
          <p:nvSpPr>
            <p:cNvPr id="37" name="TextBox 36"/>
            <p:cNvSpPr txBox="1"/>
            <p:nvPr/>
          </p:nvSpPr>
          <p:spPr>
            <a:xfrm>
              <a:off x="703559" y="1127727"/>
              <a:ext cx="46281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A      +     O</a:t>
              </a:r>
              <a:r>
                <a:rPr lang="en-US" sz="2800" baseline="-25000" dirty="0" smtClean="0"/>
                <a:t>2</a:t>
              </a:r>
              <a:r>
                <a:rPr lang="en-US" sz="2800" dirty="0" smtClean="0"/>
                <a:t>               </a:t>
              </a:r>
              <a:r>
                <a:rPr lang="en-US" sz="2800" dirty="0" err="1" smtClean="0"/>
                <a:t>A</a:t>
              </a:r>
              <a:r>
                <a:rPr lang="en-US" sz="2800" baseline="-25000" dirty="0" err="1" smtClean="0"/>
                <a:t>m</a:t>
              </a:r>
              <a:r>
                <a:rPr lang="en-US" sz="2800" dirty="0" err="1" smtClean="0"/>
                <a:t>O</a:t>
              </a:r>
              <a:r>
                <a:rPr lang="en-US" sz="2800" baseline="-25000" dirty="0" err="1" smtClean="0"/>
                <a:t>n</a:t>
              </a:r>
              <a:r>
                <a:rPr lang="en-US" sz="2800" dirty="0"/>
                <a:t> </a:t>
              </a:r>
              <a:r>
                <a:rPr lang="en-US" sz="2800" dirty="0" smtClean="0"/>
                <a:t>  [+]  </a:t>
              </a:r>
              <a:endParaRPr lang="en-US" sz="2800" dirty="0"/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7173" y="1149432"/>
              <a:ext cx="586344" cy="4987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9" name="Group 38"/>
            <p:cNvGrpSpPr/>
            <p:nvPr/>
          </p:nvGrpSpPr>
          <p:grpSpPr>
            <a:xfrm>
              <a:off x="511691" y="1602541"/>
              <a:ext cx="3933444" cy="575041"/>
              <a:chOff x="1060768" y="4603750"/>
              <a:chExt cx="4419600" cy="646113"/>
            </a:xfrm>
          </p:grpSpPr>
          <p:pic>
            <p:nvPicPr>
              <p:cNvPr id="40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0768" y="4603750"/>
                <a:ext cx="4419600" cy="6461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>
                <a:off x="4924425" y="4676616"/>
                <a:ext cx="502920" cy="5029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>
                <a:off x="2719705" y="4676616"/>
                <a:ext cx="502920" cy="502920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3286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2"/>
  <p:tag name="SLIDEGUID" val="A16D7DF47957422ABDD42733A054C6C6"/>
  <p:tag name="QUESTIONALIAS" val="Section ###-2"/>
  <p:tag name="ANSWERSALIAS" val="A|smicln|B|smicln|C|smicln|D"/>
  <p:tag name="RESPONSESGATHERED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14"/>
  <p:tag name="SLIDEGUID" val="1A6BA6509DE84143B0B4DD6390D4BDC0"/>
  <p:tag name="QUESTIONALIAS" val="STP 5"/>
  <p:tag name="ANSWERSALIAS" val="A|smicln|B|smicln|C|smicln|D"/>
  <p:tag name="RESPONSESGATHERED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11"/>
  <p:tag name="SLIDEGUID" val="A6AC51513F114AC384BCFAF2F15D2413"/>
  <p:tag name="QUESTIONALIAS" val="STP 2"/>
  <p:tag name="ANSWERSALIAS" val="A|smicln|B|smicln|C|smicln|D"/>
  <p:tag name="RESPONSESGATHERED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13"/>
  <p:tag name="SLIDEGUID" val="4F43A4C286254B7FB9BEEA05EECDCC21"/>
  <p:tag name="QUESTIONALIAS" val="STP 4"/>
  <p:tag name="ANSWERSALIAS" val="A|smicln|B|smicln|C|smicln|D"/>
  <p:tag name="RESPONSESGATHERED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8"/>
  <p:tag name="SLIDEGUID" val="975AD7ECE2384E4A8C0B6AB990AAC72B"/>
  <p:tag name="QUESTIONALIAS" val="Chapter Assessment 4"/>
  <p:tag name="ANSWERSALIAS" val="A|smicln|B|smicln|C|smicln|D"/>
  <p:tag name="RESPONSESGATHERED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6"/>
  <p:tag name="SLIDEGUID" val="52DB0A1250C9475490F63BAC33F6AA50"/>
  <p:tag name="QUESTIONALIAS" val="Chapter Assessment 2"/>
  <p:tag name="ANSWERSALIAS" val="A|smicln|B|smicln|C|smicln|D"/>
  <p:tag name="RESPONSESGATHERED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9"/>
  <p:tag name="SLIDEGUID" val="DB25E0D5908A4A12A895BC54C8F51B4E"/>
  <p:tag name="QUESTIONALIAS" val="Chapter Assessment 5"/>
  <p:tag name="ANSWERSALIAS" val="A|smicln|B|smicln|C|smicln|D"/>
  <p:tag name="RESPONSESGATHERED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10"/>
  <p:tag name="SLIDEGUID" val="0C8186E3FE834D07BF78F929ADAB25BE"/>
  <p:tag name="QUESTIONALIAS" val="STP 1"/>
  <p:tag name="ANSWERSALIAS" val="A|smicln|B|smicln|C|smicln|D"/>
  <p:tag name="RESPONSESGATHERED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3;1;2;3;2;"/>
  <p:tag name="CHARTSTRINGSTD" val="1 2 2 0"/>
  <p:tag name="CHARTSTRINGREV" val="0 2 2 1"/>
  <p:tag name="CHARTSTRINGSTDPER" val="0.2 0.4 0.4 0"/>
  <p:tag name="CHARTSTRINGREVPER" val="0 0.4 0.4 0.2"/>
  <p:tag name="SLIDEORDER" val="3"/>
  <p:tag name="SLIDEGUID" val="2E112ABB33DD41B7BC2BC8B98729FA1C"/>
  <p:tag name="QUESTIONALIAS" val="Section ###-2"/>
  <p:tag name="ANSWERSALIAS" val="A|smicln|B|smicln|C|smicln|D"/>
  <p:tag name="RESPONSESGATHERED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3"/>
  <p:tag name="SLIDEGUID" val="2EB09A7B048642149905E965F6E9DDDB"/>
  <p:tag name="QUESTIONALIAS" val="Section 9-3"/>
  <p:tag name="ANSWERSALIAS" val="A¤B¤C¤D"/>
  <p:tag name="RESPONSESGATHERED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7"/>
  <p:tag name="SLIDEGUID" val="7D20EEDB2A554669A86AE58B53F014F5"/>
  <p:tag name="QUESTIONALIAS" val="Chapter Assessment 3"/>
  <p:tag name="ANSWERSALIAS" val="A|smicln|B|smicln|C|smicln|D"/>
  <p:tag name="RESPONSESGATHERED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3;1;2;3;2;"/>
  <p:tag name="CHARTSTRINGSTD" val="1 2 2 0"/>
  <p:tag name="CHARTSTRINGREV" val="0 2 2 1"/>
  <p:tag name="CHARTSTRINGSTDPER" val="0.2 0.4 0.4 0"/>
  <p:tag name="CHARTSTRINGREVPER" val="0 0.4 0.4 0.2"/>
  <p:tag name="SLIDEORDER" val="4"/>
  <p:tag name="SLIDEGUID" val="32F37AED7BA5463C9A211EDDDA5CE1F7"/>
  <p:tag name="QUESTIONALIAS" val="Section 9-3"/>
  <p:tag name="ANSWERSALIAS" val="A¤B¤C¤D"/>
  <p:tag name="RESPONSESGATHERED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5"/>
  <p:tag name="SLIDEGUID" val="13F4DB059BCD4ED28F16D6CEB1049867"/>
  <p:tag name="QUESTIONALIAS" val="Chapter Assessment 1"/>
  <p:tag name="ANSWERSALIAS" val="A|smicln|B|smicln|C|smicln|D"/>
  <p:tag name="RESPONSESGATHERED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7B8611D16E0C4996ADE9FA4DA711D9C4"/>
  <p:tag name="SLIDETYPE" val="Q"/>
  <p:tag name="DEMOGRAPHIC" val="False"/>
  <p:tag name="TEAMASSIGN" val="False"/>
  <p:tag name="SPEEDSCORING" val="False"/>
  <p:tag name="CORRECTPOINTVALUE" val="100"/>
  <p:tag name="INCORRECTPOINTVALUE" val="0"/>
  <p:tag name="ZEROBASED" val="False"/>
  <p:tag name="DELIMITERS" val="3.1"/>
  <p:tag name="TOTALRESPONSES" val="5"/>
  <p:tag name="RESPONSECOUNT" val="5"/>
  <p:tag name="SLICED" val="False"/>
  <p:tag name="RESPONSES" val="ALL,1,5,2;3;4;3;1;"/>
  <p:tag name="CHARTSTRINGSTD" val="1 1 2 1"/>
  <p:tag name="CHARTSTRINGREV" val="1 2 1 1"/>
  <p:tag name="CHARTSTRINGSTDPER" val="0.2 0.2 0.4 0.2"/>
  <p:tag name="CHARTSTRINGREVPER" val="0.2 0.4 0.2 0.2"/>
  <p:tag name="SLIDEORDER" val="12"/>
  <p:tag name="SLIDEGUID" val="328DD1E3F3E540A7910D3D4CDA5212EC"/>
  <p:tag name="QUESTIONALIAS" val="STP 3"/>
  <p:tag name="ANSWERSALIAS" val="A|smicln|B|smicln|C|smicln|D"/>
  <p:tag name="RESPONSESGATHERED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8354</TotalTime>
  <Words>2034</Words>
  <Application>Microsoft Office PowerPoint</Application>
  <PresentationFormat>On-screen Show (4:3)</PresentationFormat>
  <Paragraphs>485</Paragraphs>
  <Slides>75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76" baseType="lpstr">
      <vt:lpstr>Office Theme</vt:lpstr>
      <vt:lpstr>Do Now</vt:lpstr>
      <vt:lpstr>Test #9: Chemical Reactions</vt:lpstr>
      <vt:lpstr>PowerPoint Presentation</vt:lpstr>
      <vt:lpstr>PowerPoint Presentation</vt:lpstr>
      <vt:lpstr>Classify Chemical Reactions</vt:lpstr>
      <vt:lpstr>Classes of Chemical Reactions</vt:lpstr>
      <vt:lpstr>PowerPoint Presentation</vt:lpstr>
      <vt:lpstr>PowerPoint Presentation</vt:lpstr>
      <vt:lpstr>Classes of Chemical Reactions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Will a reaction occur?</vt:lpstr>
      <vt:lpstr>Will a reaction occur?</vt:lpstr>
      <vt:lpstr>PowerPoint Presentation</vt:lpstr>
      <vt:lpstr>PowerPoint Presentation</vt:lpstr>
      <vt:lpstr>Example 1</vt:lpstr>
      <vt:lpstr>Example 1</vt:lpstr>
      <vt:lpstr>Example 2</vt:lpstr>
      <vt:lpstr>Example 2</vt:lpstr>
      <vt:lpstr>Examples 1 &amp; 2</vt:lpstr>
      <vt:lpstr>Check for Understanding</vt:lpstr>
      <vt:lpstr>Check for Understanding</vt:lpstr>
      <vt:lpstr>Check for Understanding</vt:lpstr>
      <vt:lpstr>Check for Understanding</vt:lpstr>
      <vt:lpstr>Do Now</vt:lpstr>
      <vt:lpstr>Do Now</vt:lpstr>
      <vt:lpstr>Do Now</vt:lpstr>
      <vt:lpstr>Do Now</vt:lpstr>
      <vt:lpstr>Test #9: Chemical Reactions</vt:lpstr>
      <vt:lpstr>PowerPoint Presentation</vt:lpstr>
      <vt:lpstr>PowerPoint Presentation</vt:lpstr>
      <vt:lpstr>Classes of Chemical Reactions</vt:lpstr>
      <vt:lpstr>PowerPoint Presentation</vt:lpstr>
      <vt:lpstr>PowerPoint Presentation</vt:lpstr>
      <vt:lpstr>Example</vt:lpstr>
      <vt:lpstr>Homework</vt:lpstr>
      <vt:lpstr>PowerPoint Presentation</vt:lpstr>
      <vt:lpstr>Classes of Chemical Reactions</vt:lpstr>
      <vt:lpstr>PowerPoint Presentation</vt:lpstr>
      <vt:lpstr>Check for Understanding</vt:lpstr>
      <vt:lpstr>Check for Understanding</vt:lpstr>
      <vt:lpstr>Homework</vt:lpstr>
      <vt:lpstr>Do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Multiple Choice Questions</vt:lpstr>
      <vt:lpstr>PowerPoint Presentation</vt:lpstr>
      <vt:lpstr>Check for Understanding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Classes of Chemical Reactions</vt:lpstr>
      <vt:lpstr>Activity Series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sundance235</dc:creator>
  <cp:lastModifiedBy>sundance235</cp:lastModifiedBy>
  <cp:revision>595</cp:revision>
  <cp:lastPrinted>2015-06-02T21:58:03Z</cp:lastPrinted>
  <dcterms:created xsi:type="dcterms:W3CDTF">2012-09-15T16:31:25Z</dcterms:created>
  <dcterms:modified xsi:type="dcterms:W3CDTF">2016-05-31T18:19:54Z</dcterms:modified>
</cp:coreProperties>
</file>