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849" r:id="rId2"/>
    <p:sldId id="848" r:id="rId3"/>
    <p:sldId id="845" r:id="rId4"/>
    <p:sldId id="803" r:id="rId5"/>
    <p:sldId id="737" r:id="rId6"/>
    <p:sldId id="806" r:id="rId7"/>
    <p:sldId id="829" r:id="rId8"/>
    <p:sldId id="811" r:id="rId9"/>
    <p:sldId id="812" r:id="rId10"/>
    <p:sldId id="813" r:id="rId11"/>
    <p:sldId id="814" r:id="rId12"/>
    <p:sldId id="815" r:id="rId13"/>
    <p:sldId id="739" r:id="rId14"/>
    <p:sldId id="798" r:id="rId15"/>
    <p:sldId id="847" r:id="rId16"/>
    <p:sldId id="805" r:id="rId17"/>
    <p:sldId id="715" r:id="rId18"/>
    <p:sldId id="740" r:id="rId19"/>
    <p:sldId id="820" r:id="rId20"/>
    <p:sldId id="821" r:id="rId21"/>
    <p:sldId id="822" r:id="rId22"/>
    <p:sldId id="824" r:id="rId23"/>
    <p:sldId id="823" r:id="rId24"/>
    <p:sldId id="825" r:id="rId25"/>
    <p:sldId id="741" r:id="rId26"/>
    <p:sldId id="830" r:id="rId27"/>
    <p:sldId id="831" r:id="rId28"/>
    <p:sldId id="832" r:id="rId29"/>
    <p:sldId id="833" r:id="rId30"/>
    <p:sldId id="834" r:id="rId31"/>
    <p:sldId id="835" r:id="rId32"/>
    <p:sldId id="836" r:id="rId33"/>
    <p:sldId id="837" r:id="rId34"/>
    <p:sldId id="838" r:id="rId35"/>
    <p:sldId id="839" r:id="rId36"/>
    <p:sldId id="840" r:id="rId37"/>
    <p:sldId id="841" r:id="rId38"/>
    <p:sldId id="842" r:id="rId39"/>
    <p:sldId id="846" r:id="rId40"/>
    <p:sldId id="817" r:id="rId41"/>
    <p:sldId id="850" r:id="rId4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6600"/>
    <a:srgbClr val="E4EBF6"/>
    <a:srgbClr val="00E266"/>
    <a:srgbClr val="66FF33"/>
    <a:srgbClr val="FFE499"/>
    <a:srgbClr val="EDF2F9"/>
    <a:srgbClr val="FFFFFF"/>
    <a:srgbClr val="656565"/>
    <a:srgbClr val="D2D2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6375" autoAdjust="0"/>
  </p:normalViewPr>
  <p:slideViewPr>
    <p:cSldViewPr snapToGrid="0">
      <p:cViewPr>
        <p:scale>
          <a:sx n="80" d="100"/>
          <a:sy n="80" d="100"/>
        </p:scale>
        <p:origin x="-144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91" y="0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91" y="9119474"/>
            <a:ext cx="3169920" cy="480060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Units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Scientific </a:t>
            </a:r>
            <a:r>
              <a:rPr lang="en-US" sz="2400" dirty="0"/>
              <a:t>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Nuclear Chemistry</a:t>
            </a:r>
            <a:endParaRPr lang="en-US" sz="24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Periodic Properties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Covalent Bonding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Nomenclature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Chemical </a:t>
            </a:r>
            <a:r>
              <a:rPr lang="en-US" sz="2400" dirty="0"/>
              <a:t>Reactions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Stoichiometry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Mixtures and Solutions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Chemical Equilibrium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Acid-Base 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Gas Laws</a:t>
            </a:r>
          </a:p>
          <a:p>
            <a:pPr marL="631825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Thermodynamics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9" name="AutoShape 23"/>
          <p:cNvSpPr>
            <a:spLocks noChangeArrowheads="1"/>
          </p:cNvSpPr>
          <p:nvPr/>
        </p:nvSpPr>
        <p:spPr bwMode="auto">
          <a:xfrm>
            <a:off x="4191000" y="2438400"/>
            <a:ext cx="4572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111625" y="639763"/>
            <a:ext cx="4964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333399"/>
                </a:solidFill>
              </a:rPr>
              <a:t>The language of chemistry</a:t>
            </a:r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05000" cy="14970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3338"/>
            <a:ext cx="32004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1066800" y="1752600"/>
            <a:ext cx="1905000" cy="16764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304800" y="3810000"/>
            <a:ext cx="3352800" cy="2286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17" name="Text Box 21"/>
          <p:cNvSpPr txBox="1">
            <a:spLocks noChangeArrowheads="1"/>
          </p:cNvSpPr>
          <p:nvPr/>
        </p:nvSpPr>
        <p:spPr bwMode="auto">
          <a:xfrm>
            <a:off x="4343400" y="2495550"/>
            <a:ext cx="180453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Element symbols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H, O, Na, 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7169150" y="2495550"/>
            <a:ext cx="137415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Alphabet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of chemistry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7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4191000" y="3276600"/>
            <a:ext cx="4572000" cy="762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>
            <a:off x="4191000" y="2438400"/>
            <a:ext cx="4572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73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05000" cy="14970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3338"/>
            <a:ext cx="32004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066800" y="1752600"/>
            <a:ext cx="1905000" cy="16764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304800" y="3810000"/>
            <a:ext cx="3352800" cy="2286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4343400" y="2495550"/>
            <a:ext cx="213526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Element symbols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H, O, Na, 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Compound formulas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H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r>
              <a:rPr lang="en-US" b="1" smtClean="0">
                <a:solidFill>
                  <a:srgbClr val="000000"/>
                </a:solidFill>
              </a:rPr>
              <a:t>O, CO</a:t>
            </a:r>
            <a:r>
              <a:rPr lang="en-US" b="1" baseline="-25000" smtClean="0">
                <a:solidFill>
                  <a:srgbClr val="000000"/>
                </a:solidFill>
              </a:rPr>
              <a:t>2</a:t>
            </a:r>
            <a:r>
              <a:rPr lang="en-US" b="1" smtClean="0">
                <a:solidFill>
                  <a:srgbClr val="000000"/>
                </a:solidFill>
              </a:rPr>
              <a:t>,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7169150" y="2495550"/>
            <a:ext cx="137415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Alphabet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of chemistry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Words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of chemistry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4111625" y="639763"/>
            <a:ext cx="4964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333399"/>
                </a:solidFill>
              </a:rPr>
              <a:t>The language of chemistry</a:t>
            </a:r>
          </a:p>
        </p:txBody>
      </p:sp>
    </p:spTree>
    <p:extLst>
      <p:ext uri="{BB962C8B-B14F-4D97-AF65-F5344CB8AC3E}">
        <p14:creationId xmlns:p14="http://schemas.microsoft.com/office/powerpoint/2010/main" val="8244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ChangeArrowheads="1"/>
          </p:cNvSpPr>
          <p:nvPr/>
        </p:nvSpPr>
        <p:spPr bwMode="auto">
          <a:xfrm>
            <a:off x="4191000" y="4114800"/>
            <a:ext cx="4572000" cy="762000"/>
          </a:xfrm>
          <a:prstGeom prst="roundRect">
            <a:avLst>
              <a:gd name="adj" fmla="val 16667"/>
            </a:avLst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4191000" y="3276600"/>
            <a:ext cx="4572000" cy="7620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56324" name="AutoShape 4"/>
          <p:cNvSpPr>
            <a:spLocks noChangeArrowheads="1"/>
          </p:cNvSpPr>
          <p:nvPr/>
        </p:nvSpPr>
        <p:spPr bwMode="auto">
          <a:xfrm>
            <a:off x="4191000" y="2438400"/>
            <a:ext cx="4572000" cy="762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05000" cy="14970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3338"/>
            <a:ext cx="32004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31" name="Rectangle 11"/>
          <p:cNvSpPr>
            <a:spLocks noChangeArrowheads="1"/>
          </p:cNvSpPr>
          <p:nvPr/>
        </p:nvSpPr>
        <p:spPr bwMode="auto">
          <a:xfrm>
            <a:off x="1066800" y="1752600"/>
            <a:ext cx="1905000" cy="16764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304800" y="3810000"/>
            <a:ext cx="3352800" cy="2286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343400" y="2495550"/>
            <a:ext cx="213526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</a:rPr>
              <a:t>Element symbols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H, O, Na, Fe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3333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</a:rPr>
              <a:t>Compound formulas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H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O, CO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, NaCl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333399"/>
                </a:solidFill>
              </a:rPr>
              <a:t>Chemical reactions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</a:rPr>
              <a:t>2H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 + O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        2H</a:t>
            </a:r>
            <a:r>
              <a:rPr lang="en-US" b="1" baseline="-25000" dirty="0" smtClean="0">
                <a:solidFill>
                  <a:srgbClr val="000000"/>
                </a:solidFill>
              </a:rPr>
              <a:t>2</a:t>
            </a:r>
            <a:r>
              <a:rPr lang="en-US" b="1" dirty="0" smtClean="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56334" name="Text Box 14"/>
          <p:cNvSpPr txBox="1">
            <a:spLocks noChangeArrowheads="1"/>
          </p:cNvSpPr>
          <p:nvPr/>
        </p:nvSpPr>
        <p:spPr bwMode="auto">
          <a:xfrm>
            <a:off x="7169150" y="2495550"/>
            <a:ext cx="137415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Alphabet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of chemistry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Words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of chemistry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333399"/>
                </a:solidFill>
              </a:rPr>
              <a:t>Sentences</a:t>
            </a:r>
            <a:r>
              <a:rPr lang="en-US" b="1" smtClean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of chemistry</a:t>
            </a:r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276850" y="45720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4111625" y="639763"/>
            <a:ext cx="496411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333399"/>
                </a:solidFill>
              </a:rPr>
              <a:t>The language of chemistry</a:t>
            </a:r>
          </a:p>
        </p:txBody>
      </p:sp>
    </p:spTree>
    <p:extLst>
      <p:ext uri="{BB962C8B-B14F-4D97-AF65-F5344CB8AC3E}">
        <p14:creationId xmlns:p14="http://schemas.microsoft.com/office/powerpoint/2010/main" val="382134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776288" y="1014095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Chemists use statements called equations to represent chemical reactions.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1259682" y="3821430"/>
            <a:ext cx="6624637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1997075" indent="-1997075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reactants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starting substances.</a:t>
            </a:r>
          </a:p>
          <a:p>
            <a:pPr marL="1997075" indent="-1997075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altLang="en-US" sz="28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 substances formed in the reaction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48986" y="0"/>
            <a:ext cx="90460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Chemical Reactions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97634" y="1961971"/>
            <a:ext cx="154636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569086" y="2499360"/>
            <a:ext cx="6005829" cy="584775"/>
            <a:chOff x="1082040" y="2910840"/>
            <a:chExt cx="6005829" cy="584775"/>
          </a:xfrm>
        </p:grpSpPr>
        <p:sp>
          <p:nvSpPr>
            <p:cNvPr id="2" name="TextBox 1"/>
            <p:cNvSpPr txBox="1"/>
            <p:nvPr/>
          </p:nvSpPr>
          <p:spPr>
            <a:xfrm>
              <a:off x="5151120" y="2910840"/>
              <a:ext cx="19367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products</a:t>
              </a:r>
              <a:endPara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2040" y="2910840"/>
              <a:ext cx="20056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reactants</a:t>
              </a:r>
              <a:endParaRPr lang="en-US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>
              <a:off x="3326938" y="3203227"/>
              <a:ext cx="1584960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89432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6" grpId="0" build="p" autoUpdateAnimBg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7" name="Picture 15" descr="TABLE0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8"/>
          <a:stretch/>
        </p:blipFill>
        <p:spPr bwMode="auto">
          <a:xfrm>
            <a:off x="3337560" y="79281"/>
            <a:ext cx="5695995" cy="688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71" name="Text Box 19"/>
          <p:cNvSpPr txBox="1">
            <a:spLocks noChangeArrowheads="1"/>
          </p:cNvSpPr>
          <p:nvPr/>
        </p:nvSpPr>
        <p:spPr bwMode="auto">
          <a:xfrm>
            <a:off x="250378" y="1014413"/>
            <a:ext cx="305670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Symbols Used in Equations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136613"/>
            <a:ext cx="154636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1450" y="3054607"/>
            <a:ext cx="8801100" cy="1412618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b" anchorCtr="0">
            <a:no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Diatomic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elements are found as single atoms</a:t>
            </a:r>
          </a:p>
          <a:p>
            <a:r>
              <a:rPr lang="en-US" dirty="0" smtClean="0"/>
              <a:t>Seven elements are found as two atoms bonded together</a:t>
            </a:r>
          </a:p>
          <a:p>
            <a:r>
              <a:rPr lang="en-US" dirty="0" smtClean="0"/>
              <a:t>These are called the diatomic elements</a:t>
            </a:r>
          </a:p>
          <a:p>
            <a:pPr marL="914400" indent="0">
              <a:buNone/>
            </a:pPr>
            <a:r>
              <a:rPr lang="en-US" dirty="0" smtClean="0"/>
              <a:t>H</a:t>
            </a:r>
            <a:r>
              <a:rPr lang="en-US" sz="4000" baseline="-25000" dirty="0" smtClean="0"/>
              <a:t>2</a:t>
            </a:r>
            <a:r>
              <a:rPr lang="en-US" dirty="0" smtClean="0"/>
              <a:t>, N</a:t>
            </a:r>
            <a:r>
              <a:rPr lang="en-US" sz="4000" baseline="-25000" dirty="0" smtClean="0"/>
              <a:t>2</a:t>
            </a:r>
            <a:r>
              <a:rPr lang="en-US" dirty="0" smtClean="0"/>
              <a:t>, O</a:t>
            </a:r>
            <a:r>
              <a:rPr lang="en-US" sz="4000" baseline="-25000" dirty="0" smtClean="0"/>
              <a:t>2</a:t>
            </a:r>
            <a:r>
              <a:rPr lang="en-US" dirty="0" smtClean="0"/>
              <a:t>, F</a:t>
            </a:r>
            <a:r>
              <a:rPr lang="en-US" sz="4000" baseline="-25000" dirty="0" smtClean="0"/>
              <a:t>2</a:t>
            </a:r>
            <a:r>
              <a:rPr lang="en-US" dirty="0" smtClean="0"/>
              <a:t>, Cl</a:t>
            </a:r>
            <a:r>
              <a:rPr lang="en-US" sz="4000" baseline="-25000" dirty="0" smtClean="0"/>
              <a:t>2</a:t>
            </a:r>
            <a:r>
              <a:rPr lang="en-US" dirty="0" smtClean="0"/>
              <a:t>, Br</a:t>
            </a:r>
            <a:r>
              <a:rPr lang="en-US" sz="4000" baseline="-25000" dirty="0" smtClean="0"/>
              <a:t>2</a:t>
            </a:r>
            <a:r>
              <a:rPr lang="en-US" dirty="0" smtClean="0"/>
              <a:t>, I</a:t>
            </a:r>
            <a:r>
              <a:rPr lang="en-US" sz="4000" baseline="-25000" dirty="0" smtClean="0"/>
              <a:t>2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97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3282755"/>
            <a:ext cx="8077199" cy="360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590271" y="1469578"/>
            <a:ext cx="57022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4000" b="1" baseline="-25000" dirty="0"/>
              <a:t>2</a:t>
            </a:r>
            <a:r>
              <a:rPr lang="en-US" sz="3200" b="1" dirty="0" smtClean="0"/>
              <a:t>     +      O</a:t>
            </a:r>
            <a:r>
              <a:rPr lang="en-US" sz="4000" b="1" baseline="-25000" dirty="0"/>
              <a:t>2</a:t>
            </a:r>
            <a:r>
              <a:rPr lang="en-US" sz="3200" b="1" dirty="0" smtClean="0"/>
              <a:t>                            H</a:t>
            </a:r>
            <a:r>
              <a:rPr lang="en-US" sz="4000" b="1" baseline="-25000" dirty="0" smtClean="0"/>
              <a:t>2</a:t>
            </a:r>
            <a:r>
              <a:rPr lang="en-US" sz="3200" b="1" dirty="0" smtClean="0"/>
              <a:t>O</a:t>
            </a:r>
            <a:endParaRPr lang="en-US" sz="3200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365172" y="2933540"/>
            <a:ext cx="88034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136331" y="2609518"/>
            <a:ext cx="88713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srgbClr val="000000"/>
                </a:solidFill>
                <a:latin typeface="+mj-lt"/>
              </a:rPr>
              <a:t>Pb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(NO</a:t>
            </a:r>
            <a:r>
              <a:rPr lang="en-US" sz="3200" b="1" baseline="-25000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en-US" sz="3200" b="1" baseline="-25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</a:rPr>
              <a:t>aq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)  +  2KI(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</a:rPr>
              <a:t>aq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)             PbI</a:t>
            </a:r>
            <a:r>
              <a:rPr lang="en-US" sz="3200" b="1" baseline="-25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(s)  +  2KNO</a:t>
            </a:r>
            <a:r>
              <a:rPr lang="en-US" sz="3200" b="1" baseline="-25000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(</a:t>
            </a:r>
            <a:r>
              <a:rPr lang="en-US" sz="3200" b="1" dirty="0" err="1" smtClean="0">
                <a:solidFill>
                  <a:srgbClr val="000000"/>
                </a:solidFill>
                <a:latin typeface="+mj-lt"/>
              </a:rPr>
              <a:t>aq</a:t>
            </a:r>
            <a:r>
              <a:rPr lang="en-US" sz="3200" b="1" dirty="0" smtClean="0">
                <a:solidFill>
                  <a:srgbClr val="000000"/>
                </a:solidFill>
                <a:latin typeface="+mj-lt"/>
              </a:rPr>
              <a:t>)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96747" y="1761965"/>
            <a:ext cx="1072623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0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8A3E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2830286"/>
            <a:ext cx="8850086" cy="3595227"/>
          </a:xfrm>
        </p:spPr>
        <p:txBody>
          <a:bodyPr/>
          <a:lstStyle/>
          <a:p>
            <a:r>
              <a:rPr lang="en-US" b="1" dirty="0" smtClean="0"/>
              <a:t>Identify the following:</a:t>
            </a:r>
          </a:p>
          <a:p>
            <a:pPr lvl="1"/>
            <a:r>
              <a:rPr lang="en-US" b="1" dirty="0" smtClean="0"/>
              <a:t>reactants</a:t>
            </a:r>
          </a:p>
          <a:p>
            <a:pPr lvl="1"/>
            <a:r>
              <a:rPr lang="en-US" b="1" dirty="0" smtClean="0"/>
              <a:t>products</a:t>
            </a:r>
          </a:p>
          <a:p>
            <a:pPr lvl="1"/>
            <a:r>
              <a:rPr lang="en-US" b="1" dirty="0" smtClean="0"/>
              <a:t>symbol that separates reactants</a:t>
            </a:r>
          </a:p>
          <a:p>
            <a:pPr lvl="1"/>
            <a:r>
              <a:rPr lang="en-US" b="1" dirty="0" smtClean="0"/>
              <a:t>symbol that separates the reactants from the products</a:t>
            </a:r>
          </a:p>
          <a:p>
            <a:pPr marL="457200" lvl="1" indent="0">
              <a:buNone/>
            </a:pPr>
            <a:endParaRPr lang="en-US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371600" y="1774372"/>
            <a:ext cx="6400801" cy="646331"/>
            <a:chOff x="1306285" y="1774372"/>
            <a:chExt cx="6400801" cy="646331"/>
          </a:xfrm>
        </p:grpSpPr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4463140" y="2097537"/>
              <a:ext cx="15784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1306285" y="1774372"/>
              <a:ext cx="6400801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 smtClean="0">
                  <a:solidFill>
                    <a:srgbClr val="000000"/>
                  </a:solidFill>
                </a:rPr>
                <a:t>C    	 +      O</a:t>
              </a:r>
              <a:r>
                <a:rPr lang="en-US" sz="3600" b="1" baseline="-25000" dirty="0" smtClean="0">
                  <a:solidFill>
                    <a:srgbClr val="000000"/>
                  </a:solidFill>
                </a:rPr>
                <a:t>2</a:t>
              </a:r>
              <a:r>
                <a:rPr lang="en-US" sz="3600" b="1" dirty="0" smtClean="0">
                  <a:solidFill>
                    <a:srgbClr val="000000"/>
                  </a:solidFill>
                </a:rPr>
                <a:t>		            CO</a:t>
              </a:r>
              <a:r>
                <a:rPr lang="en-US" sz="3600" b="1" baseline="-25000" dirty="0" smtClean="0">
                  <a:solidFill>
                    <a:srgbClr val="00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9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8" name="Text Box 6"/>
          <p:cNvSpPr txBox="1">
            <a:spLocks noChangeArrowheads="1"/>
          </p:cNvSpPr>
          <p:nvPr/>
        </p:nvSpPr>
        <p:spPr bwMode="auto">
          <a:xfrm>
            <a:off x="162470" y="3279775"/>
            <a:ext cx="736228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u="sng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Skeleton equations</a:t>
            </a: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 altLang="en-US" sz="2800" b="1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ts val="60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U</a:t>
            </a:r>
            <a:r>
              <a:rPr lang="en-US" altLang="en-US" sz="2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se </a:t>
            </a:r>
            <a:r>
              <a:rPr lang="en-US" altLang="en-US" sz="2800" b="1" dirty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symbols and formulas to represent the reactants and products</a:t>
            </a:r>
            <a:r>
              <a:rPr lang="en-US" altLang="en-US" sz="2800" b="1" dirty="0" smtClean="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.</a:t>
            </a: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en-US" altLang="en-US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endParaRPr lang="en-US" altLang="en-US" sz="2800" b="1" dirty="0" smtClean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		Al(s) + </a:t>
            </a:r>
            <a:r>
              <a:rPr lang="en-US" altLang="en-US" sz="2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Br</a:t>
            </a:r>
            <a:r>
              <a:rPr lang="en-US" altLang="en-US" sz="2800" b="1" baseline="-25000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(l</a:t>
            </a: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 → AlBr</a:t>
            </a:r>
            <a:r>
              <a:rPr lang="en-US" altLang="en-US" sz="2800" b="1" baseline="-30000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3</a:t>
            </a:r>
            <a:r>
              <a:rPr lang="en-US" altLang="en-US" sz="2800" b="1" dirty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(s</a:t>
            </a:r>
            <a:r>
              <a:rPr lang="en-US" altLang="en-US" sz="2800" b="1" dirty="0" smtClean="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)</a:t>
            </a:r>
            <a:endParaRPr lang="en-US" altLang="en-US" sz="2800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8986" y="0"/>
            <a:ext cx="90460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Chemical Reactions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62470" y="5818168"/>
            <a:ext cx="886968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</a:pPr>
            <a:r>
              <a:rPr lang="en-US" altLang="en-US" sz="2800" b="1" dirty="0" smtClean="0">
                <a:ea typeface="Times New Roman" pitchFamily="18" charset="0"/>
                <a:cs typeface="Arial" charset="0"/>
              </a:rPr>
              <a:t>Note that both tell what chemicals are involved, but give no information about how many</a:t>
            </a:r>
            <a:endParaRPr lang="en-US" altLang="en-US" sz="2800" b="1" dirty="0">
              <a:ea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97634" y="749557"/>
            <a:ext cx="154636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37160" y="838200"/>
            <a:ext cx="8869680" cy="1967205"/>
            <a:chOff x="137160" y="838200"/>
            <a:chExt cx="8869680" cy="1967205"/>
          </a:xfrm>
        </p:grpSpPr>
        <p:sp>
          <p:nvSpPr>
            <p:cNvPr id="259076" name="Text Box 4"/>
            <p:cNvSpPr txBox="1">
              <a:spLocks noChangeArrowheads="1"/>
            </p:cNvSpPr>
            <p:nvPr/>
          </p:nvSpPr>
          <p:spPr bwMode="auto">
            <a:xfrm>
              <a:off x="137160" y="838200"/>
              <a:ext cx="8869680" cy="1967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800" b="1" u="sng" dirty="0" smtClean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Word equations</a:t>
              </a:r>
            </a:p>
            <a:p>
              <a:pPr marL="0" indent="0">
                <a:spcBef>
                  <a:spcPts val="600"/>
                </a:spcBef>
                <a:spcAft>
                  <a:spcPts val="0"/>
                </a:spcAft>
              </a:pPr>
              <a:r>
                <a:rPr lang="en-US" altLang="en-US" sz="2800" b="1" dirty="0" smtClean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Describes reactions in words</a:t>
              </a:r>
            </a:p>
            <a:p>
              <a:pPr marL="0" indent="0">
                <a:lnSpc>
                  <a:spcPts val="3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en-US" sz="2400" b="1" i="1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aluminum(s</a:t>
              </a:r>
              <a:r>
                <a:rPr lang="en-US" altLang="en-US" sz="2400" b="1" i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+ </a:t>
              </a:r>
              <a:r>
                <a:rPr lang="en-US" altLang="en-US" sz="2400" b="1" i="1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bromine(l</a:t>
              </a:r>
              <a:r>
                <a:rPr lang="en-US" altLang="en-US" sz="2400" b="1" i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 </a:t>
              </a:r>
              <a:r>
                <a:rPr lang="en-US" altLang="en-US" sz="6000" b="1" i="1" dirty="0">
                  <a:solidFill>
                    <a:schemeClr val="bg1"/>
                  </a:solidFill>
                  <a:ea typeface="Times New Roman" pitchFamily="18" charset="0"/>
                  <a:cs typeface="Arial" charset="0"/>
                </a:rPr>
                <a:t>→</a:t>
              </a:r>
              <a:r>
                <a:rPr lang="en-US" altLang="en-US" sz="2400" b="1" i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aluminum bromide(s</a:t>
              </a:r>
              <a:r>
                <a:rPr lang="en-US" altLang="en-US" sz="2400" b="1" i="1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)</a:t>
              </a:r>
            </a:p>
            <a:p>
              <a:pPr marL="0" indent="0">
                <a:spcBef>
                  <a:spcPts val="1200"/>
                </a:spcBef>
                <a:spcAft>
                  <a:spcPts val="0"/>
                </a:spcAft>
              </a:pPr>
              <a:r>
                <a:rPr lang="en-US" altLang="en-US" sz="2000" b="1" i="1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reads </a:t>
              </a:r>
              <a:r>
                <a:rPr lang="en-US" altLang="en-US" sz="2000" b="1" i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as </a:t>
              </a:r>
              <a:r>
                <a:rPr lang="en-US" altLang="en-US" sz="2000" b="1" i="1" dirty="0" smtClean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“</a:t>
              </a:r>
              <a:r>
                <a:rPr lang="en-US" altLang="en-US" sz="2000" b="1" i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aluminum and bromine </a:t>
              </a:r>
              <a:r>
                <a:rPr lang="en-US" altLang="en-US" sz="2000" b="1" i="1" dirty="0">
                  <a:solidFill>
                    <a:srgbClr val="FF0000"/>
                  </a:solidFill>
                  <a:ea typeface="Times New Roman" pitchFamily="18" charset="0"/>
                  <a:cs typeface="Arial" charset="0"/>
                </a:rPr>
                <a:t>react to produce</a:t>
              </a:r>
              <a:r>
                <a:rPr lang="en-US" altLang="en-US" sz="2000" b="1" i="1" dirty="0">
                  <a:solidFill>
                    <a:srgbClr val="000000"/>
                  </a:solidFill>
                  <a:ea typeface="Times New Roman" pitchFamily="18" charset="0"/>
                  <a:cs typeface="Arial" charset="0"/>
                </a:rPr>
                <a:t> aluminum bromide”.</a:t>
              </a:r>
            </a:p>
          </p:txBody>
        </p:sp>
        <p:cxnSp>
          <p:nvCxnSpPr>
            <p:cNvPr id="3" name="Straight Arrow Connector 2"/>
            <p:cNvCxnSpPr/>
            <p:nvPr/>
          </p:nvCxnSpPr>
          <p:spPr>
            <a:xfrm flipV="1">
              <a:off x="4114800" y="2085975"/>
              <a:ext cx="657225" cy="1905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699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8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460"/>
            <a:ext cx="9144000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Hydrogen and bromine gases react to yield hydrogen </a:t>
            </a:r>
            <a:r>
              <a:rPr lang="en-US" sz="2400" b="1" dirty="0" err="1" smtClean="0"/>
              <a:t>monobromide</a:t>
            </a:r>
            <a:r>
              <a:rPr lang="en-US" sz="2400" b="1" dirty="0" smtClean="0"/>
              <a:t> gas.</a:t>
            </a:r>
          </a:p>
        </p:txBody>
      </p:sp>
    </p:spTree>
    <p:extLst>
      <p:ext uri="{BB962C8B-B14F-4D97-AF65-F5344CB8AC3E}">
        <p14:creationId xmlns:p14="http://schemas.microsoft.com/office/powerpoint/2010/main" val="19006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33903" y="1268256"/>
            <a:ext cx="374904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0070C0"/>
                </a:solidFill>
              </a:rPr>
              <a:t>Units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61264" y="1338936"/>
            <a:ext cx="4114800" cy="5120640"/>
          </a:xfrm>
        </p:spPr>
        <p:txBody>
          <a:bodyPr>
            <a:noAutofit/>
          </a:bodyPr>
          <a:lstStyle/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Scientific </a:t>
            </a:r>
            <a:r>
              <a:rPr lang="en-US" sz="2400" dirty="0"/>
              <a:t>Method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Atomic Theory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Nuclear Chemistry</a:t>
            </a:r>
            <a:endParaRPr lang="en-US" sz="2400" dirty="0"/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The Mole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Electrons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/>
              <a:t>Periodic Properties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Covalent Bonding</a:t>
            </a:r>
          </a:p>
          <a:p>
            <a:pPr marL="514350" lvl="0" indent="-514350">
              <a:spcBef>
                <a:spcPts val="1800"/>
              </a:spcBef>
              <a:buFont typeface="+mj-lt"/>
              <a:buAutoNum type="arabicParenR"/>
            </a:pPr>
            <a:r>
              <a:rPr lang="en-US" sz="2400" dirty="0" smtClean="0"/>
              <a:t>Nomenclature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48046" y="1338935"/>
            <a:ext cx="4389120" cy="5120640"/>
          </a:xfrm>
        </p:spPr>
        <p:txBody>
          <a:bodyPr>
            <a:noAutofit/>
          </a:bodyPr>
          <a:lstStyle/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b="1" dirty="0" smtClean="0">
                <a:solidFill>
                  <a:srgbClr val="FF0000"/>
                </a:solidFill>
              </a:rPr>
              <a:t>Chemical </a:t>
            </a:r>
            <a:r>
              <a:rPr lang="en-US" sz="2400" b="1" dirty="0">
                <a:solidFill>
                  <a:srgbClr val="FF0000"/>
                </a:solidFill>
              </a:rPr>
              <a:t>Reactions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Stoichiometry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Mixtures and Solutions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Chemical Equilibrium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Acid-Base 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/>
              <a:t>Redox &amp; Electrochemistry</a:t>
            </a:r>
          </a:p>
          <a:p>
            <a:pPr marL="631825" lvl="0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Gas Laws</a:t>
            </a:r>
          </a:p>
          <a:p>
            <a:pPr marL="631825" indent="-631825">
              <a:spcBef>
                <a:spcPts val="1800"/>
              </a:spcBef>
              <a:buFont typeface="+mj-lt"/>
              <a:buAutoNum type="arabicParenR" startAt="9"/>
            </a:pPr>
            <a:r>
              <a:rPr lang="en-US" sz="2400" dirty="0" smtClean="0"/>
              <a:t>Thermodynamics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33903" y="2436237"/>
            <a:ext cx="3749040" cy="54864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 9 in our book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1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460"/>
            <a:ext cx="9144000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Hydrogen and bromine gases react to yield hydrogen </a:t>
            </a:r>
            <a:r>
              <a:rPr lang="en-US" sz="2400" b="1" dirty="0" err="1" smtClean="0"/>
              <a:t>monobromide</a:t>
            </a:r>
            <a:r>
              <a:rPr lang="en-US" sz="2400" b="1" dirty="0" smtClean="0"/>
              <a:t> gas.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Word Equation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hydrogen (g) + bromine (g)            hydrogen </a:t>
            </a:r>
            <a:r>
              <a:rPr lang="en-US" sz="2400" b="1" dirty="0" err="1" smtClean="0">
                <a:solidFill>
                  <a:srgbClr val="FF0000"/>
                </a:solidFill>
              </a:rPr>
              <a:t>monobromide</a:t>
            </a:r>
            <a:r>
              <a:rPr lang="en-US" sz="2400" b="1" dirty="0" smtClean="0">
                <a:solidFill>
                  <a:srgbClr val="FF0000"/>
                </a:solidFill>
              </a:rPr>
              <a:t> (g)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Skeleton </a:t>
            </a:r>
            <a:r>
              <a:rPr lang="en-US" sz="2400" b="1" dirty="0">
                <a:solidFill>
                  <a:srgbClr val="FF0000"/>
                </a:solidFill>
              </a:rPr>
              <a:t>Equation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H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(g) + </a:t>
            </a:r>
            <a:r>
              <a:rPr lang="en-US" sz="2400" b="1" dirty="0" smtClean="0">
                <a:solidFill>
                  <a:srgbClr val="FF0000"/>
                </a:solidFill>
              </a:rPr>
              <a:t>Br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(g)    </a:t>
            </a:r>
            <a:r>
              <a:rPr lang="en-US" sz="2400" b="1" dirty="0" smtClean="0">
                <a:solidFill>
                  <a:srgbClr val="FF0000"/>
                </a:solidFill>
              </a:rPr>
              <a:t>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HBr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(g)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38687" y="4562475"/>
            <a:ext cx="657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233862" y="3171825"/>
            <a:ext cx="657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8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 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Carbon monoxide and oxygen gasses react to give carbon dioxide gas.</a:t>
            </a:r>
          </a:p>
        </p:txBody>
      </p:sp>
    </p:spTree>
    <p:extLst>
      <p:ext uri="{BB962C8B-B14F-4D97-AF65-F5344CB8AC3E}">
        <p14:creationId xmlns:p14="http://schemas.microsoft.com/office/powerpoint/2010/main" val="20319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Carbon monoxide and oxygen gasses react to give carbon dioxide gas.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Word Equation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carbon monoxide (g) + oxygen (g)            carbon dioxide (g)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Skeleton </a:t>
            </a:r>
            <a:r>
              <a:rPr lang="en-US" sz="2400" b="1" dirty="0">
                <a:solidFill>
                  <a:srgbClr val="FF0000"/>
                </a:solidFill>
              </a:rPr>
              <a:t>Equation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CO </a:t>
            </a:r>
            <a:r>
              <a:rPr lang="en-US" sz="2400" b="1" dirty="0">
                <a:solidFill>
                  <a:srgbClr val="FF0000"/>
                </a:solidFill>
              </a:rPr>
              <a:t>(g) + </a:t>
            </a:r>
            <a:r>
              <a:rPr lang="en-US" sz="2400" b="1" dirty="0" smtClean="0">
                <a:solidFill>
                  <a:srgbClr val="FF0000"/>
                </a:solidFill>
              </a:rPr>
              <a:t>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(g)    </a:t>
            </a:r>
            <a:r>
              <a:rPr lang="en-US" sz="2400" b="1" dirty="0" smtClean="0">
                <a:solidFill>
                  <a:srgbClr val="FF0000"/>
                </a:solidFill>
              </a:rPr>
              <a:t>         CO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(g)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4738687" y="4562475"/>
            <a:ext cx="657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395912" y="3171825"/>
            <a:ext cx="657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Solid potassium chlorate reacts to yield solid potassium chloride and oxygen gas.</a:t>
            </a:r>
          </a:p>
        </p:txBody>
      </p:sp>
    </p:spTree>
    <p:extLst>
      <p:ext uri="{BB962C8B-B14F-4D97-AF65-F5344CB8AC3E}">
        <p14:creationId xmlns:p14="http://schemas.microsoft.com/office/powerpoint/2010/main" val="143184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Check for Understanding </a:t>
            </a:r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Solid potassium chlorate reacts to yield solid potassium chloride and oxygen gas.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Word Equation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potassium chlorate (s)      </a:t>
            </a:r>
          </a:p>
          <a:p>
            <a:pPr marL="0" indent="0" algn="r">
              <a:buNone/>
            </a:pP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                                    potassium chloride (s) + oxygen (g)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Skeleton </a:t>
            </a:r>
            <a:r>
              <a:rPr lang="en-US" sz="2400" b="1" dirty="0">
                <a:solidFill>
                  <a:srgbClr val="FF0000"/>
                </a:solidFill>
              </a:rPr>
              <a:t>Equation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KClO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</a:rPr>
              <a:t> (s)             </a:t>
            </a:r>
            <a:r>
              <a:rPr lang="en-US" sz="2400" b="1" dirty="0" err="1" smtClean="0">
                <a:solidFill>
                  <a:srgbClr val="FF0000"/>
                </a:solidFill>
              </a:rPr>
              <a:t>KCl</a:t>
            </a:r>
            <a:r>
              <a:rPr lang="en-US" sz="2400" b="1" dirty="0" smtClean="0">
                <a:solidFill>
                  <a:srgbClr val="FF0000"/>
                </a:solidFill>
              </a:rPr>
              <a:t> (s)  +  O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(g) 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786187" y="5076825"/>
            <a:ext cx="657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700462" y="3152775"/>
            <a:ext cx="657225" cy="19050"/>
          </a:xfrm>
          <a:prstGeom prst="straightConnector1">
            <a:avLst/>
          </a:prstGeom>
          <a:ln w="571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100" name="Text Box 4"/>
          <p:cNvSpPr txBox="1">
            <a:spLocks noChangeArrowheads="1"/>
          </p:cNvSpPr>
          <p:nvPr/>
        </p:nvSpPr>
        <p:spPr bwMode="auto">
          <a:xfrm>
            <a:off x="502444" y="910333"/>
            <a:ext cx="8139112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u="sng" dirty="0" smtClean="0">
                <a:solidFill>
                  <a:srgbClr val="FF0000"/>
                </a:solidFill>
              </a:rPr>
              <a:t>Chemical equation</a:t>
            </a:r>
            <a:endParaRPr lang="en-US" altLang="en-US" sz="2800" b="1" dirty="0" smtClean="0">
              <a:solidFill>
                <a:srgbClr val="FF0000"/>
              </a:solidFill>
            </a:endParaRPr>
          </a:p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2800" b="1" dirty="0">
                <a:solidFill>
                  <a:srgbClr val="FF0000"/>
                </a:solidFill>
              </a:rPr>
              <a:t>statement that uses chemical formulas to show the identities and </a:t>
            </a:r>
            <a:r>
              <a:rPr lang="en-US" altLang="en-US" sz="2800" b="1" u="sng" dirty="0">
                <a:solidFill>
                  <a:srgbClr val="FF0000"/>
                </a:solidFill>
              </a:rPr>
              <a:t>relative amounts</a:t>
            </a:r>
            <a:r>
              <a:rPr lang="en-US" altLang="en-US" sz="2800" b="1" dirty="0">
                <a:solidFill>
                  <a:srgbClr val="FF0000"/>
                </a:solidFill>
              </a:rPr>
              <a:t> of the substances involved in a chemical reaction.</a:t>
            </a:r>
          </a:p>
        </p:txBody>
      </p:sp>
      <p:sp>
        <p:nvSpPr>
          <p:cNvPr id="5" name="Text Box 19"/>
          <p:cNvSpPr txBox="1">
            <a:spLocks noChangeArrowheads="1"/>
          </p:cNvSpPr>
          <p:nvPr/>
        </p:nvSpPr>
        <p:spPr bwMode="auto">
          <a:xfrm>
            <a:off x="48986" y="0"/>
            <a:ext cx="90460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Representing Chemical Reactions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1" y="1006464"/>
            <a:ext cx="2238374" cy="33855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88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919" y="-157843"/>
            <a:ext cx="10359838" cy="71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133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919" y="-157843"/>
            <a:ext cx="10359838" cy="7173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ular Callout 1"/>
          <p:cNvSpPr/>
          <p:nvPr/>
        </p:nvSpPr>
        <p:spPr>
          <a:xfrm>
            <a:off x="5943601" y="3712028"/>
            <a:ext cx="2743200" cy="1164771"/>
          </a:xfrm>
          <a:prstGeom prst="wedgeRectCallout">
            <a:avLst>
              <a:gd name="adj1" fmla="val -68998"/>
              <a:gd name="adj2" fmla="val 1204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What is this white smoke?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9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4248150" cy="294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38400" y="2438400"/>
            <a:ext cx="5724525" cy="3048000"/>
            <a:chOff x="2438400" y="2438400"/>
            <a:chExt cx="5724525" cy="3048000"/>
          </a:xfrm>
        </p:grpSpPr>
        <p:sp>
          <p:nvSpPr>
            <p:cNvPr id="8200" name="Line 8"/>
            <p:cNvSpPr>
              <a:spLocks noChangeShapeType="1"/>
            </p:cNvSpPr>
            <p:nvPr/>
          </p:nvSpPr>
          <p:spPr bwMode="auto">
            <a:xfrm flipH="1">
              <a:off x="2438400" y="4724400"/>
              <a:ext cx="2590800" cy="762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2835275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The “white smoke” is actually water vapor</a:t>
              </a:r>
            </a:p>
          </p:txBody>
        </p:sp>
        <p:sp>
          <p:nvSpPr>
            <p:cNvPr id="8202" name="Arc 10"/>
            <p:cNvSpPr>
              <a:spLocks/>
            </p:cNvSpPr>
            <p:nvPr/>
          </p:nvSpPr>
          <p:spPr bwMode="auto">
            <a:xfrm rot="10800000" flipH="1">
              <a:off x="6326188" y="2438400"/>
              <a:ext cx="1836737" cy="2438400"/>
            </a:xfrm>
            <a:custGeom>
              <a:avLst/>
              <a:gdLst>
                <a:gd name="G0" fmla="+- 0 0 0"/>
                <a:gd name="G1" fmla="+- 16115 0 0"/>
                <a:gd name="G2" fmla="+- 21600 0 0"/>
                <a:gd name="T0" fmla="*/ 14383 w 21600"/>
                <a:gd name="T1" fmla="*/ 0 h 33053"/>
                <a:gd name="T2" fmla="*/ 13404 w 21600"/>
                <a:gd name="T3" fmla="*/ 33053 h 33053"/>
                <a:gd name="T4" fmla="*/ 0 w 21600"/>
                <a:gd name="T5" fmla="*/ 16115 h 33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3053" fill="none" extrusionOk="0">
                  <a:moveTo>
                    <a:pt x="14382" y="0"/>
                  </a:moveTo>
                  <a:cubicBezTo>
                    <a:pt x="18974" y="4098"/>
                    <a:pt x="21600" y="9960"/>
                    <a:pt x="21600" y="16115"/>
                  </a:cubicBezTo>
                  <a:cubicBezTo>
                    <a:pt x="21600" y="22716"/>
                    <a:pt x="18580" y="28956"/>
                    <a:pt x="13403" y="33052"/>
                  </a:cubicBezTo>
                </a:path>
                <a:path w="21600" h="33053" stroke="0" extrusionOk="0">
                  <a:moveTo>
                    <a:pt x="14382" y="0"/>
                  </a:moveTo>
                  <a:cubicBezTo>
                    <a:pt x="18974" y="4098"/>
                    <a:pt x="21600" y="9960"/>
                    <a:pt x="21600" y="16115"/>
                  </a:cubicBezTo>
                  <a:cubicBezTo>
                    <a:pt x="21600" y="22716"/>
                    <a:pt x="18580" y="28956"/>
                    <a:pt x="13403" y="33052"/>
                  </a:cubicBezTo>
                  <a:lnTo>
                    <a:pt x="0" y="16115"/>
                  </a:lnTo>
                  <a:close/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965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19271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#9: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</a:p>
          <a:p>
            <a:pPr marL="803275"/>
            <a:r>
              <a:rPr lang="en-US" sz="2800" i="1" dirty="0" smtClean="0"/>
              <a:t>Honors Chem: 25 open response</a:t>
            </a:r>
          </a:p>
          <a:p>
            <a:pPr marL="803275"/>
            <a:r>
              <a:rPr lang="en-US" sz="2800" i="1" dirty="0" smtClean="0"/>
              <a:t>Chem: 5 multiple choice, 15 open response</a:t>
            </a:r>
          </a:p>
          <a:p>
            <a:pPr marL="803275"/>
            <a:r>
              <a:rPr lang="en-US" sz="2800" i="1" dirty="0" smtClean="0"/>
              <a:t>Test will be shortened if we don't finish this unit</a:t>
            </a:r>
          </a:p>
          <a:p>
            <a:r>
              <a:rPr lang="en-US" dirty="0" smtClean="0"/>
              <a:t>Date</a:t>
            </a:r>
          </a:p>
          <a:p>
            <a:pPr marL="803275"/>
            <a:r>
              <a:rPr lang="en-US" sz="2800" i="1" dirty="0" smtClean="0"/>
              <a:t>Periods 3, 4, 7:  Friday</a:t>
            </a:r>
            <a:r>
              <a:rPr lang="en-US" sz="2800" i="1" dirty="0" smtClean="0"/>
              <a:t>, June 3, </a:t>
            </a:r>
            <a:r>
              <a:rPr lang="en-US" sz="2800" i="1" dirty="0" smtClean="0"/>
              <a:t>2016</a:t>
            </a:r>
          </a:p>
          <a:p>
            <a:pPr marL="803275"/>
            <a:r>
              <a:rPr lang="en-US" sz="2800" i="1" dirty="0" smtClean="0"/>
              <a:t>Period 6:  Monday, June 6, 2016</a:t>
            </a:r>
            <a:endParaRPr lang="en-US" sz="2800" i="1" dirty="0" smtClean="0"/>
          </a:p>
        </p:txBody>
      </p:sp>
    </p:spTree>
    <p:extLst>
      <p:ext uri="{BB962C8B-B14F-4D97-AF65-F5344CB8AC3E}">
        <p14:creationId xmlns:p14="http://schemas.microsoft.com/office/powerpoint/2010/main" val="239845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403350" y="2667000"/>
            <a:ext cx="1243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hydrogen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3989388" y="2667000"/>
            <a:ext cx="1003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oxygen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6710363" y="2667000"/>
            <a:ext cx="80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2971800" y="2667000"/>
            <a:ext cx="331788" cy="9001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aseline="-25000" smtClean="0">
              <a:solidFill>
                <a:srgbClr val="000000"/>
              </a:solidFill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5410200" y="289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1066800" y="2514600"/>
            <a:ext cx="7086600" cy="685800"/>
          </a:xfrm>
          <a:prstGeom prst="rect">
            <a:avLst/>
          </a:prstGeom>
          <a:noFill/>
          <a:ln w="28575">
            <a:solidFill>
              <a:srgbClr val="FF83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5107" name="Text Box 51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64145" y="5170714"/>
            <a:ext cx="2363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Equation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8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01763" y="2667000"/>
            <a:ext cx="6113462" cy="1204913"/>
            <a:chOff x="1401763" y="2667000"/>
            <a:chExt cx="6113462" cy="1204913"/>
          </a:xfrm>
        </p:grpSpPr>
        <p:sp>
          <p:nvSpPr>
            <p:cNvPr id="47109" name="Text Box 5"/>
            <p:cNvSpPr txBox="1">
              <a:spLocks noChangeArrowheads="1"/>
            </p:cNvSpPr>
            <p:nvPr/>
          </p:nvSpPr>
          <p:spPr bwMode="auto">
            <a:xfrm>
              <a:off x="1401763" y="2667000"/>
              <a:ext cx="124301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hydrogen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srgbClr val="000000"/>
                  </a:solidFill>
                </a:rPr>
                <a:t>H</a:t>
              </a:r>
              <a:r>
                <a:rPr lang="en-US" sz="2000" baseline="-25000" dirty="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110" name="Text Box 6"/>
            <p:cNvSpPr txBox="1">
              <a:spLocks noChangeArrowheads="1"/>
            </p:cNvSpPr>
            <p:nvPr/>
          </p:nvSpPr>
          <p:spPr bwMode="auto">
            <a:xfrm>
              <a:off x="3989388" y="2667000"/>
              <a:ext cx="1003300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oxygen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O</a:t>
              </a:r>
              <a:r>
                <a:rPr lang="en-US" sz="2000" baseline="-25000" smtClean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111" name="Text Box 7"/>
            <p:cNvSpPr txBox="1">
              <a:spLocks noChangeArrowheads="1"/>
            </p:cNvSpPr>
            <p:nvPr/>
          </p:nvSpPr>
          <p:spPr bwMode="auto">
            <a:xfrm>
              <a:off x="6710363" y="2667000"/>
              <a:ext cx="804862" cy="1006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water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H</a:t>
              </a:r>
              <a:r>
                <a:rPr lang="en-US" sz="2000" baseline="-25000" smtClean="0">
                  <a:solidFill>
                    <a:srgbClr val="000000"/>
                  </a:solidFill>
                </a:rPr>
                <a:t>2</a:t>
              </a:r>
              <a:r>
                <a:rPr lang="en-US" sz="2000" smtClean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47115" name="Text Box 11"/>
            <p:cNvSpPr txBox="1">
              <a:spLocks noChangeArrowheads="1"/>
            </p:cNvSpPr>
            <p:nvPr/>
          </p:nvSpPr>
          <p:spPr bwMode="auto">
            <a:xfrm>
              <a:off x="2971800" y="2667000"/>
              <a:ext cx="331788" cy="1204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+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000000"/>
                  </a:solidFill>
                </a:rPr>
                <a:t>+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000" baseline="-25000" smtClean="0">
                <a:solidFill>
                  <a:srgbClr val="000000"/>
                </a:solidFill>
              </a:endParaRPr>
            </a:p>
          </p:txBody>
        </p:sp>
        <p:sp>
          <p:nvSpPr>
            <p:cNvPr id="47117" name="Line 13"/>
            <p:cNvSpPr>
              <a:spLocks noChangeShapeType="1"/>
            </p:cNvSpPr>
            <p:nvPr/>
          </p:nvSpPr>
          <p:spPr bwMode="auto">
            <a:xfrm>
              <a:off x="5410200" y="35052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47118" name="Line 14"/>
            <p:cNvSpPr>
              <a:spLocks noChangeShapeType="1"/>
            </p:cNvSpPr>
            <p:nvPr/>
          </p:nvSpPr>
          <p:spPr bwMode="auto">
            <a:xfrm>
              <a:off x="5410200" y="2895600"/>
              <a:ext cx="6096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7119" name="Rectangle 15"/>
          <p:cNvSpPr>
            <a:spLocks noChangeArrowheads="1"/>
          </p:cNvSpPr>
          <p:nvPr/>
        </p:nvSpPr>
        <p:spPr bwMode="auto">
          <a:xfrm>
            <a:off x="1066800" y="2514600"/>
            <a:ext cx="7086600" cy="1371600"/>
          </a:xfrm>
          <a:prstGeom prst="rect">
            <a:avLst/>
          </a:prstGeom>
          <a:noFill/>
          <a:ln w="28575">
            <a:solidFill>
              <a:srgbClr val="FF83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70412" y="5170714"/>
            <a:ext cx="2951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Skeleton Equation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1401763" y="2667000"/>
            <a:ext cx="1243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hydrogen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3989388" y="2667000"/>
            <a:ext cx="1003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oxygen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710363" y="2667000"/>
            <a:ext cx="80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  <a:r>
              <a:rPr lang="en-US" sz="2000" smtClean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48136" name="Group 8"/>
          <p:cNvGrpSpPr>
            <a:grpSpLocks/>
          </p:cNvGrpSpPr>
          <p:nvPr/>
        </p:nvGrpSpPr>
        <p:grpSpPr bwMode="auto">
          <a:xfrm>
            <a:off x="1371600" y="3733800"/>
            <a:ext cx="6477000" cy="914400"/>
            <a:chOff x="672" y="2784"/>
            <a:chExt cx="4080" cy="576"/>
          </a:xfrm>
        </p:grpSpPr>
        <p:pic>
          <p:nvPicPr>
            <p:cNvPr id="48137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84"/>
              <a:ext cx="40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8138" name="Rectangle 10"/>
            <p:cNvSpPr>
              <a:spLocks noChangeArrowheads="1"/>
            </p:cNvSpPr>
            <p:nvPr/>
          </p:nvSpPr>
          <p:spPr bwMode="auto">
            <a:xfrm>
              <a:off x="3072" y="307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8139" name="Text Box 11"/>
          <p:cNvSpPr txBox="1">
            <a:spLocks noChangeArrowheads="1"/>
          </p:cNvSpPr>
          <p:nvPr/>
        </p:nvSpPr>
        <p:spPr bwMode="auto">
          <a:xfrm>
            <a:off x="2971800" y="2667000"/>
            <a:ext cx="331788" cy="1798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  <a:endParaRPr lang="en-US" sz="2000" baseline="-25000" smtClean="0">
              <a:solidFill>
                <a:srgbClr val="000000"/>
              </a:solidFill>
            </a:endParaRPr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54102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>
            <a:off x="5410200" y="3505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5410200" y="289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1066800" y="2514600"/>
            <a:ext cx="7086600" cy="2209800"/>
          </a:xfrm>
          <a:prstGeom prst="rect">
            <a:avLst/>
          </a:prstGeom>
          <a:noFill/>
          <a:ln w="28575">
            <a:solidFill>
              <a:srgbClr val="FF83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" name="Text Box 51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7993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1401763" y="2667000"/>
            <a:ext cx="1243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hydrogen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989388" y="2667000"/>
            <a:ext cx="1003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oxygen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710363" y="2667000"/>
            <a:ext cx="80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  <a:r>
              <a:rPr lang="en-US" sz="2000" smtClean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49160" name="Group 8"/>
          <p:cNvGrpSpPr>
            <a:grpSpLocks/>
          </p:cNvGrpSpPr>
          <p:nvPr/>
        </p:nvGrpSpPr>
        <p:grpSpPr bwMode="auto">
          <a:xfrm>
            <a:off x="1371600" y="3733800"/>
            <a:ext cx="6477000" cy="914400"/>
            <a:chOff x="672" y="2784"/>
            <a:chExt cx="4080" cy="576"/>
          </a:xfrm>
        </p:grpSpPr>
        <p:pic>
          <p:nvPicPr>
            <p:cNvPr id="4916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84"/>
              <a:ext cx="40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162" name="Rectangle 10"/>
            <p:cNvSpPr>
              <a:spLocks noChangeArrowheads="1"/>
            </p:cNvSpPr>
            <p:nvPr/>
          </p:nvSpPr>
          <p:spPr bwMode="auto">
            <a:xfrm>
              <a:off x="3072" y="307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9163" name="Text Box 11"/>
          <p:cNvSpPr txBox="1">
            <a:spLocks noChangeArrowheads="1"/>
          </p:cNvSpPr>
          <p:nvPr/>
        </p:nvSpPr>
        <p:spPr bwMode="auto">
          <a:xfrm>
            <a:off x="2971800" y="2667000"/>
            <a:ext cx="331788" cy="1798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  <a:endParaRPr lang="en-US" sz="2000" baseline="-25000" smtClean="0">
              <a:solidFill>
                <a:srgbClr val="000000"/>
              </a:solidFill>
            </a:endParaRPr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4102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410200" y="3505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410200" y="289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1066800" y="2514600"/>
            <a:ext cx="7086600" cy="2209800"/>
          </a:xfrm>
          <a:prstGeom prst="rect">
            <a:avLst/>
          </a:prstGeom>
          <a:noFill/>
          <a:ln w="28575">
            <a:solidFill>
              <a:srgbClr val="FF83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69" name="AutoShape 17"/>
          <p:cNvSpPr>
            <a:spLocks/>
          </p:cNvSpPr>
          <p:nvPr/>
        </p:nvSpPr>
        <p:spPr bwMode="auto">
          <a:xfrm rot="5400000">
            <a:off x="3124200" y="3200400"/>
            <a:ext cx="304800" cy="36576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70" name="AutoShape 18"/>
          <p:cNvSpPr>
            <a:spLocks/>
          </p:cNvSpPr>
          <p:nvPr/>
        </p:nvSpPr>
        <p:spPr bwMode="auto">
          <a:xfrm rot="5400000">
            <a:off x="6972300" y="42291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122488" y="5197475"/>
            <a:ext cx="2373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hydrogen 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oxygen atoms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5932488" y="5181600"/>
            <a:ext cx="2373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hydrogen 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1 oxygen atom</a:t>
            </a:r>
          </a:p>
        </p:txBody>
      </p:sp>
      <p:sp>
        <p:nvSpPr>
          <p:cNvPr id="18" name="Text Box 51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96310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401763" y="2667000"/>
            <a:ext cx="1243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hydrogen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3989388" y="2667000"/>
            <a:ext cx="10033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oxygen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710363" y="2667000"/>
            <a:ext cx="8048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  <a:r>
              <a:rPr lang="en-US" sz="2000" smtClean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50184" name="Group 8"/>
          <p:cNvGrpSpPr>
            <a:grpSpLocks/>
          </p:cNvGrpSpPr>
          <p:nvPr/>
        </p:nvGrpSpPr>
        <p:grpSpPr bwMode="auto">
          <a:xfrm>
            <a:off x="1371600" y="3733800"/>
            <a:ext cx="6477000" cy="914400"/>
            <a:chOff x="672" y="2784"/>
            <a:chExt cx="4080" cy="576"/>
          </a:xfrm>
        </p:grpSpPr>
        <p:pic>
          <p:nvPicPr>
            <p:cNvPr id="5018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84"/>
              <a:ext cx="40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186" name="Rectangle 10"/>
            <p:cNvSpPr>
              <a:spLocks noChangeArrowheads="1"/>
            </p:cNvSpPr>
            <p:nvPr/>
          </p:nvSpPr>
          <p:spPr bwMode="auto">
            <a:xfrm>
              <a:off x="3072" y="307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2971800" y="2667000"/>
            <a:ext cx="331788" cy="1798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  <a:endParaRPr lang="en-US" sz="2000" baseline="-25000" smtClean="0">
              <a:solidFill>
                <a:srgbClr val="000000"/>
              </a:solidFill>
            </a:endParaRP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54102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>
            <a:off x="5410200" y="3505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>
            <a:off x="5410200" y="28956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1" name="Rectangle 15"/>
          <p:cNvSpPr>
            <a:spLocks noChangeArrowheads="1"/>
          </p:cNvSpPr>
          <p:nvPr/>
        </p:nvSpPr>
        <p:spPr bwMode="auto">
          <a:xfrm>
            <a:off x="1066800" y="2514600"/>
            <a:ext cx="7086600" cy="2209800"/>
          </a:xfrm>
          <a:prstGeom prst="rect">
            <a:avLst/>
          </a:prstGeom>
          <a:noFill/>
          <a:ln w="28575">
            <a:solidFill>
              <a:srgbClr val="FF83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3" name="AutoShape 17"/>
          <p:cNvSpPr>
            <a:spLocks/>
          </p:cNvSpPr>
          <p:nvPr/>
        </p:nvSpPr>
        <p:spPr bwMode="auto">
          <a:xfrm rot="5400000">
            <a:off x="3124200" y="3200400"/>
            <a:ext cx="304800" cy="36576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4" name="AutoShape 18"/>
          <p:cNvSpPr>
            <a:spLocks/>
          </p:cNvSpPr>
          <p:nvPr/>
        </p:nvSpPr>
        <p:spPr bwMode="auto">
          <a:xfrm rot="5400000">
            <a:off x="6972300" y="42291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5" name="Text Box 19"/>
          <p:cNvSpPr txBox="1">
            <a:spLocks noChangeArrowheads="1"/>
          </p:cNvSpPr>
          <p:nvPr/>
        </p:nvSpPr>
        <p:spPr bwMode="auto">
          <a:xfrm>
            <a:off x="2122488" y="5197475"/>
            <a:ext cx="2373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hydrogen 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oxygen atoms</a:t>
            </a:r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5932488" y="5181600"/>
            <a:ext cx="2373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hydrogen 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1 oxygen atom</a:t>
            </a:r>
          </a:p>
        </p:txBody>
      </p:sp>
      <p:sp>
        <p:nvSpPr>
          <p:cNvPr id="50197" name="Oval 21"/>
          <p:cNvSpPr>
            <a:spLocks noChangeArrowheads="1"/>
          </p:cNvSpPr>
          <p:nvPr/>
        </p:nvSpPr>
        <p:spPr bwMode="auto">
          <a:xfrm>
            <a:off x="2046288" y="5502275"/>
            <a:ext cx="4572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8" name="Oval 22"/>
          <p:cNvSpPr>
            <a:spLocks noChangeArrowheads="1"/>
          </p:cNvSpPr>
          <p:nvPr/>
        </p:nvSpPr>
        <p:spPr bwMode="auto">
          <a:xfrm>
            <a:off x="5857875" y="5502275"/>
            <a:ext cx="4572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0199" name="Arc 23"/>
          <p:cNvSpPr>
            <a:spLocks/>
          </p:cNvSpPr>
          <p:nvPr/>
        </p:nvSpPr>
        <p:spPr bwMode="auto">
          <a:xfrm rot="5400000">
            <a:off x="4000500" y="4248150"/>
            <a:ext cx="381000" cy="3505200"/>
          </a:xfrm>
          <a:custGeom>
            <a:avLst/>
            <a:gdLst>
              <a:gd name="G0" fmla="+- 0 0 0"/>
              <a:gd name="G1" fmla="+- 20826 0 0"/>
              <a:gd name="G2" fmla="+- 21600 0 0"/>
              <a:gd name="T0" fmla="*/ 5732 w 21600"/>
              <a:gd name="T1" fmla="*/ 0 h 41458"/>
              <a:gd name="T2" fmla="*/ 6395 w 21600"/>
              <a:gd name="T3" fmla="*/ 41458 h 41458"/>
              <a:gd name="T4" fmla="*/ 0 w 21600"/>
              <a:gd name="T5" fmla="*/ 20826 h 4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58" fill="none" extrusionOk="0">
                <a:moveTo>
                  <a:pt x="5731" y="0"/>
                </a:moveTo>
                <a:cubicBezTo>
                  <a:pt x="15105" y="2580"/>
                  <a:pt x="21600" y="11104"/>
                  <a:pt x="21600" y="20826"/>
                </a:cubicBezTo>
                <a:cubicBezTo>
                  <a:pt x="21600" y="30292"/>
                  <a:pt x="15436" y="38655"/>
                  <a:pt x="6394" y="41457"/>
                </a:cubicBezTo>
              </a:path>
              <a:path w="21600" h="41458" stroke="0" extrusionOk="0">
                <a:moveTo>
                  <a:pt x="5731" y="0"/>
                </a:moveTo>
                <a:cubicBezTo>
                  <a:pt x="15105" y="2580"/>
                  <a:pt x="21600" y="11104"/>
                  <a:pt x="21600" y="20826"/>
                </a:cubicBezTo>
                <a:cubicBezTo>
                  <a:pt x="21600" y="30292"/>
                  <a:pt x="15436" y="38655"/>
                  <a:pt x="6394" y="41457"/>
                </a:cubicBezTo>
                <a:lnTo>
                  <a:pt x="0" y="20826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" name="Text Box 51"/>
          <p:cNvSpPr txBox="1">
            <a:spLocks noChangeArrowheads="1"/>
          </p:cNvSpPr>
          <p:nvPr/>
        </p:nvSpPr>
        <p:spPr bwMode="auto">
          <a:xfrm>
            <a:off x="212725" y="1411288"/>
            <a:ext cx="73215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Reaction that fuels the space shuttle: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</a:rPr>
              <a:t>	</a:t>
            </a:r>
            <a:r>
              <a:rPr lang="en-US" sz="2400" dirty="0" smtClean="0">
                <a:solidFill>
                  <a:srgbClr val="CC0000"/>
                </a:solidFill>
              </a:rPr>
              <a:t>Hydrogen</a:t>
            </a:r>
            <a:r>
              <a:rPr lang="en-US" sz="2400" dirty="0" smtClean="0">
                <a:solidFill>
                  <a:srgbClr val="000000"/>
                </a:solidFill>
              </a:rPr>
              <a:t> burns with </a:t>
            </a:r>
            <a:r>
              <a:rPr lang="en-US" sz="2400" dirty="0" smtClean="0">
                <a:solidFill>
                  <a:srgbClr val="CC0000"/>
                </a:solidFill>
              </a:rPr>
              <a:t>oxygen</a:t>
            </a:r>
            <a:r>
              <a:rPr lang="en-US" sz="2400" dirty="0" smtClean="0">
                <a:solidFill>
                  <a:srgbClr val="000000"/>
                </a:solidFill>
              </a:rPr>
              <a:t> to produce </a:t>
            </a:r>
            <a:r>
              <a:rPr lang="en-US" sz="2400" dirty="0" smtClean="0">
                <a:solidFill>
                  <a:srgbClr val="CC0000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290749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81125" y="2667000"/>
            <a:ext cx="128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</a:rPr>
              <a:t>Hydrogen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62400" y="2667000"/>
            <a:ext cx="10588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</a:rPr>
              <a:t>Oxygen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O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6683375" y="2667000"/>
            <a:ext cx="8604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</a:rPr>
              <a:t>Water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H</a:t>
            </a:r>
            <a:r>
              <a:rPr lang="en-US" sz="2000" baseline="-25000" smtClean="0">
                <a:solidFill>
                  <a:srgbClr val="000000"/>
                </a:solidFill>
              </a:rPr>
              <a:t>2</a:t>
            </a:r>
            <a:r>
              <a:rPr lang="en-US" sz="2000" smtClean="0">
                <a:solidFill>
                  <a:srgbClr val="000000"/>
                </a:solidFill>
              </a:rPr>
              <a:t>O</a:t>
            </a:r>
          </a:p>
        </p:txBody>
      </p:sp>
      <p:grpSp>
        <p:nvGrpSpPr>
          <p:cNvPr id="51208" name="Group 8"/>
          <p:cNvGrpSpPr>
            <a:grpSpLocks/>
          </p:cNvGrpSpPr>
          <p:nvPr/>
        </p:nvGrpSpPr>
        <p:grpSpPr bwMode="auto">
          <a:xfrm>
            <a:off x="1371600" y="3733800"/>
            <a:ext cx="6477000" cy="914400"/>
            <a:chOff x="672" y="2784"/>
            <a:chExt cx="4080" cy="576"/>
          </a:xfrm>
        </p:grpSpPr>
        <p:pic>
          <p:nvPicPr>
            <p:cNvPr id="51209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784"/>
              <a:ext cx="4080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3072" y="3072"/>
              <a:ext cx="33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2971800" y="2667000"/>
            <a:ext cx="331788" cy="1798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FF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+</a:t>
            </a:r>
            <a:endParaRPr lang="en-US" sz="2000" baseline="-25000" smtClean="0">
              <a:solidFill>
                <a:srgbClr val="000000"/>
              </a:solidFill>
            </a:endParaRP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410200" y="4267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410200" y="3505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15" name="Rectangle 15"/>
          <p:cNvSpPr>
            <a:spLocks noChangeArrowheads="1"/>
          </p:cNvSpPr>
          <p:nvPr/>
        </p:nvSpPr>
        <p:spPr bwMode="auto">
          <a:xfrm>
            <a:off x="1066800" y="3124200"/>
            <a:ext cx="7086600" cy="1600200"/>
          </a:xfrm>
          <a:prstGeom prst="rect">
            <a:avLst/>
          </a:prstGeom>
          <a:noFill/>
          <a:ln w="28575">
            <a:solidFill>
              <a:srgbClr val="FF830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17" name="AutoShape 17"/>
          <p:cNvSpPr>
            <a:spLocks/>
          </p:cNvSpPr>
          <p:nvPr/>
        </p:nvSpPr>
        <p:spPr bwMode="auto">
          <a:xfrm rot="5400000">
            <a:off x="3124200" y="3200400"/>
            <a:ext cx="304800" cy="36576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18" name="AutoShape 18"/>
          <p:cNvSpPr>
            <a:spLocks/>
          </p:cNvSpPr>
          <p:nvPr/>
        </p:nvSpPr>
        <p:spPr bwMode="auto">
          <a:xfrm rot="5400000">
            <a:off x="6972300" y="42291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19" name="Text Box 19"/>
          <p:cNvSpPr txBox="1">
            <a:spLocks noChangeArrowheads="1"/>
          </p:cNvSpPr>
          <p:nvPr/>
        </p:nvSpPr>
        <p:spPr bwMode="auto">
          <a:xfrm>
            <a:off x="2122488" y="5197475"/>
            <a:ext cx="2373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hydrogen 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oxygen atoms</a:t>
            </a:r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5932488" y="5181600"/>
            <a:ext cx="23733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2 hydrogen atoms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333399"/>
                </a:solidFill>
                <a:latin typeface="Comic Sans MS" pitchFamily="66" charset="0"/>
              </a:rPr>
              <a:t>1 oxygen atom</a:t>
            </a:r>
          </a:p>
        </p:txBody>
      </p:sp>
      <p:sp>
        <p:nvSpPr>
          <p:cNvPr id="51221" name="Oval 21"/>
          <p:cNvSpPr>
            <a:spLocks noChangeArrowheads="1"/>
          </p:cNvSpPr>
          <p:nvPr/>
        </p:nvSpPr>
        <p:spPr bwMode="auto">
          <a:xfrm>
            <a:off x="2046288" y="5502275"/>
            <a:ext cx="4572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22" name="Oval 22"/>
          <p:cNvSpPr>
            <a:spLocks noChangeArrowheads="1"/>
          </p:cNvSpPr>
          <p:nvPr/>
        </p:nvSpPr>
        <p:spPr bwMode="auto">
          <a:xfrm>
            <a:off x="5857875" y="5502275"/>
            <a:ext cx="457200" cy="3810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23" name="Arc 23"/>
          <p:cNvSpPr>
            <a:spLocks/>
          </p:cNvSpPr>
          <p:nvPr/>
        </p:nvSpPr>
        <p:spPr bwMode="auto">
          <a:xfrm rot="5400000">
            <a:off x="4000500" y="4248150"/>
            <a:ext cx="381000" cy="3505200"/>
          </a:xfrm>
          <a:custGeom>
            <a:avLst/>
            <a:gdLst>
              <a:gd name="G0" fmla="+- 0 0 0"/>
              <a:gd name="G1" fmla="+- 20826 0 0"/>
              <a:gd name="G2" fmla="+- 21600 0 0"/>
              <a:gd name="T0" fmla="*/ 5732 w 21600"/>
              <a:gd name="T1" fmla="*/ 0 h 41458"/>
              <a:gd name="T2" fmla="*/ 6395 w 21600"/>
              <a:gd name="T3" fmla="*/ 41458 h 41458"/>
              <a:gd name="T4" fmla="*/ 0 w 21600"/>
              <a:gd name="T5" fmla="*/ 20826 h 41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1458" fill="none" extrusionOk="0">
                <a:moveTo>
                  <a:pt x="5731" y="0"/>
                </a:moveTo>
                <a:cubicBezTo>
                  <a:pt x="15105" y="2580"/>
                  <a:pt x="21600" y="11104"/>
                  <a:pt x="21600" y="20826"/>
                </a:cubicBezTo>
                <a:cubicBezTo>
                  <a:pt x="21600" y="30292"/>
                  <a:pt x="15436" y="38655"/>
                  <a:pt x="6394" y="41457"/>
                </a:cubicBezTo>
              </a:path>
              <a:path w="21600" h="41458" stroke="0" extrusionOk="0">
                <a:moveTo>
                  <a:pt x="5731" y="0"/>
                </a:moveTo>
                <a:cubicBezTo>
                  <a:pt x="15105" y="2580"/>
                  <a:pt x="21600" y="11104"/>
                  <a:pt x="21600" y="20826"/>
                </a:cubicBezTo>
                <a:cubicBezTo>
                  <a:pt x="21600" y="30292"/>
                  <a:pt x="15436" y="38655"/>
                  <a:pt x="6394" y="41457"/>
                </a:cubicBezTo>
                <a:lnTo>
                  <a:pt x="0" y="20826"/>
                </a:lnTo>
                <a:close/>
              </a:path>
            </a:pathLst>
          </a:cu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381000" y="1611313"/>
            <a:ext cx="8382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  <a:effectLst/>
          <a:ex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This chemical equation is </a:t>
            </a:r>
            <a:r>
              <a:rPr lang="en-US" sz="3600" b="1" dirty="0" smtClean="0">
                <a:solidFill>
                  <a:srgbClr val="CC0000"/>
                </a:solidFill>
              </a:rPr>
              <a:t>not balanced</a:t>
            </a:r>
            <a:r>
              <a:rPr lang="en-US" sz="3600" b="1" dirty="0" smtClean="0">
                <a:solidFill>
                  <a:srgbClr val="333399"/>
                </a:solidFill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333399"/>
                </a:solidFill>
              </a:rPr>
              <a:t>it violates the law of conservation of mass</a:t>
            </a:r>
          </a:p>
        </p:txBody>
      </p:sp>
    </p:spTree>
    <p:extLst>
      <p:ext uri="{BB962C8B-B14F-4D97-AF65-F5344CB8AC3E}">
        <p14:creationId xmlns:p14="http://schemas.microsoft.com/office/powerpoint/2010/main" val="149800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ChangeArrowheads="1"/>
          </p:cNvSpPr>
          <p:nvPr/>
        </p:nvSpPr>
        <p:spPr bwMode="auto">
          <a:xfrm>
            <a:off x="5867400" y="4572000"/>
            <a:ext cx="1143000" cy="457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15" name="AutoShape 3"/>
          <p:cNvSpPr>
            <a:spLocks noChangeArrowheads="1"/>
          </p:cNvSpPr>
          <p:nvPr/>
        </p:nvSpPr>
        <p:spPr bwMode="auto">
          <a:xfrm>
            <a:off x="1371600" y="4572000"/>
            <a:ext cx="28956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295400" y="3133725"/>
            <a:ext cx="11874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1 mole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x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12 g/mole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=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12 g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3155950" y="3133725"/>
            <a:ext cx="11874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1 mole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x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32 g/mole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=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32 g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5867400" y="3133725"/>
            <a:ext cx="118745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1 mole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x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44 g/mole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</a:rPr>
              <a:t>=</a:t>
            </a: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44 g</a:t>
            </a:r>
          </a:p>
        </p:txBody>
      </p:sp>
      <p:sp>
        <p:nvSpPr>
          <p:cNvPr id="64526" name="AutoShape 14"/>
          <p:cNvSpPr>
            <a:spLocks/>
          </p:cNvSpPr>
          <p:nvPr/>
        </p:nvSpPr>
        <p:spPr bwMode="auto">
          <a:xfrm rot="5400000">
            <a:off x="2705100" y="3924300"/>
            <a:ext cx="228600" cy="2590800"/>
          </a:xfrm>
          <a:prstGeom prst="rightBrace">
            <a:avLst>
              <a:gd name="adj1" fmla="val 94444"/>
              <a:gd name="adj2" fmla="val 50000"/>
            </a:avLst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3399"/>
              </a:solidFill>
            </a:endParaRPr>
          </a:p>
        </p:txBody>
      </p:sp>
      <p:sp>
        <p:nvSpPr>
          <p:cNvPr id="64527" name="AutoShape 15"/>
          <p:cNvSpPr>
            <a:spLocks/>
          </p:cNvSpPr>
          <p:nvPr/>
        </p:nvSpPr>
        <p:spPr bwMode="auto">
          <a:xfrm rot="5400000">
            <a:off x="6324600" y="4800600"/>
            <a:ext cx="228600" cy="838200"/>
          </a:xfrm>
          <a:prstGeom prst="rightBrace">
            <a:avLst>
              <a:gd name="adj1" fmla="val 30556"/>
              <a:gd name="adj2" fmla="val 50000"/>
            </a:avLst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333399"/>
              </a:solidFill>
            </a:endParaRPr>
          </a:p>
        </p:txBody>
      </p:sp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1524000" y="5334000"/>
            <a:ext cx="2559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0000"/>
                </a:solidFill>
              </a:rPr>
              <a:t>Total mass of reactants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0000"/>
                </a:solidFill>
              </a:rPr>
              <a:t>= </a:t>
            </a:r>
            <a:r>
              <a:rPr lang="en-US" b="1" smtClean="0">
                <a:solidFill>
                  <a:srgbClr val="CC0000"/>
                </a:solidFill>
              </a:rPr>
              <a:t>44 g</a:t>
            </a:r>
          </a:p>
        </p:txBody>
      </p:sp>
      <p:sp>
        <p:nvSpPr>
          <p:cNvPr id="64529" name="Text Box 17"/>
          <p:cNvSpPr txBox="1">
            <a:spLocks noChangeArrowheads="1"/>
          </p:cNvSpPr>
          <p:nvPr/>
        </p:nvSpPr>
        <p:spPr bwMode="auto">
          <a:xfrm>
            <a:off x="5168900" y="5334000"/>
            <a:ext cx="2495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0000"/>
                </a:solidFill>
              </a:rPr>
              <a:t>Total mass of products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CC0000"/>
                </a:solidFill>
              </a:rPr>
              <a:t>= </a:t>
            </a:r>
            <a:r>
              <a:rPr lang="en-US" b="1" smtClean="0">
                <a:solidFill>
                  <a:srgbClr val="CC0000"/>
                </a:solidFill>
              </a:rPr>
              <a:t>44 g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676400" y="3810000"/>
            <a:ext cx="5486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C   </a:t>
            </a:r>
            <a:r>
              <a:rPr lang="en-US" sz="2800" smtClean="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	 +        O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  <a:r>
              <a:rPr lang="en-US" sz="2400" smtClean="0">
                <a:solidFill>
                  <a:srgbClr val="000000"/>
                </a:solidFill>
              </a:rPr>
              <a:t>		         CO</a:t>
            </a:r>
            <a:r>
              <a:rPr lang="en-US" sz="2400" baseline="-25000" smtClean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4572000" y="41148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990600" y="3810000"/>
            <a:ext cx="6553200" cy="609600"/>
          </a:xfrm>
          <a:prstGeom prst="rect">
            <a:avLst/>
          </a:prstGeom>
          <a:noFill/>
          <a:ln w="28575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6453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24800" cy="16843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5" name="TextBox 14"/>
          <p:cNvSpPr txBox="1"/>
          <p:nvPr/>
        </p:nvSpPr>
        <p:spPr>
          <a:xfrm>
            <a:off x="7340600" y="1360532"/>
            <a:ext cx="13339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373" y="6007239"/>
            <a:ext cx="81852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mass of the products equals the mass of the reactants,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reaction is said to be "balanced"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7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6" grpId="0" animBg="1"/>
      <p:bldP spid="64527" grpId="0" animBg="1"/>
      <p:bldP spid="64528" grpId="0"/>
      <p:bldP spid="64529" grpId="0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09-01A-87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" y="0"/>
            <a:ext cx="9122337" cy="371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93713" y="3789343"/>
            <a:ext cx="8156575" cy="2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/>
              <a:t>Same number of aluminum atoms in reactants and products.</a:t>
            </a:r>
          </a:p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/>
              <a:t>Different number of bromine atoms in reactants and products</a:t>
            </a:r>
            <a:endParaRPr lang="en-US" altLang="en-US" sz="28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93713" y="6176475"/>
            <a:ext cx="81565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0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/>
              <a:t>This is an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unbalanced chemical equation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64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493713" y="5056168"/>
            <a:ext cx="8156575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/>
              <a:t>Now the number of atoms in the reactants is equal to the number of atoms in the products</a:t>
            </a:r>
          </a:p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/>
              <a:t>This is now a </a:t>
            </a:r>
            <a:r>
              <a:rPr lang="en-US" altLang="en-US" sz="2800" b="1" u="sng" dirty="0" smtClean="0">
                <a:solidFill>
                  <a:srgbClr val="FF0000"/>
                </a:solidFill>
              </a:rPr>
              <a:t>balanced chemical equation</a:t>
            </a:r>
            <a:endParaRPr lang="en-US" alt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261127" name="Picture 7" descr="C09-02A-8746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" y="0"/>
            <a:ext cx="7977188" cy="49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837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for Understanding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Determine if each equation is balanced.  If not, determine which elements are out of balance</a:t>
            </a:r>
          </a:p>
          <a:p>
            <a:pPr marL="514350" lvl="0" indent="-514350">
              <a:spcBef>
                <a:spcPts val="4800"/>
              </a:spcBef>
              <a:buFont typeface="+mj-lt"/>
              <a:buAutoNum type="arabicParenR"/>
            </a:pPr>
            <a:r>
              <a:rPr lang="en-US" b="1" dirty="0" smtClean="0"/>
              <a:t>NH</a:t>
            </a:r>
            <a:r>
              <a:rPr lang="en-US" b="1" baseline="-25000" dirty="0" smtClean="0"/>
              <a:t>3</a:t>
            </a:r>
            <a:r>
              <a:rPr lang="en-US" b="1" dirty="0"/>
              <a:t>+  H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(NH</a:t>
            </a:r>
            <a:r>
              <a:rPr lang="en-US" b="1" baseline="-25000" dirty="0"/>
              <a:t>4</a:t>
            </a:r>
            <a:r>
              <a:rPr lang="en-US" b="1" dirty="0"/>
              <a:t>)</a:t>
            </a:r>
            <a:r>
              <a:rPr lang="en-US" b="1" baseline="-25000" dirty="0"/>
              <a:t>2</a:t>
            </a:r>
            <a:r>
              <a:rPr lang="en-US" b="1" dirty="0"/>
              <a:t>SO</a:t>
            </a:r>
            <a:r>
              <a:rPr lang="en-US" b="1" baseline="-25000" dirty="0"/>
              <a:t>4</a:t>
            </a:r>
            <a:r>
              <a:rPr lang="en-US" b="1" dirty="0"/>
              <a:t> </a:t>
            </a:r>
            <a:endParaRPr lang="en-US" dirty="0"/>
          </a:p>
          <a:p>
            <a:pPr marL="514350" indent="-514350">
              <a:spcBef>
                <a:spcPts val="4800"/>
              </a:spcBef>
              <a:buFont typeface="+mj-lt"/>
              <a:buAutoNum type="arabicParenR"/>
            </a:pPr>
            <a:r>
              <a:rPr lang="en-US" b="1" dirty="0"/>
              <a:t>MgCl</a:t>
            </a:r>
            <a:r>
              <a:rPr lang="en-US" b="1" baseline="-25000" dirty="0"/>
              <a:t>2</a:t>
            </a:r>
            <a:r>
              <a:rPr lang="en-US" b="1" dirty="0"/>
              <a:t> + Li</a:t>
            </a:r>
            <a:r>
              <a:rPr lang="en-US" b="1" baseline="-25000" dirty="0"/>
              <a:t>2</a:t>
            </a:r>
            <a:r>
              <a:rPr lang="en-US" b="1" dirty="0"/>
              <a:t>CO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MgCO</a:t>
            </a:r>
            <a:r>
              <a:rPr lang="en-US" b="1" baseline="-25000" dirty="0"/>
              <a:t>3</a:t>
            </a:r>
            <a:r>
              <a:rPr lang="en-US" b="1" dirty="0"/>
              <a:t> + </a:t>
            </a:r>
            <a:r>
              <a:rPr lang="en-US" b="1" dirty="0" err="1" smtClean="0"/>
              <a:t>LiCl</a:t>
            </a:r>
            <a:r>
              <a:rPr lang="en-US" b="1" dirty="0" smtClean="0"/>
              <a:t> </a:t>
            </a:r>
          </a:p>
          <a:p>
            <a:pPr marL="514350" indent="-514350">
              <a:spcBef>
                <a:spcPts val="4800"/>
              </a:spcBef>
              <a:buFont typeface="+mj-lt"/>
              <a:buAutoNum type="arabicParenR"/>
            </a:pPr>
            <a:r>
              <a:rPr lang="en-US" b="1" dirty="0" smtClean="0"/>
              <a:t>Ca   +   Cl</a:t>
            </a:r>
            <a:r>
              <a:rPr lang="en-US" b="1" baseline="-25000" dirty="0" smtClean="0"/>
              <a:t>2</a:t>
            </a:r>
            <a:r>
              <a:rPr lang="en-US" b="1" dirty="0" smtClean="0"/>
              <a:t>  </a:t>
            </a:r>
            <a:r>
              <a:rPr lang="en-US" b="1" dirty="0" smtClean="0">
                <a:sym typeface="Wingdings"/>
              </a:rPr>
              <a:t>  </a:t>
            </a:r>
            <a:r>
              <a:rPr lang="en-US" b="1" dirty="0" smtClean="0"/>
              <a:t> CaCl</a:t>
            </a:r>
            <a:r>
              <a:rPr lang="en-US" b="1" baseline="-25000" dirty="0" smtClean="0"/>
              <a:t>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6150" y="2923490"/>
            <a:ext cx="17907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and H are out of balance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96150" y="3956952"/>
            <a:ext cx="17907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 and Cl are out of balance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96150" y="4990415"/>
            <a:ext cx="1790700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equation is balanced</a:t>
            </a: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14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297460"/>
            <a:ext cx="8580120" cy="512805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SWBAT explain what a chemical reaction is and how they are represented by chemical equations.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05725" y="0"/>
            <a:ext cx="143827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/>
              <a:t>Stop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33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shorten this by skipping the word and skeleton equations.  Could even remove much of the discussion of being unbalanced.  Go right to the chemical equation.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4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86700" y="0"/>
            <a:ext cx="12573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434620"/>
            <a:ext cx="7863840" cy="5128054"/>
          </a:xfrm>
        </p:spPr>
        <p:txBody>
          <a:bodyPr/>
          <a:lstStyle/>
          <a:p>
            <a:pPr marL="457200" indent="-457200"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</a:pPr>
            <a:r>
              <a:rPr lang="en-US" altLang="en-US" b="1" dirty="0">
                <a:cs typeface="Arial" panose="020B0604020202020204" pitchFamily="34" charset="0"/>
              </a:rPr>
              <a:t>What is a </a:t>
            </a:r>
            <a:r>
              <a:rPr lang="en-US" altLang="en-US" b="1" u="sng" dirty="0">
                <a:solidFill>
                  <a:srgbClr val="FF0000"/>
                </a:solidFill>
                <a:cs typeface="Arial" panose="020B0604020202020204" pitchFamily="34" charset="0"/>
              </a:rPr>
              <a:t>chemical reaction</a:t>
            </a:r>
            <a:r>
              <a:rPr lang="en-US" altLang="en-US" b="1" dirty="0">
                <a:cs typeface="Arial" panose="020B0604020202020204" pitchFamily="34" charset="0"/>
              </a:rPr>
              <a:t>?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457200" indent="-457200"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The process by which one or more substances are rearranged to form different </a:t>
            </a: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substances</a:t>
            </a:r>
          </a:p>
          <a:p>
            <a:pPr marL="457200" indent="-457200">
              <a:spcBef>
                <a:spcPct val="30000"/>
              </a:spcBef>
              <a:spcAft>
                <a:spcPct val="30000"/>
              </a:spcAft>
              <a:buClr>
                <a:schemeClr val="bg1"/>
              </a:buClr>
            </a:pPr>
            <a:r>
              <a:rPr lang="en-US" alt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Involves changes in the connectivity of atoms and/or arrangement of electrons</a:t>
            </a: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buClr>
                <a:schemeClr val="bg1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839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a Chemical Reaction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772" y="3916680"/>
            <a:ext cx="2710971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5072263" y="1469885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 of heat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 of light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0" y="3916680"/>
            <a:ext cx="284410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02"/>
          <a:stretch/>
        </p:blipFill>
        <p:spPr bwMode="auto">
          <a:xfrm>
            <a:off x="3211741" y="1494172"/>
            <a:ext cx="2307981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20666" r="3750"/>
          <a:stretch/>
        </p:blipFill>
        <p:spPr bwMode="auto">
          <a:xfrm>
            <a:off x="5712688" y="1494172"/>
            <a:ext cx="3225373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10" y="1469885"/>
            <a:ext cx="2800265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901" y="3916680"/>
            <a:ext cx="2804160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4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358390"/>
            <a:ext cx="8778240" cy="731520"/>
          </a:xfrm>
        </p:spPr>
        <p:txBody>
          <a:bodyPr/>
          <a:lstStyle/>
          <a:p>
            <a:r>
              <a:rPr lang="en-US" sz="4800" smtClean="0"/>
              <a:t>How do </a:t>
            </a:r>
            <a:r>
              <a:rPr lang="en-US" sz="4800" dirty="0" smtClean="0"/>
              <a:t>we represent</a:t>
            </a:r>
            <a:br>
              <a:rPr lang="en-US" sz="4800" dirty="0" smtClean="0"/>
            </a:br>
            <a:r>
              <a:rPr lang="en-US" sz="4800" dirty="0" smtClean="0"/>
              <a:t>chemical reactions?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-5072263" y="1469885"/>
            <a:ext cx="19912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 of heat</a:t>
            </a:r>
          </a:p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release of light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2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343400" y="2073275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More than 200,000 words in the English language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352800" y="222567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216400" y="639763"/>
            <a:ext cx="485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333399"/>
                </a:solidFill>
              </a:rPr>
              <a:t>The alphabet of chemistry</a:t>
            </a:r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05000" cy="14970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066800" y="1752600"/>
            <a:ext cx="1905000" cy="16764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343400" y="2073275"/>
            <a:ext cx="3657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More than 200,000 words in the English language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572000" y="4435475"/>
            <a:ext cx="396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Trillions of substances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that make up the universe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352800" y="2225675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3810000" y="4603750"/>
            <a:ext cx="685800" cy="457200"/>
          </a:xfrm>
          <a:prstGeom prst="rightArrow">
            <a:avLst>
              <a:gd name="adj1" fmla="val 50000"/>
              <a:gd name="adj2" fmla="val 37500"/>
            </a:avLst>
          </a:prstGeom>
          <a:solidFill>
            <a:srgbClr val="CC0000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4216400" y="639763"/>
            <a:ext cx="4851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smtClean="0">
                <a:solidFill>
                  <a:srgbClr val="333399"/>
                </a:solidFill>
              </a:rPr>
              <a:t>The alphabet of chemistry</a:t>
            </a:r>
          </a:p>
        </p:txBody>
      </p:sp>
      <p:pic>
        <p:nvPicPr>
          <p:cNvPr id="3380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1905000" cy="1497013"/>
          </a:xfrm>
          <a:prstGeom prst="rect">
            <a:avLst/>
          </a:prstGeom>
          <a:solidFill>
            <a:srgbClr val="FF99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43338"/>
            <a:ext cx="3200400" cy="217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066800" y="1752600"/>
            <a:ext cx="1905000" cy="1676400"/>
          </a:xfrm>
          <a:prstGeom prst="rect">
            <a:avLst/>
          </a:prstGeom>
          <a:noFill/>
          <a:ln w="19050">
            <a:solidFill>
              <a:srgbClr val="FF99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304800" y="3810000"/>
            <a:ext cx="3352800" cy="2286000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7685</TotalTime>
  <Words>1050</Words>
  <Application>Microsoft Office PowerPoint</Application>
  <PresentationFormat>On-screen Show (4:3)</PresentationFormat>
  <Paragraphs>316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Units</vt:lpstr>
      <vt:lpstr>Units</vt:lpstr>
      <vt:lpstr>Test #9: Chemical Reactions</vt:lpstr>
      <vt:lpstr>Chemical Reaction</vt:lpstr>
      <vt:lpstr>Chemical Reactions</vt:lpstr>
      <vt:lpstr>Signs of a Chemical Reaction</vt:lpstr>
      <vt:lpstr>How do we represent chemical reactions?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Diatomic Elements</vt:lpstr>
      <vt:lpstr>Examples</vt:lpstr>
      <vt:lpstr>Check for Understanding</vt:lpstr>
      <vt:lpstr>PowerPoint Presentation</vt:lpstr>
      <vt:lpstr>Check for Understanding 1</vt:lpstr>
      <vt:lpstr>Check for Understanding 1</vt:lpstr>
      <vt:lpstr>Check for Understanding 2</vt:lpstr>
      <vt:lpstr>Check for Understanding 2</vt:lpstr>
      <vt:lpstr>Check for Understanding 3</vt:lpstr>
      <vt:lpstr>Check for Understanding 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Check for Understanding</vt:lpstr>
      <vt:lpstr>Stop Here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578</cp:revision>
  <cp:lastPrinted>2013-10-25T13:03:56Z</cp:lastPrinted>
  <dcterms:created xsi:type="dcterms:W3CDTF">2012-09-15T16:31:25Z</dcterms:created>
  <dcterms:modified xsi:type="dcterms:W3CDTF">2016-05-25T12:16:55Z</dcterms:modified>
</cp:coreProperties>
</file>