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1087" r:id="rId2"/>
    <p:sldId id="1097" r:id="rId3"/>
    <p:sldId id="1096" r:id="rId4"/>
    <p:sldId id="1099" r:id="rId5"/>
    <p:sldId id="1075" r:id="rId6"/>
    <p:sldId id="1076" r:id="rId7"/>
    <p:sldId id="1077" r:id="rId8"/>
    <p:sldId id="1037" r:id="rId9"/>
    <p:sldId id="1078" r:id="rId10"/>
    <p:sldId id="1079" r:id="rId11"/>
    <p:sldId id="1080" r:id="rId12"/>
    <p:sldId id="1081" r:id="rId13"/>
    <p:sldId id="1082" r:id="rId14"/>
    <p:sldId id="1083" r:id="rId15"/>
    <p:sldId id="1084" r:id="rId16"/>
    <p:sldId id="1090" r:id="rId17"/>
    <p:sldId id="1091" r:id="rId18"/>
    <p:sldId id="1092" r:id="rId19"/>
    <p:sldId id="1094" r:id="rId20"/>
    <p:sldId id="1038" r:id="rId21"/>
    <p:sldId id="1093" r:id="rId22"/>
    <p:sldId id="1085" r:id="rId23"/>
    <p:sldId id="1036" r:id="rId24"/>
    <p:sldId id="1089" r:id="rId25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  <a:srgbClr val="CCFFCC"/>
    <a:srgbClr val="FFCCCC"/>
    <a:srgbClr val="4BACC6"/>
    <a:srgbClr val="006600"/>
    <a:srgbClr val="0066FF"/>
    <a:srgbClr val="008A3E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86375" autoAdjust="0"/>
  </p:normalViewPr>
  <p:slideViewPr>
    <p:cSldViewPr snapToGrid="0">
      <p:cViewPr>
        <p:scale>
          <a:sx n="69" d="100"/>
          <a:sy n="69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4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0" tIns="46660" rIns="93320" bIns="466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20" tIns="46660" rIns="93320" bIns="466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4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1326035"/>
            <a:ext cx="8696325" cy="5128054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Get the following:</a:t>
            </a:r>
          </a:p>
          <a:p>
            <a:pPr lvl="1"/>
            <a:r>
              <a:rPr lang="en-US" b="1" dirty="0" smtClean="0"/>
              <a:t>A white board</a:t>
            </a:r>
          </a:p>
          <a:p>
            <a:pPr lvl="1"/>
            <a:r>
              <a:rPr lang="en-US" b="1" dirty="0" smtClean="0"/>
              <a:t>A marker</a:t>
            </a:r>
          </a:p>
          <a:p>
            <a:pPr lvl="1"/>
            <a:r>
              <a:rPr lang="en-US" b="1" dirty="0" smtClean="0"/>
              <a:t>A piece of paper towel</a:t>
            </a:r>
          </a:p>
          <a:p>
            <a:pPr lvl="1"/>
            <a:r>
              <a:rPr lang="en-US" b="1" dirty="0" smtClean="0"/>
              <a:t>Your notes on nomenclature</a:t>
            </a:r>
          </a:p>
          <a:p>
            <a:pPr lvl="1"/>
            <a:endParaRPr lang="en-US" b="1" dirty="0"/>
          </a:p>
          <a:p>
            <a:pPr marL="0" lvl="1" indent="0">
              <a:buNone/>
            </a:pPr>
            <a:r>
              <a:rPr lang="en-US" sz="2800" b="1" dirty="0" smtClean="0"/>
              <a:t>Questions:  </a:t>
            </a:r>
            <a:r>
              <a:rPr lang="en-US" sz="2800" b="1" dirty="0" smtClean="0">
                <a:solidFill>
                  <a:srgbClr val="FF0000"/>
                </a:solidFill>
              </a:rPr>
              <a:t>60</a:t>
            </a:r>
          </a:p>
          <a:p>
            <a:pPr marL="0" lvl="1" indent="0">
              <a:buNone/>
            </a:pPr>
            <a:r>
              <a:rPr lang="en-US" sz="2800" b="1" dirty="0" smtClean="0"/>
              <a:t>Phone a friend:  </a:t>
            </a:r>
            <a:r>
              <a:rPr lang="en-US" sz="2800" b="1" dirty="0" smtClean="0">
                <a:solidFill>
                  <a:srgbClr val="FF0000"/>
                </a:solidFill>
              </a:rPr>
              <a:t>2</a:t>
            </a:r>
          </a:p>
          <a:p>
            <a:pPr marL="0" lvl="1" indent="0">
              <a:buNone/>
            </a:pPr>
            <a:r>
              <a:rPr lang="en-US" sz="2800" b="1" dirty="0" smtClean="0"/>
              <a:t>Notes:  </a:t>
            </a:r>
            <a:r>
              <a:rPr lang="en-US" sz="2800" b="1" dirty="0" smtClean="0">
                <a:solidFill>
                  <a:srgbClr val="FF0000"/>
                </a:solidFill>
              </a:rPr>
              <a:t>12 questions</a:t>
            </a:r>
          </a:p>
        </p:txBody>
      </p:sp>
    </p:spTree>
    <p:extLst>
      <p:ext uri="{BB962C8B-B14F-4D97-AF65-F5344CB8AC3E}">
        <p14:creationId xmlns:p14="http://schemas.microsoft.com/office/powerpoint/2010/main" val="28828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5770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Tc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technitium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(IV) phosphide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1773615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18)	Using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oxidation numbers, write the correct formula(s) for the compounds formed between fluorine and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cobalt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841070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CoF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CoF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670340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P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499610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tetraphosphorus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octoxide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17)	What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 an oxyanion?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4400" y="70616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polyatomic ion composed of an element bonded to one or more oxygen atoms</a:t>
            </a:r>
          </a:p>
        </p:txBody>
      </p:sp>
    </p:spTree>
    <p:extLst>
      <p:ext uri="{BB962C8B-B14F-4D97-AF65-F5344CB8AC3E}">
        <p14:creationId xmlns:p14="http://schemas.microsoft.com/office/powerpoint/2010/main" val="31545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1689122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hydroselenic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4400" y="2533683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378244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iodine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tribromide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22805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21)	What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are the oxidation numbers for the halogens?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4400" y="844561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102542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HNO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6035040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nitrous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</a:p>
        </p:txBody>
      </p:sp>
    </p:spTree>
    <p:extLst>
      <p:ext uri="{BB962C8B-B14F-4D97-AF65-F5344CB8AC3E}">
        <p14:creationId xmlns:p14="http://schemas.microsoft.com/office/powerpoint/2010/main" val="31545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8064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chromic acid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653948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calcium nitride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4400" y="2480922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31006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HClO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381090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chlorous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25)	What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 a polyatomic ion?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4400" y="826974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 made up of more than one atom</a:t>
            </a:r>
          </a:p>
        </p:txBody>
      </p:sp>
    </p:spTree>
    <p:extLst>
      <p:ext uri="{BB962C8B-B14F-4D97-AF65-F5344CB8AC3E}">
        <p14:creationId xmlns:p14="http://schemas.microsoft.com/office/powerpoint/2010/main" val="31545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3313508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H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4264995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sulfurous acid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5093372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SO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6044858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sulfur trioxide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Cu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4400" y="828377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copper (I) phosphide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79" y="1656754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3579" y="2485131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copper (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phosphide</a:t>
            </a:r>
          </a:p>
        </p:txBody>
      </p:sp>
    </p:spTree>
    <p:extLst>
      <p:ext uri="{BB962C8B-B14F-4D97-AF65-F5344CB8AC3E}">
        <p14:creationId xmlns:p14="http://schemas.microsoft.com/office/powerpoint/2010/main" val="31545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/>
      <p:bldP spid="26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102542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KMnO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potassium permanganate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618774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of LiHCO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51271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lithium hydrogen carbonate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360658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carbonic acid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0" y="4170045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silver (I) phosphide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844564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545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793869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chlorine dioxide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72326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556919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of Ca(ClO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458489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calcium chlorate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236949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39)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hydrochloric acid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0" y="4015409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-1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37)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Write the name of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SrSO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778459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strontium sulfite</a:t>
            </a:r>
          </a:p>
        </p:txBody>
      </p:sp>
    </p:spTree>
    <p:extLst>
      <p:ext uri="{BB962C8B-B14F-4D97-AF65-F5344CB8AC3E}">
        <p14:creationId xmlns:p14="http://schemas.microsoft.com/office/powerpoint/2010/main" val="31545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364480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45)	Write the name for H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2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carbonic acid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341120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42)	Write the formula for sodium hydrogen carbonate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01168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NaHCO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023360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44)	Write the name for PtCO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69392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platinum (II) carbonate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41)	Write the formula for sodium carbonate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67056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682240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43)	Write the name for Pt(CO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35280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platinum (IV) carbonate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3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42560"/>
            <a:ext cx="9144000" cy="11887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50)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Using oxidation numbers, write the correct formula(s) for the compounds formed between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carbon and phosphorus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40080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43840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48)	Using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oxidation numbers, write the correct formula(s) for the compounds formed between indium and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sulfur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323088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S,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2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657600"/>
            <a:ext cx="9144000" cy="11887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49)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Using oxidation numbers, write the correct formula(s) for the compounds formed between indium and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phosphorus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81584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P, In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853440"/>
            <a:ext cx="9144000" cy="11887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47)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Using oxidation numbers, write the correct formula(s) for the compounds formed between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indium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chlorine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201168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46)	What is the oxidation number for Sb?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26720"/>
            <a:ext cx="82296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en-US" sz="2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3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599512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55)	Write the structure for thallium (I) sulfate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299448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399878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52)	Write the name for Tl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099817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thallium (III) sulfide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799756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53)	Write the name for Tl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499695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thallium (I) sulfite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51)	Write the name for Tl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699939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thallium (I) sulfide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199634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54)	Write the name for Tl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2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899573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thallium (III) sulfate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3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69254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60)	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299448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hydrochloric acid</a:t>
            </a:r>
            <a:endParaRPr lang="en-US" sz="2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051104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57)	HClO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2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65801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chlorous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264916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58)	HClO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871822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chloric acid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Write the name for the following acids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1444198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hypochlorous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478728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59)	HClO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2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085634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perchloric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837292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56)	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HClO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35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check your PS grade for Y1</a:t>
            </a:r>
          </a:p>
          <a:p>
            <a:r>
              <a:rPr lang="en-US" dirty="0" smtClean="0"/>
              <a:t>Some are in danger of failing for the year</a:t>
            </a:r>
          </a:p>
          <a:p>
            <a:pPr lvl="1"/>
            <a:r>
              <a:rPr lang="en-US" i="1" dirty="0" smtClean="0"/>
              <a:t>Action now may be able to reverse this</a:t>
            </a:r>
          </a:p>
          <a:p>
            <a:pPr lvl="1"/>
            <a:r>
              <a:rPr lang="en-US" i="1" dirty="0" smtClean="0"/>
              <a:t>Please see me privately if you have concerns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922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Blank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3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0"/>
            <a:ext cx="6858000" cy="1938969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XX)	Using oxidation numbers, write the correct formula(s) for the compounds formed between rubidium and iodine</a:t>
            </a:r>
          </a:p>
          <a:p>
            <a:pPr marL="347663" indent="-347663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	</a:t>
            </a:r>
            <a:r>
              <a:rPr lang="en-US" sz="1100" b="1" dirty="0" err="1" smtClean="0">
                <a:solidFill>
                  <a:srgbClr val="FF0000"/>
                </a:solidFill>
              </a:rPr>
              <a:t>RbI</a:t>
            </a:r>
            <a:endParaRPr lang="en-US" sz="1100" b="1" dirty="0" smtClean="0">
              <a:solidFill>
                <a:srgbClr val="FF0000"/>
              </a:solidFill>
            </a:endParaRPr>
          </a:p>
          <a:p>
            <a:pPr marL="347663" indent="-347663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/>
          </a:p>
          <a:p>
            <a:pPr marL="347663" indent="-347663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XX)	Using oxidation numbers, write the correct formula(s) for the compounds formed between barium and chlorine</a:t>
            </a:r>
          </a:p>
          <a:p>
            <a:pPr marL="347663" indent="-347663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	</a:t>
            </a:r>
            <a:r>
              <a:rPr lang="en-US" sz="1100" b="1" dirty="0" smtClean="0">
                <a:solidFill>
                  <a:srgbClr val="FF0000"/>
                </a:solidFill>
              </a:rPr>
              <a:t>BaCl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2</a:t>
            </a:r>
          </a:p>
          <a:p>
            <a:pPr marL="347663" indent="-347663">
              <a:spcBef>
                <a:spcPts val="0"/>
              </a:spcBef>
              <a:buFont typeface="Wingdings" pitchFamily="2" charset="2"/>
              <a:buNone/>
            </a:pPr>
            <a:endParaRPr lang="en-US" sz="1100" b="1" baseline="-25000" dirty="0" smtClean="0"/>
          </a:p>
          <a:p>
            <a:pPr marL="347663" indent="-347663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XX)	Using oxidation numbers, write the correct formula(s) for the compounds formed between lithium and selenium </a:t>
            </a:r>
          </a:p>
          <a:p>
            <a:pPr marL="347663" indent="-347663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	</a:t>
            </a:r>
            <a:r>
              <a:rPr lang="en-US" sz="1100" b="1" dirty="0" smtClean="0">
                <a:solidFill>
                  <a:srgbClr val="FF0000"/>
                </a:solidFill>
              </a:rPr>
              <a:t>Li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1100" b="1" dirty="0" smtClean="0">
                <a:solidFill>
                  <a:srgbClr val="FF0000"/>
                </a:solidFill>
              </a:rPr>
              <a:t>Se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2157653"/>
            <a:ext cx="3723701" cy="4700347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formula of ammonium chloride</a:t>
            </a: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	NH</a:t>
            </a:r>
            <a:r>
              <a:rPr lang="en-US" sz="14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Cl</a:t>
            </a: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formula of copper(II) sulfate</a:t>
            </a: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	CuSO</a:t>
            </a:r>
            <a:r>
              <a:rPr lang="en-US" sz="14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endParaRPr lang="en-US" sz="1100" b="1" baseline="-25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formula for rubidium sulfide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Rb</a:t>
            </a:r>
            <a:r>
              <a:rPr lang="en-US" sz="14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formula for zinc (II) bromide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ZnBr</a:t>
            </a:r>
            <a:r>
              <a:rPr lang="en-US" sz="14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endParaRPr lang="en-US" sz="1100" b="1" baseline="-25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formula for lead(II) chloride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PbCl</a:t>
            </a:r>
            <a:r>
              <a:rPr lang="en-US" sz="14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endParaRPr lang="en-US" sz="1100" b="1" baseline="-25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formula for cadmium (II) oxide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CdO</a:t>
            </a:r>
            <a:endParaRPr lang="en-US" sz="11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400" b="1" baseline="-25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formula for cadmium nitrate</a:t>
            </a: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CdNO</a:t>
            </a:r>
            <a:r>
              <a:rPr lang="en-US" sz="14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3</a:t>
            </a:r>
            <a:endParaRPr lang="en-US" sz="1100" b="1" baseline="-25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formula for potassium bromide</a:t>
            </a: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KBr</a:t>
            </a:r>
            <a:endParaRPr lang="en-US" sz="11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formula for calcium hydroxide</a:t>
            </a: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CaOH</a:t>
            </a:r>
            <a:endParaRPr lang="en-US" sz="11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85148" y="4710007"/>
            <a:ext cx="2699133" cy="21479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XX)	Write the name for PI</a:t>
            </a:r>
            <a:r>
              <a:rPr lang="en-US" sz="1400" b="1" baseline="-25000" dirty="0" smtClean="0"/>
              <a:t>3</a:t>
            </a:r>
            <a:endParaRPr lang="en-US" sz="1100" b="1" baseline="-25000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	</a:t>
            </a:r>
            <a:r>
              <a:rPr lang="en-US" sz="1100" b="1" dirty="0" smtClean="0">
                <a:solidFill>
                  <a:srgbClr val="FF0000"/>
                </a:solidFill>
              </a:rPr>
              <a:t>phosphorus </a:t>
            </a:r>
            <a:r>
              <a:rPr lang="en-US" sz="1100" b="1" dirty="0" err="1" smtClean="0">
                <a:solidFill>
                  <a:srgbClr val="FF0000"/>
                </a:solidFill>
              </a:rPr>
              <a:t>trichloride</a:t>
            </a:r>
            <a:endParaRPr lang="en-US" sz="11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XX)	Write the name for H</a:t>
            </a:r>
            <a:r>
              <a:rPr lang="en-US" sz="1400" b="1" baseline="-25000" dirty="0" smtClean="0"/>
              <a:t>2</a:t>
            </a:r>
            <a:r>
              <a:rPr lang="en-US" sz="1100" b="1" dirty="0" smtClean="0"/>
              <a:t>O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	</a:t>
            </a:r>
            <a:r>
              <a:rPr lang="en-US" sz="1100" b="1" dirty="0" err="1" smtClean="0">
                <a:solidFill>
                  <a:srgbClr val="FF0000"/>
                </a:solidFill>
              </a:rPr>
              <a:t>dihydrogen</a:t>
            </a:r>
            <a:r>
              <a:rPr lang="en-US" sz="1100" b="1" dirty="0" smtClean="0">
                <a:solidFill>
                  <a:srgbClr val="FF0000"/>
                </a:solidFill>
              </a:rPr>
              <a:t> oxide (water)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XX)	</a:t>
            </a:r>
            <a:r>
              <a:rPr lang="en-US" sz="1100" b="1" dirty="0" smtClean="0">
                <a:cs typeface="Arial" panose="020B0604020202020204" pitchFamily="34" charset="0"/>
              </a:rPr>
              <a:t>Write the name for PCl</a:t>
            </a:r>
            <a:r>
              <a:rPr lang="en-US" sz="1400" b="1" baseline="-25000" dirty="0" smtClean="0">
                <a:cs typeface="Arial" panose="020B0604020202020204" pitchFamily="34" charset="0"/>
              </a:rPr>
              <a:t>3</a:t>
            </a:r>
            <a:endParaRPr lang="en-US" sz="1100" b="1" baseline="-25000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phosphorus </a:t>
            </a:r>
            <a:r>
              <a:rPr lang="en-US" sz="11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trichloride</a:t>
            </a:r>
            <a:endParaRPr lang="en-US" sz="11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name for CBr</a:t>
            </a:r>
            <a:r>
              <a:rPr lang="en-US" sz="1400" b="1" baseline="-25000" dirty="0" smtClean="0">
                <a:cs typeface="Arial" panose="020B0604020202020204" pitchFamily="34" charset="0"/>
              </a:rPr>
              <a:t>4</a:t>
            </a:r>
            <a:endParaRPr lang="en-US" sz="1100" b="1" baseline="-25000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carbon </a:t>
            </a:r>
            <a:r>
              <a:rPr lang="en-US" sz="11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tetrabromide</a:t>
            </a:r>
            <a:endParaRPr lang="en-US" sz="11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11900" y="0"/>
            <a:ext cx="2832100" cy="16999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name for </a:t>
            </a:r>
            <a:r>
              <a:rPr lang="en-US" sz="1100" b="1" dirty="0" err="1" smtClean="0">
                <a:cs typeface="Arial" panose="020B0604020202020204" pitchFamily="34" charset="0"/>
              </a:rPr>
              <a:t>HClO</a:t>
            </a:r>
            <a:endParaRPr lang="en-US" sz="1100" b="1" baseline="-25000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hypochlorous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acid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name for HClO</a:t>
            </a:r>
            <a:r>
              <a:rPr lang="en-US" sz="1400" b="1" baseline="-25000" dirty="0" smtClean="0">
                <a:cs typeface="Arial" panose="020B0604020202020204" pitchFamily="34" charset="0"/>
              </a:rPr>
              <a:t>3</a:t>
            </a:r>
            <a:endParaRPr lang="en-US" sz="1100" b="1" baseline="-25000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chloric acid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name for HClO</a:t>
            </a:r>
            <a:r>
              <a:rPr lang="en-US" sz="1400" b="1" baseline="-25000" dirty="0" smtClean="0">
                <a:cs typeface="Arial" panose="020B0604020202020204" pitchFamily="34" charset="0"/>
              </a:rPr>
              <a:t>4</a:t>
            </a:r>
            <a:endParaRPr lang="en-US" sz="1100" b="1" baseline="-25000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perchloric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acid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11817" y="1908418"/>
            <a:ext cx="2732183" cy="49495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name for BaSO</a:t>
            </a:r>
            <a:r>
              <a:rPr lang="en-US" sz="1400" b="1" baseline="-25000" dirty="0" smtClean="0">
                <a:cs typeface="Arial" panose="020B0604020202020204" pitchFamily="34" charset="0"/>
              </a:rPr>
              <a:t>4</a:t>
            </a:r>
            <a:endParaRPr lang="en-US" sz="1100" b="1" baseline="-25000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barium sulfate</a:t>
            </a: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name for </a:t>
            </a:r>
            <a:r>
              <a:rPr lang="en-US" sz="1100" b="1" dirty="0" err="1" smtClean="0">
                <a:cs typeface="Arial" panose="020B0604020202020204" pitchFamily="34" charset="0"/>
              </a:rPr>
              <a:t>BaO</a:t>
            </a: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barium oxide</a:t>
            </a: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xx)	Write the name for Na</a:t>
            </a:r>
            <a:r>
              <a:rPr lang="en-US" sz="1400" b="1" baseline="-25000" dirty="0" smtClean="0"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cs typeface="Arial" panose="020B0604020202020204" pitchFamily="34" charset="0"/>
              </a:rPr>
              <a:t>CO</a:t>
            </a:r>
            <a:r>
              <a:rPr lang="en-US" sz="1400" b="1" baseline="-25000" dirty="0" smtClean="0">
                <a:cs typeface="Arial" panose="020B0604020202020204" pitchFamily="34" charset="0"/>
              </a:rPr>
              <a:t>3</a:t>
            </a:r>
            <a:endParaRPr lang="en-US" sz="1100" b="1" baseline="-25000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cs typeface="Arial" panose="020B0604020202020204" pitchFamily="34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sodium carbonate</a:t>
            </a: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6629400" algn="r"/>
              </a:tabLst>
            </a:pPr>
            <a:r>
              <a:rPr lang="en-US" sz="1100" b="1" dirty="0" smtClean="0"/>
              <a:t>XX)	Write the name for </a:t>
            </a:r>
            <a:r>
              <a:rPr lang="en-US" sz="1100" b="1" dirty="0" err="1" smtClean="0"/>
              <a:t>KBr</a:t>
            </a:r>
            <a:endParaRPr lang="en-US" sz="11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6629400" algn="r"/>
              </a:tabLst>
            </a:pPr>
            <a:r>
              <a:rPr lang="en-US" sz="1100" b="1" dirty="0" smtClean="0"/>
              <a:t>	</a:t>
            </a:r>
            <a:r>
              <a:rPr lang="en-US" sz="1100" b="1" dirty="0" smtClean="0">
                <a:solidFill>
                  <a:srgbClr val="FF0000"/>
                </a:solidFill>
              </a:rPr>
              <a:t>potassium bromide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6629400" algn="r"/>
              </a:tabLst>
            </a:pPr>
            <a:endParaRPr lang="en-US" sz="11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6629400" algn="r"/>
              </a:tabLst>
            </a:pPr>
            <a:r>
              <a:rPr lang="en-US" sz="1100" b="1" dirty="0" smtClean="0"/>
              <a:t>XX)	Write the name for Cs</a:t>
            </a:r>
            <a:r>
              <a:rPr lang="en-US" sz="1400" b="1" baseline="-25000" dirty="0" smtClean="0"/>
              <a:t>2</a:t>
            </a:r>
            <a:r>
              <a:rPr lang="en-US" sz="1100" b="1" dirty="0" smtClean="0"/>
              <a:t>S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6629400" algn="r"/>
              </a:tabLst>
            </a:pPr>
            <a:r>
              <a:rPr lang="en-US" sz="1100" b="1" dirty="0" smtClean="0"/>
              <a:t>	</a:t>
            </a:r>
            <a:r>
              <a:rPr lang="en-US" sz="1100" b="1" dirty="0" smtClean="0">
                <a:solidFill>
                  <a:srgbClr val="FF0000"/>
                </a:solidFill>
              </a:rPr>
              <a:t>cesium sulfide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6629400" algn="r"/>
              </a:tabLst>
            </a:pPr>
            <a:endParaRPr lang="en-US" sz="11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XX)	Write the name for </a:t>
            </a:r>
            <a:r>
              <a:rPr lang="en-US" sz="1100" b="1" dirty="0" err="1" smtClean="0"/>
              <a:t>BaO</a:t>
            </a:r>
            <a:endParaRPr lang="en-US" sz="11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	</a:t>
            </a:r>
            <a:r>
              <a:rPr lang="en-US" sz="1100" b="1" dirty="0" smtClean="0">
                <a:solidFill>
                  <a:srgbClr val="FF0000"/>
                </a:solidFill>
              </a:rPr>
              <a:t>barium oxide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XX)	Write the name for AlI</a:t>
            </a:r>
            <a:r>
              <a:rPr lang="en-US" sz="1400" b="1" baseline="-25000" dirty="0" smtClean="0"/>
              <a:t>3</a:t>
            </a:r>
            <a:endParaRPr lang="en-US" sz="1100" b="1" baseline="-25000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	</a:t>
            </a:r>
            <a:r>
              <a:rPr lang="en-US" sz="1100" b="1" dirty="0" smtClean="0">
                <a:solidFill>
                  <a:srgbClr val="FF0000"/>
                </a:solidFill>
              </a:rPr>
              <a:t>aluminum iodide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XX)	Write the name for CdBr</a:t>
            </a:r>
            <a:r>
              <a:rPr lang="en-US" sz="1400" b="1" baseline="-25000" dirty="0" smtClean="0"/>
              <a:t>2</a:t>
            </a:r>
            <a:endParaRPr lang="en-US" sz="1100" b="1" baseline="-25000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	</a:t>
            </a:r>
            <a:r>
              <a:rPr lang="en-US" sz="1100" b="1" dirty="0" smtClean="0">
                <a:solidFill>
                  <a:srgbClr val="FF0000"/>
                </a:solidFill>
              </a:rPr>
              <a:t>cadmium (II)  bromide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XX)	Write the name for NaCl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	</a:t>
            </a:r>
            <a:r>
              <a:rPr lang="en-US" sz="1100" b="1" dirty="0" smtClean="0">
                <a:solidFill>
                  <a:srgbClr val="FF0000"/>
                </a:solidFill>
              </a:rPr>
              <a:t>sodium chloride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/>
              <a:t>XX)	Write the name for K</a:t>
            </a:r>
            <a:r>
              <a:rPr lang="en-US" sz="1400" b="1" baseline="-25000" dirty="0" smtClean="0"/>
              <a:t>2</a:t>
            </a:r>
            <a:r>
              <a:rPr lang="en-US" sz="1100" b="1" dirty="0" smtClean="0"/>
              <a:t>S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FF0000"/>
                </a:solidFill>
              </a:rPr>
              <a:t>	potassium sulfide</a:t>
            </a: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 smtClean="0">
              <a:cs typeface="Arial" panose="020B0604020202020204" pitchFamily="34" charset="0"/>
            </a:endParaRPr>
          </a:p>
          <a:p>
            <a:pPr marL="346075" indent="-346075">
              <a:spcBef>
                <a:spcPts val="0"/>
              </a:spcBef>
              <a:buFont typeface="Wingdings" pitchFamily="2" charset="2"/>
              <a:buNone/>
            </a:pPr>
            <a:endParaRPr lang="en-US" sz="11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Nomenclature 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3" y="1296988"/>
            <a:ext cx="8778875" cy="5129212"/>
          </a:xfrm>
        </p:spPr>
        <p:txBody>
          <a:bodyPr/>
          <a:lstStyle/>
          <a:p>
            <a:r>
              <a:rPr lang="en-US" b="1" u="sng" dirty="0" smtClean="0"/>
              <a:t>Ionic Nomenclature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cation </a:t>
            </a:r>
            <a:r>
              <a:rPr lang="en-US" b="1" dirty="0"/>
              <a:t>(</a:t>
            </a:r>
            <a:r>
              <a:rPr lang="en-US" dirty="0"/>
              <a:t>oxidation state</a:t>
            </a:r>
            <a:r>
              <a:rPr lang="en-US" b="1" dirty="0"/>
              <a:t>)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anion-ide</a:t>
            </a:r>
          </a:p>
          <a:p>
            <a:pPr>
              <a:spcBef>
                <a:spcPts val="3000"/>
              </a:spcBef>
            </a:pPr>
            <a:r>
              <a:rPr lang="en-US" b="1" u="sng" dirty="0" smtClean="0"/>
              <a:t>Covalent Nomenclature</a:t>
            </a:r>
          </a:p>
          <a:p>
            <a:pPr marL="0" indent="0" algn="ctr">
              <a:buNone/>
            </a:pPr>
            <a:r>
              <a:rPr lang="en-US" b="1" dirty="0" smtClean="0"/>
              <a:t>prefix-</a:t>
            </a:r>
            <a:r>
              <a:rPr lang="en-US" b="1" dirty="0" smtClean="0">
                <a:solidFill>
                  <a:srgbClr val="C00000"/>
                </a:solidFill>
              </a:rPr>
              <a:t>first  </a:t>
            </a:r>
            <a:r>
              <a:rPr lang="en-US" b="1" dirty="0" smtClean="0"/>
              <a:t>prefix-</a:t>
            </a:r>
            <a:r>
              <a:rPr lang="en-US" b="1" dirty="0" smtClean="0">
                <a:solidFill>
                  <a:srgbClr val="0070C0"/>
                </a:solidFill>
              </a:rPr>
              <a:t>second</a:t>
            </a:r>
            <a:r>
              <a:rPr lang="en-US" b="1" dirty="0" smtClean="0"/>
              <a:t>-ide</a:t>
            </a:r>
          </a:p>
          <a:p>
            <a:pPr>
              <a:spcBef>
                <a:spcPts val="3000"/>
              </a:spcBef>
            </a:pPr>
            <a:r>
              <a:rPr lang="en-US" b="1" u="sng" dirty="0" smtClean="0"/>
              <a:t>Acid Nomenclature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hydro-</a:t>
            </a:r>
            <a:r>
              <a:rPr lang="en-US" b="1" dirty="0" smtClean="0">
                <a:solidFill>
                  <a:srgbClr val="0070C0"/>
                </a:solidFill>
              </a:rPr>
              <a:t>element</a:t>
            </a:r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ic</a:t>
            </a:r>
            <a:r>
              <a:rPr lang="en-US" b="1" dirty="0" smtClean="0">
                <a:solidFill>
                  <a:srgbClr val="C00000"/>
                </a:solidFill>
              </a:rPr>
              <a:t>  acid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prefix-root</a:t>
            </a:r>
            <a:r>
              <a:rPr lang="en-US" b="1" dirty="0">
                <a:solidFill>
                  <a:srgbClr val="0070C0"/>
                </a:solidFill>
              </a:rPr>
              <a:t>-suffix</a:t>
            </a:r>
            <a:r>
              <a:rPr lang="en-US" b="1" dirty="0">
                <a:solidFill>
                  <a:srgbClr val="C00000"/>
                </a:solidFill>
              </a:rPr>
              <a:t>  acid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8 -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3" y="1609724"/>
            <a:ext cx="8778875" cy="4816475"/>
          </a:xfrm>
        </p:spPr>
        <p:txBody>
          <a:bodyPr/>
          <a:lstStyle/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Periods 3, 4, &amp; 7:  	Friday, May 20, 2016</a:t>
            </a:r>
          </a:p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/>
              <a:t>	</a:t>
            </a:r>
            <a:r>
              <a:rPr lang="en-US" dirty="0" smtClean="0"/>
              <a:t>Period 6:	Monday, May 23, 2016</a:t>
            </a:r>
          </a:p>
          <a:p>
            <a:pPr marL="0" indent="0">
              <a:spcBef>
                <a:spcPts val="4200"/>
              </a:spcBef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Honors Chemistry: 	66 questions</a:t>
            </a:r>
          </a:p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	All open response</a:t>
            </a:r>
          </a:p>
          <a:p>
            <a:pPr marL="0" indent="0">
              <a:spcBef>
                <a:spcPts val="4200"/>
              </a:spcBef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Chemistry: 	50 questions</a:t>
            </a:r>
          </a:p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	All open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3876" y="0"/>
            <a:ext cx="1000124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9639" y="476310"/>
            <a:ext cx="236472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 begin with H?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561" y="4848285"/>
            <a:ext cx="1837944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Binary 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61" y="5778758"/>
            <a:ext cx="183794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hydro-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6206" y="4848285"/>
            <a:ext cx="1837944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Oxyanion</a:t>
            </a:r>
          </a:p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6206" y="5778758"/>
            <a:ext cx="183794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-ate ---&gt;  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endParaRPr lang="en-US" sz="2000" b="1" i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---&gt;  -</a:t>
            </a:r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ous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3496" y="4848285"/>
            <a:ext cx="1837944" cy="70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Covalent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496" y="5778758"/>
            <a:ext cx="1837944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tri-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tetra-</a:t>
            </a:r>
          </a:p>
          <a:p>
            <a:pPr algn="ctr"/>
            <a:r>
              <a:rPr lang="en-US" sz="20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9851" y="4848285"/>
            <a:ext cx="1837944" cy="70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Ionic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9851" y="5778758"/>
            <a:ext cx="1837944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(III)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(IV)</a:t>
            </a:r>
          </a:p>
          <a:p>
            <a:pPr algn="ctr"/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(V)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8033" y="2967098"/>
            <a:ext cx="293522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ontains a metal?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5523" y="2357498"/>
            <a:ext cx="160024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an 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447" y="2967098"/>
            <a:ext cx="293381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formula have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 2 elements?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98255" y="2357498"/>
            <a:ext cx="1600200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0"/>
            <a:ext cx="3741737" cy="334961"/>
          </a:xfrm>
        </p:spPr>
        <p:txBody>
          <a:bodyPr/>
          <a:lstStyle/>
          <a:p>
            <a:pPr algn="l"/>
            <a:r>
              <a:rPr lang="en-US" sz="1800" i="1" u="sng" dirty="0" smtClean="0"/>
              <a:t>Nomenclature Decision Tree</a:t>
            </a:r>
            <a:endParaRPr lang="en-US" sz="1800" i="1" u="sng" dirty="0"/>
          </a:p>
        </p:txBody>
      </p:sp>
      <p:sp>
        <p:nvSpPr>
          <p:cNvPr id="36" name="Down Arrow 35"/>
          <p:cNvSpPr>
            <a:spLocks noChangeAspect="1"/>
          </p:cNvSpPr>
          <p:nvPr/>
        </p:nvSpPr>
        <p:spPr>
          <a:xfrm rot="19800000" flipH="1">
            <a:off x="7570104" y="3987315"/>
            <a:ext cx="484632" cy="54864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>
            <a:spLocks noChangeAspect="1"/>
          </p:cNvSpPr>
          <p:nvPr/>
        </p:nvSpPr>
        <p:spPr>
          <a:xfrm rot="1800000">
            <a:off x="5836554" y="3987315"/>
            <a:ext cx="484632" cy="548640"/>
          </a:xfrm>
          <a:prstGeom prst="downArrow">
            <a:avLst/>
          </a:prstGeom>
          <a:solidFill>
            <a:srgbClr val="00E266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>
            <a:spLocks noChangeAspect="1"/>
          </p:cNvSpPr>
          <p:nvPr/>
        </p:nvSpPr>
        <p:spPr>
          <a:xfrm rot="19800000" flipH="1">
            <a:off x="2822814" y="3987315"/>
            <a:ext cx="484632" cy="54864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>
            <a:spLocks noChangeAspect="1"/>
          </p:cNvSpPr>
          <p:nvPr/>
        </p:nvSpPr>
        <p:spPr>
          <a:xfrm rot="1800000">
            <a:off x="1089264" y="3987315"/>
            <a:ext cx="484632" cy="548640"/>
          </a:xfrm>
          <a:prstGeom prst="downArrow">
            <a:avLst/>
          </a:prstGeom>
          <a:solidFill>
            <a:srgbClr val="00E266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>
            <a:spLocks noChangeAspect="1"/>
          </p:cNvSpPr>
          <p:nvPr/>
        </p:nvSpPr>
        <p:spPr>
          <a:xfrm rot="19800000" flipH="1">
            <a:off x="5582222" y="1496527"/>
            <a:ext cx="484632" cy="54864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>
            <a:spLocks noChangeAspect="1"/>
          </p:cNvSpPr>
          <p:nvPr/>
        </p:nvSpPr>
        <p:spPr>
          <a:xfrm rot="1800000">
            <a:off x="3077147" y="1496527"/>
            <a:ext cx="484632" cy="548640"/>
          </a:xfrm>
          <a:prstGeom prst="downArrow">
            <a:avLst/>
          </a:prstGeom>
          <a:solidFill>
            <a:srgbClr val="00E266"/>
          </a:solidFill>
          <a:ln>
            <a:solidFill>
              <a:srgbClr val="008A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154159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N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dinitrogen tetroxide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1876843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of iron(II) arsenate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4400" y="2634617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(AsO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515501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perchloric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0" y="4273275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HClO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	When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 covalent nomenclature used?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4400" y="757774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compounds that have bonds between 2 non-metals, 2 metalloids, and a non-metal and a metalloid.</a:t>
            </a:r>
          </a:p>
        </p:txBody>
      </p:sp>
    </p:spTree>
    <p:extLst>
      <p:ext uri="{BB962C8B-B14F-4D97-AF65-F5344CB8AC3E}">
        <p14:creationId xmlns:p14="http://schemas.microsoft.com/office/powerpoint/2010/main" val="31545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662864"/>
            <a:ext cx="9144000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8)	Using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oxidation numbers, write the correct formula(s) for the compounds formed between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platinum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chlorine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347663" indent="-347663"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PtCl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PtCl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005694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of cesium hydrogen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carbonate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639209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CsHCO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395834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7)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cesium hydrogen sulfate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0" y="4029349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CsHSO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	What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 an oxidation number?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4400" y="633515"/>
            <a:ext cx="8229600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assigned to an atom to track how many electrons it lost or gained or appears to have lost or gained when it bonded into a compound.</a:t>
            </a:r>
          </a:p>
        </p:txBody>
      </p:sp>
    </p:spTree>
    <p:extLst>
      <p:ext uri="{BB962C8B-B14F-4D97-AF65-F5344CB8AC3E}">
        <p14:creationId xmlns:p14="http://schemas.microsoft.com/office/powerpoint/2010/main" val="31545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154159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MnO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manganese (IV) oxide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1876843"/>
            <a:ext cx="91440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P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757727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diphosphorus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tetrasulfide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515501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phosphoric acid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0" y="4273275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>
              <a:spcBef>
                <a:spcPts val="0"/>
              </a:spcBef>
              <a:buFont typeface="Wingdings" pitchFamily="2" charset="2"/>
              <a:buNone/>
              <a:tabLst>
                <a:tab pos="6629400" algn="r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9)	What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 a binary acid?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4400" y="757774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acid that consists of only two elements, one of which is hydrogen</a:t>
            </a:r>
          </a:p>
        </p:txBody>
      </p:sp>
    </p:spTree>
    <p:extLst>
      <p:ext uri="{BB962C8B-B14F-4D97-AF65-F5344CB8AC3E}">
        <p14:creationId xmlns:p14="http://schemas.microsoft.com/office/powerpoint/2010/main" val="31545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PUT NOTES AWAY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59681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lead(II) acetate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035127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name for HI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4400" y="2810488"/>
            <a:ext cx="82296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hydroiodic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3585849"/>
            <a:ext cx="914400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15)	Write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formula for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diiodine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dichloride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0" y="4361210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3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13)	Using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oxidation numbers, write the correct formula(s) for the compounds formed between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titanium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&amp; oxygen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4400" y="1136656"/>
            <a:ext cx="82296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5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16598</TotalTime>
  <Words>630</Words>
  <Application>Microsoft Office PowerPoint</Application>
  <PresentationFormat>On-screen Show (4:3)</PresentationFormat>
  <Paragraphs>286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Cold Call</vt:lpstr>
      <vt:lpstr>Course Grade</vt:lpstr>
      <vt:lpstr>Test 8 - Nomenclature</vt:lpstr>
      <vt:lpstr>Nomenclature Decision Tree</vt:lpstr>
      <vt:lpstr>PowerPoint Presentation</vt:lpstr>
      <vt:lpstr>PowerPoint Presentation</vt:lpstr>
      <vt:lpstr>PowerPoint Presentation</vt:lpstr>
      <vt:lpstr>PUT NOTES AWAY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Blank Slides</vt:lpstr>
      <vt:lpstr>PowerPoint Presentation</vt:lpstr>
      <vt:lpstr>PowerPoint Presentation</vt:lpstr>
      <vt:lpstr>PowerPoint Presentation</vt:lpstr>
      <vt:lpstr>Nomenclature 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1002</cp:revision>
  <cp:lastPrinted>2014-04-03T20:29:13Z</cp:lastPrinted>
  <dcterms:created xsi:type="dcterms:W3CDTF">2012-09-15T16:31:25Z</dcterms:created>
  <dcterms:modified xsi:type="dcterms:W3CDTF">2016-05-18T14:50:01Z</dcterms:modified>
</cp:coreProperties>
</file>