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905" r:id="rId2"/>
    <p:sldId id="927" r:id="rId3"/>
    <p:sldId id="928" r:id="rId4"/>
    <p:sldId id="954" r:id="rId5"/>
    <p:sldId id="879" r:id="rId6"/>
    <p:sldId id="921" r:id="rId7"/>
    <p:sldId id="932" r:id="rId8"/>
    <p:sldId id="929" r:id="rId9"/>
    <p:sldId id="935" r:id="rId10"/>
    <p:sldId id="936" r:id="rId11"/>
    <p:sldId id="937" r:id="rId12"/>
    <p:sldId id="939" r:id="rId13"/>
    <p:sldId id="944" r:id="rId14"/>
    <p:sldId id="941" r:id="rId15"/>
    <p:sldId id="945" r:id="rId16"/>
    <p:sldId id="946" r:id="rId17"/>
    <p:sldId id="947" r:id="rId18"/>
    <p:sldId id="948" r:id="rId19"/>
    <p:sldId id="949" r:id="rId20"/>
    <p:sldId id="950" r:id="rId21"/>
    <p:sldId id="951" r:id="rId22"/>
    <p:sldId id="952" r:id="rId23"/>
    <p:sldId id="943" r:id="rId24"/>
    <p:sldId id="942" r:id="rId25"/>
    <p:sldId id="940" r:id="rId26"/>
    <p:sldId id="934" r:id="rId27"/>
    <p:sldId id="920" r:id="rId28"/>
    <p:sldId id="933" r:id="rId29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266"/>
    <a:srgbClr val="6A25FF"/>
    <a:srgbClr val="9966FF"/>
    <a:srgbClr val="6666FF"/>
    <a:srgbClr val="0000FF"/>
    <a:srgbClr val="009999"/>
    <a:srgbClr val="006600"/>
    <a:srgbClr val="FF6600"/>
    <a:srgbClr val="008A3E"/>
    <a:srgbClr val="FFF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74" autoAdjust="0"/>
    <p:restoredTop sz="99500" autoAdjust="0"/>
  </p:normalViewPr>
  <p:slideViewPr>
    <p:cSldViewPr snapToGrid="0">
      <p:cViewPr>
        <p:scale>
          <a:sx n="70" d="100"/>
          <a:sy n="70" d="100"/>
        </p:scale>
        <p:origin x="-1814" y="-3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5025" cy="464998"/>
          </a:xfrm>
          <a:prstGeom prst="rect">
            <a:avLst/>
          </a:prstGeom>
        </p:spPr>
        <p:txBody>
          <a:bodyPr vert="horz" lIns="93330" tIns="46665" rIns="93330" bIns="466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727" y="0"/>
            <a:ext cx="3045025" cy="464998"/>
          </a:xfrm>
          <a:prstGeom prst="rect">
            <a:avLst/>
          </a:prstGeom>
        </p:spPr>
        <p:txBody>
          <a:bodyPr vert="horz" lIns="93330" tIns="46665" rIns="93330" bIns="466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BE05EE-DD1D-468D-9A8F-5F65C199C307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30" tIns="46665" rIns="93330" bIns="466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33" y="4423641"/>
            <a:ext cx="5620410" cy="4189599"/>
          </a:xfrm>
          <a:prstGeom prst="rect">
            <a:avLst/>
          </a:prstGeom>
        </p:spPr>
        <p:txBody>
          <a:bodyPr vert="horz" lIns="93330" tIns="46665" rIns="93330" bIns="4666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5738"/>
            <a:ext cx="3045025" cy="464998"/>
          </a:xfrm>
          <a:prstGeom prst="rect">
            <a:avLst/>
          </a:prstGeom>
        </p:spPr>
        <p:txBody>
          <a:bodyPr vert="horz" lIns="93330" tIns="46665" rIns="93330" bIns="466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727" y="8845738"/>
            <a:ext cx="3045025" cy="464998"/>
          </a:xfrm>
          <a:prstGeom prst="rect">
            <a:avLst/>
          </a:prstGeom>
        </p:spPr>
        <p:txBody>
          <a:bodyPr vert="horz" lIns="93330" tIns="46665" rIns="93330" bIns="466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A83C83-814F-4BD3-8FC2-6BA303FF7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F2E4FBB-45CD-467F-BF58-C63AFB8CAC46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245A5B0-7D4E-4458-A7EF-718A25E77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3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3F4479-F087-4AA8-8F35-3E89A0BDEC06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0E1A9DF-8D08-4560-8F48-6BA8C3A0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5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3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961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41B675-0EC5-4F47-AD5B-9892A09ACA8D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B0E890-5A7C-42FB-A2B4-4329902FA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3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BF3143-AA04-4600-A179-AA5251F1F7D9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FA451D3-FD4E-4EFE-9E09-E5F8FBA3C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9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191CAFD-9E56-4E69-A90E-EDDFA35CC4F8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0A55A8-04F9-445F-B847-EA3256F1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0FF88D-3B31-4CEA-99D4-56D184CB3F06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CC2421-6F9F-4982-B3A3-300E40A2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2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A5AD909-40AB-4C6F-92C4-246A9BA1AADA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8CE8E2-44E4-451A-97A9-48554F55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7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E82CA4-DFA5-4E7D-B29E-2FC7516F04DF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188CDD5-9159-44B0-B69C-A5ECB95AA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3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2563" y="274638"/>
            <a:ext cx="87788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563" y="1296988"/>
            <a:ext cx="8778875" cy="512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Box 6"/>
          <p:cNvSpPr txBox="1">
            <a:spLocks noChangeArrowheads="1"/>
          </p:cNvSpPr>
          <p:nvPr userDrawn="1"/>
        </p:nvSpPr>
        <p:spPr bwMode="auto">
          <a:xfrm>
            <a:off x="8458200" y="6596063"/>
            <a:ext cx="685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altLang="en-US" sz="1100" smtClean="0">
                <a:latin typeface="Arial" charset="0"/>
              </a:rPr>
              <a:t>slide </a:t>
            </a:r>
            <a:fld id="{F23424E0-1781-4D89-9BBD-DB8FC2B2F9B9}" type="slidenum">
              <a:rPr lang="en-US" altLang="en-US" sz="11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en-US" sz="1100" smtClean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70C0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24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sz="20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057400" y="1296988"/>
            <a:ext cx="5029200" cy="5129212"/>
          </a:xfrm>
        </p:spPr>
        <p:txBody>
          <a:bodyPr/>
          <a:lstStyle/>
          <a:p>
            <a:pPr marL="0" indent="0">
              <a:spcBef>
                <a:spcPts val="3000"/>
              </a:spcBef>
              <a:buNone/>
            </a:pPr>
            <a:r>
              <a:rPr lang="en-US" dirty="0" smtClean="0"/>
              <a:t>Write the correct names for the following formulas</a:t>
            </a:r>
          </a:p>
          <a:p>
            <a:pPr marL="1425575" indent="-511175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N</a:t>
            </a:r>
            <a:r>
              <a:rPr lang="en-US" sz="4000" baseline="-25000" dirty="0" smtClean="0"/>
              <a:t>2</a:t>
            </a:r>
            <a:r>
              <a:rPr lang="en-US" dirty="0" smtClean="0"/>
              <a:t>O</a:t>
            </a:r>
            <a:r>
              <a:rPr lang="en-US" sz="4000" baseline="-25000" dirty="0" smtClean="0"/>
              <a:t>3</a:t>
            </a:r>
            <a:endParaRPr lang="en-US" baseline="-25000" dirty="0" smtClean="0"/>
          </a:p>
          <a:p>
            <a:pPr marL="1425575" indent="-511175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HNO</a:t>
            </a:r>
            <a:r>
              <a:rPr lang="en-US" sz="4000" baseline="-25000" dirty="0" smtClean="0"/>
              <a:t>2</a:t>
            </a:r>
            <a:endParaRPr lang="en-US" baseline="-25000" dirty="0" smtClean="0"/>
          </a:p>
          <a:p>
            <a:pPr marL="1425575" indent="-511175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CrO</a:t>
            </a:r>
            <a:r>
              <a:rPr lang="en-US" sz="4000" baseline="-25000" dirty="0" smtClean="0"/>
              <a:t>3</a:t>
            </a:r>
            <a:endParaRPr lang="en-US" baseline="-25000" dirty="0"/>
          </a:p>
          <a:p>
            <a:pPr marL="1425575" indent="-511175">
              <a:spcBef>
                <a:spcPts val="3000"/>
              </a:spcBef>
              <a:buFont typeface="+mj-lt"/>
              <a:buAutoNum type="arabicParenR"/>
            </a:pPr>
            <a:r>
              <a:rPr lang="en-US" dirty="0" err="1" smtClean="0"/>
              <a:t>HBr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59486" y="0"/>
            <a:ext cx="1284514" cy="584775"/>
          </a:xfrm>
          <a:prstGeom prst="rect">
            <a:avLst/>
          </a:prstGeom>
          <a:solidFill>
            <a:schemeClr val="accent2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Homework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Check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1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6600"/>
                </a:solidFill>
              </a:rPr>
              <a:t>Write the Correct Names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226" y="1296988"/>
            <a:ext cx="5802031" cy="5129212"/>
          </a:xfrm>
        </p:spPr>
        <p:txBody>
          <a:bodyPr/>
          <a:lstStyle/>
          <a:p>
            <a:pPr marL="514350" indent="-514350">
              <a:spcBef>
                <a:spcPts val="6600"/>
              </a:spcBef>
              <a:buFont typeface="+mj-lt"/>
              <a:buAutoNum type="arabicParenR" startAt="2"/>
            </a:pPr>
            <a:r>
              <a:rPr lang="en-US" dirty="0" smtClean="0"/>
              <a:t>HNO</a:t>
            </a:r>
            <a:r>
              <a:rPr lang="en-US" sz="4000" baseline="-25000" dirty="0" smtClean="0"/>
              <a:t>2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841396" y="1896832"/>
            <a:ext cx="2222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nitrous acid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443" y="2525484"/>
            <a:ext cx="5577115" cy="4182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Parallelogram 9"/>
          <p:cNvSpPr/>
          <p:nvPr/>
        </p:nvSpPr>
        <p:spPr>
          <a:xfrm>
            <a:off x="1894065" y="2754086"/>
            <a:ext cx="3833591" cy="2090057"/>
          </a:xfrm>
          <a:prstGeom prst="parallelogram">
            <a:avLst>
              <a:gd name="adj" fmla="val 62500"/>
            </a:avLst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/>
        </p:nvSpPr>
        <p:spPr>
          <a:xfrm flipH="1">
            <a:off x="2450111" y="4844143"/>
            <a:ext cx="2328641" cy="1121228"/>
          </a:xfrm>
          <a:prstGeom prst="parallelogram">
            <a:avLst>
              <a:gd name="adj" fmla="val 62500"/>
            </a:avLst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3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41396" y="1896832"/>
            <a:ext cx="3637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chromium (VI) oxide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Write the Correct Names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226" y="1296988"/>
            <a:ext cx="5802031" cy="5129212"/>
          </a:xfrm>
        </p:spPr>
        <p:txBody>
          <a:bodyPr/>
          <a:lstStyle/>
          <a:p>
            <a:pPr marL="514350" indent="-514350">
              <a:spcBef>
                <a:spcPts val="6600"/>
              </a:spcBef>
              <a:buFont typeface="+mj-lt"/>
              <a:buAutoNum type="arabicParenR" startAt="3"/>
            </a:pPr>
            <a:r>
              <a:rPr lang="en-US" dirty="0" smtClean="0"/>
              <a:t>CrO</a:t>
            </a:r>
            <a:r>
              <a:rPr lang="en-US" sz="4000" baseline="-25000" dirty="0" smtClean="0"/>
              <a:t>3</a:t>
            </a:r>
            <a:endParaRPr lang="en-US" baseline="-25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443" y="2525484"/>
            <a:ext cx="5577115" cy="4182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Parallelogram 10"/>
          <p:cNvSpPr/>
          <p:nvPr/>
        </p:nvSpPr>
        <p:spPr>
          <a:xfrm flipH="1">
            <a:off x="3526965" y="2754086"/>
            <a:ext cx="3833591" cy="2090057"/>
          </a:xfrm>
          <a:prstGeom prst="parallelogram">
            <a:avLst>
              <a:gd name="adj" fmla="val 62500"/>
            </a:avLst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>
            <a:off x="4289845" y="4844143"/>
            <a:ext cx="2328641" cy="1121228"/>
          </a:xfrm>
          <a:prstGeom prst="parallelogram">
            <a:avLst>
              <a:gd name="adj" fmla="val 62500"/>
            </a:avLst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3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6600"/>
                </a:solidFill>
              </a:rPr>
              <a:t>Write the Correct Names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226" y="1296988"/>
            <a:ext cx="5802031" cy="5129212"/>
          </a:xfrm>
        </p:spPr>
        <p:txBody>
          <a:bodyPr/>
          <a:lstStyle/>
          <a:p>
            <a:pPr marL="514350" indent="-514350">
              <a:spcBef>
                <a:spcPts val="6600"/>
              </a:spcBef>
              <a:buFont typeface="+mj-lt"/>
              <a:buAutoNum type="arabicParenR" startAt="4"/>
            </a:pPr>
            <a:r>
              <a:rPr lang="en-US" dirty="0" err="1" smtClean="0"/>
              <a:t>HBr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841396" y="1896832"/>
            <a:ext cx="3199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hydrobromic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443" y="2525484"/>
            <a:ext cx="5577115" cy="4182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Parallelogram 9"/>
          <p:cNvSpPr/>
          <p:nvPr/>
        </p:nvSpPr>
        <p:spPr>
          <a:xfrm>
            <a:off x="1676345" y="2754086"/>
            <a:ext cx="3833591" cy="2090057"/>
          </a:xfrm>
          <a:prstGeom prst="parallelogram">
            <a:avLst>
              <a:gd name="adj" fmla="val 62500"/>
            </a:avLst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/>
        </p:nvSpPr>
        <p:spPr>
          <a:xfrm>
            <a:off x="1361511" y="4844143"/>
            <a:ext cx="2328641" cy="1121228"/>
          </a:xfrm>
          <a:prstGeom prst="parallelogram">
            <a:avLst>
              <a:gd name="adj" fmla="val 62500"/>
            </a:avLst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525" y="1296988"/>
            <a:ext cx="7578950" cy="51292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latin typeface="Arial" charset="0"/>
              </a:rPr>
              <a:t>Use this decision tree when you have to convert </a:t>
            </a:r>
            <a:r>
              <a:rPr lang="en-US" altLang="en-US" dirty="0">
                <a:latin typeface="Arial" charset="0"/>
              </a:rPr>
              <a:t>back and forth between formulas and names of any chemical </a:t>
            </a:r>
            <a:r>
              <a:rPr lang="en-US" altLang="en-US" dirty="0" smtClean="0">
                <a:latin typeface="Arial" charset="0"/>
              </a:rPr>
              <a:t>compound.</a:t>
            </a:r>
            <a:endParaRPr lang="en-US" altLang="en-US" dirty="0">
              <a:latin typeface="Arial" charset="0"/>
            </a:endParaRP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107" y="3139164"/>
            <a:ext cx="4671787" cy="350384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4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Write the Correct Names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42" y="1296988"/>
            <a:ext cx="7696517" cy="5129212"/>
          </a:xfrm>
        </p:spPr>
        <p:txBody>
          <a:bodyPr/>
          <a:lstStyle/>
          <a:p>
            <a:pPr marL="1428750" indent="-514350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H</a:t>
            </a:r>
            <a:r>
              <a:rPr lang="en-US" sz="4000" baseline="-25000" dirty="0" smtClean="0"/>
              <a:t>2</a:t>
            </a:r>
            <a:r>
              <a:rPr lang="en-US" dirty="0" smtClean="0"/>
              <a:t>Cr</a:t>
            </a:r>
            <a:r>
              <a:rPr lang="en-US" sz="4000" baseline="-25000" dirty="0" smtClean="0"/>
              <a:t>2</a:t>
            </a:r>
            <a:r>
              <a:rPr lang="en-US" dirty="0" smtClean="0"/>
              <a:t>O</a:t>
            </a:r>
            <a:r>
              <a:rPr lang="en-US" sz="4000" baseline="-25000" dirty="0" smtClean="0"/>
              <a:t>7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err="1" smtClean="0"/>
              <a:t>CuBr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As</a:t>
            </a:r>
            <a:r>
              <a:rPr lang="en-US" sz="4000" baseline="-25000" dirty="0" smtClean="0"/>
              <a:t>2</a:t>
            </a:r>
            <a:r>
              <a:rPr lang="en-US" dirty="0" smtClean="0"/>
              <a:t>S</a:t>
            </a:r>
            <a:r>
              <a:rPr lang="en-US" sz="4000" baseline="-25000" dirty="0" smtClean="0"/>
              <a:t>3</a:t>
            </a:r>
            <a:endParaRPr lang="en-US" baseline="-25000" dirty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SnS</a:t>
            </a:r>
            <a:r>
              <a:rPr lang="en-US" sz="4000" baseline="-25000" dirty="0" smtClean="0"/>
              <a:t>2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1018" y="1896832"/>
            <a:ext cx="2720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dichromic acid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018" y="3240492"/>
            <a:ext cx="3339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copper (I) bromide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1018" y="4584152"/>
            <a:ext cx="3381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diarsenic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trisulfide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1018" y="5927812"/>
            <a:ext cx="2560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(IV) sulfide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58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Write the Correct Names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42" y="1296988"/>
            <a:ext cx="7696517" cy="5129212"/>
          </a:xfrm>
        </p:spPr>
        <p:txBody>
          <a:bodyPr/>
          <a:lstStyle/>
          <a:p>
            <a:pPr marL="1428750" indent="-514350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In(HCO</a:t>
            </a:r>
            <a:r>
              <a:rPr lang="en-US" sz="4000" baseline="-25000" dirty="0" smtClean="0"/>
              <a:t>3</a:t>
            </a:r>
            <a:r>
              <a:rPr lang="en-US" dirty="0" smtClean="0"/>
              <a:t>)</a:t>
            </a:r>
            <a:r>
              <a:rPr lang="en-US" sz="4000" baseline="-25000" dirty="0" smtClean="0"/>
              <a:t>3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IF</a:t>
            </a:r>
            <a:r>
              <a:rPr lang="en-US" sz="4000" baseline="-25000" dirty="0" smtClean="0"/>
              <a:t>7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err="1" smtClean="0"/>
              <a:t>HCl</a:t>
            </a:r>
            <a:r>
              <a:rPr lang="en-US" dirty="0" err="1"/>
              <a:t>O</a:t>
            </a:r>
            <a:endParaRPr lang="en-US" baseline="-25000" dirty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Co</a:t>
            </a:r>
            <a:r>
              <a:rPr lang="en-US" sz="4000" baseline="-25000" dirty="0" smtClean="0"/>
              <a:t>2</a:t>
            </a:r>
            <a:r>
              <a:rPr lang="en-US" dirty="0" smtClean="0"/>
              <a:t>O</a:t>
            </a:r>
            <a:r>
              <a:rPr lang="en-US" sz="4000" baseline="-25000" dirty="0" smtClean="0"/>
              <a:t>3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1018" y="1896832"/>
            <a:ext cx="5556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indium (III) hydrogen carbonate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018" y="3240492"/>
            <a:ext cx="3619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iodine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heptafluoride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1018" y="4584152"/>
            <a:ext cx="3381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hypochlorous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1018" y="5927812"/>
            <a:ext cx="29209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cobalt (III) oxide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7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Write the Correct Names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42" y="1296988"/>
            <a:ext cx="7696517" cy="5129212"/>
          </a:xfrm>
        </p:spPr>
        <p:txBody>
          <a:bodyPr/>
          <a:lstStyle/>
          <a:p>
            <a:pPr marL="1428750" indent="-514350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scandium (III) peroxide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acetic acid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err="1" smtClean="0"/>
              <a:t>diphosphorus</a:t>
            </a:r>
            <a:r>
              <a:rPr lang="en-US" dirty="0" smtClean="0"/>
              <a:t> pentoxide</a:t>
            </a:r>
            <a:endParaRPr lang="en-US" baseline="-25000" dirty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vanadium (II) thiosulfate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1018" y="1896832"/>
            <a:ext cx="1657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018" y="3240492"/>
            <a:ext cx="1757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1018" y="4584152"/>
            <a:ext cx="1045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1018" y="5927812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7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Write the Correct Names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42" y="1296988"/>
            <a:ext cx="7696517" cy="5129212"/>
          </a:xfrm>
        </p:spPr>
        <p:txBody>
          <a:bodyPr/>
          <a:lstStyle/>
          <a:p>
            <a:pPr marL="1428750" indent="-514350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mercury (I) chloride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sulfuric acid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err="1" smtClean="0"/>
              <a:t>hydrosulfuric</a:t>
            </a:r>
            <a:r>
              <a:rPr lang="en-US" dirty="0" smtClean="0"/>
              <a:t> acid</a:t>
            </a:r>
            <a:endParaRPr lang="en-US" baseline="-25000" dirty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hydrogen </a:t>
            </a:r>
            <a:r>
              <a:rPr lang="en-US" dirty="0" err="1" smtClean="0"/>
              <a:t>monosulfide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1018" y="1896832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Hg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018" y="3240492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8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1018" y="4584152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1018" y="5927812"/>
            <a:ext cx="4144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(usually hydrogen sulfide)</a:t>
            </a:r>
            <a:endParaRPr lang="en-US" sz="2800" b="1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7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E266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Write the Correct Names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42" y="1296988"/>
            <a:ext cx="7696517" cy="5129212"/>
          </a:xfrm>
        </p:spPr>
        <p:txBody>
          <a:bodyPr/>
          <a:lstStyle/>
          <a:p>
            <a:pPr marL="1428750" indent="-514350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U(H</a:t>
            </a:r>
            <a:r>
              <a:rPr lang="en-US" sz="4000" baseline="-25000" dirty="0" smtClean="0"/>
              <a:t>2</a:t>
            </a:r>
            <a:r>
              <a:rPr lang="en-US" dirty="0" smtClean="0"/>
              <a:t>PO</a:t>
            </a:r>
            <a:r>
              <a:rPr lang="en-US" sz="4000" baseline="-25000" dirty="0" smtClean="0"/>
              <a:t>4</a:t>
            </a:r>
            <a:r>
              <a:rPr lang="en-US" dirty="0" smtClean="0"/>
              <a:t>)</a:t>
            </a:r>
            <a:r>
              <a:rPr lang="en-US" sz="4000" baseline="-25000" dirty="0" smtClean="0"/>
              <a:t>4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Si</a:t>
            </a:r>
            <a:r>
              <a:rPr lang="en-US" sz="4000" baseline="-25000" dirty="0" smtClean="0"/>
              <a:t>2</a:t>
            </a:r>
            <a:r>
              <a:rPr lang="en-US" dirty="0" smtClean="0"/>
              <a:t>Br</a:t>
            </a:r>
            <a:r>
              <a:rPr lang="en-US" sz="4000" baseline="-25000" dirty="0" smtClean="0"/>
              <a:t>6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HNO</a:t>
            </a:r>
            <a:r>
              <a:rPr lang="en-US" sz="4000" baseline="-25000" dirty="0" smtClean="0"/>
              <a:t>3</a:t>
            </a:r>
            <a:endParaRPr lang="en-US" baseline="-25000" dirty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Ti</a:t>
            </a:r>
            <a:r>
              <a:rPr lang="en-US" sz="4000" baseline="-25000" dirty="0" smtClean="0"/>
              <a:t>3</a:t>
            </a:r>
            <a:r>
              <a:rPr lang="en-US" dirty="0" smtClean="0"/>
              <a:t>P</a:t>
            </a:r>
            <a:r>
              <a:rPr lang="en-US" sz="4000" baseline="-25000" dirty="0" smtClean="0"/>
              <a:t>2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1018" y="1896832"/>
            <a:ext cx="5936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uranium (IV) hydrogen phosphate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018" y="3240492"/>
            <a:ext cx="3978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disilicon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hexabromide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1018" y="4584152"/>
            <a:ext cx="1882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nitric acid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1018" y="5927812"/>
            <a:ext cx="4038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titanium (II) phosphide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7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9999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Write the Correct Names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42" y="1296988"/>
            <a:ext cx="7696517" cy="5129212"/>
          </a:xfrm>
        </p:spPr>
        <p:txBody>
          <a:bodyPr/>
          <a:lstStyle/>
          <a:p>
            <a:pPr marL="1428750" indent="-514350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(NH</a:t>
            </a:r>
            <a:r>
              <a:rPr lang="en-US" sz="4000" baseline="-25000" dirty="0" smtClean="0"/>
              <a:t>4</a:t>
            </a:r>
            <a:r>
              <a:rPr lang="en-US" dirty="0" smtClean="0"/>
              <a:t>)</a:t>
            </a:r>
            <a:r>
              <a:rPr lang="en-US" sz="4000" baseline="-25000" dirty="0" smtClean="0"/>
              <a:t>3</a:t>
            </a:r>
            <a:r>
              <a:rPr lang="en-US" dirty="0" smtClean="0"/>
              <a:t>AsO</a:t>
            </a:r>
            <a:r>
              <a:rPr lang="en-US" sz="4000" baseline="-25000" dirty="0" smtClean="0"/>
              <a:t>4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periodic acid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HI</a:t>
            </a:r>
            <a:endParaRPr lang="en-US" baseline="-25000" dirty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CO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1018" y="1896832"/>
            <a:ext cx="3680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ammonium arsenate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018" y="3240492"/>
            <a:ext cx="994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HIO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8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1018" y="4584152"/>
            <a:ext cx="2840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hydroiodic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1018" y="5927812"/>
            <a:ext cx="3180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monoxide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7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8043"/>
            <a:ext cx="9144000" cy="5794872"/>
          </a:xfrm>
        </p:spPr>
        <p:txBody>
          <a:bodyPr>
            <a:noAutofit/>
          </a:bodyPr>
          <a:lstStyle/>
          <a:p>
            <a:pPr marL="573088" indent="-573088">
              <a:buNone/>
              <a:tabLst>
                <a:tab pos="2401888" algn="l"/>
                <a:tab pos="2743200" algn="l"/>
              </a:tabLst>
            </a:pPr>
            <a:r>
              <a:rPr lang="en-US" sz="2800" b="1" dirty="0"/>
              <a:t>1)	</a:t>
            </a:r>
            <a:r>
              <a:rPr lang="en-US" sz="2800" b="1" dirty="0" err="1"/>
              <a:t>HBr</a:t>
            </a:r>
            <a:r>
              <a:rPr lang="en-US" sz="2800" b="1" dirty="0"/>
              <a:t>   </a:t>
            </a:r>
            <a:r>
              <a:rPr lang="en-US" sz="2800" b="1" dirty="0" smtClean="0"/>
              <a:t>	</a:t>
            </a:r>
            <a:r>
              <a:rPr lang="en-US" sz="2800" b="1" dirty="0" err="1" smtClean="0">
                <a:solidFill>
                  <a:srgbClr val="FF0000"/>
                </a:solidFill>
              </a:rPr>
              <a:t>hydrobromic</a:t>
            </a:r>
            <a:r>
              <a:rPr lang="en-US" sz="2800" b="1" dirty="0" smtClean="0">
                <a:solidFill>
                  <a:srgbClr val="FF0000"/>
                </a:solidFill>
              </a:rPr>
              <a:t> acid</a:t>
            </a:r>
            <a:endParaRPr lang="en-US" sz="2800" b="1" dirty="0"/>
          </a:p>
          <a:p>
            <a:pPr marL="573088" indent="-573088">
              <a:buNone/>
              <a:tabLst>
                <a:tab pos="2401888" algn="l"/>
                <a:tab pos="2743200" algn="l"/>
              </a:tabLst>
            </a:pPr>
            <a:r>
              <a:rPr lang="en-US" sz="2800" b="1" dirty="0"/>
              <a:t>2)	H</a:t>
            </a:r>
            <a:r>
              <a:rPr lang="en-US" sz="2800" b="1" baseline="-25000" dirty="0"/>
              <a:t>2</a:t>
            </a:r>
            <a:r>
              <a:rPr lang="en-US" sz="2800" b="1" dirty="0"/>
              <a:t>SO</a:t>
            </a:r>
            <a:r>
              <a:rPr lang="en-US" sz="2800" b="1" baseline="-25000" dirty="0"/>
              <a:t>3</a:t>
            </a:r>
            <a:r>
              <a:rPr lang="en-US" sz="2800" b="1" dirty="0"/>
              <a:t>  </a:t>
            </a: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sulfurous acid</a:t>
            </a:r>
            <a:endParaRPr lang="en-US" sz="2800" b="1" dirty="0"/>
          </a:p>
          <a:p>
            <a:pPr marL="573088" indent="-573088">
              <a:buNone/>
              <a:tabLst>
                <a:tab pos="2401888" algn="l"/>
                <a:tab pos="2743200" algn="l"/>
              </a:tabLst>
            </a:pPr>
            <a:r>
              <a:rPr lang="en-US" sz="2800" b="1" dirty="0"/>
              <a:t>3)	H</a:t>
            </a:r>
            <a:r>
              <a:rPr lang="en-US" sz="2800" b="1" baseline="-25000" dirty="0"/>
              <a:t>2</a:t>
            </a:r>
            <a:r>
              <a:rPr lang="en-US" sz="2800" b="1" dirty="0"/>
              <a:t>S   </a:t>
            </a:r>
            <a:r>
              <a:rPr lang="en-US" sz="2800" b="1" dirty="0" smtClean="0"/>
              <a:t>	</a:t>
            </a:r>
            <a:r>
              <a:rPr lang="en-US" sz="2800" b="1" dirty="0" err="1" smtClean="0">
                <a:solidFill>
                  <a:srgbClr val="FF0000"/>
                </a:solidFill>
              </a:rPr>
              <a:t>hydrosulfuric</a:t>
            </a:r>
            <a:r>
              <a:rPr lang="en-US" sz="2800" b="1" dirty="0" smtClean="0">
                <a:solidFill>
                  <a:srgbClr val="FF0000"/>
                </a:solidFill>
              </a:rPr>
              <a:t> acid</a:t>
            </a:r>
            <a:endParaRPr lang="en-US" sz="2800" b="1" dirty="0"/>
          </a:p>
          <a:p>
            <a:pPr marL="573088" indent="-573088">
              <a:buNone/>
              <a:tabLst>
                <a:tab pos="2401888" algn="l"/>
                <a:tab pos="2743200" algn="l"/>
              </a:tabLst>
            </a:pPr>
            <a:r>
              <a:rPr lang="en-US" sz="2800" b="1" dirty="0"/>
              <a:t>4)	H</a:t>
            </a:r>
            <a:r>
              <a:rPr lang="en-US" sz="2800" b="1" baseline="-25000" dirty="0"/>
              <a:t>3</a:t>
            </a:r>
            <a:r>
              <a:rPr lang="en-US" sz="2800" b="1" dirty="0"/>
              <a:t>PO</a:t>
            </a:r>
            <a:r>
              <a:rPr lang="en-US" sz="2800" b="1" baseline="-25000" dirty="0"/>
              <a:t>4</a:t>
            </a:r>
            <a:r>
              <a:rPr lang="en-US" sz="2800" b="1" dirty="0"/>
              <a:t>   </a:t>
            </a: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phosphoric acid</a:t>
            </a:r>
            <a:endParaRPr lang="en-US" sz="2800" b="1" dirty="0">
              <a:solidFill>
                <a:srgbClr val="FF0000"/>
              </a:solidFill>
            </a:endParaRPr>
          </a:p>
          <a:p>
            <a:pPr marL="573088" indent="-573088">
              <a:buNone/>
              <a:tabLst>
                <a:tab pos="2401888" algn="l"/>
                <a:tab pos="2743200" algn="l"/>
              </a:tabLst>
            </a:pPr>
            <a:r>
              <a:rPr lang="en-US" sz="2800" b="1" dirty="0"/>
              <a:t>5)	HClO</a:t>
            </a:r>
            <a:r>
              <a:rPr lang="en-US" sz="3600" b="1" baseline="-25000" dirty="0"/>
              <a:t>4 </a:t>
            </a:r>
            <a:r>
              <a:rPr lang="en-US" sz="2800" b="1" dirty="0"/>
              <a:t>   </a:t>
            </a:r>
            <a:r>
              <a:rPr lang="en-US" sz="2800" b="1" dirty="0" smtClean="0"/>
              <a:t>	</a:t>
            </a:r>
            <a:r>
              <a:rPr lang="en-US" sz="2800" b="1" dirty="0" err="1" smtClean="0">
                <a:solidFill>
                  <a:srgbClr val="FF0000"/>
                </a:solidFill>
              </a:rPr>
              <a:t>perchloric</a:t>
            </a:r>
            <a:r>
              <a:rPr lang="en-US" sz="2800" b="1" dirty="0" smtClean="0">
                <a:solidFill>
                  <a:srgbClr val="FF0000"/>
                </a:solidFill>
              </a:rPr>
              <a:t> acid</a:t>
            </a:r>
            <a:endParaRPr lang="en-US" sz="2800" b="1" dirty="0"/>
          </a:p>
          <a:p>
            <a:pPr marL="573088" indent="-573088">
              <a:buNone/>
              <a:tabLst>
                <a:tab pos="2401888" algn="l"/>
                <a:tab pos="2743200" algn="l"/>
              </a:tabLst>
            </a:pPr>
            <a:r>
              <a:rPr lang="en-US" sz="2800" b="1" dirty="0"/>
              <a:t>6)	HCN   </a:t>
            </a: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hydrocyanic acid</a:t>
            </a:r>
            <a:endParaRPr lang="en-US" sz="2800" b="1" dirty="0"/>
          </a:p>
          <a:p>
            <a:pPr marL="573088" indent="-573088">
              <a:buNone/>
              <a:tabLst>
                <a:tab pos="2401888" algn="l"/>
                <a:tab pos="2743200" algn="l"/>
              </a:tabLst>
            </a:pPr>
            <a:r>
              <a:rPr lang="en-US" sz="2800" b="1" dirty="0"/>
              <a:t>7)	HNO</a:t>
            </a:r>
            <a:r>
              <a:rPr lang="en-US" sz="3600" b="1" baseline="-25000" dirty="0"/>
              <a:t>3</a:t>
            </a:r>
            <a:r>
              <a:rPr lang="en-US" sz="2800" b="1" dirty="0"/>
              <a:t>   </a:t>
            </a: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nitric acid</a:t>
            </a:r>
            <a:endParaRPr lang="en-US" sz="2800" b="1" dirty="0"/>
          </a:p>
          <a:p>
            <a:pPr marL="573088" indent="-573088">
              <a:buNone/>
              <a:tabLst>
                <a:tab pos="2401888" algn="l"/>
                <a:tab pos="2743200" algn="l"/>
              </a:tabLst>
            </a:pPr>
            <a:r>
              <a:rPr lang="en-US" sz="2800" b="1" dirty="0"/>
              <a:t>8)	H</a:t>
            </a:r>
            <a:r>
              <a:rPr lang="en-US" sz="3600" b="1" baseline="-25000" dirty="0"/>
              <a:t>2</a:t>
            </a:r>
            <a:r>
              <a:rPr lang="en-US" sz="2800" b="1" dirty="0"/>
              <a:t>CrO</a:t>
            </a:r>
            <a:r>
              <a:rPr lang="en-US" sz="3600" b="1" baseline="-25000" dirty="0"/>
              <a:t>4 </a:t>
            </a:r>
            <a:r>
              <a:rPr lang="en-US" sz="2800" b="1" dirty="0"/>
              <a:t>  </a:t>
            </a: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chromic acid</a:t>
            </a:r>
            <a:endParaRPr lang="en-US" sz="2800" b="1" dirty="0"/>
          </a:p>
          <a:p>
            <a:pPr marL="573088" indent="-573088">
              <a:buNone/>
              <a:tabLst>
                <a:tab pos="2401888" algn="l"/>
                <a:tab pos="2743200" algn="l"/>
              </a:tabLst>
            </a:pPr>
            <a:r>
              <a:rPr lang="en-US" sz="2800" b="1" dirty="0"/>
              <a:t>9)	HC</a:t>
            </a:r>
            <a:r>
              <a:rPr lang="en-US" sz="3600" b="1" baseline="-25000" dirty="0"/>
              <a:t>2</a:t>
            </a:r>
            <a:r>
              <a:rPr lang="en-US" sz="2800" b="1" dirty="0"/>
              <a:t>H</a:t>
            </a:r>
            <a:r>
              <a:rPr lang="en-US" sz="3600" b="1" baseline="-25000" dirty="0"/>
              <a:t>3</a:t>
            </a:r>
            <a:r>
              <a:rPr lang="en-US" sz="2800" b="1" dirty="0"/>
              <a:t>O</a:t>
            </a:r>
            <a:r>
              <a:rPr lang="en-US" sz="3600" b="1" baseline="-25000" dirty="0"/>
              <a:t>2</a:t>
            </a:r>
            <a:r>
              <a:rPr lang="en-US" sz="3600" b="1" dirty="0"/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acetic acid</a:t>
            </a:r>
            <a:endParaRPr lang="en-US" sz="2800" b="1" baseline="-25000" dirty="0"/>
          </a:p>
          <a:p>
            <a:pPr marL="573088" indent="-573088">
              <a:buNone/>
              <a:tabLst>
                <a:tab pos="2401888" algn="l"/>
                <a:tab pos="2743200" algn="l"/>
              </a:tabLst>
            </a:pPr>
            <a:r>
              <a:rPr lang="en-US" sz="2800" b="1" dirty="0"/>
              <a:t>10)	</a:t>
            </a:r>
            <a:r>
              <a:rPr lang="en-US" sz="2800" b="1" dirty="0" err="1"/>
              <a:t>HClO</a:t>
            </a:r>
            <a:r>
              <a:rPr lang="en-US" sz="2800" b="1" dirty="0"/>
              <a:t>   </a:t>
            </a:r>
            <a:r>
              <a:rPr lang="en-US" sz="2800" b="1" dirty="0" smtClean="0"/>
              <a:t>	</a:t>
            </a:r>
            <a:r>
              <a:rPr lang="en-US" sz="2800" b="1" dirty="0" err="1" smtClean="0">
                <a:solidFill>
                  <a:srgbClr val="FF0000"/>
                </a:solidFill>
              </a:rPr>
              <a:t>hypochlorous</a:t>
            </a:r>
            <a:r>
              <a:rPr lang="en-US" sz="2800" b="1" dirty="0" smtClean="0">
                <a:solidFill>
                  <a:srgbClr val="FF0000"/>
                </a:solidFill>
              </a:rPr>
              <a:t> acid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" y="0"/>
            <a:ext cx="9144001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Chemistry</a:t>
            </a:r>
          </a:p>
          <a:p>
            <a:pPr algn="l"/>
            <a:r>
              <a:rPr lang="en-US" sz="2800" dirty="0"/>
              <a:t>Worksheet - </a:t>
            </a:r>
            <a:r>
              <a:rPr lang="en-US" sz="2800" dirty="0" smtClean="0"/>
              <a:t>Acid </a:t>
            </a:r>
            <a:r>
              <a:rPr lang="en-US" sz="2800" dirty="0"/>
              <a:t>Nomenclature</a:t>
            </a:r>
          </a:p>
        </p:txBody>
      </p:sp>
    </p:spTree>
    <p:extLst>
      <p:ext uri="{BB962C8B-B14F-4D97-AF65-F5344CB8AC3E}">
        <p14:creationId xmlns:p14="http://schemas.microsoft.com/office/powerpoint/2010/main" val="96212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FF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Write the Correct Names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42" y="1296988"/>
            <a:ext cx="7696517" cy="5129212"/>
          </a:xfrm>
        </p:spPr>
        <p:txBody>
          <a:bodyPr/>
          <a:lstStyle/>
          <a:p>
            <a:pPr marL="1428750" indent="-514350">
              <a:spcBef>
                <a:spcPts val="3000"/>
              </a:spcBef>
              <a:buFont typeface="+mj-lt"/>
              <a:buAutoNum type="arabicParenR"/>
            </a:pPr>
            <a:r>
              <a:rPr lang="en-US" dirty="0" err="1" smtClean="0"/>
              <a:t>chlorous</a:t>
            </a:r>
            <a:r>
              <a:rPr lang="en-US" dirty="0" smtClean="0"/>
              <a:t> acid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AsF</a:t>
            </a:r>
            <a:r>
              <a:rPr lang="en-US" sz="4000" baseline="-25000" dirty="0" smtClean="0"/>
              <a:t>5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silver bromate</a:t>
            </a:r>
            <a:endParaRPr lang="en-US" baseline="-25000" dirty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H</a:t>
            </a:r>
            <a:r>
              <a:rPr lang="en-US" sz="4000" baseline="-25000" dirty="0" smtClean="0"/>
              <a:t>3</a:t>
            </a:r>
            <a:r>
              <a:rPr lang="en-US" dirty="0" smtClean="0"/>
              <a:t>PO</a:t>
            </a:r>
            <a:r>
              <a:rPr lang="en-US" sz="4000" baseline="-25000" dirty="0" smtClean="0"/>
              <a:t>4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1018" y="1896832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HClO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018" y="3240492"/>
            <a:ext cx="3821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arsenic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pentafluoride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1018" y="4584152"/>
            <a:ext cx="1513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AgBrO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44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1018" y="5927812"/>
            <a:ext cx="2961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phosphoric acid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7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A25FF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Write the Correct Names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42" y="1296988"/>
            <a:ext cx="7696517" cy="5129212"/>
          </a:xfrm>
        </p:spPr>
        <p:txBody>
          <a:bodyPr/>
          <a:lstStyle/>
          <a:p>
            <a:pPr marL="1428750" indent="-514350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bromic acid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Ga(MnO</a:t>
            </a:r>
            <a:r>
              <a:rPr lang="en-US" sz="4000" baseline="-25000" dirty="0" smtClean="0"/>
              <a:t>4</a:t>
            </a:r>
            <a:r>
              <a:rPr lang="en-US" dirty="0" smtClean="0"/>
              <a:t>)</a:t>
            </a:r>
            <a:r>
              <a:rPr lang="en-US" sz="4000" baseline="-25000" dirty="0" smtClean="0"/>
              <a:t>2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P</a:t>
            </a:r>
            <a:r>
              <a:rPr lang="en-US" sz="4000" baseline="-25000" dirty="0" smtClean="0"/>
              <a:t>4</a:t>
            </a:r>
            <a:r>
              <a:rPr lang="en-US" dirty="0" smtClean="0"/>
              <a:t>S</a:t>
            </a:r>
            <a:r>
              <a:rPr lang="en-US" sz="4000" baseline="-25000" dirty="0" smtClean="0"/>
              <a:t>5</a:t>
            </a:r>
            <a:endParaRPr lang="en-US" baseline="-25000" dirty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platinum (IV) cyanide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1018" y="1896832"/>
            <a:ext cx="1293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HBrO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018" y="3240492"/>
            <a:ext cx="4538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gallium (II) permanganate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1018" y="4584152"/>
            <a:ext cx="5261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tetraphosphorus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pentasulfide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1018" y="5927812"/>
            <a:ext cx="147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Pt(CN)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7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Write the Correct Names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42" y="1296988"/>
            <a:ext cx="7696517" cy="5129212"/>
          </a:xfrm>
        </p:spPr>
        <p:txBody>
          <a:bodyPr/>
          <a:lstStyle/>
          <a:p>
            <a:pPr marL="1428750" indent="-514350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manganese (III) perchlorate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V</a:t>
            </a:r>
            <a:r>
              <a:rPr lang="en-US" sz="4000" baseline="-25000" dirty="0" smtClean="0"/>
              <a:t>2</a:t>
            </a:r>
            <a:r>
              <a:rPr lang="en-US" dirty="0" smtClean="0"/>
              <a:t>(CrO</a:t>
            </a:r>
            <a:r>
              <a:rPr lang="en-US" sz="4000" baseline="-25000" dirty="0" smtClean="0"/>
              <a:t>4</a:t>
            </a:r>
            <a:r>
              <a:rPr lang="en-US" dirty="0" smtClean="0"/>
              <a:t>)</a:t>
            </a:r>
            <a:r>
              <a:rPr lang="en-US" sz="4000" baseline="-25000" dirty="0" smtClean="0"/>
              <a:t>3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Sn(H</a:t>
            </a:r>
            <a:r>
              <a:rPr lang="en-US" sz="4000" baseline="-25000" dirty="0" smtClean="0"/>
              <a:t>2</a:t>
            </a:r>
            <a:r>
              <a:rPr lang="en-US" dirty="0" smtClean="0"/>
              <a:t>PO</a:t>
            </a:r>
            <a:r>
              <a:rPr lang="en-US" sz="4000" baseline="-25000" dirty="0" smtClean="0"/>
              <a:t>4</a:t>
            </a:r>
            <a:r>
              <a:rPr lang="en-US" dirty="0" smtClean="0"/>
              <a:t>)</a:t>
            </a:r>
            <a:r>
              <a:rPr lang="en-US" sz="4000" baseline="-25000" dirty="0" smtClean="0"/>
              <a:t>4</a:t>
            </a:r>
            <a:endParaRPr lang="en-US" baseline="-25000" dirty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indium (III) nitrite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1018" y="1896832"/>
            <a:ext cx="1925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(ClO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018" y="3240492"/>
            <a:ext cx="4219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vanadium (III) chromate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1018" y="4584152"/>
            <a:ext cx="5277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(IV) dihydrogen phosphate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1018" y="5927812"/>
            <a:ext cx="1625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In(NO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7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87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Write the Correct Names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42" y="1296988"/>
            <a:ext cx="7696517" cy="5129212"/>
          </a:xfrm>
        </p:spPr>
        <p:txBody>
          <a:bodyPr/>
          <a:lstStyle/>
          <a:p>
            <a:pPr marL="1428750" indent="-514350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N</a:t>
            </a:r>
            <a:r>
              <a:rPr lang="en-US" sz="4000" baseline="-25000" dirty="0" smtClean="0"/>
              <a:t>2</a:t>
            </a:r>
            <a:r>
              <a:rPr lang="en-US" dirty="0" smtClean="0"/>
              <a:t>O</a:t>
            </a:r>
            <a:r>
              <a:rPr lang="en-US" sz="4000" baseline="-25000" dirty="0" smtClean="0"/>
              <a:t>3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HNO</a:t>
            </a:r>
            <a:r>
              <a:rPr lang="en-US" sz="4000" baseline="-25000" dirty="0" smtClean="0"/>
              <a:t>2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CrO</a:t>
            </a:r>
            <a:r>
              <a:rPr lang="en-US" sz="4000" baseline="-25000" dirty="0" smtClean="0"/>
              <a:t>3</a:t>
            </a:r>
            <a:endParaRPr lang="en-US" baseline="-25000" dirty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err="1" smtClean="0"/>
              <a:t>HBr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1018" y="1896832"/>
            <a:ext cx="3339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dinitrogen trioxide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018" y="3240492"/>
            <a:ext cx="2222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nitrous acid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1018" y="4584152"/>
            <a:ext cx="3637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chromium (VI) oxide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1018" y="5927812"/>
            <a:ext cx="3199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hydrobromic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9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Write the Correct Names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226" y="1296988"/>
            <a:ext cx="5802031" cy="5129212"/>
          </a:xfrm>
        </p:spPr>
        <p:txBody>
          <a:bodyPr/>
          <a:lstStyle/>
          <a:p>
            <a:pPr marL="514350" indent="-514350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N</a:t>
            </a:r>
            <a:r>
              <a:rPr lang="en-US" sz="4000" baseline="-25000" dirty="0" smtClean="0"/>
              <a:t>2</a:t>
            </a:r>
            <a:r>
              <a:rPr lang="en-US" dirty="0" smtClean="0"/>
              <a:t>O</a:t>
            </a:r>
            <a:r>
              <a:rPr lang="en-US" sz="4000" baseline="-25000" dirty="0" smtClean="0"/>
              <a:t>3</a:t>
            </a:r>
            <a:endParaRPr lang="en-US" baseline="-25000" dirty="0" smtClean="0"/>
          </a:p>
          <a:p>
            <a:pPr marL="5143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HNO</a:t>
            </a:r>
            <a:r>
              <a:rPr lang="en-US" sz="4000" baseline="-25000" dirty="0" smtClean="0"/>
              <a:t>2</a:t>
            </a:r>
            <a:endParaRPr lang="en-US" baseline="-25000" dirty="0" smtClean="0"/>
          </a:p>
          <a:p>
            <a:pPr marL="5143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CrO</a:t>
            </a:r>
            <a:r>
              <a:rPr lang="en-US" sz="4000" baseline="-25000" dirty="0" smtClean="0"/>
              <a:t>3</a:t>
            </a:r>
            <a:endParaRPr lang="en-US" baseline="-25000" dirty="0"/>
          </a:p>
          <a:p>
            <a:pPr marL="5143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err="1" smtClean="0"/>
              <a:t>HBr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2841396" y="1896832"/>
            <a:ext cx="3339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dinitrogen trioxide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396" y="3240492"/>
            <a:ext cx="2222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nitrous acid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1396" y="4584152"/>
            <a:ext cx="3637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chromium (VI) oxide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1396" y="5927812"/>
            <a:ext cx="3199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hydrobromic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443" y="2525484"/>
            <a:ext cx="5577115" cy="4182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51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9639" y="476310"/>
            <a:ext cx="236472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formula begin with H?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561" y="4848285"/>
            <a:ext cx="1837944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Binary Acid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561" y="5778758"/>
            <a:ext cx="183794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hydro-</a:t>
            </a: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6206" y="4848285"/>
            <a:ext cx="1837944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Oxyanion</a:t>
            </a:r>
          </a:p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66206" y="5778758"/>
            <a:ext cx="183794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-ate ---&gt;  -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endParaRPr lang="en-US" sz="2000" b="1" i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---&gt;  -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ous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13496" y="4848285"/>
            <a:ext cx="1837944" cy="70408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Covalent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3496" y="5778758"/>
            <a:ext cx="1837944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tri-</a:t>
            </a: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tetra-</a:t>
            </a:r>
          </a:p>
          <a:p>
            <a:pPr algn="ctr"/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penta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9851" y="4848285"/>
            <a:ext cx="1837944" cy="70408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Ionic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9851" y="5778758"/>
            <a:ext cx="1837944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(III)</a:t>
            </a: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(IV)</a:t>
            </a: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(V)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78033" y="2967098"/>
            <a:ext cx="293522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formula</a:t>
            </a:r>
          </a:p>
          <a:p>
            <a:pPr algn="ctr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ontains a metal?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45523" y="2357498"/>
            <a:ext cx="1600245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an Acid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447" y="2967098"/>
            <a:ext cx="293381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formula have</a:t>
            </a:r>
          </a:p>
          <a:p>
            <a:pPr algn="ctr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 2 elements?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98255" y="2357498"/>
            <a:ext cx="1600200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0"/>
            <a:ext cx="3741737" cy="334961"/>
          </a:xfrm>
        </p:spPr>
        <p:txBody>
          <a:bodyPr/>
          <a:lstStyle/>
          <a:p>
            <a:pPr algn="l"/>
            <a:r>
              <a:rPr lang="en-US" sz="1800" i="1" u="sng" dirty="0" smtClean="0"/>
              <a:t>Nomenclature Decision Tree</a:t>
            </a:r>
            <a:endParaRPr lang="en-US" sz="1800" i="1" u="sng" dirty="0"/>
          </a:p>
        </p:txBody>
      </p:sp>
      <p:sp>
        <p:nvSpPr>
          <p:cNvPr id="36" name="Down Arrow 35"/>
          <p:cNvSpPr>
            <a:spLocks noChangeAspect="1"/>
          </p:cNvSpPr>
          <p:nvPr/>
        </p:nvSpPr>
        <p:spPr>
          <a:xfrm rot="19800000" flipH="1">
            <a:off x="7570104" y="3987315"/>
            <a:ext cx="484632" cy="54864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>
            <a:spLocks noChangeAspect="1"/>
          </p:cNvSpPr>
          <p:nvPr/>
        </p:nvSpPr>
        <p:spPr>
          <a:xfrm rot="1800000">
            <a:off x="5836554" y="3987315"/>
            <a:ext cx="484632" cy="548640"/>
          </a:xfrm>
          <a:prstGeom prst="downArrow">
            <a:avLst/>
          </a:prstGeom>
          <a:solidFill>
            <a:srgbClr val="00E266"/>
          </a:solidFill>
          <a:ln>
            <a:solidFill>
              <a:srgbClr val="008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>
            <a:spLocks noChangeAspect="1"/>
          </p:cNvSpPr>
          <p:nvPr/>
        </p:nvSpPr>
        <p:spPr>
          <a:xfrm rot="19800000" flipH="1">
            <a:off x="2822814" y="3987315"/>
            <a:ext cx="484632" cy="54864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>
            <a:spLocks noChangeAspect="1"/>
          </p:cNvSpPr>
          <p:nvPr/>
        </p:nvSpPr>
        <p:spPr>
          <a:xfrm rot="1800000">
            <a:off x="1089264" y="3987315"/>
            <a:ext cx="484632" cy="548640"/>
          </a:xfrm>
          <a:prstGeom prst="downArrow">
            <a:avLst/>
          </a:prstGeom>
          <a:solidFill>
            <a:srgbClr val="00E266"/>
          </a:solidFill>
          <a:ln>
            <a:solidFill>
              <a:srgbClr val="008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>
            <a:spLocks noChangeAspect="1"/>
          </p:cNvSpPr>
          <p:nvPr/>
        </p:nvSpPr>
        <p:spPr>
          <a:xfrm rot="19800000" flipH="1">
            <a:off x="5582222" y="1496527"/>
            <a:ext cx="484632" cy="54864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>
            <a:spLocks noChangeAspect="1"/>
          </p:cNvSpPr>
          <p:nvPr/>
        </p:nvSpPr>
        <p:spPr>
          <a:xfrm rot="1800000">
            <a:off x="3077147" y="1496527"/>
            <a:ext cx="484632" cy="548640"/>
          </a:xfrm>
          <a:prstGeom prst="downArrow">
            <a:avLst/>
          </a:prstGeom>
          <a:solidFill>
            <a:srgbClr val="00E266"/>
          </a:solidFill>
          <a:ln>
            <a:solidFill>
              <a:srgbClr val="008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2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4" grpId="0" animBg="1"/>
      <p:bldP spid="5" grpId="0" animBg="1"/>
      <p:bldP spid="10" grpId="0" animBg="1"/>
      <p:bldP spid="11" grpId="0" animBg="1"/>
      <p:bldP spid="3" grpId="0" animBg="1"/>
      <p:bldP spid="17" grpId="0" animBg="1"/>
      <p:bldP spid="12" grpId="0" animBg="1"/>
      <p:bldP spid="18" grpId="0" animBg="1"/>
      <p:bldP spid="36" grpId="0" animBg="1"/>
      <p:bldP spid="37" grpId="0" animBg="1"/>
      <p:bldP spid="40" grpId="0" animBg="1"/>
      <p:bldP spid="41" grpId="0" animBg="1"/>
      <p:bldP spid="43" grpId="0" animBg="1"/>
      <p:bldP spid="4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Homework</a:t>
            </a:r>
            <a:endParaRPr lang="en-US" altLang="en-US" sz="3200" i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Worksheet </a:t>
            </a:r>
            <a:r>
              <a:rPr lang="en-US" smtClean="0"/>
              <a:t>- Combined </a:t>
            </a:r>
            <a:r>
              <a:rPr lang="en-US" dirty="0" smtClean="0"/>
              <a:t>Nomenclature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9639" y="476310"/>
            <a:ext cx="236472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formula begin with H?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561" y="4848285"/>
            <a:ext cx="1837944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Binary Acid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561" y="5778758"/>
            <a:ext cx="183794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hydro-</a:t>
            </a: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6206" y="4848285"/>
            <a:ext cx="1837944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Oxyanion</a:t>
            </a:r>
          </a:p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66206" y="5778758"/>
            <a:ext cx="183794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-ate ---&gt;  -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endParaRPr lang="en-US" sz="2000" b="1" i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---&gt;  -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ous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13496" y="4848285"/>
            <a:ext cx="1837944" cy="70408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Covalent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3496" y="5778758"/>
            <a:ext cx="1837944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tri-</a:t>
            </a: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tetra-</a:t>
            </a:r>
          </a:p>
          <a:p>
            <a:pPr algn="ctr"/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penta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9851" y="4848285"/>
            <a:ext cx="1837944" cy="70408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Ionic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9851" y="5778758"/>
            <a:ext cx="1837944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(III)</a:t>
            </a: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(IV)</a:t>
            </a: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(V)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78033" y="2967098"/>
            <a:ext cx="293522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formula</a:t>
            </a:r>
          </a:p>
          <a:p>
            <a:pPr algn="ctr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ontains a metal?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45523" y="2357498"/>
            <a:ext cx="1600245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an Acid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447" y="2967098"/>
            <a:ext cx="293381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formula have</a:t>
            </a:r>
          </a:p>
          <a:p>
            <a:pPr algn="ctr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 2 elements?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98255" y="2357498"/>
            <a:ext cx="1600200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0"/>
            <a:ext cx="3741737" cy="334961"/>
          </a:xfrm>
        </p:spPr>
        <p:txBody>
          <a:bodyPr/>
          <a:lstStyle/>
          <a:p>
            <a:pPr algn="l"/>
            <a:r>
              <a:rPr lang="en-US" sz="1800" i="1" u="sng" dirty="0" smtClean="0"/>
              <a:t>Nomenclature Decision Tree</a:t>
            </a:r>
            <a:endParaRPr lang="en-US" sz="1800" i="1" u="sng" dirty="0"/>
          </a:p>
        </p:txBody>
      </p:sp>
      <p:sp>
        <p:nvSpPr>
          <p:cNvPr id="36" name="Down Arrow 35"/>
          <p:cNvSpPr>
            <a:spLocks noChangeAspect="1"/>
          </p:cNvSpPr>
          <p:nvPr/>
        </p:nvSpPr>
        <p:spPr>
          <a:xfrm rot="19800000" flipH="1">
            <a:off x="7570104" y="3987315"/>
            <a:ext cx="484632" cy="54864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>
            <a:spLocks noChangeAspect="1"/>
          </p:cNvSpPr>
          <p:nvPr/>
        </p:nvSpPr>
        <p:spPr>
          <a:xfrm rot="1800000">
            <a:off x="5836554" y="3987315"/>
            <a:ext cx="484632" cy="54864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>
            <a:spLocks noChangeAspect="1"/>
          </p:cNvSpPr>
          <p:nvPr/>
        </p:nvSpPr>
        <p:spPr>
          <a:xfrm rot="19800000" flipH="1">
            <a:off x="2822814" y="3987315"/>
            <a:ext cx="484632" cy="54864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>
            <a:spLocks noChangeAspect="1"/>
          </p:cNvSpPr>
          <p:nvPr/>
        </p:nvSpPr>
        <p:spPr>
          <a:xfrm rot="1800000">
            <a:off x="1089264" y="3987315"/>
            <a:ext cx="484632" cy="54864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>
            <a:spLocks noChangeAspect="1"/>
          </p:cNvSpPr>
          <p:nvPr/>
        </p:nvSpPr>
        <p:spPr>
          <a:xfrm rot="19800000" flipH="1">
            <a:off x="5582222" y="1496527"/>
            <a:ext cx="484632" cy="54864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>
            <a:spLocks noChangeAspect="1"/>
          </p:cNvSpPr>
          <p:nvPr/>
        </p:nvSpPr>
        <p:spPr>
          <a:xfrm rot="1800000">
            <a:off x="3077147" y="1496527"/>
            <a:ext cx="484632" cy="54864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114" y="1063128"/>
            <a:ext cx="7689773" cy="5794872"/>
          </a:xfrm>
        </p:spPr>
        <p:txBody>
          <a:bodyPr>
            <a:noAutofit/>
          </a:bodyPr>
          <a:lstStyle/>
          <a:p>
            <a:pPr marL="804863" indent="-804863">
              <a:buNone/>
              <a:tabLst>
                <a:tab pos="5310188" algn="l"/>
              </a:tabLst>
            </a:pPr>
            <a:r>
              <a:rPr lang="en-US" sz="2800" b="1" dirty="0"/>
              <a:t>11)	hydrofluoric acid   </a:t>
            </a: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HF</a:t>
            </a:r>
            <a:endParaRPr lang="en-US" sz="2800" b="1" dirty="0"/>
          </a:p>
          <a:p>
            <a:pPr marL="804863" indent="-804863">
              <a:buNone/>
              <a:tabLst>
                <a:tab pos="5310188" algn="l"/>
              </a:tabLst>
            </a:pPr>
            <a:r>
              <a:rPr lang="en-US" sz="2800" b="1" dirty="0"/>
              <a:t>12)	</a:t>
            </a:r>
            <a:r>
              <a:rPr lang="en-US" sz="2800" b="1" dirty="0" err="1"/>
              <a:t>hydroselenic</a:t>
            </a:r>
            <a:r>
              <a:rPr lang="en-US" sz="2800" b="1" dirty="0"/>
              <a:t> acid   </a:t>
            </a: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Se</a:t>
            </a:r>
            <a:endParaRPr lang="en-US" sz="2800" b="1" dirty="0"/>
          </a:p>
          <a:p>
            <a:pPr marL="804863" indent="-804863">
              <a:buNone/>
              <a:tabLst>
                <a:tab pos="5310188" algn="l"/>
              </a:tabLst>
            </a:pPr>
            <a:r>
              <a:rPr lang="en-US" sz="2800" b="1" dirty="0"/>
              <a:t>13)	carbonic acid  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	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CO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3</a:t>
            </a:r>
            <a:endParaRPr lang="en-US" sz="2800" b="1" baseline="-25000" dirty="0" smtClean="0"/>
          </a:p>
          <a:p>
            <a:pPr marL="804863" indent="-804863">
              <a:buNone/>
              <a:tabLst>
                <a:tab pos="5310188" algn="l"/>
              </a:tabLst>
            </a:pPr>
            <a:r>
              <a:rPr lang="en-US" sz="2800" b="1" dirty="0" smtClean="0"/>
              <a:t>14)	nitrous acid  </a:t>
            </a:r>
            <a:r>
              <a:rPr lang="en-US" sz="2800" b="1" dirty="0" smtClean="0">
                <a:solidFill>
                  <a:srgbClr val="FF0000"/>
                </a:solidFill>
              </a:rPr>
              <a:t> 	HNO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endParaRPr lang="en-US" sz="2800" b="1" baseline="-25000" dirty="0" smtClean="0"/>
          </a:p>
          <a:p>
            <a:pPr marL="804863" indent="-804863">
              <a:buNone/>
              <a:tabLst>
                <a:tab pos="5310188" algn="l"/>
              </a:tabLst>
            </a:pPr>
            <a:r>
              <a:rPr lang="en-US" sz="2800" b="1" dirty="0" smtClean="0"/>
              <a:t>15</a:t>
            </a:r>
            <a:r>
              <a:rPr lang="en-US" sz="2800" b="1" dirty="0"/>
              <a:t>)	chloric acid   </a:t>
            </a: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HClO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3</a:t>
            </a:r>
            <a:endParaRPr lang="en-US" sz="2800" b="1" baseline="-25000" dirty="0"/>
          </a:p>
          <a:p>
            <a:pPr marL="804863" indent="-804863">
              <a:buNone/>
              <a:tabLst>
                <a:tab pos="5310188" algn="l"/>
              </a:tabLst>
            </a:pPr>
            <a:r>
              <a:rPr lang="en-US" sz="2800" b="1" dirty="0"/>
              <a:t>16)	</a:t>
            </a:r>
            <a:r>
              <a:rPr lang="en-US" sz="2800" b="1" dirty="0" err="1"/>
              <a:t>chlorous</a:t>
            </a:r>
            <a:r>
              <a:rPr lang="en-US" sz="2800" b="1" dirty="0"/>
              <a:t> acid  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	HClO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endParaRPr lang="en-US" sz="2800" b="1" baseline="-25000" dirty="0"/>
          </a:p>
          <a:p>
            <a:pPr marL="804863" indent="-804863">
              <a:buNone/>
              <a:tabLst>
                <a:tab pos="5310188" algn="l"/>
              </a:tabLst>
            </a:pPr>
            <a:r>
              <a:rPr lang="en-US" sz="2800" b="1" dirty="0"/>
              <a:t>17)	sulfuric acid  </a:t>
            </a: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SO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4</a:t>
            </a:r>
            <a:endParaRPr lang="en-US" sz="2800" b="1" baseline="-25000" dirty="0"/>
          </a:p>
          <a:p>
            <a:pPr marL="804863" indent="-804863">
              <a:buNone/>
              <a:tabLst>
                <a:tab pos="5310188" algn="l"/>
              </a:tabLst>
            </a:pPr>
            <a:r>
              <a:rPr lang="en-US" sz="2800" b="1" dirty="0"/>
              <a:t>18)	</a:t>
            </a:r>
            <a:r>
              <a:rPr lang="en-US" sz="2800" b="1" dirty="0" err="1"/>
              <a:t>hydroiodic</a:t>
            </a:r>
            <a:r>
              <a:rPr lang="en-US" sz="2800" b="1" dirty="0"/>
              <a:t> acid   </a:t>
            </a: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HI</a:t>
            </a:r>
            <a:endParaRPr lang="en-US" sz="2800" b="1" dirty="0"/>
          </a:p>
          <a:p>
            <a:pPr marL="804863" indent="-804863">
              <a:buNone/>
              <a:tabLst>
                <a:tab pos="5310188" algn="l"/>
              </a:tabLst>
            </a:pPr>
            <a:r>
              <a:rPr lang="en-US" sz="2800" b="1" dirty="0"/>
              <a:t>19)	</a:t>
            </a:r>
            <a:r>
              <a:rPr lang="en-US" sz="2800" b="1" dirty="0" err="1"/>
              <a:t>thiosulfuric</a:t>
            </a:r>
            <a:r>
              <a:rPr lang="en-US" sz="2800" b="1" dirty="0"/>
              <a:t> acid   </a:t>
            </a: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O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3</a:t>
            </a:r>
            <a:endParaRPr lang="en-US" sz="2800" b="1" baseline="-25000" dirty="0"/>
          </a:p>
          <a:p>
            <a:pPr marL="804863" indent="-804863">
              <a:buNone/>
              <a:tabLst>
                <a:tab pos="5310188" algn="l"/>
              </a:tabLst>
            </a:pPr>
            <a:r>
              <a:rPr lang="en-US" sz="2800" b="1" dirty="0"/>
              <a:t>20)	arsenic acid   </a:t>
            </a: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AsO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4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" y="0"/>
            <a:ext cx="9144001" cy="9144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Chemistry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</a:rPr>
              <a:t>Worksheet - </a:t>
            </a:r>
            <a:r>
              <a:rPr lang="en-US" sz="2800" dirty="0" smtClean="0">
                <a:solidFill>
                  <a:schemeClr val="bg1"/>
                </a:solidFill>
              </a:rPr>
              <a:t>Acid </a:t>
            </a:r>
            <a:r>
              <a:rPr lang="en-US" sz="2800" dirty="0">
                <a:solidFill>
                  <a:schemeClr val="bg1"/>
                </a:solidFill>
              </a:rPr>
              <a:t>Nomenclature</a:t>
            </a:r>
          </a:p>
        </p:txBody>
      </p:sp>
    </p:spTree>
    <p:extLst>
      <p:ext uri="{BB962C8B-B14F-4D97-AF65-F5344CB8AC3E}">
        <p14:creationId xmlns:p14="http://schemas.microsoft.com/office/powerpoint/2010/main" val="223963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8 - 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63" y="1609724"/>
            <a:ext cx="8778875" cy="4816475"/>
          </a:xfrm>
        </p:spPr>
        <p:txBody>
          <a:bodyPr/>
          <a:lstStyle/>
          <a:p>
            <a:pPr marL="0" indent="0">
              <a:buNone/>
              <a:tabLst>
                <a:tab pos="3771900" algn="r"/>
                <a:tab pos="4000500" algn="l"/>
              </a:tabLst>
            </a:pPr>
            <a:r>
              <a:rPr lang="en-US" dirty="0" smtClean="0"/>
              <a:t>	</a:t>
            </a:r>
            <a:r>
              <a:rPr lang="en-US" dirty="0" smtClean="0"/>
              <a:t>Periods 3, 4, &amp; 7:  </a:t>
            </a:r>
            <a:r>
              <a:rPr lang="en-US" dirty="0" smtClean="0"/>
              <a:t>	Friday, May 20, </a:t>
            </a:r>
            <a:r>
              <a:rPr lang="en-US" dirty="0" smtClean="0"/>
              <a:t>2016</a:t>
            </a:r>
          </a:p>
          <a:p>
            <a:pPr marL="0" indent="0">
              <a:buNone/>
              <a:tabLst>
                <a:tab pos="3771900" algn="r"/>
                <a:tab pos="4000500" algn="l"/>
              </a:tabLst>
            </a:pPr>
            <a:r>
              <a:rPr lang="en-US" dirty="0"/>
              <a:t>	</a:t>
            </a:r>
            <a:r>
              <a:rPr lang="en-US" dirty="0" smtClean="0"/>
              <a:t>Period 6:	Monday, May 23, 2016</a:t>
            </a:r>
            <a:endParaRPr lang="en-US" dirty="0" smtClean="0"/>
          </a:p>
          <a:p>
            <a:pPr marL="0" indent="0">
              <a:spcBef>
                <a:spcPts val="4200"/>
              </a:spcBef>
              <a:buNone/>
              <a:tabLst>
                <a:tab pos="3771900" algn="r"/>
                <a:tab pos="4000500" algn="l"/>
              </a:tabLst>
            </a:pPr>
            <a:r>
              <a:rPr lang="en-US" dirty="0" smtClean="0"/>
              <a:t>	Honors Chemistry: 	66 questions</a:t>
            </a:r>
          </a:p>
          <a:p>
            <a:pPr marL="0" indent="0">
              <a:buNone/>
              <a:tabLst>
                <a:tab pos="3771900" algn="r"/>
                <a:tab pos="4000500" algn="l"/>
              </a:tabLst>
            </a:pPr>
            <a:r>
              <a:rPr lang="en-US" dirty="0" smtClean="0"/>
              <a:t>		All open response</a:t>
            </a:r>
          </a:p>
          <a:p>
            <a:pPr marL="0" indent="0">
              <a:spcBef>
                <a:spcPts val="4200"/>
              </a:spcBef>
              <a:buNone/>
              <a:tabLst>
                <a:tab pos="3771900" algn="r"/>
                <a:tab pos="4000500" algn="l"/>
              </a:tabLst>
            </a:pPr>
            <a:r>
              <a:rPr lang="en-US" dirty="0" smtClean="0"/>
              <a:t>	Chemistry: 	50 questions</a:t>
            </a:r>
          </a:p>
          <a:p>
            <a:pPr marL="0" indent="0">
              <a:buNone/>
              <a:tabLst>
                <a:tab pos="3771900" algn="r"/>
                <a:tab pos="4000500" algn="l"/>
              </a:tabLst>
            </a:pPr>
            <a:r>
              <a:rPr lang="en-US" dirty="0" smtClean="0"/>
              <a:t>		All open response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43876" y="0"/>
            <a:ext cx="1000124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26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</a:rPr>
              <a:t>Combined Nomenclature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051560" y="1296988"/>
            <a:ext cx="7040880" cy="512921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>
                <a:latin typeface="Arial" charset="0"/>
              </a:rPr>
              <a:t>SWBAT convert back and forth between formulas and names of </a:t>
            </a:r>
            <a:r>
              <a:rPr lang="en-US" altLang="en-US" dirty="0" smtClean="0">
                <a:latin typeface="Arial" charset="0"/>
              </a:rPr>
              <a:t>any chemical compound</a:t>
            </a:r>
            <a:endParaRPr lang="en-US" altLang="en-US" dirty="0">
              <a:latin typeface="Arial" charset="0"/>
            </a:endParaRPr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46720" y="0"/>
            <a:ext cx="1097280" cy="83099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Write this in your notes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42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Nomenclature 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63" y="1296988"/>
            <a:ext cx="8778875" cy="5129212"/>
          </a:xfrm>
        </p:spPr>
        <p:txBody>
          <a:bodyPr/>
          <a:lstStyle/>
          <a:p>
            <a:r>
              <a:rPr lang="en-US" b="1" u="sng" dirty="0" smtClean="0"/>
              <a:t>Ionic Nomenclature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cation </a:t>
            </a:r>
            <a:r>
              <a:rPr lang="en-US" b="1" dirty="0"/>
              <a:t>(</a:t>
            </a:r>
            <a:r>
              <a:rPr lang="en-US" dirty="0"/>
              <a:t>oxidation state</a:t>
            </a:r>
            <a:r>
              <a:rPr lang="en-US" b="1" dirty="0"/>
              <a:t>)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anion-ide</a:t>
            </a:r>
          </a:p>
          <a:p>
            <a:pPr>
              <a:spcBef>
                <a:spcPts val="3000"/>
              </a:spcBef>
            </a:pPr>
            <a:r>
              <a:rPr lang="en-US" b="1" u="sng" dirty="0" smtClean="0"/>
              <a:t>Covalent Nomenclature</a:t>
            </a:r>
          </a:p>
          <a:p>
            <a:pPr marL="0" indent="0" algn="ctr">
              <a:buNone/>
            </a:pPr>
            <a:r>
              <a:rPr lang="en-US" b="1" dirty="0" smtClean="0"/>
              <a:t>prefix-</a:t>
            </a:r>
            <a:r>
              <a:rPr lang="en-US" b="1" dirty="0" smtClean="0">
                <a:solidFill>
                  <a:srgbClr val="C00000"/>
                </a:solidFill>
              </a:rPr>
              <a:t>first  </a:t>
            </a:r>
            <a:r>
              <a:rPr lang="en-US" b="1" dirty="0" smtClean="0"/>
              <a:t>prefix-</a:t>
            </a:r>
            <a:r>
              <a:rPr lang="en-US" b="1" dirty="0" smtClean="0">
                <a:solidFill>
                  <a:srgbClr val="0070C0"/>
                </a:solidFill>
              </a:rPr>
              <a:t>second</a:t>
            </a:r>
            <a:r>
              <a:rPr lang="en-US" b="1" dirty="0" smtClean="0"/>
              <a:t>-ide</a:t>
            </a:r>
          </a:p>
          <a:p>
            <a:pPr>
              <a:spcBef>
                <a:spcPts val="3000"/>
              </a:spcBef>
            </a:pPr>
            <a:r>
              <a:rPr lang="en-US" b="1" u="sng" dirty="0" smtClean="0"/>
              <a:t>Acid Nomenclature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hydro-</a:t>
            </a:r>
            <a:r>
              <a:rPr lang="en-US" b="1" dirty="0" smtClean="0">
                <a:solidFill>
                  <a:srgbClr val="0070C0"/>
                </a:solidFill>
              </a:rPr>
              <a:t>element</a:t>
            </a:r>
            <a:r>
              <a:rPr lang="en-US" b="1" dirty="0" smtClean="0">
                <a:solidFill>
                  <a:srgbClr val="C00000"/>
                </a:solidFill>
              </a:rPr>
              <a:t>-</a:t>
            </a:r>
            <a:r>
              <a:rPr lang="en-US" b="1" dirty="0" err="1" smtClean="0">
                <a:solidFill>
                  <a:srgbClr val="C00000"/>
                </a:solidFill>
              </a:rPr>
              <a:t>ic</a:t>
            </a:r>
            <a:r>
              <a:rPr lang="en-US" b="1" dirty="0" smtClean="0">
                <a:solidFill>
                  <a:srgbClr val="C00000"/>
                </a:solidFill>
              </a:rPr>
              <a:t>  acid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prefix-root</a:t>
            </a:r>
            <a:r>
              <a:rPr lang="en-US" b="1" dirty="0">
                <a:solidFill>
                  <a:srgbClr val="0070C0"/>
                </a:solidFill>
              </a:rPr>
              <a:t>-suffix</a:t>
            </a:r>
            <a:r>
              <a:rPr lang="en-US" b="1" dirty="0">
                <a:solidFill>
                  <a:srgbClr val="C00000"/>
                </a:solidFill>
              </a:rPr>
              <a:t>  acid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50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Write the Correct Names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42" y="1296988"/>
            <a:ext cx="7696517" cy="5129212"/>
          </a:xfrm>
        </p:spPr>
        <p:txBody>
          <a:bodyPr/>
          <a:lstStyle/>
          <a:p>
            <a:pPr marL="1428750" indent="-514350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N</a:t>
            </a:r>
            <a:r>
              <a:rPr lang="en-US" sz="4000" baseline="-25000" dirty="0" smtClean="0"/>
              <a:t>2</a:t>
            </a:r>
            <a:r>
              <a:rPr lang="en-US" dirty="0" smtClean="0"/>
              <a:t>O</a:t>
            </a:r>
            <a:r>
              <a:rPr lang="en-US" sz="4000" baseline="-25000" dirty="0" smtClean="0"/>
              <a:t>3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HNO</a:t>
            </a:r>
            <a:r>
              <a:rPr lang="en-US" sz="4000" baseline="-25000" dirty="0" smtClean="0"/>
              <a:t>2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CrO</a:t>
            </a:r>
            <a:r>
              <a:rPr lang="en-US" sz="4000" baseline="-25000" dirty="0" smtClean="0"/>
              <a:t>3</a:t>
            </a:r>
            <a:endParaRPr lang="en-US" baseline="-25000" dirty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err="1" smtClean="0"/>
              <a:t>HBr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56576" y="1526708"/>
            <a:ext cx="43813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of these use different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naming systems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56576" y="2943403"/>
            <a:ext cx="434125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get these correct, we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to choose the right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naming system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576" y="4790986"/>
            <a:ext cx="45592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how do we choose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right naming system?</a:t>
            </a:r>
            <a:endParaRPr lang="en-US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08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9639" y="476310"/>
            <a:ext cx="236472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formula begin with H?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561" y="4848285"/>
            <a:ext cx="1837944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Binary Acid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561" y="5778758"/>
            <a:ext cx="183794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hydro-</a:t>
            </a: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6206" y="4848285"/>
            <a:ext cx="1837944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Oxyanion</a:t>
            </a:r>
          </a:p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66206" y="5778758"/>
            <a:ext cx="183794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-ate ---&gt;  -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endParaRPr lang="en-US" sz="2000" b="1" i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---&gt;  -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ous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13496" y="4848285"/>
            <a:ext cx="1837944" cy="70408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Covalent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3496" y="5778758"/>
            <a:ext cx="1837944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tri-</a:t>
            </a: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tetra-</a:t>
            </a:r>
          </a:p>
          <a:p>
            <a:pPr algn="ctr"/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penta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9851" y="4848285"/>
            <a:ext cx="1837944" cy="70408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Ionic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9851" y="5778758"/>
            <a:ext cx="1837944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(III)</a:t>
            </a: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(IV)</a:t>
            </a: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(V)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78033" y="2967098"/>
            <a:ext cx="293522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formula</a:t>
            </a:r>
          </a:p>
          <a:p>
            <a:pPr algn="ctr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ontains a metal?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45523" y="2357498"/>
            <a:ext cx="1600245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an Acid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447" y="2967098"/>
            <a:ext cx="293381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formula have</a:t>
            </a:r>
          </a:p>
          <a:p>
            <a:pPr algn="ctr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 2 elements?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98255" y="2357498"/>
            <a:ext cx="1600200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0"/>
            <a:ext cx="3741737" cy="334961"/>
          </a:xfrm>
        </p:spPr>
        <p:txBody>
          <a:bodyPr/>
          <a:lstStyle/>
          <a:p>
            <a:pPr algn="l"/>
            <a:r>
              <a:rPr lang="en-US" sz="1800" i="1" u="sng" dirty="0" smtClean="0"/>
              <a:t>Nomenclature Decision Tree</a:t>
            </a:r>
            <a:endParaRPr lang="en-US" sz="1800" i="1" u="sng" dirty="0"/>
          </a:p>
        </p:txBody>
      </p:sp>
      <p:sp>
        <p:nvSpPr>
          <p:cNvPr id="36" name="Down Arrow 35"/>
          <p:cNvSpPr>
            <a:spLocks noChangeAspect="1"/>
          </p:cNvSpPr>
          <p:nvPr/>
        </p:nvSpPr>
        <p:spPr>
          <a:xfrm rot="19800000" flipH="1">
            <a:off x="7570104" y="3987315"/>
            <a:ext cx="484632" cy="54864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>
            <a:spLocks noChangeAspect="1"/>
          </p:cNvSpPr>
          <p:nvPr/>
        </p:nvSpPr>
        <p:spPr>
          <a:xfrm rot="1800000">
            <a:off x="5836554" y="3987315"/>
            <a:ext cx="484632" cy="548640"/>
          </a:xfrm>
          <a:prstGeom prst="downArrow">
            <a:avLst/>
          </a:prstGeom>
          <a:solidFill>
            <a:srgbClr val="00E266"/>
          </a:solidFill>
          <a:ln>
            <a:solidFill>
              <a:srgbClr val="008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>
            <a:spLocks noChangeAspect="1"/>
          </p:cNvSpPr>
          <p:nvPr/>
        </p:nvSpPr>
        <p:spPr>
          <a:xfrm rot="19800000" flipH="1">
            <a:off x="2822814" y="3987315"/>
            <a:ext cx="484632" cy="54864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>
            <a:spLocks noChangeAspect="1"/>
          </p:cNvSpPr>
          <p:nvPr/>
        </p:nvSpPr>
        <p:spPr>
          <a:xfrm rot="1800000">
            <a:off x="1089264" y="3987315"/>
            <a:ext cx="484632" cy="548640"/>
          </a:xfrm>
          <a:prstGeom prst="downArrow">
            <a:avLst/>
          </a:prstGeom>
          <a:solidFill>
            <a:srgbClr val="00E266"/>
          </a:solidFill>
          <a:ln>
            <a:solidFill>
              <a:srgbClr val="008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>
            <a:spLocks noChangeAspect="1"/>
          </p:cNvSpPr>
          <p:nvPr/>
        </p:nvSpPr>
        <p:spPr>
          <a:xfrm rot="19800000" flipH="1">
            <a:off x="5582222" y="1496527"/>
            <a:ext cx="484632" cy="54864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>
            <a:spLocks noChangeAspect="1"/>
          </p:cNvSpPr>
          <p:nvPr/>
        </p:nvSpPr>
        <p:spPr>
          <a:xfrm rot="1800000">
            <a:off x="3077147" y="1496527"/>
            <a:ext cx="484632" cy="548640"/>
          </a:xfrm>
          <a:prstGeom prst="downArrow">
            <a:avLst/>
          </a:prstGeom>
          <a:solidFill>
            <a:srgbClr val="00E266"/>
          </a:solidFill>
          <a:ln>
            <a:solidFill>
              <a:srgbClr val="008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53237" y="0"/>
            <a:ext cx="1090763" cy="52322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65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4" grpId="0" animBg="1"/>
      <p:bldP spid="5" grpId="0" animBg="1"/>
      <p:bldP spid="10" grpId="0" animBg="1"/>
      <p:bldP spid="11" grpId="0" animBg="1"/>
      <p:bldP spid="3" grpId="0" animBg="1"/>
      <p:bldP spid="17" grpId="0" animBg="1"/>
      <p:bldP spid="12" grpId="0" animBg="1"/>
      <p:bldP spid="18" grpId="0" animBg="1"/>
      <p:bldP spid="36" grpId="0" animBg="1"/>
      <p:bldP spid="37" grpId="0" animBg="1"/>
      <p:bldP spid="40" grpId="0" animBg="1"/>
      <p:bldP spid="41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Write the Correct Names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226" y="1296988"/>
            <a:ext cx="5802031" cy="5129212"/>
          </a:xfrm>
        </p:spPr>
        <p:txBody>
          <a:bodyPr/>
          <a:lstStyle/>
          <a:p>
            <a:pPr marL="514350" indent="-514350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N</a:t>
            </a:r>
            <a:r>
              <a:rPr lang="en-US" sz="4000" baseline="-25000" dirty="0" smtClean="0"/>
              <a:t>2</a:t>
            </a:r>
            <a:r>
              <a:rPr lang="en-US" dirty="0" smtClean="0"/>
              <a:t>O</a:t>
            </a:r>
            <a:r>
              <a:rPr lang="en-US" sz="4000" baseline="-25000" dirty="0" smtClean="0"/>
              <a:t>3</a:t>
            </a:r>
            <a:endParaRPr lang="en-US" baseline="-25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41396" y="1896832"/>
            <a:ext cx="3339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dinitrogen trioxide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443" y="2525484"/>
            <a:ext cx="5577115" cy="4182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Parallelogram 6"/>
          <p:cNvSpPr/>
          <p:nvPr/>
        </p:nvSpPr>
        <p:spPr>
          <a:xfrm flipH="1">
            <a:off x="3526965" y="2754086"/>
            <a:ext cx="3833591" cy="2090057"/>
          </a:xfrm>
          <a:prstGeom prst="parallelogram">
            <a:avLst>
              <a:gd name="adj" fmla="val 62500"/>
            </a:avLst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/>
        </p:nvSpPr>
        <p:spPr>
          <a:xfrm flipH="1">
            <a:off x="5530849" y="4844143"/>
            <a:ext cx="2328641" cy="1121228"/>
          </a:xfrm>
          <a:prstGeom prst="parallelogram">
            <a:avLst>
              <a:gd name="adj" fmla="val 62500"/>
            </a:avLst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11644</TotalTime>
  <Words>602</Words>
  <Application>Microsoft Office PowerPoint</Application>
  <PresentationFormat>On-screen Show (4:3)</PresentationFormat>
  <Paragraphs>252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Do Now</vt:lpstr>
      <vt:lpstr>PowerPoint Presentation</vt:lpstr>
      <vt:lpstr>PowerPoint Presentation</vt:lpstr>
      <vt:lpstr>Test 8 - Nomenclature</vt:lpstr>
      <vt:lpstr>Combined Nomenclature</vt:lpstr>
      <vt:lpstr>Nomenclature Summary</vt:lpstr>
      <vt:lpstr>Write the Correct Names</vt:lpstr>
      <vt:lpstr>Nomenclature Decision Tree</vt:lpstr>
      <vt:lpstr>Write the Correct Names</vt:lpstr>
      <vt:lpstr>Write the Correct Names</vt:lpstr>
      <vt:lpstr>Write the Correct Names</vt:lpstr>
      <vt:lpstr>Write the Correct Names</vt:lpstr>
      <vt:lpstr>Combined Nomenclature</vt:lpstr>
      <vt:lpstr>Write the Correct Names</vt:lpstr>
      <vt:lpstr>Write the Correct Names</vt:lpstr>
      <vt:lpstr>Write the Correct Names</vt:lpstr>
      <vt:lpstr>Write the Correct Names</vt:lpstr>
      <vt:lpstr>Write the Correct Names</vt:lpstr>
      <vt:lpstr>Write the Correct Names</vt:lpstr>
      <vt:lpstr>Write the Correct Names</vt:lpstr>
      <vt:lpstr>Write the Correct Names</vt:lpstr>
      <vt:lpstr>Write the Correct Names</vt:lpstr>
      <vt:lpstr>BACKUP SLIDES</vt:lpstr>
      <vt:lpstr>Write the Correct Names</vt:lpstr>
      <vt:lpstr>Write the Correct Names</vt:lpstr>
      <vt:lpstr>Nomenclature Decision Tree</vt:lpstr>
      <vt:lpstr>Homework</vt:lpstr>
      <vt:lpstr>Nomenclature Decision Tree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815</cp:revision>
  <cp:lastPrinted>2015-05-02T16:23:02Z</cp:lastPrinted>
  <dcterms:created xsi:type="dcterms:W3CDTF">2012-09-15T16:31:25Z</dcterms:created>
  <dcterms:modified xsi:type="dcterms:W3CDTF">2016-05-13T15:48:43Z</dcterms:modified>
</cp:coreProperties>
</file>