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933" r:id="rId2"/>
    <p:sldId id="931" r:id="rId3"/>
    <p:sldId id="932" r:id="rId4"/>
    <p:sldId id="942" r:id="rId5"/>
    <p:sldId id="943" r:id="rId6"/>
    <p:sldId id="926" r:id="rId7"/>
    <p:sldId id="879" r:id="rId8"/>
    <p:sldId id="795" r:id="rId9"/>
    <p:sldId id="850" r:id="rId10"/>
    <p:sldId id="916" r:id="rId11"/>
    <p:sldId id="917" r:id="rId12"/>
    <p:sldId id="796" r:id="rId13"/>
    <p:sldId id="851" r:id="rId14"/>
    <p:sldId id="914" r:id="rId15"/>
    <p:sldId id="915" r:id="rId16"/>
    <p:sldId id="913" r:id="rId17"/>
    <p:sldId id="918" r:id="rId18"/>
    <p:sldId id="919" r:id="rId19"/>
    <p:sldId id="934" r:id="rId20"/>
    <p:sldId id="935" r:id="rId21"/>
    <p:sldId id="936" r:id="rId22"/>
    <p:sldId id="937" r:id="rId23"/>
    <p:sldId id="938" r:id="rId24"/>
    <p:sldId id="920" r:id="rId25"/>
    <p:sldId id="921" r:id="rId26"/>
    <p:sldId id="930" r:id="rId27"/>
    <p:sldId id="690" r:id="rId28"/>
    <p:sldId id="939" r:id="rId29"/>
  </p:sldIdLst>
  <p:sldSz cx="9144000" cy="6858000" type="screen4x3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A9"/>
    <a:srgbClr val="0000FF"/>
    <a:srgbClr val="00E266"/>
    <a:srgbClr val="CC00CC"/>
    <a:srgbClr val="00CC99"/>
    <a:srgbClr val="006600"/>
    <a:srgbClr val="EE0000"/>
    <a:srgbClr val="008A3E"/>
    <a:srgbClr val="FFD1D1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20" autoAdjust="0"/>
    <p:restoredTop sz="99500" autoAdjust="0"/>
  </p:normalViewPr>
  <p:slideViewPr>
    <p:cSldViewPr snapToGrid="0">
      <p:cViewPr>
        <p:scale>
          <a:sx n="80" d="100"/>
          <a:sy n="80" d="100"/>
        </p:scale>
        <p:origin x="-1286" y="-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5025" cy="464998"/>
          </a:xfrm>
          <a:prstGeom prst="rect">
            <a:avLst/>
          </a:prstGeom>
        </p:spPr>
        <p:txBody>
          <a:bodyPr vert="horz" lIns="93330" tIns="46665" rIns="93330" bIns="466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727" y="0"/>
            <a:ext cx="3045025" cy="464998"/>
          </a:xfrm>
          <a:prstGeom prst="rect">
            <a:avLst/>
          </a:prstGeom>
        </p:spPr>
        <p:txBody>
          <a:bodyPr vert="horz" lIns="93330" tIns="46665" rIns="93330" bIns="466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BE05EE-DD1D-468D-9A8F-5F65C199C307}" type="datetimeFigureOut">
              <a:rPr lang="en-US"/>
              <a:pPr>
                <a:defRPr/>
              </a:pPr>
              <a:t>5/13/2016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30" tIns="46665" rIns="93330" bIns="4666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33" y="4423641"/>
            <a:ext cx="5620410" cy="4189599"/>
          </a:xfrm>
          <a:prstGeom prst="rect">
            <a:avLst/>
          </a:prstGeom>
        </p:spPr>
        <p:txBody>
          <a:bodyPr vert="horz" lIns="93330" tIns="46665" rIns="93330" bIns="46665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5738"/>
            <a:ext cx="3045025" cy="464998"/>
          </a:xfrm>
          <a:prstGeom prst="rect">
            <a:avLst/>
          </a:prstGeom>
        </p:spPr>
        <p:txBody>
          <a:bodyPr vert="horz" lIns="93330" tIns="46665" rIns="93330" bIns="466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727" y="8845738"/>
            <a:ext cx="3045025" cy="464998"/>
          </a:xfrm>
          <a:prstGeom prst="rect">
            <a:avLst/>
          </a:prstGeom>
        </p:spPr>
        <p:txBody>
          <a:bodyPr vert="horz" lIns="93330" tIns="46665" rIns="93330" bIns="466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A83C83-814F-4BD3-8FC2-6BA303FF7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F2E4FBB-45CD-467F-BF58-C63AFB8CAC46}" type="datetimeFigureOut">
              <a:rPr lang="en-US"/>
              <a:pPr>
                <a:defRPr/>
              </a:pPr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245A5B0-7D4E-4458-A7EF-718A25E77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3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3F4479-F087-4AA8-8F35-3E89A0BDEC06}" type="datetimeFigureOut">
              <a:rPr lang="en-US"/>
              <a:pPr>
                <a:defRPr/>
              </a:pPr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0E1A9DF-8D08-4560-8F48-6BA8C3A08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5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</a:defRPr>
            </a:lvl1pPr>
            <a:lvl2pPr marL="630238" indent="-227013">
              <a:spcBef>
                <a:spcPts val="300"/>
              </a:spcBef>
              <a:defRPr sz="2400">
                <a:solidFill>
                  <a:schemeClr val="tx1"/>
                </a:solidFill>
              </a:defRPr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>
                <a:solidFill>
                  <a:schemeClr val="tx1"/>
                </a:solidFill>
              </a:defRPr>
            </a:lvl3pPr>
            <a:lvl4pPr marL="1254125" indent="-234950" defTabSz="1087438">
              <a:spcBef>
                <a:spcPts val="0"/>
              </a:spcBef>
              <a:defRPr sz="1800">
                <a:solidFill>
                  <a:schemeClr val="tx1"/>
                </a:solidFill>
              </a:defRPr>
            </a:lvl4pPr>
            <a:lvl5pPr marL="1600200" indent="-220663">
              <a:spcBef>
                <a:spcPts val="0"/>
              </a:spcBef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43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961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D41B675-0EC5-4F47-AD5B-9892A09ACA8D}" type="datetimeFigureOut">
              <a:rPr lang="en-US"/>
              <a:pPr>
                <a:defRPr/>
              </a:pPr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6B0E890-5A7C-42FB-A2B4-4329902FA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3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6BF3143-AA04-4600-A179-AA5251F1F7D9}" type="datetimeFigureOut">
              <a:rPr lang="en-US"/>
              <a:pPr>
                <a:defRPr/>
              </a:pPr>
              <a:t>5/13/2016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FA451D3-FD4E-4EFE-9E09-E5F8FBA3C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9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191CAFD-9E56-4E69-A90E-EDDFA35CC4F8}" type="datetimeFigureOut">
              <a:rPr lang="en-US"/>
              <a:pPr>
                <a:defRPr/>
              </a:pPr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B0A55A8-04F9-445F-B847-EA3256F1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89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0FF88D-3B31-4CEA-99D4-56D184CB3F06}" type="datetimeFigureOut">
              <a:rPr lang="en-US"/>
              <a:pPr>
                <a:defRPr/>
              </a:pPr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CC2421-6F9F-4982-B3A3-300E40A20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2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A5AD909-40AB-4C6F-92C4-246A9BA1AADA}" type="datetimeFigureOut">
              <a:rPr lang="en-US"/>
              <a:pPr>
                <a:defRPr/>
              </a:pPr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58CE8E2-44E4-451A-97A9-48554F552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7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6E82CA4-DFA5-4E7D-B29E-2FC7516F04DF}" type="datetimeFigureOut">
              <a:rPr lang="en-US"/>
              <a:pPr>
                <a:defRPr/>
              </a:pPr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188CDD5-9159-44B0-B69C-A5ECB95AA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3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82563" y="274638"/>
            <a:ext cx="87788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563" y="1296988"/>
            <a:ext cx="8778875" cy="512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Box 6"/>
          <p:cNvSpPr txBox="1">
            <a:spLocks noChangeArrowheads="1"/>
          </p:cNvSpPr>
          <p:nvPr userDrawn="1"/>
        </p:nvSpPr>
        <p:spPr bwMode="auto">
          <a:xfrm>
            <a:off x="8458200" y="6596063"/>
            <a:ext cx="6858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defRPr/>
            </a:pPr>
            <a:r>
              <a:rPr lang="en-US" altLang="en-US" sz="1100" smtClean="0">
                <a:latin typeface="Arial" charset="0"/>
              </a:rPr>
              <a:t>slide </a:t>
            </a:r>
            <a:fld id="{F23424E0-1781-4D89-9BBD-DB8FC2B2F9B9}" type="slidenum">
              <a:rPr lang="en-US" altLang="en-US" sz="1100" smtClean="0">
                <a:latin typeface="Arial" charset="0"/>
              </a:rPr>
              <a:pPr algn="r">
                <a:defRPr/>
              </a:pPr>
              <a:t>‹#›</a:t>
            </a:fld>
            <a:endParaRPr lang="en-US" altLang="en-US" sz="1100" smtClean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rgbClr val="0070C0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1825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sz="2400" i="1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»"/>
        <a:defRPr sz="2000" i="1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nancy.agyapon@chartercare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6000"/>
              </a:spcBef>
              <a:buFont typeface="+mj-lt"/>
              <a:buAutoNum type="arabicParenR"/>
            </a:pPr>
            <a:r>
              <a:rPr lang="en-US" dirty="0" smtClean="0"/>
              <a:t>What is the name for P</a:t>
            </a:r>
            <a:r>
              <a:rPr lang="en-US" sz="4000" baseline="-25000" dirty="0" smtClean="0"/>
              <a:t>4</a:t>
            </a:r>
            <a:r>
              <a:rPr lang="en-US" dirty="0" smtClean="0"/>
              <a:t>S</a:t>
            </a:r>
            <a:r>
              <a:rPr lang="en-US" sz="4000" baseline="-25000" dirty="0" smtClean="0"/>
              <a:t>6</a:t>
            </a:r>
            <a:r>
              <a:rPr lang="en-US" dirty="0" smtClean="0"/>
              <a:t>?</a:t>
            </a:r>
          </a:p>
          <a:p>
            <a:pPr marL="514350" indent="-514350">
              <a:spcBef>
                <a:spcPts val="6000"/>
              </a:spcBef>
              <a:buFont typeface="+mj-lt"/>
              <a:buAutoNum type="arabicParenR"/>
            </a:pPr>
            <a:r>
              <a:rPr lang="en-US" dirty="0" smtClean="0"/>
              <a:t>What is the formula for carbon tetrachloride?</a:t>
            </a:r>
          </a:p>
          <a:p>
            <a:pPr marL="514350" indent="-514350">
              <a:spcBef>
                <a:spcPts val="6000"/>
              </a:spcBef>
              <a:buFont typeface="+mj-lt"/>
              <a:buAutoNum type="arabicParenR"/>
            </a:pPr>
            <a:r>
              <a:rPr lang="en-US" dirty="0" smtClean="0"/>
              <a:t>What is the name for </a:t>
            </a:r>
            <a:r>
              <a:rPr lang="en-US" dirty="0" err="1" smtClean="0"/>
              <a:t>BrF</a:t>
            </a:r>
            <a:r>
              <a:rPr lang="en-US" dirty="0" smtClean="0"/>
              <a:t>?</a:t>
            </a:r>
          </a:p>
          <a:p>
            <a:pPr marL="514350" indent="-514350">
              <a:spcBef>
                <a:spcPts val="6000"/>
              </a:spcBef>
              <a:buFont typeface="+mj-lt"/>
              <a:buAutoNum type="arabicParenR"/>
            </a:pPr>
            <a:r>
              <a:rPr lang="en-US" dirty="0" smtClean="0"/>
              <a:t>What is the formula for </a:t>
            </a:r>
            <a:r>
              <a:rPr lang="en-US" dirty="0" err="1" smtClean="0"/>
              <a:t>pentaboron</a:t>
            </a:r>
            <a:r>
              <a:rPr lang="en-US" dirty="0" smtClean="0"/>
              <a:t> </a:t>
            </a:r>
            <a:r>
              <a:rPr lang="en-US" dirty="0" err="1" smtClean="0"/>
              <a:t>nonahydride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59486" y="0"/>
            <a:ext cx="1284514" cy="584775"/>
          </a:xfrm>
          <a:prstGeom prst="rect">
            <a:avLst/>
          </a:prstGeom>
          <a:solidFill>
            <a:schemeClr val="accent2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Homework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Check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5245" y="3209585"/>
            <a:ext cx="974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CCl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36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5245" y="1934932"/>
            <a:ext cx="5121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tetraphosphorus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hexasulfide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55896" y="5758892"/>
            <a:ext cx="1066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28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15245" y="4484238"/>
            <a:ext cx="39966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bromine </a:t>
            </a:r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monofluoride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81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Example 1 - </a:t>
            </a:r>
            <a:r>
              <a:rPr lang="en-US" dirty="0" err="1" smtClean="0"/>
              <a:t>HCl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86049" y="1352265"/>
            <a:ext cx="5971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1)	Start with the prefix "hydro-".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6049" y="2687211"/>
            <a:ext cx="597190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2)	Add the element stem.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6049" y="4022157"/>
            <a:ext cx="5971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3)	Add the suffix "-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6049" y="5357103"/>
            <a:ext cx="5971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4)	Add a space and the word "acid"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73659" y="1927405"/>
            <a:ext cx="14168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hydro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73659" y="3262351"/>
            <a:ext cx="24924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</a:rPr>
              <a:t>hydro</a:t>
            </a:r>
            <a:r>
              <a:rPr lang="en-US" sz="4000" b="1" dirty="0" err="1" smtClean="0">
                <a:solidFill>
                  <a:srgbClr val="0070C0"/>
                </a:solidFill>
              </a:rPr>
              <a:t>chlor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73659" y="4597297"/>
            <a:ext cx="28339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hydro</a:t>
            </a:r>
            <a:r>
              <a:rPr lang="en-US" sz="4000" b="1" dirty="0" smtClean="0">
                <a:solidFill>
                  <a:srgbClr val="0070C0"/>
                </a:solidFill>
              </a:rPr>
              <a:t>chlor</a:t>
            </a:r>
            <a:r>
              <a:rPr lang="en-US" sz="4000" b="1" dirty="0" smtClean="0">
                <a:solidFill>
                  <a:srgbClr val="C00000"/>
                </a:solidFill>
              </a:rPr>
              <a:t>ic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73659" y="5932245"/>
            <a:ext cx="42076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hydro</a:t>
            </a:r>
            <a:r>
              <a:rPr lang="en-US" sz="4000" b="1" dirty="0" smtClean="0">
                <a:solidFill>
                  <a:srgbClr val="0070C0"/>
                </a:solidFill>
              </a:rPr>
              <a:t>chlor</a:t>
            </a:r>
            <a:r>
              <a:rPr lang="en-US" sz="4000" b="1" dirty="0" smtClean="0">
                <a:solidFill>
                  <a:srgbClr val="C00000"/>
                </a:solidFill>
              </a:rPr>
              <a:t>ic   acid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62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9" grpId="0"/>
      <p:bldP spid="12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Example 2 - HCN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86049" y="1352265"/>
            <a:ext cx="5971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1)	Start with the prefix "hydro-".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6049" y="2687211"/>
            <a:ext cx="597190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2)	Add the element stem.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6049" y="4022157"/>
            <a:ext cx="5971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3)	Add the suffix "-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6049" y="5357103"/>
            <a:ext cx="5971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4)	Add a space and the word "acid"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73659" y="1927405"/>
            <a:ext cx="14168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hydro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73659" y="3262351"/>
            <a:ext cx="23965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</a:rPr>
              <a:t>hydro</a:t>
            </a:r>
            <a:r>
              <a:rPr lang="en-US" sz="4000" b="1" dirty="0" err="1" smtClean="0">
                <a:solidFill>
                  <a:srgbClr val="0070C0"/>
                </a:solidFill>
              </a:rPr>
              <a:t>cyan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73659" y="4597297"/>
            <a:ext cx="27379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hydro</a:t>
            </a:r>
            <a:r>
              <a:rPr lang="en-US" sz="4000" b="1" dirty="0" smtClean="0">
                <a:solidFill>
                  <a:srgbClr val="0070C0"/>
                </a:solidFill>
              </a:rPr>
              <a:t>cyan</a:t>
            </a:r>
            <a:r>
              <a:rPr lang="en-US" sz="4000" b="1" dirty="0" smtClean="0">
                <a:solidFill>
                  <a:srgbClr val="C00000"/>
                </a:solidFill>
              </a:rPr>
              <a:t>ic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73659" y="5932245"/>
            <a:ext cx="39546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hydro</a:t>
            </a:r>
            <a:r>
              <a:rPr lang="en-US" sz="4000" b="1" dirty="0" smtClean="0">
                <a:solidFill>
                  <a:srgbClr val="0070C0"/>
                </a:solidFill>
              </a:rPr>
              <a:t>cyan</a:t>
            </a:r>
            <a:r>
              <a:rPr lang="en-US" sz="4000" b="1" dirty="0" smtClean="0">
                <a:solidFill>
                  <a:srgbClr val="C00000"/>
                </a:solidFill>
              </a:rPr>
              <a:t>ic   acid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28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9" grpId="0"/>
      <p:bldP spid="12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Oxyanion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Oxyanions with the appropriate number of hydrogens attached.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46720" y="3013502"/>
            <a:ext cx="1097280" cy="83099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Write this in your notes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92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Oxyanion Acid Nomenclature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44129" y="1481042"/>
            <a:ext cx="38028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prefix-root-suffix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6049" y="2580990"/>
            <a:ext cx="5971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1)	Start with oxyanion name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6049" y="5342883"/>
            <a:ext cx="5971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3)	Add a space and the word "acid"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6049" y="3381877"/>
            <a:ext cx="597190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2)	Change suffix as follows: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07307" y="3961937"/>
            <a:ext cx="5971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-ate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" changes "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07307" y="4541996"/>
            <a:ext cx="5971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" changes "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44129" y="1481042"/>
            <a:ext cx="38028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prefix-root</a:t>
            </a:r>
            <a:r>
              <a:rPr lang="en-US" sz="4000" b="1" dirty="0" smtClean="0">
                <a:solidFill>
                  <a:srgbClr val="0070C0"/>
                </a:solidFill>
              </a:rPr>
              <a:t>-suffix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44129" y="1481042"/>
            <a:ext cx="4904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prefix-root</a:t>
            </a:r>
            <a:r>
              <a:rPr lang="en-US" sz="4000" b="1" dirty="0" smtClean="0">
                <a:solidFill>
                  <a:srgbClr val="0070C0"/>
                </a:solidFill>
              </a:rPr>
              <a:t>-suffix</a:t>
            </a:r>
            <a:r>
              <a:rPr lang="en-US" sz="4000" b="1" dirty="0" smtClean="0">
                <a:solidFill>
                  <a:srgbClr val="C00000"/>
                </a:solidFill>
              </a:rPr>
              <a:t>  acid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46720" y="3013502"/>
            <a:ext cx="1097280" cy="83099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Write this in your notes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10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6" grpId="0" animBg="1"/>
      <p:bldP spid="7" grpId="0"/>
      <p:bldP spid="13" grpId="0"/>
      <p:bldP spid="14" grpId="0"/>
      <p:bldP spid="15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Example 1: </a:t>
            </a:r>
            <a:r>
              <a:rPr lang="en-US" dirty="0" err="1" smtClean="0"/>
              <a:t>HClO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62199" y="1228308"/>
            <a:ext cx="5971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1)	Start with oxyanion name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62199" y="5220839"/>
            <a:ext cx="5971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3)	Add a space and the word "acid"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262199" y="2644514"/>
            <a:ext cx="7093161" cy="1683339"/>
            <a:chOff x="1586049" y="3381877"/>
            <a:chExt cx="7093161" cy="1683339"/>
          </a:xfrm>
        </p:grpSpPr>
        <p:sp>
          <p:nvSpPr>
            <p:cNvPr id="6" name="TextBox 5"/>
            <p:cNvSpPr txBox="1"/>
            <p:nvPr/>
          </p:nvSpPr>
          <p:spPr>
            <a:xfrm>
              <a:off x="1586049" y="3381877"/>
              <a:ext cx="5971903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457200" indent="-457200"/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2)	Change suffix as follows:</a:t>
              </a:r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07307" y="3961937"/>
              <a:ext cx="59719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/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"</a:t>
              </a:r>
              <a:r>
                <a:rPr lang="en-US" sz="2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-ate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" changes "</a:t>
              </a:r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2800" b="1" dirty="0" err="1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ic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"</a:t>
              </a:r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07307" y="4541996"/>
              <a:ext cx="59719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/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"</a:t>
              </a:r>
              <a:r>
                <a:rPr lang="en-US" sz="2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2800" b="1" dirty="0" err="1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ite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" changes "</a:t>
              </a:r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2800" b="1" dirty="0" err="1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ous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"</a:t>
              </a:r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043102" y="1844078"/>
            <a:ext cx="28781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hypochlorite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3102" y="4420403"/>
            <a:ext cx="30721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</a:rPr>
              <a:t>hypochlor</a:t>
            </a:r>
            <a:r>
              <a:rPr lang="en-US" sz="4000" b="1" dirty="0" err="1" smtClean="0">
                <a:solidFill>
                  <a:srgbClr val="0070C0"/>
                </a:solidFill>
              </a:rPr>
              <a:t>ous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3102" y="5836609"/>
            <a:ext cx="4057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</a:rPr>
              <a:t>hypochlor</a:t>
            </a:r>
            <a:r>
              <a:rPr lang="en-US" sz="4000" b="1" dirty="0" err="1" smtClean="0">
                <a:solidFill>
                  <a:srgbClr val="0070C0"/>
                </a:solidFill>
              </a:rPr>
              <a:t>ous</a:t>
            </a:r>
            <a:r>
              <a:rPr lang="en-US" sz="4000" b="1" dirty="0" smtClean="0">
                <a:solidFill>
                  <a:srgbClr val="0070C0"/>
                </a:solidFill>
              </a:rPr>
              <a:t> acid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37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Example 2: HNO</a:t>
            </a:r>
            <a:r>
              <a:rPr lang="en-US" sz="4800" baseline="-25000" dirty="0" smtClean="0"/>
              <a:t>3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1262199" y="1228308"/>
            <a:ext cx="5971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1)	Start with oxyanion name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62199" y="5220839"/>
            <a:ext cx="5971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3)	Add a space and the word "acid"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262199" y="2644514"/>
            <a:ext cx="7093161" cy="1683339"/>
            <a:chOff x="1586049" y="3381877"/>
            <a:chExt cx="7093161" cy="1683339"/>
          </a:xfrm>
        </p:grpSpPr>
        <p:sp>
          <p:nvSpPr>
            <p:cNvPr id="6" name="TextBox 5"/>
            <p:cNvSpPr txBox="1"/>
            <p:nvPr/>
          </p:nvSpPr>
          <p:spPr>
            <a:xfrm>
              <a:off x="1586049" y="3381877"/>
              <a:ext cx="5971903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457200" indent="-457200"/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2)	Change suffix as follows:</a:t>
              </a:r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07307" y="3961937"/>
              <a:ext cx="59719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/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"</a:t>
              </a:r>
              <a:r>
                <a:rPr lang="en-US" sz="2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-ate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" changes "</a:t>
              </a:r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2800" b="1" dirty="0" err="1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ic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"</a:t>
              </a:r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07307" y="4541996"/>
              <a:ext cx="59719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/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"</a:t>
              </a:r>
              <a:r>
                <a:rPr lang="en-US" sz="28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2800" b="1" dirty="0" err="1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ite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" changes "</a:t>
              </a:r>
              <a:r>
                <a:rPr lang="en-US" sz="28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2800" b="1" dirty="0" err="1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ous</a:t>
              </a:r>
              <a:r>
                <a:rPr lang="en-US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"</a:t>
              </a:r>
              <a:endParaRPr 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043102" y="1844078"/>
            <a:ext cx="16146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nitrate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3102" y="4420403"/>
            <a:ext cx="12891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nitr</a:t>
            </a:r>
            <a:r>
              <a:rPr lang="en-US" sz="4000" b="1" dirty="0" smtClean="0">
                <a:solidFill>
                  <a:srgbClr val="0070C0"/>
                </a:solidFill>
              </a:rPr>
              <a:t>ic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3102" y="5836609"/>
            <a:ext cx="22749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nitr</a:t>
            </a:r>
            <a:r>
              <a:rPr lang="en-US" sz="4000" b="1" dirty="0" smtClean="0">
                <a:solidFill>
                  <a:srgbClr val="0070C0"/>
                </a:solidFill>
              </a:rPr>
              <a:t>ic acid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83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5" grpId="0"/>
      <p:bldP spid="16" grpId="0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922" y="1296988"/>
            <a:ext cx="7864157" cy="512921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Some roots are slightly changed when used for naming acids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en-US" b="1" dirty="0">
                <a:solidFill>
                  <a:srgbClr val="C00000"/>
                </a:solidFill>
              </a:rPr>
              <a:t>sulf</a:t>
            </a:r>
            <a:r>
              <a:rPr lang="en-US" b="1" dirty="0"/>
              <a:t>ate ----&gt;  </a:t>
            </a:r>
            <a:r>
              <a:rPr lang="en-US" b="1" dirty="0">
                <a:solidFill>
                  <a:srgbClr val="C00000"/>
                </a:solidFill>
              </a:rPr>
              <a:t>sulfur</a:t>
            </a:r>
            <a:r>
              <a:rPr lang="en-US" b="1" dirty="0"/>
              <a:t>ic acid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</a:rPr>
              <a:t>phosph</a:t>
            </a:r>
            <a:r>
              <a:rPr lang="en-US" b="1" dirty="0" smtClean="0"/>
              <a:t>ate  </a:t>
            </a:r>
            <a:r>
              <a:rPr lang="en-US" b="1" dirty="0"/>
              <a:t>----&gt;  </a:t>
            </a:r>
            <a:r>
              <a:rPr lang="en-US" b="1" dirty="0">
                <a:solidFill>
                  <a:srgbClr val="C00000"/>
                </a:solidFill>
              </a:rPr>
              <a:t>phosphor</a:t>
            </a:r>
            <a:r>
              <a:rPr lang="en-US" b="1" dirty="0"/>
              <a:t>ic  acid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46720" y="0"/>
            <a:ext cx="1097280" cy="83099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Write this in your notes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58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66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742" y="1296988"/>
            <a:ext cx="7696517" cy="51292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Write the </a:t>
            </a:r>
            <a:r>
              <a:rPr lang="en-US" dirty="0"/>
              <a:t>correct </a:t>
            </a:r>
            <a:r>
              <a:rPr lang="en-US" dirty="0" smtClean="0"/>
              <a:t>names </a:t>
            </a:r>
            <a:r>
              <a:rPr lang="en-US" dirty="0"/>
              <a:t>for </a:t>
            </a:r>
            <a:r>
              <a:rPr lang="en-US" dirty="0" smtClean="0"/>
              <a:t>the formula:</a:t>
            </a:r>
          </a:p>
          <a:p>
            <a:pPr marL="1428750" indent="-514350">
              <a:spcBef>
                <a:spcPts val="3000"/>
              </a:spcBef>
              <a:buFont typeface="+mj-lt"/>
              <a:buAutoNum type="arabicParenR"/>
            </a:pPr>
            <a:r>
              <a:rPr lang="en-US" dirty="0" smtClean="0"/>
              <a:t>H</a:t>
            </a:r>
            <a:r>
              <a:rPr lang="en-US" sz="4000" baseline="-25000" dirty="0" smtClean="0"/>
              <a:t>2</a:t>
            </a:r>
            <a:r>
              <a:rPr lang="en-US" dirty="0" smtClean="0"/>
              <a:t>S</a:t>
            </a:r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H</a:t>
            </a:r>
            <a:r>
              <a:rPr lang="en-US" sz="4000" baseline="-25000" dirty="0" smtClean="0"/>
              <a:t>2</a:t>
            </a:r>
            <a:r>
              <a:rPr lang="en-US" dirty="0" smtClean="0"/>
              <a:t>SO</a:t>
            </a:r>
            <a:r>
              <a:rPr lang="en-US" sz="4000" baseline="-25000" dirty="0" smtClean="0"/>
              <a:t>4</a:t>
            </a:r>
            <a:endParaRPr lang="en-US" baseline="-25000" dirty="0" smtClean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HClO</a:t>
            </a:r>
            <a:r>
              <a:rPr lang="en-US" sz="4000" baseline="-25000" dirty="0" smtClean="0"/>
              <a:t>4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1018" y="2858857"/>
            <a:ext cx="3300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hydrosulfuric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1018" y="4126992"/>
            <a:ext cx="2302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sulfuric acid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1018" y="5518237"/>
            <a:ext cx="2741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perchloric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</a:t>
            </a:r>
            <a:endParaRPr lang="en-US" sz="36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55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742" y="1296988"/>
            <a:ext cx="7696517" cy="51292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Write the </a:t>
            </a:r>
            <a:r>
              <a:rPr lang="en-US" dirty="0"/>
              <a:t>correct </a:t>
            </a:r>
            <a:r>
              <a:rPr lang="en-US" dirty="0" smtClean="0"/>
              <a:t>formulas for the names</a:t>
            </a:r>
          </a:p>
          <a:p>
            <a:pPr marL="1428750" indent="-514350">
              <a:spcBef>
                <a:spcPts val="3000"/>
              </a:spcBef>
              <a:buFont typeface="+mj-lt"/>
              <a:buAutoNum type="arabicParenR"/>
            </a:pPr>
            <a:r>
              <a:rPr lang="en-US" dirty="0" smtClean="0"/>
              <a:t>acetic acid</a:t>
            </a:r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phosphoric acid</a:t>
            </a:r>
            <a:endParaRPr lang="en-US" baseline="-25000" dirty="0" smtClean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hydrofluoric acid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82101" y="2773132"/>
            <a:ext cx="1757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08125" y="4126992"/>
            <a:ext cx="1305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sz="3600" b="1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8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8725" y="5518237"/>
            <a:ext cx="66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HF</a:t>
            </a:r>
            <a:endParaRPr lang="en-US" sz="44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97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602" y="1296988"/>
            <a:ext cx="8412797" cy="5129212"/>
          </a:xfrm>
        </p:spPr>
        <p:txBody>
          <a:bodyPr>
            <a:noAutofit/>
          </a:bodyPr>
          <a:lstStyle/>
          <a:p>
            <a:r>
              <a:rPr lang="en-US" sz="2800" dirty="0" smtClean="0"/>
              <a:t>Some compounds were given Latin names before systematic nomenclature was created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These are still in use even today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On cations with two primary oxidation states, a suffix indicates the oxidation state</a:t>
            </a:r>
          </a:p>
          <a:p>
            <a:pPr marL="1031875">
              <a:spcBef>
                <a:spcPts val="600"/>
              </a:spcBef>
            </a:pPr>
            <a:r>
              <a:rPr lang="en-US" sz="2800" i="1" dirty="0" smtClean="0"/>
              <a:t>suffix "–</a:t>
            </a:r>
            <a:r>
              <a:rPr lang="en-US" sz="2800" i="1" dirty="0" err="1" smtClean="0"/>
              <a:t>ic</a:t>
            </a:r>
            <a:r>
              <a:rPr lang="en-US" sz="2800" i="1" dirty="0" smtClean="0"/>
              <a:t>" means higher oxidation state </a:t>
            </a:r>
          </a:p>
          <a:p>
            <a:pPr marL="1031875">
              <a:spcBef>
                <a:spcPts val="600"/>
              </a:spcBef>
            </a:pPr>
            <a:r>
              <a:rPr lang="en-US" sz="2800" i="1" dirty="0"/>
              <a:t>suffix </a:t>
            </a:r>
            <a:r>
              <a:rPr lang="en-US" sz="2800" i="1" dirty="0" smtClean="0"/>
              <a:t>"–</a:t>
            </a:r>
            <a:r>
              <a:rPr lang="en-US" sz="2800" i="1" dirty="0" err="1" smtClean="0"/>
              <a:t>ous</a:t>
            </a:r>
            <a:r>
              <a:rPr lang="en-US" sz="2800" i="1" dirty="0" smtClean="0"/>
              <a:t>" </a:t>
            </a:r>
            <a:r>
              <a:rPr lang="en-US" sz="2800" i="1" dirty="0"/>
              <a:t>means </a:t>
            </a:r>
            <a:r>
              <a:rPr lang="en-US" sz="2800" i="1" dirty="0" smtClean="0"/>
              <a:t>lower </a:t>
            </a:r>
            <a:r>
              <a:rPr lang="en-US" sz="2800" i="1" dirty="0"/>
              <a:t>oxidation state </a:t>
            </a:r>
            <a:endParaRPr lang="en-US" sz="2800" i="1" dirty="0" smtClean="0"/>
          </a:p>
          <a:p>
            <a:pPr>
              <a:spcBef>
                <a:spcPts val="1800"/>
              </a:spcBef>
            </a:pPr>
            <a:r>
              <a:rPr lang="en-US" sz="2800" dirty="0" smtClean="0"/>
              <a:t>Most often used on elements with Latin names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046720" y="0"/>
            <a:ext cx="1097280" cy="83099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Write this in your notes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9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114" y="1063128"/>
            <a:ext cx="7689773" cy="5794872"/>
          </a:xfrm>
        </p:spPr>
        <p:txBody>
          <a:bodyPr>
            <a:noAutofit/>
          </a:bodyPr>
          <a:lstStyle/>
          <a:p>
            <a:pPr marL="738188" indent="-738188">
              <a:buNone/>
            </a:pPr>
            <a:r>
              <a:rPr lang="en-US" sz="2800" b="1" dirty="0">
                <a:cs typeface="Arial" panose="020B0604020202020204" pitchFamily="34" charset="0"/>
              </a:rPr>
              <a:t>1)	SeF</a:t>
            </a:r>
            <a:r>
              <a:rPr lang="en-US" sz="2800" b="1" baseline="-25000" dirty="0">
                <a:cs typeface="Arial" panose="020B0604020202020204" pitchFamily="34" charset="0"/>
              </a:rPr>
              <a:t>6  </a:t>
            </a:r>
            <a:r>
              <a:rPr lang="en-US" sz="2800" b="1" dirty="0">
                <a:cs typeface="Arial" panose="020B0604020202020204" pitchFamily="34" charset="0"/>
              </a:rPr>
              <a:t>  </a:t>
            </a:r>
            <a:r>
              <a:rPr lang="en-US" sz="2800" b="1" dirty="0">
                <a:solidFill>
                  <a:srgbClr val="FF0000"/>
                </a:solidFill>
                <a:cs typeface="Arial" panose="020B0604020202020204" pitchFamily="34" charset="0"/>
              </a:rPr>
              <a:t>selenium </a:t>
            </a:r>
            <a:r>
              <a:rPr lang="en-US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hexafluoride</a:t>
            </a:r>
            <a:endParaRPr lang="en-US" sz="2800" b="1" dirty="0">
              <a:cs typeface="Arial" panose="020B0604020202020204" pitchFamily="34" charset="0"/>
            </a:endParaRPr>
          </a:p>
          <a:p>
            <a:pPr marL="738188" indent="-738188">
              <a:buNone/>
            </a:pPr>
            <a:r>
              <a:rPr lang="en-US" sz="2800" b="1" dirty="0">
                <a:cs typeface="Arial" panose="020B0604020202020204" pitchFamily="34" charset="0"/>
              </a:rPr>
              <a:t>2)	TeO</a:t>
            </a:r>
            <a:r>
              <a:rPr lang="en-US" sz="3600" b="1" baseline="-25000" dirty="0">
                <a:cs typeface="Arial" panose="020B0604020202020204" pitchFamily="34" charset="0"/>
              </a:rPr>
              <a:t>3</a:t>
            </a:r>
            <a:r>
              <a:rPr lang="en-US" sz="2800" b="1" baseline="-25000" dirty="0">
                <a:cs typeface="Arial" panose="020B0604020202020204" pitchFamily="34" charset="0"/>
              </a:rPr>
              <a:t>    </a:t>
            </a:r>
            <a:r>
              <a:rPr lang="en-US" sz="2800" b="1" dirty="0">
                <a:solidFill>
                  <a:srgbClr val="FF0000"/>
                </a:solidFill>
                <a:cs typeface="Arial" panose="020B0604020202020204" pitchFamily="34" charset="0"/>
              </a:rPr>
              <a:t>tellurium </a:t>
            </a:r>
            <a:r>
              <a:rPr lang="en-US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trioxide</a:t>
            </a:r>
            <a:endParaRPr lang="en-US" sz="2800" b="1" dirty="0">
              <a:cs typeface="Arial" panose="020B0604020202020204" pitchFamily="34" charset="0"/>
            </a:endParaRPr>
          </a:p>
          <a:p>
            <a:pPr marL="738188" indent="-738188">
              <a:buNone/>
            </a:pPr>
            <a:r>
              <a:rPr lang="en-US" sz="2800" b="1" dirty="0">
                <a:cs typeface="Arial" panose="020B0604020202020204" pitchFamily="34" charset="0"/>
              </a:rPr>
              <a:t>3)	H</a:t>
            </a:r>
            <a:r>
              <a:rPr lang="en-US" sz="3600" b="1" baseline="-25000" dirty="0">
                <a:cs typeface="Arial" panose="020B0604020202020204" pitchFamily="34" charset="0"/>
              </a:rPr>
              <a:t>2</a:t>
            </a:r>
            <a:r>
              <a:rPr lang="en-US" sz="2800" b="1" dirty="0">
                <a:cs typeface="Arial" panose="020B0604020202020204" pitchFamily="34" charset="0"/>
              </a:rPr>
              <a:t>O   </a:t>
            </a:r>
            <a:r>
              <a:rPr lang="en-US" sz="2800" b="1" dirty="0">
                <a:solidFill>
                  <a:srgbClr val="FF0000"/>
                </a:solidFill>
                <a:cs typeface="Arial" panose="020B0604020202020204" pitchFamily="34" charset="0"/>
              </a:rPr>
              <a:t>dihydrogen monoxide (water</a:t>
            </a:r>
            <a:r>
              <a:rPr lang="en-US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)</a:t>
            </a:r>
            <a:endParaRPr lang="en-US" sz="2800" b="1" dirty="0">
              <a:cs typeface="Arial" panose="020B0604020202020204" pitchFamily="34" charset="0"/>
            </a:endParaRPr>
          </a:p>
          <a:p>
            <a:pPr marL="738188" indent="-738188">
              <a:buNone/>
            </a:pPr>
            <a:r>
              <a:rPr lang="en-US" sz="2800" b="1" dirty="0">
                <a:cs typeface="Arial" panose="020B0604020202020204" pitchFamily="34" charset="0"/>
              </a:rPr>
              <a:t>4)	SCl</a:t>
            </a:r>
            <a:r>
              <a:rPr lang="en-US" sz="3600" b="1" baseline="-25000" dirty="0">
                <a:cs typeface="Arial" panose="020B0604020202020204" pitchFamily="34" charset="0"/>
              </a:rPr>
              <a:t>4</a:t>
            </a:r>
            <a:r>
              <a:rPr lang="en-US" sz="2800" b="1" baseline="-25000" dirty="0">
                <a:cs typeface="Arial" panose="020B0604020202020204" pitchFamily="34" charset="0"/>
              </a:rPr>
              <a:t>  </a:t>
            </a:r>
            <a:r>
              <a:rPr lang="en-US" sz="2800" b="1" dirty="0"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cs typeface="Arial" panose="020B0604020202020204" pitchFamily="34" charset="0"/>
              </a:rPr>
              <a:t>sulfur </a:t>
            </a:r>
            <a:r>
              <a:rPr lang="en-US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tetrachloride</a:t>
            </a:r>
            <a:endParaRPr lang="en-US" sz="2800" b="1" dirty="0">
              <a:cs typeface="Arial" panose="020B0604020202020204" pitchFamily="34" charset="0"/>
            </a:endParaRPr>
          </a:p>
          <a:p>
            <a:pPr marL="738188" indent="-738188">
              <a:buNone/>
            </a:pPr>
            <a:r>
              <a:rPr lang="en-US" sz="2800" b="1" dirty="0">
                <a:cs typeface="Arial" panose="020B0604020202020204" pitchFamily="34" charset="0"/>
              </a:rPr>
              <a:t>5)	Br</a:t>
            </a:r>
            <a:r>
              <a:rPr lang="en-US" sz="3600" b="1" baseline="-25000" dirty="0">
                <a:cs typeface="Arial" panose="020B0604020202020204" pitchFamily="34" charset="0"/>
              </a:rPr>
              <a:t>3</a:t>
            </a:r>
            <a:r>
              <a:rPr lang="en-US" sz="2800" b="1" dirty="0">
                <a:cs typeface="Arial" panose="020B0604020202020204" pitchFamily="34" charset="0"/>
              </a:rPr>
              <a:t>O</a:t>
            </a:r>
            <a:r>
              <a:rPr lang="en-US" sz="3600" b="1" baseline="-25000" dirty="0">
                <a:cs typeface="Arial" panose="020B0604020202020204" pitchFamily="34" charset="0"/>
              </a:rPr>
              <a:t>8</a:t>
            </a:r>
            <a:r>
              <a:rPr lang="en-US" sz="2800" b="1" baseline="-25000" dirty="0">
                <a:cs typeface="Arial" panose="020B0604020202020204" pitchFamily="34" charset="0"/>
              </a:rPr>
              <a:t>  </a:t>
            </a:r>
            <a:r>
              <a:rPr lang="en-US" sz="2800" b="1" dirty="0">
                <a:cs typeface="Arial" panose="020B0604020202020204" pitchFamily="34" charset="0"/>
              </a:rPr>
              <a:t>  </a:t>
            </a:r>
            <a:r>
              <a:rPr lang="en-US" sz="2800" b="1" dirty="0" err="1">
                <a:solidFill>
                  <a:srgbClr val="FF0000"/>
                </a:solidFill>
                <a:cs typeface="Arial" panose="020B0604020202020204" pitchFamily="34" charset="0"/>
              </a:rPr>
              <a:t>tribromine</a:t>
            </a:r>
            <a:r>
              <a:rPr lang="en-US" sz="2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octoxide</a:t>
            </a:r>
            <a:endParaRPr lang="en-US" sz="2800" b="1" dirty="0">
              <a:cs typeface="Arial" panose="020B0604020202020204" pitchFamily="34" charset="0"/>
            </a:endParaRPr>
          </a:p>
          <a:p>
            <a:pPr marL="738188" indent="-738188">
              <a:buNone/>
            </a:pPr>
            <a:r>
              <a:rPr lang="en-US" sz="2800" b="1" dirty="0">
                <a:cs typeface="Arial" panose="020B0604020202020204" pitchFamily="34" charset="0"/>
              </a:rPr>
              <a:t>6)	NCl</a:t>
            </a:r>
            <a:r>
              <a:rPr lang="en-US" sz="2800" b="1" baseline="-25000" dirty="0">
                <a:cs typeface="Arial" panose="020B0604020202020204" pitchFamily="34" charset="0"/>
              </a:rPr>
              <a:t>3 </a:t>
            </a:r>
            <a:r>
              <a:rPr lang="en-US" sz="2800" b="1" dirty="0">
                <a:cs typeface="Arial" panose="020B0604020202020204" pitchFamily="34" charset="0"/>
              </a:rPr>
              <a:t>   </a:t>
            </a:r>
            <a:r>
              <a:rPr lang="en-US" sz="2800" b="1" dirty="0">
                <a:solidFill>
                  <a:srgbClr val="FF0000"/>
                </a:solidFill>
                <a:cs typeface="Arial" panose="020B0604020202020204" pitchFamily="34" charset="0"/>
              </a:rPr>
              <a:t>nitrogen </a:t>
            </a:r>
            <a:r>
              <a:rPr lang="en-US" sz="28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trichloride</a:t>
            </a:r>
            <a:endParaRPr lang="en-US" sz="2800" b="1" dirty="0">
              <a:cs typeface="Arial" panose="020B0604020202020204" pitchFamily="34" charset="0"/>
            </a:endParaRPr>
          </a:p>
          <a:p>
            <a:pPr marL="738188" indent="-738188">
              <a:buNone/>
            </a:pPr>
            <a:r>
              <a:rPr lang="en-US" sz="2800" b="1" dirty="0">
                <a:cs typeface="Arial" panose="020B0604020202020204" pitchFamily="34" charset="0"/>
              </a:rPr>
              <a:t>7)	</a:t>
            </a:r>
            <a:r>
              <a:rPr lang="en-US" sz="2800" b="1" dirty="0" err="1">
                <a:cs typeface="Arial" panose="020B0604020202020204" pitchFamily="34" charset="0"/>
              </a:rPr>
              <a:t>BrCl</a:t>
            </a:r>
            <a:r>
              <a:rPr lang="en-US" sz="2800" b="1" dirty="0">
                <a:cs typeface="Arial" panose="020B0604020202020204" pitchFamily="34" charset="0"/>
              </a:rPr>
              <a:t>    </a:t>
            </a:r>
            <a:r>
              <a:rPr lang="en-US" sz="2800" b="1" dirty="0">
                <a:solidFill>
                  <a:srgbClr val="FF0000"/>
                </a:solidFill>
                <a:cs typeface="Arial" panose="020B0604020202020204" pitchFamily="34" charset="0"/>
              </a:rPr>
              <a:t>bromine </a:t>
            </a:r>
            <a:r>
              <a:rPr lang="en-US" sz="28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monochloride</a:t>
            </a:r>
            <a:endParaRPr lang="en-US" sz="2800" b="1" dirty="0">
              <a:cs typeface="Arial" panose="020B0604020202020204" pitchFamily="34" charset="0"/>
            </a:endParaRPr>
          </a:p>
          <a:p>
            <a:pPr marL="738188" indent="-738188">
              <a:buNone/>
            </a:pPr>
            <a:r>
              <a:rPr lang="en-US" sz="2800" b="1" dirty="0">
                <a:cs typeface="Arial" panose="020B0604020202020204" pitchFamily="34" charset="0"/>
              </a:rPr>
              <a:t>8)	N</a:t>
            </a:r>
            <a:r>
              <a:rPr lang="en-US" sz="3600" b="1" baseline="-25000" dirty="0">
                <a:cs typeface="Arial" panose="020B0604020202020204" pitchFamily="34" charset="0"/>
              </a:rPr>
              <a:t>2</a:t>
            </a:r>
            <a:r>
              <a:rPr lang="en-US" sz="2800" b="1" dirty="0">
                <a:cs typeface="Arial" panose="020B0604020202020204" pitchFamily="34" charset="0"/>
              </a:rPr>
              <a:t>O</a:t>
            </a:r>
            <a:r>
              <a:rPr lang="en-US" sz="3600" b="1" baseline="-25000" dirty="0">
                <a:cs typeface="Arial" panose="020B0604020202020204" pitchFamily="34" charset="0"/>
              </a:rPr>
              <a:t>5</a:t>
            </a:r>
            <a:r>
              <a:rPr lang="en-US" sz="2800" b="1" baseline="-25000" dirty="0">
                <a:cs typeface="Arial" panose="020B0604020202020204" pitchFamily="34" charset="0"/>
              </a:rPr>
              <a:t> </a:t>
            </a:r>
            <a:r>
              <a:rPr lang="en-US" sz="2800" b="1" dirty="0">
                <a:cs typeface="Arial" panose="020B0604020202020204" pitchFamily="34" charset="0"/>
              </a:rPr>
              <a:t>  </a:t>
            </a:r>
            <a:r>
              <a:rPr lang="en-US" sz="2800" b="1" dirty="0">
                <a:solidFill>
                  <a:srgbClr val="FF0000"/>
                </a:solidFill>
                <a:cs typeface="Arial" panose="020B0604020202020204" pitchFamily="34" charset="0"/>
              </a:rPr>
              <a:t>dinitrogen </a:t>
            </a:r>
            <a:r>
              <a:rPr lang="en-US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pentoxide</a:t>
            </a:r>
            <a:endParaRPr lang="en-US" sz="2800" b="1" dirty="0">
              <a:cs typeface="Arial" panose="020B0604020202020204" pitchFamily="34" charset="0"/>
            </a:endParaRPr>
          </a:p>
          <a:p>
            <a:pPr marL="738188" indent="-738188">
              <a:buNone/>
            </a:pPr>
            <a:r>
              <a:rPr lang="en-US" sz="2800" b="1" dirty="0">
                <a:cs typeface="Arial" panose="020B0604020202020204" pitchFamily="34" charset="0"/>
              </a:rPr>
              <a:t>9)	P</a:t>
            </a:r>
            <a:r>
              <a:rPr lang="en-US" sz="3600" b="1" baseline="-25000" dirty="0">
                <a:cs typeface="Arial" panose="020B0604020202020204" pitchFamily="34" charset="0"/>
              </a:rPr>
              <a:t>2</a:t>
            </a:r>
            <a:r>
              <a:rPr lang="en-US" sz="2800" b="1" dirty="0">
                <a:cs typeface="Arial" panose="020B0604020202020204" pitchFamily="34" charset="0"/>
              </a:rPr>
              <a:t>S</a:t>
            </a:r>
            <a:r>
              <a:rPr lang="en-US" sz="3600" b="1" baseline="-25000" dirty="0">
                <a:cs typeface="Arial" panose="020B0604020202020204" pitchFamily="34" charset="0"/>
              </a:rPr>
              <a:t>5</a:t>
            </a:r>
            <a:r>
              <a:rPr lang="en-US" sz="2800" b="1" baseline="-25000" dirty="0">
                <a:cs typeface="Arial" panose="020B0604020202020204" pitchFamily="34" charset="0"/>
              </a:rPr>
              <a:t>  </a:t>
            </a:r>
            <a:r>
              <a:rPr lang="en-US" sz="2800" b="1" dirty="0">
                <a:cs typeface="Arial" panose="020B0604020202020204" pitchFamily="34" charset="0"/>
              </a:rPr>
              <a:t>  </a:t>
            </a:r>
            <a:r>
              <a:rPr lang="en-US" sz="2800" b="1" dirty="0" err="1">
                <a:solidFill>
                  <a:srgbClr val="FF0000"/>
                </a:solidFill>
                <a:cs typeface="Arial" panose="020B0604020202020204" pitchFamily="34" charset="0"/>
              </a:rPr>
              <a:t>diphosphorus</a:t>
            </a:r>
            <a:r>
              <a:rPr lang="en-US" sz="2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pentasulfide</a:t>
            </a:r>
            <a:endParaRPr lang="en-US" sz="2800" b="1" dirty="0">
              <a:cs typeface="Arial" panose="020B0604020202020204" pitchFamily="34" charset="0"/>
            </a:endParaRPr>
          </a:p>
          <a:p>
            <a:pPr marL="738188" indent="-738188">
              <a:buNone/>
            </a:pPr>
            <a:r>
              <a:rPr lang="en-US" sz="2800" b="1" dirty="0">
                <a:cs typeface="Arial" panose="020B0604020202020204" pitchFamily="34" charset="0"/>
              </a:rPr>
              <a:t>10)	IF</a:t>
            </a:r>
            <a:r>
              <a:rPr lang="en-US" sz="3600" b="1" baseline="-25000" dirty="0">
                <a:cs typeface="Arial" panose="020B0604020202020204" pitchFamily="34" charset="0"/>
              </a:rPr>
              <a:t>7</a:t>
            </a:r>
            <a:r>
              <a:rPr lang="en-US" sz="2800" b="1" baseline="-25000" dirty="0">
                <a:cs typeface="Arial" panose="020B0604020202020204" pitchFamily="34" charset="0"/>
              </a:rPr>
              <a:t> </a:t>
            </a:r>
            <a:r>
              <a:rPr lang="en-US" sz="2800" b="1" dirty="0">
                <a:cs typeface="Arial" panose="020B0604020202020204" pitchFamily="34" charset="0"/>
              </a:rPr>
              <a:t>   </a:t>
            </a:r>
            <a:r>
              <a:rPr lang="en-US" sz="2800" b="1" dirty="0">
                <a:solidFill>
                  <a:srgbClr val="FF0000"/>
                </a:solidFill>
                <a:cs typeface="Arial" panose="020B0604020202020204" pitchFamily="34" charset="0"/>
              </a:rPr>
              <a:t>iodine </a:t>
            </a:r>
            <a:r>
              <a:rPr lang="en-US" sz="2800" b="1" dirty="0" err="1">
                <a:solidFill>
                  <a:srgbClr val="FF0000"/>
                </a:solidFill>
                <a:cs typeface="Arial" panose="020B0604020202020204" pitchFamily="34" charset="0"/>
              </a:rPr>
              <a:t>heptafluoride</a:t>
            </a:r>
            <a:endParaRPr lang="en-US" sz="28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" y="0"/>
            <a:ext cx="9144001" cy="914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/>
              <a:t>Chemistry</a:t>
            </a:r>
          </a:p>
          <a:p>
            <a:pPr algn="l"/>
            <a:r>
              <a:rPr lang="en-US" sz="2800" dirty="0"/>
              <a:t>Worksheet - </a:t>
            </a:r>
            <a:r>
              <a:rPr lang="en-US" sz="2800" dirty="0" smtClean="0"/>
              <a:t>Covalent </a:t>
            </a:r>
            <a:r>
              <a:rPr lang="en-US" sz="2800" dirty="0"/>
              <a:t>Nomenclature</a:t>
            </a:r>
          </a:p>
        </p:txBody>
      </p:sp>
    </p:spTree>
    <p:extLst>
      <p:ext uri="{BB962C8B-B14F-4D97-AF65-F5344CB8AC3E}">
        <p14:creationId xmlns:p14="http://schemas.microsoft.com/office/powerpoint/2010/main" val="335952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Latin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Latin, iron is called </a:t>
            </a:r>
            <a:r>
              <a:rPr lang="en-US" sz="2800" dirty="0" err="1" smtClean="0"/>
              <a:t>ferrum</a:t>
            </a:r>
            <a:endParaRPr lang="en-US" sz="2800" dirty="0" smtClean="0"/>
          </a:p>
          <a:p>
            <a:r>
              <a:rPr lang="en-US" sz="2800" dirty="0" smtClean="0"/>
              <a:t>This is why its atomic symbol is Fe</a:t>
            </a:r>
          </a:p>
          <a:p>
            <a:r>
              <a:rPr lang="en-US" sz="2800" dirty="0" smtClean="0"/>
              <a:t>Iron has two primary oxidation states, +3 and +2</a:t>
            </a:r>
          </a:p>
          <a:p>
            <a:pPr marL="1085850" indent="-457200">
              <a:buFont typeface="Wingdings" panose="05000000000000000000" pitchFamily="2" charset="2"/>
              <a:buChar char="Ø"/>
            </a:pPr>
            <a:r>
              <a:rPr lang="en-US" sz="2800" i="1" dirty="0" smtClean="0"/>
              <a:t>Fe</a:t>
            </a:r>
            <a:r>
              <a:rPr lang="en-US" sz="3600" i="1" baseline="30000" dirty="0" smtClean="0"/>
              <a:t>+3</a:t>
            </a:r>
            <a:r>
              <a:rPr lang="en-US" sz="2800" i="1" dirty="0" smtClean="0"/>
              <a:t> is called ferric</a:t>
            </a:r>
          </a:p>
          <a:p>
            <a:pPr marL="1085850" indent="-457200">
              <a:buFont typeface="Wingdings" panose="05000000000000000000" pitchFamily="2" charset="2"/>
              <a:buChar char="Ø"/>
            </a:pPr>
            <a:r>
              <a:rPr lang="en-US" sz="2800" i="1" dirty="0" smtClean="0"/>
              <a:t>Fe</a:t>
            </a:r>
            <a:r>
              <a:rPr lang="en-US" sz="3600" i="1" baseline="30000" dirty="0" smtClean="0"/>
              <a:t>+2</a:t>
            </a:r>
            <a:r>
              <a:rPr lang="en-US" sz="2800" i="1" dirty="0" smtClean="0"/>
              <a:t> is called ferrous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174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 called?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82563" y="5878513"/>
            <a:ext cx="87788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A ferrous wheel</a:t>
            </a:r>
            <a:r>
              <a:rPr lang="en-US" i="1" dirty="0" smtClean="0"/>
              <a:t>!!!</a:t>
            </a:r>
            <a:endParaRPr lang="en-US" i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560" y="1051560"/>
            <a:ext cx="4754880" cy="4754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547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Latin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4333874"/>
            <a:ext cx="8778875" cy="18669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each oxidation state, Fe can be combined with O</a:t>
            </a:r>
            <a:endParaRPr lang="en-US" sz="2800" i="1" dirty="0" smtClean="0"/>
          </a:p>
          <a:p>
            <a:pPr marL="1085850" indent="-457200">
              <a:buFont typeface="Wingdings" panose="05000000000000000000" pitchFamily="2" charset="2"/>
              <a:buChar char="Ø"/>
            </a:pPr>
            <a:r>
              <a:rPr lang="en-US" sz="2800" i="1" dirty="0" smtClean="0"/>
              <a:t>Fe</a:t>
            </a:r>
            <a:r>
              <a:rPr lang="en-US" sz="3600" i="1" baseline="-25000" dirty="0" smtClean="0"/>
              <a:t>2</a:t>
            </a:r>
            <a:r>
              <a:rPr lang="en-US" sz="2800" i="1" dirty="0" smtClean="0"/>
              <a:t>O</a:t>
            </a:r>
            <a:r>
              <a:rPr lang="en-US" sz="3600" i="1" baseline="-25000" dirty="0" smtClean="0"/>
              <a:t>3</a:t>
            </a:r>
            <a:r>
              <a:rPr lang="en-US" sz="2800" i="1" dirty="0" smtClean="0"/>
              <a:t> is ferric oxide</a:t>
            </a:r>
          </a:p>
          <a:p>
            <a:pPr marL="1085850" indent="-457200">
              <a:buFont typeface="Wingdings" panose="05000000000000000000" pitchFamily="2" charset="2"/>
              <a:buChar char="Ø"/>
            </a:pPr>
            <a:r>
              <a:rPr lang="en-US" sz="2800" i="1" dirty="0" err="1" smtClean="0"/>
              <a:t>FeO</a:t>
            </a:r>
            <a:r>
              <a:rPr lang="en-US" sz="2800" i="1" dirty="0" smtClean="0"/>
              <a:t> is ferrous oxide</a:t>
            </a:r>
          </a:p>
          <a:p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308"/>
          <a:stretch/>
        </p:blipFill>
        <p:spPr bwMode="auto">
          <a:xfrm>
            <a:off x="22225" y="1139825"/>
            <a:ext cx="8888413" cy="288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406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182688"/>
            <a:ext cx="8961120" cy="1005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Latin names are most frequently used with iron, copper, tin and lead, but can be used with any element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82748"/>
              </p:ext>
            </p:extLst>
          </p:nvPr>
        </p:nvGraphicFramePr>
        <p:xfrm>
          <a:off x="1524000" y="2234565"/>
          <a:ext cx="6096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Systematic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Name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 Name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iron (III) oxide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ferric oxide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iron (II) oxide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ferrous oxide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copper (II)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oxide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cupric oxide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copper (I) oxide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cuprous oxide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 (IV)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oxide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stannic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oxide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 (II)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oxide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stannous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oxide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(IV) oxide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plumbic oxide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497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(II)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oxide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plumbous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oxide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80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bg1"/>
                </a:solidFill>
                <a:latin typeface="Arial" charset="0"/>
              </a:rPr>
              <a:t>Homework</a:t>
            </a:r>
            <a:endParaRPr lang="en-US" altLang="en-US" sz="3200" i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Worksheet - Acid Nomenclature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7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Nomenclature 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563" y="1296988"/>
            <a:ext cx="8778875" cy="5129212"/>
          </a:xfrm>
        </p:spPr>
        <p:txBody>
          <a:bodyPr/>
          <a:lstStyle/>
          <a:p>
            <a:r>
              <a:rPr lang="en-US" b="1" u="sng" dirty="0" smtClean="0"/>
              <a:t>Ionic Nomenclature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cation </a:t>
            </a:r>
            <a:r>
              <a:rPr lang="en-US" b="1" dirty="0"/>
              <a:t>(</a:t>
            </a:r>
            <a:r>
              <a:rPr lang="en-US" dirty="0"/>
              <a:t>oxidation state</a:t>
            </a:r>
            <a:r>
              <a:rPr lang="en-US" b="1" dirty="0"/>
              <a:t>)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anion-ide</a:t>
            </a:r>
          </a:p>
          <a:p>
            <a:pPr>
              <a:spcBef>
                <a:spcPts val="3000"/>
              </a:spcBef>
            </a:pPr>
            <a:r>
              <a:rPr lang="en-US" b="1" u="sng" dirty="0" smtClean="0"/>
              <a:t>Covalent Nomenclature</a:t>
            </a:r>
          </a:p>
          <a:p>
            <a:pPr marL="0" indent="0" algn="ctr">
              <a:buNone/>
            </a:pPr>
            <a:r>
              <a:rPr lang="en-US" b="1" dirty="0" smtClean="0"/>
              <a:t>prefix-</a:t>
            </a:r>
            <a:r>
              <a:rPr lang="en-US" b="1" dirty="0" smtClean="0">
                <a:solidFill>
                  <a:srgbClr val="C00000"/>
                </a:solidFill>
              </a:rPr>
              <a:t>first  </a:t>
            </a:r>
            <a:r>
              <a:rPr lang="en-US" b="1" dirty="0" smtClean="0"/>
              <a:t>prefix-</a:t>
            </a:r>
            <a:r>
              <a:rPr lang="en-US" b="1" dirty="0" smtClean="0">
                <a:solidFill>
                  <a:srgbClr val="0070C0"/>
                </a:solidFill>
              </a:rPr>
              <a:t>second</a:t>
            </a:r>
            <a:r>
              <a:rPr lang="en-US" b="1" dirty="0" smtClean="0"/>
              <a:t>-ide</a:t>
            </a:r>
          </a:p>
          <a:p>
            <a:pPr>
              <a:spcBef>
                <a:spcPts val="3000"/>
              </a:spcBef>
            </a:pPr>
            <a:r>
              <a:rPr lang="en-US" b="1" u="sng" dirty="0" smtClean="0"/>
              <a:t>Acid Nomenclature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hydro-</a:t>
            </a:r>
            <a:r>
              <a:rPr lang="en-US" b="1" dirty="0" smtClean="0">
                <a:solidFill>
                  <a:srgbClr val="0070C0"/>
                </a:solidFill>
              </a:rPr>
              <a:t>element</a:t>
            </a:r>
            <a:r>
              <a:rPr lang="en-US" b="1" dirty="0" smtClean="0">
                <a:solidFill>
                  <a:srgbClr val="C00000"/>
                </a:solidFill>
              </a:rPr>
              <a:t>-</a:t>
            </a:r>
            <a:r>
              <a:rPr lang="en-US" b="1" dirty="0" err="1" smtClean="0">
                <a:solidFill>
                  <a:srgbClr val="C00000"/>
                </a:solidFill>
              </a:rPr>
              <a:t>ic</a:t>
            </a:r>
            <a:r>
              <a:rPr lang="en-US" b="1" dirty="0" smtClean="0">
                <a:solidFill>
                  <a:srgbClr val="C00000"/>
                </a:solidFill>
              </a:rPr>
              <a:t>  acid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prefix-root</a:t>
            </a:r>
            <a:r>
              <a:rPr lang="en-US" b="1" dirty="0">
                <a:solidFill>
                  <a:srgbClr val="0070C0"/>
                </a:solidFill>
              </a:rPr>
              <a:t>-suffix</a:t>
            </a:r>
            <a:r>
              <a:rPr lang="en-US" b="1" dirty="0">
                <a:solidFill>
                  <a:srgbClr val="C00000"/>
                </a:solidFill>
              </a:rPr>
              <a:t>  acid</a:t>
            </a:r>
          </a:p>
          <a:p>
            <a:endParaRPr lang="en-US" b="1" dirty="0">
              <a:solidFill>
                <a:srgbClr val="0070C0"/>
              </a:solidFill>
            </a:endParaRPr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50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8680" y="628710"/>
            <a:ext cx="2946640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Formula begin with H?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16121" y="2076510"/>
            <a:ext cx="2392001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 an Acid</a:t>
            </a:r>
          </a:p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Contains a metal?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7217812" y="4152960"/>
            <a:ext cx="1801890" cy="1755636"/>
            <a:chOff x="7532137" y="4152960"/>
            <a:chExt cx="1268297" cy="1755636"/>
          </a:xfrm>
        </p:grpSpPr>
        <p:sp>
          <p:nvSpPr>
            <p:cNvPr id="4" name="TextBox 3"/>
            <p:cNvSpPr txBox="1"/>
            <p:nvPr/>
          </p:nvSpPr>
          <p:spPr>
            <a:xfrm>
              <a:off x="7532137" y="4152960"/>
              <a:ext cx="1268297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Covalent</a:t>
              </a:r>
              <a:endParaRPr 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689232" y="4892933"/>
              <a:ext cx="954107" cy="101566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tri-</a:t>
              </a:r>
            </a:p>
            <a:p>
              <a:pPr algn="ctr"/>
              <a:r>
                <a:rPr lang="en-US" sz="20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tetra-</a:t>
              </a:r>
            </a:p>
            <a:p>
              <a:pPr algn="ctr"/>
              <a:r>
                <a:rPr lang="en-US" sz="2000" b="1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penta</a:t>
              </a:r>
              <a:r>
                <a:rPr lang="en-US" sz="20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en-US" sz="20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8374" y="4152960"/>
            <a:ext cx="1514937" cy="1755636"/>
            <a:chOff x="422699" y="4152960"/>
            <a:chExt cx="1066319" cy="1755636"/>
          </a:xfrm>
        </p:grpSpPr>
        <p:sp>
          <p:nvSpPr>
            <p:cNvPr id="6" name="TextBox 5"/>
            <p:cNvSpPr txBox="1"/>
            <p:nvPr/>
          </p:nvSpPr>
          <p:spPr>
            <a:xfrm>
              <a:off x="464378" y="4152960"/>
              <a:ext cx="982961" cy="70788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Binary</a:t>
              </a:r>
            </a:p>
            <a:p>
              <a:pPr algn="ctr"/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Acid</a:t>
              </a:r>
              <a:endParaRPr 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2699" y="5200710"/>
              <a:ext cx="1066319" cy="70788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hydro-</a:t>
              </a:r>
            </a:p>
            <a:p>
              <a:pPr algn="ctr"/>
              <a:r>
                <a:rPr lang="en-US" sz="20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2000" b="1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ic</a:t>
              </a:r>
              <a:r>
                <a:rPr lang="en-US" sz="20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acid</a:t>
              </a:r>
              <a:endParaRPr lang="en-US" sz="20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300550" y="4152960"/>
            <a:ext cx="2450951" cy="1755636"/>
            <a:chOff x="1950660" y="4152960"/>
            <a:chExt cx="1725152" cy="1755636"/>
          </a:xfrm>
        </p:grpSpPr>
        <p:sp>
          <p:nvSpPr>
            <p:cNvPr id="8" name="TextBox 7"/>
            <p:cNvSpPr txBox="1"/>
            <p:nvPr/>
          </p:nvSpPr>
          <p:spPr>
            <a:xfrm>
              <a:off x="2136608" y="4152960"/>
              <a:ext cx="1353256" cy="70788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Oxyanion</a:t>
              </a:r>
            </a:p>
            <a:p>
              <a:pPr algn="ctr"/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Acid</a:t>
              </a:r>
              <a:endParaRPr 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50660" y="5200710"/>
              <a:ext cx="1725152" cy="70788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-ate ---&gt;  -</a:t>
              </a:r>
              <a:r>
                <a:rPr lang="en-US" sz="2000" b="1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ic</a:t>
              </a:r>
              <a:endPara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0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US" sz="2000" b="1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ite</a:t>
              </a:r>
              <a:r>
                <a:rPr lang="en-US" sz="20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---&gt;  -</a:t>
              </a:r>
              <a:r>
                <a:rPr lang="en-US" sz="2000" b="1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ous</a:t>
              </a:r>
              <a:endParaRPr lang="en-US" sz="20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428740" y="4152960"/>
            <a:ext cx="1111834" cy="1755636"/>
            <a:chOff x="4631741" y="4152960"/>
            <a:chExt cx="782587" cy="1755636"/>
          </a:xfrm>
        </p:grpSpPr>
        <p:sp>
          <p:nvSpPr>
            <p:cNvPr id="10" name="TextBox 9"/>
            <p:cNvSpPr txBox="1"/>
            <p:nvPr/>
          </p:nvSpPr>
          <p:spPr>
            <a:xfrm>
              <a:off x="4631741" y="4152960"/>
              <a:ext cx="782587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Ionic</a:t>
              </a:r>
              <a:endParaRPr 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724716" y="4892933"/>
              <a:ext cx="596637" cy="101566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(III)</a:t>
              </a:r>
            </a:p>
            <a:p>
              <a:pPr algn="ctr"/>
              <a:r>
                <a:rPr lang="en-US" sz="20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(IV)</a:t>
              </a:r>
            </a:p>
            <a:p>
              <a:pPr algn="ctr"/>
              <a:r>
                <a:rPr lang="en-US" sz="2000" b="1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(V)</a:t>
              </a:r>
              <a:endParaRPr lang="en-US" sz="20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64378" y="2076510"/>
            <a:ext cx="2263761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Acid</a:t>
            </a:r>
          </a:p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Just 2 elements?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42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6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66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Check for Understanding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742" y="1296988"/>
            <a:ext cx="7696517" cy="512921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Write the </a:t>
            </a:r>
            <a:r>
              <a:rPr lang="en-US" dirty="0"/>
              <a:t>correct </a:t>
            </a:r>
            <a:r>
              <a:rPr lang="en-US" dirty="0" smtClean="0"/>
              <a:t>names </a:t>
            </a:r>
            <a:r>
              <a:rPr lang="en-US" dirty="0"/>
              <a:t>for </a:t>
            </a:r>
            <a:r>
              <a:rPr lang="en-US" dirty="0" smtClean="0"/>
              <a:t>the formula:</a:t>
            </a:r>
          </a:p>
          <a:p>
            <a:pPr marL="1428750" indent="-514350">
              <a:spcBef>
                <a:spcPts val="3000"/>
              </a:spcBef>
              <a:buFont typeface="+mj-lt"/>
              <a:buAutoNum type="arabicParenR"/>
            </a:pPr>
            <a:r>
              <a:rPr lang="en-US" dirty="0" smtClean="0"/>
              <a:t>H</a:t>
            </a:r>
            <a:r>
              <a:rPr lang="en-US" sz="4000" baseline="-25000" dirty="0" smtClean="0"/>
              <a:t>2</a:t>
            </a:r>
            <a:r>
              <a:rPr lang="en-US" dirty="0" smtClean="0"/>
              <a:t>S</a:t>
            </a:r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H</a:t>
            </a:r>
            <a:r>
              <a:rPr lang="en-US" sz="4000" baseline="-25000" dirty="0" smtClean="0"/>
              <a:t>2</a:t>
            </a:r>
            <a:r>
              <a:rPr lang="en-US" dirty="0" smtClean="0"/>
              <a:t>SO</a:t>
            </a:r>
            <a:r>
              <a:rPr lang="en-US" sz="4000" baseline="-25000" dirty="0" smtClean="0"/>
              <a:t>4</a:t>
            </a:r>
            <a:endParaRPr lang="en-US" baseline="-25000" dirty="0" smtClean="0"/>
          </a:p>
          <a:p>
            <a:pPr marL="1428750" indent="-514350">
              <a:spcBef>
                <a:spcPts val="6600"/>
              </a:spcBef>
              <a:buFont typeface="+mj-lt"/>
              <a:buAutoNum type="arabicParenR"/>
            </a:pPr>
            <a:r>
              <a:rPr lang="en-US" dirty="0" smtClean="0"/>
              <a:t>HClO</a:t>
            </a:r>
            <a:r>
              <a:rPr lang="en-US" sz="4000" baseline="-25000" dirty="0" smtClean="0"/>
              <a:t>4</a:t>
            </a:r>
            <a:endParaRPr lang="en-US" baseline="-250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1018" y="2858857"/>
            <a:ext cx="3300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hydrosulfuric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1018" y="4126992"/>
            <a:ext cx="23022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sulfuric acid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1018" y="5518237"/>
            <a:ext cx="2741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perchloric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</a:t>
            </a:r>
            <a:endParaRPr lang="en-US" sz="3600" b="1" baseline="-25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2474" y="3495080"/>
            <a:ext cx="3506726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Why not </a:t>
            </a:r>
            <a:r>
              <a:rPr lang="en-US" dirty="0" err="1" smtClean="0"/>
              <a:t>hydrosulfic</a:t>
            </a:r>
            <a:r>
              <a:rPr lang="en-US" dirty="0" smtClean="0"/>
              <a:t> acid?</a:t>
            </a:r>
          </a:p>
          <a:p>
            <a:r>
              <a:rPr lang="en-US" dirty="0" smtClean="0"/>
              <a:t>Sulfur goes to sulfide, why doesn't it go to </a:t>
            </a:r>
            <a:r>
              <a:rPr lang="en-US" dirty="0" err="1" smtClean="0"/>
              <a:t>hydrosulfic</a:t>
            </a:r>
            <a:r>
              <a:rPr lang="en-US" dirty="0" smtClean="0"/>
              <a:t> acid?</a:t>
            </a:r>
          </a:p>
          <a:p>
            <a:r>
              <a:rPr lang="en-US" dirty="0" smtClean="0"/>
              <a:t>Does the stem change from the previous slide apply?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12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114" y="1063128"/>
            <a:ext cx="7689773" cy="5794872"/>
          </a:xfrm>
        </p:spPr>
        <p:txBody>
          <a:bodyPr>
            <a:noAutofit/>
          </a:bodyPr>
          <a:lstStyle/>
          <a:p>
            <a:pPr marL="804863" indent="-804863">
              <a:buNone/>
              <a:tabLst>
                <a:tab pos="5662613" algn="l"/>
              </a:tabLst>
            </a:pPr>
            <a:r>
              <a:rPr lang="en-US" sz="2800" b="1" dirty="0">
                <a:cs typeface="Arial" panose="020B0604020202020204" pitchFamily="34" charset="0"/>
              </a:rPr>
              <a:t>11)	sulfur monoxide </a:t>
            </a:r>
            <a:r>
              <a:rPr lang="en-US" sz="2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	SO</a:t>
            </a:r>
            <a:endParaRPr lang="en-US" sz="2800" b="1" dirty="0">
              <a:cs typeface="Arial" panose="020B0604020202020204" pitchFamily="34" charset="0"/>
            </a:endParaRPr>
          </a:p>
          <a:p>
            <a:pPr marL="804863" indent="-804863">
              <a:buNone/>
              <a:tabLst>
                <a:tab pos="5662613" algn="l"/>
              </a:tabLst>
            </a:pPr>
            <a:r>
              <a:rPr lang="en-US" sz="2800" b="1" dirty="0">
                <a:cs typeface="Arial" panose="020B0604020202020204" pitchFamily="34" charset="0"/>
              </a:rPr>
              <a:t>12)	tellurium tetrachloride  </a:t>
            </a:r>
            <a:r>
              <a:rPr lang="en-US" sz="2800" b="1" dirty="0" smtClean="0"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TeCl</a:t>
            </a:r>
            <a:r>
              <a:rPr lang="en-US" sz="3600" b="1" baseline="-25000" dirty="0" smtClean="0">
                <a:solidFill>
                  <a:srgbClr val="FF0000"/>
                </a:solidFill>
                <a:cs typeface="Arial" panose="020B0604020202020204" pitchFamily="34" charset="0"/>
              </a:rPr>
              <a:t>4</a:t>
            </a:r>
            <a:endParaRPr lang="en-US" sz="2800" b="1" baseline="-25000" dirty="0">
              <a:cs typeface="Arial" panose="020B0604020202020204" pitchFamily="34" charset="0"/>
            </a:endParaRPr>
          </a:p>
          <a:p>
            <a:pPr marL="804863" indent="-804863">
              <a:buNone/>
              <a:tabLst>
                <a:tab pos="5662613" algn="l"/>
              </a:tabLst>
            </a:pPr>
            <a:r>
              <a:rPr lang="en-US" sz="2800" b="1" dirty="0">
                <a:cs typeface="Arial" panose="020B0604020202020204" pitchFamily="34" charset="0"/>
              </a:rPr>
              <a:t>13)	dinitrogen trioxide    </a:t>
            </a:r>
            <a:r>
              <a:rPr lang="en-US" sz="2800" b="1" dirty="0" smtClean="0"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N</a:t>
            </a:r>
            <a:r>
              <a:rPr lang="en-US" sz="3600" b="1" baseline="-25000" dirty="0" smtClean="0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O</a:t>
            </a:r>
            <a:r>
              <a:rPr lang="en-US" sz="3600" b="1" baseline="-25000" dirty="0" smtClean="0">
                <a:solidFill>
                  <a:srgbClr val="FF0000"/>
                </a:solidFill>
                <a:cs typeface="Arial" panose="020B0604020202020204" pitchFamily="34" charset="0"/>
              </a:rPr>
              <a:t>3</a:t>
            </a:r>
            <a:endParaRPr lang="en-US" sz="2800" b="1" baseline="-25000" dirty="0">
              <a:cs typeface="Arial" panose="020B0604020202020204" pitchFamily="34" charset="0"/>
            </a:endParaRPr>
          </a:p>
          <a:p>
            <a:pPr marL="804863" indent="-804863">
              <a:buNone/>
              <a:tabLst>
                <a:tab pos="5662613" algn="l"/>
              </a:tabLst>
            </a:pPr>
            <a:r>
              <a:rPr lang="en-US" sz="2800" b="1" dirty="0">
                <a:cs typeface="Arial" panose="020B0604020202020204" pitchFamily="34" charset="0"/>
              </a:rPr>
              <a:t>14)	</a:t>
            </a:r>
            <a:r>
              <a:rPr lang="en-US" sz="2800" b="1" dirty="0" err="1">
                <a:cs typeface="Arial" panose="020B0604020202020204" pitchFamily="34" charset="0"/>
              </a:rPr>
              <a:t>tetrasulfur</a:t>
            </a:r>
            <a:r>
              <a:rPr lang="en-US" sz="2800" b="1" dirty="0">
                <a:cs typeface="Arial" panose="020B0604020202020204" pitchFamily="34" charset="0"/>
              </a:rPr>
              <a:t> </a:t>
            </a:r>
            <a:r>
              <a:rPr lang="en-US" sz="2800" b="1" dirty="0" err="1">
                <a:cs typeface="Arial" panose="020B0604020202020204" pitchFamily="34" charset="0"/>
              </a:rPr>
              <a:t>dinitride</a:t>
            </a:r>
            <a:r>
              <a:rPr lang="en-US" sz="2800" b="1" dirty="0">
                <a:cs typeface="Arial" panose="020B0604020202020204" pitchFamily="34" charset="0"/>
              </a:rPr>
              <a:t>   </a:t>
            </a:r>
            <a:r>
              <a:rPr lang="en-US" sz="2800" b="1" dirty="0" smtClean="0"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S</a:t>
            </a:r>
            <a:r>
              <a:rPr lang="en-US" sz="3600" b="1" baseline="-25000" dirty="0" smtClean="0">
                <a:solidFill>
                  <a:srgbClr val="FF0000"/>
                </a:solidFill>
                <a:cs typeface="Arial" panose="020B0604020202020204" pitchFamily="34" charset="0"/>
              </a:rPr>
              <a:t>4</a:t>
            </a:r>
            <a:r>
              <a:rPr lang="en-US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N</a:t>
            </a:r>
            <a:r>
              <a:rPr lang="en-US" sz="3600" b="1" baseline="-25000" dirty="0" smtClean="0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  <a:endParaRPr lang="en-US" sz="2800" b="1" baseline="-25000" dirty="0">
              <a:cs typeface="Arial" panose="020B0604020202020204" pitchFamily="34" charset="0"/>
            </a:endParaRPr>
          </a:p>
          <a:p>
            <a:pPr marL="804863" indent="-804863">
              <a:buNone/>
              <a:tabLst>
                <a:tab pos="5662613" algn="l"/>
              </a:tabLst>
            </a:pPr>
            <a:r>
              <a:rPr lang="en-US" sz="2800" b="1" dirty="0">
                <a:cs typeface="Arial" panose="020B0604020202020204" pitchFamily="34" charset="0"/>
              </a:rPr>
              <a:t>15)	carbon </a:t>
            </a:r>
            <a:r>
              <a:rPr lang="en-US" sz="2800" b="1" dirty="0" err="1">
                <a:cs typeface="Arial" panose="020B0604020202020204" pitchFamily="34" charset="0"/>
              </a:rPr>
              <a:t>tetraiodide</a:t>
            </a:r>
            <a:r>
              <a:rPr lang="en-US" sz="2800" b="1" dirty="0">
                <a:cs typeface="Arial" panose="020B0604020202020204" pitchFamily="34" charset="0"/>
              </a:rPr>
              <a:t>   </a:t>
            </a:r>
            <a:r>
              <a:rPr lang="en-US" sz="2800" b="1" dirty="0" smtClean="0"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CI</a:t>
            </a:r>
            <a:r>
              <a:rPr lang="en-US" sz="3600" b="1" baseline="-25000" dirty="0" smtClean="0">
                <a:solidFill>
                  <a:srgbClr val="FF0000"/>
                </a:solidFill>
                <a:cs typeface="Arial" panose="020B0604020202020204" pitchFamily="34" charset="0"/>
              </a:rPr>
              <a:t>4</a:t>
            </a:r>
            <a:endParaRPr lang="en-US" sz="2800" b="1" baseline="-25000" dirty="0">
              <a:cs typeface="Arial" panose="020B0604020202020204" pitchFamily="34" charset="0"/>
            </a:endParaRPr>
          </a:p>
          <a:p>
            <a:pPr marL="804863" indent="-804863">
              <a:buNone/>
              <a:tabLst>
                <a:tab pos="5662613" algn="l"/>
              </a:tabLst>
            </a:pPr>
            <a:r>
              <a:rPr lang="en-US" sz="2800" b="1" dirty="0">
                <a:cs typeface="Arial" panose="020B0604020202020204" pitchFamily="34" charset="0"/>
              </a:rPr>
              <a:t>16)	</a:t>
            </a:r>
            <a:r>
              <a:rPr lang="en-US" sz="2800" b="1" dirty="0" err="1">
                <a:cs typeface="Arial" panose="020B0604020202020204" pitchFamily="34" charset="0"/>
              </a:rPr>
              <a:t>dicarbon</a:t>
            </a:r>
            <a:r>
              <a:rPr lang="en-US" sz="2800" b="1" dirty="0">
                <a:cs typeface="Arial" panose="020B0604020202020204" pitchFamily="34" charset="0"/>
              </a:rPr>
              <a:t> </a:t>
            </a:r>
            <a:r>
              <a:rPr lang="en-US" sz="2800" b="1" dirty="0" err="1">
                <a:cs typeface="Arial" panose="020B0604020202020204" pitchFamily="34" charset="0"/>
              </a:rPr>
              <a:t>tetrabromide</a:t>
            </a:r>
            <a:r>
              <a:rPr lang="en-US" sz="2800" b="1" dirty="0">
                <a:cs typeface="Arial" panose="020B0604020202020204" pitchFamily="34" charset="0"/>
              </a:rPr>
              <a:t>    </a:t>
            </a:r>
            <a:r>
              <a:rPr lang="en-US" sz="2800" b="1" dirty="0" smtClean="0"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</a:t>
            </a:r>
            <a:r>
              <a:rPr lang="en-US" sz="3600" b="1" baseline="-25000" dirty="0" smtClean="0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Br</a:t>
            </a:r>
            <a:r>
              <a:rPr lang="en-US" sz="2800" b="1" baseline="-25000" dirty="0" smtClean="0">
                <a:solidFill>
                  <a:srgbClr val="FF0000"/>
                </a:solidFill>
                <a:cs typeface="Arial" panose="020B0604020202020204" pitchFamily="34" charset="0"/>
              </a:rPr>
              <a:t>4</a:t>
            </a:r>
            <a:endParaRPr lang="en-US" sz="2800" b="1" dirty="0">
              <a:cs typeface="Arial" panose="020B0604020202020204" pitchFamily="34" charset="0"/>
            </a:endParaRPr>
          </a:p>
          <a:p>
            <a:pPr marL="804863" indent="-804863">
              <a:buNone/>
              <a:tabLst>
                <a:tab pos="5662613" algn="l"/>
              </a:tabLst>
            </a:pPr>
            <a:r>
              <a:rPr lang="en-US" sz="2800" b="1" dirty="0">
                <a:cs typeface="Arial" panose="020B0604020202020204" pitchFamily="34" charset="0"/>
              </a:rPr>
              <a:t>17)	hydrogen </a:t>
            </a:r>
            <a:r>
              <a:rPr lang="en-US" sz="2800" b="1" dirty="0" err="1">
                <a:cs typeface="Arial" panose="020B0604020202020204" pitchFamily="34" charset="0"/>
              </a:rPr>
              <a:t>monochloride</a:t>
            </a:r>
            <a:r>
              <a:rPr lang="en-US" sz="2800" b="1" dirty="0">
                <a:cs typeface="Arial" panose="020B0604020202020204" pitchFamily="34" charset="0"/>
              </a:rPr>
              <a:t>   </a:t>
            </a:r>
            <a:r>
              <a:rPr lang="en-US" sz="2800" b="1" dirty="0" smtClean="0"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rgbClr val="FF0000"/>
                </a:solidFill>
                <a:cs typeface="Arial" panose="020B0604020202020204" pitchFamily="34" charset="0"/>
              </a:rPr>
              <a:t>HCl</a:t>
            </a:r>
            <a:endParaRPr lang="en-US" sz="2800" b="1" dirty="0">
              <a:cs typeface="Arial" panose="020B0604020202020204" pitchFamily="34" charset="0"/>
            </a:endParaRPr>
          </a:p>
          <a:p>
            <a:pPr marL="804863" indent="-804863">
              <a:buNone/>
              <a:tabLst>
                <a:tab pos="5662613" algn="l"/>
              </a:tabLst>
            </a:pPr>
            <a:r>
              <a:rPr lang="en-US" sz="2800" b="1" dirty="0">
                <a:cs typeface="Arial" panose="020B0604020202020204" pitchFamily="34" charset="0"/>
              </a:rPr>
              <a:t>18)	carbon </a:t>
            </a:r>
            <a:r>
              <a:rPr lang="en-US" sz="2800" b="1" dirty="0" err="1">
                <a:cs typeface="Arial" panose="020B0604020202020204" pitchFamily="34" charset="0"/>
              </a:rPr>
              <a:t>diselenide</a:t>
            </a:r>
            <a:r>
              <a:rPr lang="en-US" sz="2800" b="1" dirty="0">
                <a:cs typeface="Arial" panose="020B0604020202020204" pitchFamily="34" charset="0"/>
              </a:rPr>
              <a:t>   </a:t>
            </a:r>
            <a:r>
              <a:rPr lang="en-US" sz="2800" b="1" dirty="0" smtClean="0"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CSe</a:t>
            </a:r>
            <a:r>
              <a:rPr lang="en-US" sz="3600" b="1" baseline="-25000" dirty="0" smtClean="0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  <a:endParaRPr lang="en-US" sz="2800" b="1" baseline="-25000" dirty="0">
              <a:cs typeface="Arial" panose="020B0604020202020204" pitchFamily="34" charset="0"/>
            </a:endParaRPr>
          </a:p>
          <a:p>
            <a:pPr marL="804863" indent="-804863">
              <a:buNone/>
              <a:tabLst>
                <a:tab pos="5662613" algn="l"/>
              </a:tabLst>
            </a:pPr>
            <a:r>
              <a:rPr lang="en-US" sz="2800" b="1" dirty="0">
                <a:cs typeface="Arial" panose="020B0604020202020204" pitchFamily="34" charset="0"/>
              </a:rPr>
              <a:t>19)	silicon </a:t>
            </a:r>
            <a:r>
              <a:rPr lang="en-US" sz="2800" b="1" dirty="0" err="1">
                <a:cs typeface="Arial" panose="020B0604020202020204" pitchFamily="34" charset="0"/>
              </a:rPr>
              <a:t>tetrabromide</a:t>
            </a:r>
            <a:r>
              <a:rPr lang="en-US" sz="2800" b="1" dirty="0">
                <a:cs typeface="Arial" panose="020B0604020202020204" pitchFamily="34" charset="0"/>
              </a:rPr>
              <a:t>   </a:t>
            </a:r>
            <a:r>
              <a:rPr lang="en-US" sz="2800" b="1" dirty="0" smtClean="0"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SiBr</a:t>
            </a:r>
            <a:r>
              <a:rPr lang="en-US" sz="3600" b="1" baseline="-25000" dirty="0" smtClean="0">
                <a:solidFill>
                  <a:srgbClr val="FF0000"/>
                </a:solidFill>
                <a:cs typeface="Arial" panose="020B0604020202020204" pitchFamily="34" charset="0"/>
              </a:rPr>
              <a:t>4</a:t>
            </a:r>
            <a:endParaRPr lang="en-US" sz="2800" b="1" baseline="-25000" dirty="0">
              <a:cs typeface="Arial" panose="020B0604020202020204" pitchFamily="34" charset="0"/>
            </a:endParaRPr>
          </a:p>
          <a:p>
            <a:pPr marL="804863" indent="-804863">
              <a:buNone/>
              <a:tabLst>
                <a:tab pos="5662613" algn="l"/>
              </a:tabLst>
            </a:pPr>
            <a:r>
              <a:rPr lang="en-US" sz="2800" b="1" dirty="0">
                <a:cs typeface="Arial" panose="020B0604020202020204" pitchFamily="34" charset="0"/>
              </a:rPr>
              <a:t>20)	tellurium dichloride   </a:t>
            </a:r>
            <a:r>
              <a:rPr lang="en-US" sz="2800" b="1" dirty="0" smtClean="0"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TeCl</a:t>
            </a:r>
            <a:r>
              <a:rPr lang="en-US" sz="3600" b="1" baseline="-25000" dirty="0" smtClean="0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  <a:endParaRPr lang="en-US" sz="2800" b="1" baseline="-250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" y="0"/>
            <a:ext cx="9144001" cy="9144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solidFill>
                  <a:schemeClr val="bg1"/>
                </a:solidFill>
              </a:rPr>
              <a:t>Chemistry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</a:rPr>
              <a:t>Worksheet - </a:t>
            </a:r>
            <a:r>
              <a:rPr lang="en-US" sz="2800" dirty="0" smtClean="0">
                <a:solidFill>
                  <a:schemeClr val="bg1"/>
                </a:solidFill>
              </a:rPr>
              <a:t>Covalent </a:t>
            </a:r>
            <a:r>
              <a:rPr lang="en-US" sz="2800" dirty="0">
                <a:solidFill>
                  <a:schemeClr val="bg1"/>
                </a:solidFill>
              </a:rPr>
              <a:t>Nomenclature</a:t>
            </a:r>
          </a:p>
        </p:txBody>
      </p:sp>
    </p:spTree>
    <p:extLst>
      <p:ext uri="{BB962C8B-B14F-4D97-AF65-F5344CB8AC3E}">
        <p14:creationId xmlns:p14="http://schemas.microsoft.com/office/powerpoint/2010/main" val="283850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Research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563" y="1296988"/>
            <a:ext cx="6046787" cy="3384550"/>
          </a:xfrm>
        </p:spPr>
        <p:txBody>
          <a:bodyPr/>
          <a:lstStyle/>
          <a:p>
            <a:r>
              <a:rPr lang="en-US" dirty="0" smtClean="0"/>
              <a:t>Dr. Katz was at the career fair</a:t>
            </a:r>
          </a:p>
          <a:p>
            <a:r>
              <a:rPr lang="en-US" dirty="0" smtClean="0"/>
              <a:t>He is offering opportunities to be exposed to cancer research as a volunteer</a:t>
            </a:r>
          </a:p>
          <a:p>
            <a:r>
              <a:rPr lang="en-US" dirty="0" smtClean="0"/>
              <a:t>If you are interested, send your resume to his assistant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131" y="1453357"/>
            <a:ext cx="2547557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82563" y="4762500"/>
            <a:ext cx="87788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6075" indent="-346075" algn="l" rtl="0" eaLnBrk="0" fontAlgn="base" hangingPunct="0">
              <a:spcBef>
                <a:spcPts val="12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630238" indent="-227013" algn="l" rtl="0" eaLnBrk="0" fontAlgn="base" hangingPunct="0">
              <a:spcBef>
                <a:spcPts val="3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2813" indent="-222250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pitchFamily="34" charset="0"/>
              <a:buChar char="»"/>
              <a:defRPr sz="2000" i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254125" indent="-234950" algn="l" defTabSz="1087438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600200" indent="-220663" algn="l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Char char="»"/>
              <a:defRPr sz="1800" i="1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Nancy </a:t>
            </a:r>
            <a:r>
              <a:rPr lang="en-US" dirty="0" err="1" smtClean="0"/>
              <a:t>Agyapon</a:t>
            </a:r>
            <a:r>
              <a:rPr lang="en-US" dirty="0" smtClean="0"/>
              <a:t> &lt;</a:t>
            </a:r>
            <a:r>
              <a:rPr lang="en-US" u="sng" dirty="0" smtClean="0">
                <a:hlinkClick r:id="rId3"/>
              </a:rPr>
              <a:t>nancy.agyapon@chartercare.org</a:t>
            </a:r>
            <a:r>
              <a:rPr lang="en-US" dirty="0" smtClean="0"/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8 - Nomenclature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563" y="1609724"/>
            <a:ext cx="8778875" cy="4816475"/>
          </a:xfrm>
        </p:spPr>
        <p:txBody>
          <a:bodyPr/>
          <a:lstStyle/>
          <a:p>
            <a:pPr marL="0" indent="0">
              <a:buNone/>
              <a:tabLst>
                <a:tab pos="3771900" algn="r"/>
                <a:tab pos="4000500" algn="l"/>
              </a:tabLst>
            </a:pPr>
            <a:r>
              <a:rPr lang="en-US" dirty="0" smtClean="0"/>
              <a:t>	</a:t>
            </a:r>
            <a:r>
              <a:rPr lang="en-US" dirty="0" smtClean="0"/>
              <a:t>Periods 3, 4, &amp; 7:  </a:t>
            </a:r>
            <a:r>
              <a:rPr lang="en-US" dirty="0" smtClean="0"/>
              <a:t>	Friday, May 20, </a:t>
            </a:r>
            <a:r>
              <a:rPr lang="en-US" dirty="0" smtClean="0"/>
              <a:t>2016</a:t>
            </a:r>
          </a:p>
          <a:p>
            <a:pPr marL="0" indent="0">
              <a:buNone/>
              <a:tabLst>
                <a:tab pos="3771900" algn="r"/>
                <a:tab pos="4000500" algn="l"/>
              </a:tabLst>
            </a:pPr>
            <a:r>
              <a:rPr lang="en-US" dirty="0"/>
              <a:t>	</a:t>
            </a:r>
            <a:r>
              <a:rPr lang="en-US" dirty="0" smtClean="0"/>
              <a:t>Period 6:	Monday, May 23, 2016</a:t>
            </a:r>
            <a:endParaRPr lang="en-US" dirty="0" smtClean="0"/>
          </a:p>
          <a:p>
            <a:pPr marL="0" indent="0">
              <a:spcBef>
                <a:spcPts val="4200"/>
              </a:spcBef>
              <a:buNone/>
              <a:tabLst>
                <a:tab pos="3771900" algn="r"/>
                <a:tab pos="4000500" algn="l"/>
              </a:tabLst>
            </a:pPr>
            <a:r>
              <a:rPr lang="en-US" dirty="0" smtClean="0"/>
              <a:t>	Honors Chemistry: 	66 questions</a:t>
            </a:r>
          </a:p>
          <a:p>
            <a:pPr marL="0" indent="0">
              <a:buNone/>
              <a:tabLst>
                <a:tab pos="3771900" algn="r"/>
                <a:tab pos="4000500" algn="l"/>
              </a:tabLst>
            </a:pPr>
            <a:r>
              <a:rPr lang="en-US" dirty="0" smtClean="0"/>
              <a:t>		All open response</a:t>
            </a:r>
          </a:p>
          <a:p>
            <a:pPr marL="0" indent="0">
              <a:spcBef>
                <a:spcPts val="4200"/>
              </a:spcBef>
              <a:buNone/>
              <a:tabLst>
                <a:tab pos="3771900" algn="r"/>
                <a:tab pos="4000500" algn="l"/>
              </a:tabLst>
            </a:pPr>
            <a:r>
              <a:rPr lang="en-US" dirty="0" smtClean="0"/>
              <a:t>	Chemistry: 	50 questions</a:t>
            </a:r>
          </a:p>
          <a:p>
            <a:pPr marL="0" indent="0">
              <a:buNone/>
              <a:tabLst>
                <a:tab pos="3771900" algn="r"/>
                <a:tab pos="4000500" algn="l"/>
              </a:tabLst>
            </a:pPr>
            <a:r>
              <a:rPr lang="en-US" dirty="0" smtClean="0"/>
              <a:t>		All open response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43876" y="0"/>
            <a:ext cx="1000124" cy="738664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Write this in your notes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26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1949" y="4275366"/>
            <a:ext cx="4514851" cy="64225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41288"/>
            <a:ext cx="8778875" cy="731837"/>
          </a:xfrm>
          <a:noFill/>
        </p:spPr>
        <p:txBody>
          <a:bodyPr/>
          <a:lstStyle/>
          <a:p>
            <a:r>
              <a:rPr lang="en-US" dirty="0" smtClean="0"/>
              <a:t>Nomenclature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922" y="1468438"/>
            <a:ext cx="8362156" cy="3646487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US" dirty="0" smtClean="0"/>
              <a:t>Oxidation States and Writing Formulas</a:t>
            </a:r>
          </a:p>
          <a:p>
            <a:pPr>
              <a:spcBef>
                <a:spcPts val="3600"/>
              </a:spcBef>
            </a:pPr>
            <a:r>
              <a:rPr lang="en-US" dirty="0" smtClean="0"/>
              <a:t>Ionic Nomenclature</a:t>
            </a:r>
          </a:p>
          <a:p>
            <a:pPr>
              <a:spcBef>
                <a:spcPts val="3600"/>
              </a:spcBef>
            </a:pPr>
            <a:r>
              <a:rPr lang="en-US" dirty="0" smtClean="0"/>
              <a:t>Covalent Nomenclature</a:t>
            </a:r>
          </a:p>
          <a:p>
            <a:pPr>
              <a:spcBef>
                <a:spcPts val="36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Acid Nomenclature</a:t>
            </a:r>
          </a:p>
        </p:txBody>
      </p:sp>
    </p:spTree>
    <p:extLst>
      <p:ext uri="{BB962C8B-B14F-4D97-AF65-F5344CB8AC3E}">
        <p14:creationId xmlns:p14="http://schemas.microsoft.com/office/powerpoint/2010/main" val="364073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</a:rPr>
              <a:t>Acid Nomenclature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051560" y="1296988"/>
            <a:ext cx="7040880" cy="512921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>
                <a:latin typeface="Arial" charset="0"/>
              </a:rPr>
              <a:t>SWBAT convert back and forth between formulas and names of </a:t>
            </a:r>
            <a:r>
              <a:rPr lang="en-US" altLang="en-US" dirty="0" smtClean="0">
                <a:latin typeface="Arial" charset="0"/>
              </a:rPr>
              <a:t>acids</a:t>
            </a:r>
            <a:endParaRPr lang="en-US" altLang="en-US" dirty="0">
              <a:latin typeface="Arial" charset="0"/>
            </a:endParaRPr>
          </a:p>
          <a:p>
            <a:pPr marL="0" indent="0" eaLnBrk="1" hangingPunct="1">
              <a:buNone/>
            </a:pPr>
            <a:endParaRPr lang="en-US" altLang="en-US" dirty="0" smtClean="0"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46720" y="0"/>
            <a:ext cx="1097280" cy="83099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Write this in your notes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42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44" y="1296988"/>
            <a:ext cx="8113712" cy="5129212"/>
          </a:xfrm>
        </p:spPr>
        <p:txBody>
          <a:bodyPr/>
          <a:lstStyle/>
          <a:p>
            <a:r>
              <a:rPr lang="en-US" dirty="0" smtClean="0"/>
              <a:t>Binary acids consist of only two elements, one of which is hydrogen</a:t>
            </a:r>
          </a:p>
          <a:p>
            <a:r>
              <a:rPr lang="en-US" dirty="0" smtClean="0"/>
              <a:t>HX   H</a:t>
            </a:r>
            <a:r>
              <a:rPr lang="en-US" sz="4000" baseline="-25000" dirty="0" smtClean="0"/>
              <a:t>2</a:t>
            </a:r>
            <a:r>
              <a:rPr lang="en-US" dirty="0" smtClean="0"/>
              <a:t>X   H</a:t>
            </a:r>
            <a:r>
              <a:rPr lang="en-US" sz="4000" baseline="-25000" dirty="0" smtClean="0"/>
              <a:t>3</a:t>
            </a:r>
            <a:r>
              <a:rPr lang="en-US" dirty="0" smtClean="0"/>
              <a:t>X</a:t>
            </a:r>
          </a:p>
          <a:p>
            <a:r>
              <a:rPr lang="en-US" dirty="0" smtClean="0"/>
              <a:t>Separation of the ions releases hydrogen cation which makes it an acid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46720" y="0"/>
            <a:ext cx="1097280" cy="83099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Write this in your notes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92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Binary Acid Nomenclature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44129" y="1481042"/>
            <a:ext cx="1573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hydro-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6049" y="2580990"/>
            <a:ext cx="5971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1)	Start with the prefix "hydro-".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6049" y="3392761"/>
            <a:ext cx="597190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2)	Add the element stem.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86049" y="4204532"/>
            <a:ext cx="5971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3)	Add the suffix "-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6049" y="5016303"/>
            <a:ext cx="5971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4)	Add a space and the word "acid"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44129" y="1481042"/>
            <a:ext cx="33405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hydro-</a:t>
            </a:r>
            <a:r>
              <a:rPr lang="en-US" sz="4000" b="1" dirty="0" smtClean="0">
                <a:solidFill>
                  <a:srgbClr val="0070C0"/>
                </a:solidFill>
              </a:rPr>
              <a:t>element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44129" y="1481042"/>
            <a:ext cx="38390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hydro-</a:t>
            </a:r>
            <a:r>
              <a:rPr lang="en-US" sz="4000" b="1" dirty="0" smtClean="0">
                <a:solidFill>
                  <a:srgbClr val="0070C0"/>
                </a:solidFill>
              </a:rPr>
              <a:t>element</a:t>
            </a:r>
            <a:r>
              <a:rPr lang="en-US" sz="4000" b="1" dirty="0" smtClean="0">
                <a:solidFill>
                  <a:srgbClr val="C00000"/>
                </a:solidFill>
              </a:rPr>
              <a:t>-</a:t>
            </a:r>
            <a:r>
              <a:rPr lang="en-US" sz="4000" b="1" dirty="0" err="1" smtClean="0">
                <a:solidFill>
                  <a:srgbClr val="C00000"/>
                </a:solidFill>
              </a:rPr>
              <a:t>ic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44129" y="1481042"/>
            <a:ext cx="5055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hydro-</a:t>
            </a:r>
            <a:r>
              <a:rPr lang="en-US" sz="4000" b="1" dirty="0" smtClean="0">
                <a:solidFill>
                  <a:srgbClr val="0070C0"/>
                </a:solidFill>
              </a:rPr>
              <a:t>element</a:t>
            </a:r>
            <a:r>
              <a:rPr lang="en-US" sz="4000" b="1" dirty="0" smtClean="0">
                <a:solidFill>
                  <a:srgbClr val="C00000"/>
                </a:solidFill>
              </a:rPr>
              <a:t>-</a:t>
            </a:r>
            <a:r>
              <a:rPr lang="en-US" sz="4000" b="1" dirty="0" err="1" smtClean="0">
                <a:solidFill>
                  <a:srgbClr val="C00000"/>
                </a:solidFill>
              </a:rPr>
              <a:t>ic</a:t>
            </a:r>
            <a:r>
              <a:rPr lang="en-US" sz="4000" b="1" dirty="0" smtClean="0">
                <a:solidFill>
                  <a:srgbClr val="C00000"/>
                </a:solidFill>
              </a:rPr>
              <a:t>   acid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" y="5800725"/>
            <a:ext cx="8961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 Binary acid nomenclature also applies to acids made from polyatomic anions </a:t>
            </a:r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contain </a:t>
            </a:r>
            <a:r>
              <a:rPr lang="en-US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oxygen (like CN</a:t>
            </a:r>
            <a:r>
              <a:rPr lang="en-US" sz="3200" i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46720" y="3013502"/>
            <a:ext cx="1097280" cy="83099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Write this in your notes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55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9" grpId="0"/>
      <p:bldP spid="10" grpId="0"/>
      <p:bldP spid="11" grpId="0"/>
      <p:bldP spid="12" grpId="0"/>
      <p:bldP spid="3" grpId="0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11764</TotalTime>
  <Words>758</Words>
  <Application>Microsoft Office PowerPoint</Application>
  <PresentationFormat>On-screen Show (4:3)</PresentationFormat>
  <Paragraphs>229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Do Now</vt:lpstr>
      <vt:lpstr>PowerPoint Presentation</vt:lpstr>
      <vt:lpstr>PowerPoint Presentation</vt:lpstr>
      <vt:lpstr>Cancer Research Opportunity</vt:lpstr>
      <vt:lpstr>Test 8 - Nomenclature</vt:lpstr>
      <vt:lpstr>Nomenclature</vt:lpstr>
      <vt:lpstr>Acid Nomenclature</vt:lpstr>
      <vt:lpstr>Binary Acids</vt:lpstr>
      <vt:lpstr>Binary Acid Nomenclature</vt:lpstr>
      <vt:lpstr>Example 1 - HCl</vt:lpstr>
      <vt:lpstr>Example 2 - HCN</vt:lpstr>
      <vt:lpstr>Oxyanion Acids</vt:lpstr>
      <vt:lpstr>Oxyanion Acid Nomenclature</vt:lpstr>
      <vt:lpstr>Example 1: HClO</vt:lpstr>
      <vt:lpstr>Example 2: HNO3</vt:lpstr>
      <vt:lpstr>Root Changes</vt:lpstr>
      <vt:lpstr>Check for Understanding 1</vt:lpstr>
      <vt:lpstr>Check for Understanding 2</vt:lpstr>
      <vt:lpstr>Latin Names</vt:lpstr>
      <vt:lpstr>Example of Latin Name</vt:lpstr>
      <vt:lpstr>What is this called?</vt:lpstr>
      <vt:lpstr>Example of Latin Name</vt:lpstr>
      <vt:lpstr>Latin Names</vt:lpstr>
      <vt:lpstr>Homework</vt:lpstr>
      <vt:lpstr>Nomenclature Summary</vt:lpstr>
      <vt:lpstr>PowerPoint Presentation</vt:lpstr>
      <vt:lpstr>Backup Slides</vt:lpstr>
      <vt:lpstr>Check for Understanding 1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sundance235</cp:lastModifiedBy>
  <cp:revision>799</cp:revision>
  <cp:lastPrinted>2015-05-02T16:23:02Z</cp:lastPrinted>
  <dcterms:created xsi:type="dcterms:W3CDTF">2012-09-15T16:31:25Z</dcterms:created>
  <dcterms:modified xsi:type="dcterms:W3CDTF">2016-05-13T15:48:04Z</dcterms:modified>
</cp:coreProperties>
</file>