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04" r:id="rId2"/>
    <p:sldId id="926" r:id="rId3"/>
    <p:sldId id="927" r:id="rId4"/>
    <p:sldId id="945" r:id="rId5"/>
    <p:sldId id="929" r:id="rId6"/>
    <p:sldId id="925" r:id="rId7"/>
    <p:sldId id="880" r:id="rId8"/>
    <p:sldId id="940" r:id="rId9"/>
    <p:sldId id="842" r:id="rId10"/>
    <p:sldId id="844" r:id="rId11"/>
    <p:sldId id="845" r:id="rId12"/>
    <p:sldId id="832" r:id="rId13"/>
    <p:sldId id="944" r:id="rId14"/>
    <p:sldId id="846" r:id="rId15"/>
    <p:sldId id="909" r:id="rId16"/>
    <p:sldId id="910" r:id="rId17"/>
    <p:sldId id="911" r:id="rId18"/>
    <p:sldId id="798" r:id="rId19"/>
    <p:sldId id="619" r:id="rId20"/>
    <p:sldId id="690" r:id="rId21"/>
    <p:sldId id="921" r:id="rId22"/>
    <p:sldId id="928" r:id="rId23"/>
    <p:sldId id="942" r:id="rId24"/>
    <p:sldId id="943" r:id="rId25"/>
    <p:sldId id="932" r:id="rId26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FFA9"/>
    <a:srgbClr val="0000FF"/>
    <a:srgbClr val="00E266"/>
    <a:srgbClr val="CC00CC"/>
    <a:srgbClr val="00CC99"/>
    <a:srgbClr val="006600"/>
    <a:srgbClr val="EE0000"/>
    <a:srgbClr val="FFD1D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9500" autoAdjust="0"/>
  </p:normalViewPr>
  <p:slideViewPr>
    <p:cSldViewPr snapToGrid="0">
      <p:cViewPr>
        <p:scale>
          <a:sx n="80" d="100"/>
          <a:sy n="80" d="100"/>
        </p:scale>
        <p:origin x="-1526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7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1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7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agyapon@chartercar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 smtClean="0"/>
              <a:t>What is the name for Be(HCO</a:t>
            </a:r>
            <a:r>
              <a:rPr lang="en-US" sz="4000" baseline="-25000" dirty="0" smtClean="0"/>
              <a:t>3</a:t>
            </a:r>
            <a:r>
              <a:rPr lang="en-US" dirty="0" smtClean="0"/>
              <a:t>)</a:t>
            </a:r>
            <a:r>
              <a:rPr lang="en-US" sz="4000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 smtClean="0"/>
              <a:t>What is the formula for uranium (IV) oxide?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 smtClean="0"/>
              <a:t>What is the name for CrN</a:t>
            </a:r>
            <a:r>
              <a:rPr lang="en-US" sz="4000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/>
            </a:pPr>
            <a:r>
              <a:rPr lang="en-US" dirty="0" smtClean="0"/>
              <a:t>What is the formula for aluminum sulfide?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9486" y="0"/>
            <a:ext cx="1284514" cy="58477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Check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428" y="322080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428" y="1963507"/>
            <a:ext cx="533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 hydrogen carbonate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5428" y="5735407"/>
            <a:ext cx="116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28" y="4478107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chromium (VI) nitride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Covalent Molecule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956" y="1317752"/>
            <a:ext cx="3578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first  </a:t>
            </a:r>
            <a:r>
              <a:rPr lang="en-US" sz="4000" b="1" dirty="0" smtClean="0">
                <a:solidFill>
                  <a:srgbClr val="0070C0"/>
                </a:solidFill>
              </a:rPr>
              <a:t>second</a:t>
            </a:r>
            <a:r>
              <a:rPr lang="en-US" sz="4000" b="1" dirty="0" smtClean="0"/>
              <a:t>-ide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2439472"/>
            <a:ext cx="850392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List elements names in order of electronegativity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less electronegative first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more electronegative second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" y="3994196"/>
            <a:ext cx="8503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Add suffix "-ide" to second element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" y="4687145"/>
            <a:ext cx="850392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Indicate the number of each element by a prefix before each except when only one of first element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5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Covalent Molecule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983" y="1317752"/>
            <a:ext cx="647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prefix-</a:t>
            </a:r>
            <a:r>
              <a:rPr lang="en-US" sz="4000" b="1" dirty="0" smtClean="0">
                <a:solidFill>
                  <a:srgbClr val="C00000"/>
                </a:solidFill>
              </a:rPr>
              <a:t>first  </a:t>
            </a:r>
            <a:r>
              <a:rPr lang="en-US" sz="4000" b="1" dirty="0" smtClean="0"/>
              <a:t>prefix-</a:t>
            </a:r>
            <a:r>
              <a:rPr lang="en-US" sz="4000" b="1" dirty="0" smtClean="0">
                <a:solidFill>
                  <a:srgbClr val="0070C0"/>
                </a:solidFill>
              </a:rPr>
              <a:t>second</a:t>
            </a:r>
            <a:r>
              <a:rPr lang="en-US" sz="4000" b="1" dirty="0" smtClean="0"/>
              <a:t>-ide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2439472"/>
            <a:ext cx="850392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List elements names in order of electronegativity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less electronegative first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more electronegative second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" y="3994196"/>
            <a:ext cx="8503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Add suffix "-ide" to second element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" y="4687145"/>
            <a:ext cx="850392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Indicate the number of each element by a prefix before each except when only one of first element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6720" y="3499277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343" y="5670977"/>
            <a:ext cx="731520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prefixes is the major difference between covalent and ionic nomenclature.  If you see prefixes, you know you are dealing with a covalent compound</a:t>
            </a:r>
            <a:endParaRPr lang="en-US" sz="2200" b="1" i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50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0" t="44321" r="7605" b="21975"/>
          <a:stretch/>
        </p:blipFill>
        <p:spPr bwMode="auto">
          <a:xfrm>
            <a:off x="91440" y="2070654"/>
            <a:ext cx="8961120" cy="271669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280" y="1148655"/>
            <a:ext cx="6491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memorize these prefixes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1133475"/>
            <a:ext cx="8810625" cy="16001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1400" b="1" i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60338"/>
            <a:ext cx="8778875" cy="731837"/>
          </a:xfrm>
        </p:spPr>
        <p:txBody>
          <a:bodyPr/>
          <a:lstStyle/>
          <a:p>
            <a:r>
              <a:rPr lang="en-US" dirty="0" smtClean="0"/>
              <a:t>Double Vowels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154113"/>
            <a:ext cx="8778875" cy="13890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prefixes that end with an "a" or "o", drop this vowel when combined with oxygen</a:t>
            </a:r>
            <a:r>
              <a:rPr lang="en-US" sz="2400" b="1" dirty="0">
                <a:solidFill>
                  <a:srgbClr val="FF0000"/>
                </a:solidFill>
              </a:rPr>
              <a:t> (No "a-o" or "o-o" combos)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All other double vowels are okay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55193"/>
              </p:ext>
            </p:extLst>
          </p:nvPr>
        </p:nvGraphicFramePr>
        <p:xfrm>
          <a:off x="91440" y="2982595"/>
          <a:ext cx="896112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822960"/>
                <a:gridCol w="2468880"/>
                <a:gridCol w="2468880"/>
                <a:gridCol w="24688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letter in element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arsenic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letter in prefix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tetraarsenic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tetrasulfide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diphosphorus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tetraiodide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dinitrogen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tetraoxide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dinitrogen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tetroxide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diarsenic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diiodide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triiodide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examples</a:t>
                      </a:r>
                      <a:endParaRPr lang="en-US" sz="1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astatine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monoiodide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monooxide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monoxide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9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178" y="1217551"/>
            <a:ext cx="748501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List elements names in order of electronegativity</a:t>
            </a: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less electronegative first</a:t>
            </a: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more electronegative second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78" y="3087156"/>
            <a:ext cx="7485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Add suffix "-ide" to second element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78" y="4218097"/>
            <a:ext cx="7485017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Indicate the number of each element by a prefix before each except when only one of first element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371" y="2490908"/>
            <a:ext cx="27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9371" y="362184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371" y="555301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1972" y="5122123"/>
            <a:ext cx="4158511" cy="138499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457200" indent="-457200" algn="ctr"/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</a:p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1 -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178" y="1217551"/>
            <a:ext cx="748501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	List elements names in order of electronegativity</a:t>
            </a: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less electronegative first</a:t>
            </a: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more electronegative second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78" y="3087156"/>
            <a:ext cx="7485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	Add suffix "-ide" to second element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78" y="4218097"/>
            <a:ext cx="7485017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	Indicate the number of each element by a prefix before each except when only one of first element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625" y="2490908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0625" y="3621849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625" y="555301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9115" y="5337567"/>
            <a:ext cx="2084224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457200" indent="-457200" algn="ctr"/>
            <a:r>
              <a:rPr lang="en-US" sz="28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</a:p>
          <a:p>
            <a:pPr marL="457200" indent="-457200"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2 - N</a:t>
            </a:r>
            <a:r>
              <a:rPr lang="en-US" sz="4800" baseline="-25000" dirty="0" smtClean="0"/>
              <a:t>2</a:t>
            </a:r>
            <a:r>
              <a:rPr lang="en-US" dirty="0" smtClean="0"/>
              <a:t>O</a:t>
            </a:r>
            <a:r>
              <a:rPr lang="en-US" sz="4800" baseline="-25000" dirty="0" smtClean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644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names </a:t>
            </a:r>
            <a:r>
              <a:rPr lang="en-US" dirty="0"/>
              <a:t>for </a:t>
            </a:r>
            <a:r>
              <a:rPr lang="en-US" dirty="0" smtClean="0"/>
              <a:t>the formula: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BF</a:t>
            </a:r>
            <a:r>
              <a:rPr lang="en-US" sz="4000" baseline="-25000" dirty="0" smtClean="0"/>
              <a:t>3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I</a:t>
            </a:r>
            <a:r>
              <a:rPr lang="en-US" sz="4000" baseline="-25000" dirty="0" smtClean="0"/>
              <a:t>4</a:t>
            </a:r>
            <a:r>
              <a:rPr lang="en-US" dirty="0" smtClean="0"/>
              <a:t>O</a:t>
            </a:r>
            <a:r>
              <a:rPr lang="en-US" sz="4000" baseline="-25000" dirty="0" smtClean="0"/>
              <a:t>9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S</a:t>
            </a:r>
            <a:r>
              <a:rPr lang="en-US" sz="4000" baseline="-25000" dirty="0" smtClean="0"/>
              <a:t>7</a:t>
            </a:r>
            <a:r>
              <a:rPr lang="en-US" dirty="0" smtClean="0"/>
              <a:t>Cl</a:t>
            </a:r>
            <a:r>
              <a:rPr lang="en-US" sz="4000" baseline="-25000" dirty="0" smtClean="0"/>
              <a:t>2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1018" y="2858857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boron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trifluoride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018" y="4126992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tetraiodine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nonoxide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018" y="5518237"/>
            <a:ext cx="420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heptasulfur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dichloride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formulas for the names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decoxide</a:t>
            </a:r>
            <a:endParaRPr lang="en-US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err="1" smtClean="0"/>
              <a:t>trinitrogen</a:t>
            </a:r>
            <a:r>
              <a:rPr lang="en-US" dirty="0" smtClean="0"/>
              <a:t> </a:t>
            </a:r>
            <a:r>
              <a:rPr lang="en-US" dirty="0" err="1" smtClean="0"/>
              <a:t>hexabromide</a:t>
            </a:r>
            <a:endParaRPr lang="en-US" baseline="-25000" dirty="0" smtClean="0"/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err="1" smtClean="0"/>
              <a:t>octachlorine</a:t>
            </a:r>
            <a:r>
              <a:rPr lang="en-US" dirty="0" smtClean="0"/>
              <a:t> </a:t>
            </a:r>
            <a:r>
              <a:rPr lang="en-US" dirty="0" err="1" smtClean="0"/>
              <a:t>difluoride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2207" y="2773132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436" y="4126992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511" y="5518237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93663"/>
            <a:ext cx="8778875" cy="731837"/>
          </a:xfrm>
        </p:spPr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t="40139" r="5078" b="14722"/>
          <a:stretch/>
        </p:blipFill>
        <p:spPr bwMode="auto">
          <a:xfrm>
            <a:off x="1501140" y="2931638"/>
            <a:ext cx="6309360" cy="23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563" y="5743575"/>
            <a:ext cx="877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We are not going to learn this system, but it is important that you know a separate system exists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90650" y="49924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(6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b="1" dirty="0">
                <a:solidFill>
                  <a:srgbClr val="0000FF"/>
                </a:solidFill>
              </a:rPr>
              <a:t>,13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b="1" dirty="0">
                <a:solidFill>
                  <a:srgbClr val="0000FF"/>
                </a:solidFill>
              </a:rPr>
              <a:t>)-18-bromo-12-butyl-11-chloro-4,8-diethyl-5-hydroxy-15-methoxytricosa-6,13-dien-19-yne-3,9-dione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171575"/>
            <a:ext cx="8778875" cy="2028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Organic molecules are molecules containing carbon, typically the chemicals of life</a:t>
            </a:r>
          </a:p>
          <a:p>
            <a:r>
              <a:rPr lang="en-US" sz="2800" dirty="0" smtClean="0"/>
              <a:t>A separate system exists for unambiguously naming any organic molecule</a:t>
            </a:r>
          </a:p>
        </p:txBody>
      </p:sp>
    </p:spTree>
    <p:extLst>
      <p:ext uri="{BB962C8B-B14F-4D97-AF65-F5344CB8AC3E}">
        <p14:creationId xmlns:p14="http://schemas.microsoft.com/office/powerpoint/2010/main" val="28940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- Covalent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58" y="1063128"/>
            <a:ext cx="8284684" cy="579487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1)	NH</a:t>
            </a:r>
            <a:r>
              <a:rPr lang="en-US" sz="2800" b="1" baseline="-25000" dirty="0">
                <a:cs typeface="Arial" panose="020B0604020202020204" pitchFamily="34" charset="0"/>
              </a:rPr>
              <a:t>4</a:t>
            </a:r>
            <a:r>
              <a:rPr lang="en-US" sz="2800" b="1" dirty="0">
                <a:cs typeface="Arial" panose="020B0604020202020204" pitchFamily="34" charset="0"/>
              </a:rPr>
              <a:t>Cl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ammonium chloride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2)	Fe(NO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iron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(III)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nitrate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3)	TiBr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titanium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(III)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bromide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4)	Cu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P 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copper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phosphide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5)	SnSe</a:t>
            </a:r>
            <a:r>
              <a:rPr lang="en-US" sz="2800" b="1" baseline="-25000" dirty="0">
                <a:cs typeface="Arial" panose="020B0604020202020204" pitchFamily="34" charset="0"/>
              </a:rPr>
              <a:t>2</a:t>
            </a:r>
            <a:r>
              <a:rPr lang="en-US" sz="2800" b="1" dirty="0"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	tin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(IV)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selenide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6)	</a:t>
            </a:r>
            <a:r>
              <a:rPr lang="en-US" sz="2800" b="1" dirty="0" err="1">
                <a:cs typeface="Arial" panose="020B0604020202020204" pitchFamily="34" charset="0"/>
              </a:rPr>
              <a:t>GaAs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gallium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(III)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arsenide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7)	</a:t>
            </a:r>
            <a:r>
              <a:rPr lang="en-US" sz="2800" b="1" dirty="0" err="1">
                <a:cs typeface="Arial" panose="020B0604020202020204" pitchFamily="34" charset="0"/>
              </a:rPr>
              <a:t>Pb</a:t>
            </a:r>
            <a:r>
              <a:rPr lang="en-US" sz="2800" b="1" dirty="0">
                <a:cs typeface="Arial" panose="020B0604020202020204" pitchFamily="34" charset="0"/>
              </a:rPr>
              <a:t>(SO</a:t>
            </a:r>
            <a:r>
              <a:rPr lang="en-US" sz="2800" b="1" baseline="-25000" dirty="0">
                <a:cs typeface="Arial" panose="020B0604020202020204" pitchFamily="34" charset="0"/>
              </a:rPr>
              <a:t>4</a:t>
            </a:r>
            <a:r>
              <a:rPr lang="en-US" sz="2800" b="1" dirty="0"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cs typeface="Arial" panose="020B0604020202020204" pitchFamily="34" charset="0"/>
              </a:rPr>
              <a:t>2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lead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(IV)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sulfate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8)	Be(HCO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cs typeface="Arial" panose="020B0604020202020204" pitchFamily="34" charset="0"/>
              </a:rPr>
              <a:t>2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beryllium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carbonate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9)	Mn</a:t>
            </a:r>
            <a:r>
              <a:rPr lang="en-US" sz="2800" b="1" baseline="-25000" dirty="0">
                <a:cs typeface="Arial" panose="020B0604020202020204" pitchFamily="34" charset="0"/>
              </a:rPr>
              <a:t>2</a:t>
            </a:r>
            <a:r>
              <a:rPr lang="en-US" sz="2800" b="1" dirty="0">
                <a:cs typeface="Arial" panose="020B0604020202020204" pitchFamily="34" charset="0"/>
              </a:rPr>
              <a:t>(SO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)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manganese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(III)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sulfite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28650" algn="l"/>
                <a:tab pos="2919413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10)	Al(CN)</a:t>
            </a:r>
            <a:r>
              <a:rPr lang="en-US" sz="2800" b="1" baseline="-25000" dirty="0">
                <a:cs typeface="Arial" panose="020B0604020202020204" pitchFamily="34" charset="0"/>
              </a:rPr>
              <a:t>3</a:t>
            </a:r>
            <a:r>
              <a:rPr lang="en-US" sz="2800" b="1" dirty="0"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aluminum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cyanide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1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Chemistry</a:t>
            </a:r>
          </a:p>
          <a:p>
            <a:pPr algn="l"/>
            <a:r>
              <a:rPr lang="en-US" sz="2800" dirty="0"/>
              <a:t>Worksheet - Ionic Nomenclature</a:t>
            </a:r>
          </a:p>
        </p:txBody>
      </p:sp>
    </p:spTree>
    <p:extLst>
      <p:ext uri="{BB962C8B-B14F-4D97-AF65-F5344CB8AC3E}">
        <p14:creationId xmlns:p14="http://schemas.microsoft.com/office/powerpoint/2010/main" val="32562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Nomenclature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5129212"/>
          </a:xfrm>
        </p:spPr>
        <p:txBody>
          <a:bodyPr/>
          <a:lstStyle/>
          <a:p>
            <a:r>
              <a:rPr lang="en-US" b="1" u="sng" dirty="0" smtClean="0"/>
              <a:t>Ionic Nomenclature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cation </a:t>
            </a:r>
            <a:r>
              <a:rPr lang="en-US" b="1" dirty="0"/>
              <a:t>(</a:t>
            </a:r>
            <a:r>
              <a:rPr lang="en-US" dirty="0"/>
              <a:t>oxidation state</a:t>
            </a:r>
            <a:r>
              <a:rPr lang="en-US" b="1" dirty="0"/>
              <a:t>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anion-ide</a:t>
            </a:r>
          </a:p>
          <a:p>
            <a:pPr>
              <a:spcBef>
                <a:spcPts val="3000"/>
              </a:spcBef>
            </a:pPr>
            <a:r>
              <a:rPr lang="en-US" b="1" u="sng" dirty="0" smtClean="0"/>
              <a:t>Covalent Nomenclature</a:t>
            </a:r>
          </a:p>
          <a:p>
            <a:pPr marL="0" indent="0" algn="ctr">
              <a:buNone/>
            </a:pPr>
            <a:r>
              <a:rPr lang="en-US" b="1" dirty="0" smtClean="0"/>
              <a:t>prefix-</a:t>
            </a:r>
            <a:r>
              <a:rPr lang="en-US" b="1" dirty="0" smtClean="0">
                <a:solidFill>
                  <a:srgbClr val="C00000"/>
                </a:solidFill>
              </a:rPr>
              <a:t>first  </a:t>
            </a:r>
            <a:r>
              <a:rPr lang="en-US" b="1" dirty="0" smtClean="0"/>
              <a:t>prefix-</a:t>
            </a:r>
            <a:r>
              <a:rPr lang="en-US" b="1" dirty="0" smtClean="0">
                <a:solidFill>
                  <a:srgbClr val="0070C0"/>
                </a:solidFill>
              </a:rPr>
              <a:t>second</a:t>
            </a:r>
            <a:r>
              <a:rPr lang="en-US" b="1" dirty="0" smtClean="0"/>
              <a:t>-ide</a:t>
            </a:r>
          </a:p>
          <a:p>
            <a:pPr>
              <a:spcBef>
                <a:spcPts val="3000"/>
              </a:spcBef>
            </a:pPr>
            <a:r>
              <a:rPr lang="en-US" b="1" u="sng" dirty="0" smtClean="0"/>
              <a:t>Acid Nomenclature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hydro-</a:t>
            </a:r>
            <a:r>
              <a:rPr lang="en-US" b="1" dirty="0" smtClean="0">
                <a:solidFill>
                  <a:srgbClr val="0070C0"/>
                </a:solidFill>
              </a:rPr>
              <a:t>element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b="1" dirty="0" err="1" smtClean="0">
                <a:solidFill>
                  <a:srgbClr val="C00000"/>
                </a:solidFill>
              </a:rPr>
              <a:t>ic</a:t>
            </a:r>
            <a:r>
              <a:rPr lang="en-US" b="1" dirty="0" smtClean="0">
                <a:solidFill>
                  <a:srgbClr val="C00000"/>
                </a:solidFill>
              </a:rPr>
              <a:t>  acid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prefix-root</a:t>
            </a:r>
            <a:r>
              <a:rPr lang="en-US" b="1" dirty="0">
                <a:solidFill>
                  <a:srgbClr val="0070C0"/>
                </a:solidFill>
              </a:rPr>
              <a:t>-suffix</a:t>
            </a:r>
            <a:r>
              <a:rPr lang="en-US" b="1" dirty="0">
                <a:solidFill>
                  <a:srgbClr val="C00000"/>
                </a:solidFill>
              </a:rPr>
              <a:t>  acid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Ratio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7"/>
            <a:ext cx="8778875" cy="2122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EE0000"/>
                </a:solidFill>
              </a:rPr>
              <a:t>X</a:t>
            </a:r>
            <a:r>
              <a:rPr lang="en-US" sz="4400" b="1" baseline="-25000" dirty="0" err="1" smtClean="0">
                <a:solidFill>
                  <a:srgbClr val="EE0000"/>
                </a:solidFill>
              </a:rPr>
              <a:t>x</a:t>
            </a:r>
            <a:r>
              <a:rPr lang="en-US" sz="3600" b="1" dirty="0" err="1" smtClean="0">
                <a:solidFill>
                  <a:srgbClr val="0070C0"/>
                </a:solidFill>
              </a:rPr>
              <a:t>Y</a:t>
            </a:r>
            <a:r>
              <a:rPr lang="en-US" sz="4400" b="1" baseline="-25000" dirty="0" err="1" smtClean="0">
                <a:solidFill>
                  <a:srgbClr val="0070C0"/>
                </a:solidFill>
              </a:rPr>
              <a:t>y</a:t>
            </a:r>
            <a:endParaRPr lang="en-US" sz="3600" b="1" baseline="-25000" dirty="0">
              <a:solidFill>
                <a:srgbClr val="0070C0"/>
              </a:solidFill>
            </a:endParaRPr>
          </a:p>
          <a:p>
            <a:pPr>
              <a:spcBef>
                <a:spcPts val="3600"/>
              </a:spcBef>
            </a:pPr>
            <a:r>
              <a:rPr lang="en-US" sz="2800" dirty="0" smtClean="0"/>
              <a:t>For neutral compounds, the sum of the oxidation numbers equals zero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3653" y="3535713"/>
            <a:ext cx="8196694" cy="1323439"/>
            <a:chOff x="246142" y="3488088"/>
            <a:chExt cx="8196694" cy="1323439"/>
          </a:xfrm>
        </p:grpSpPr>
        <p:sp>
          <p:nvSpPr>
            <p:cNvPr id="8" name="TextBox 7"/>
            <p:cNvSpPr txBox="1"/>
            <p:nvPr/>
          </p:nvSpPr>
          <p:spPr>
            <a:xfrm>
              <a:off x="7147062" y="3792917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9561" y="3792917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588" y="3792917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6142" y="3488088"/>
              <a:ext cx="3199569" cy="1323439"/>
              <a:chOff x="246142" y="3488088"/>
              <a:chExt cx="3199569" cy="132343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9436" y="3746751"/>
                <a:ext cx="13244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oxidation</a:t>
                </a:r>
              </a:p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X</a:t>
                </a:r>
                <a:endParaRPr lang="en-US" sz="2000" b="1" dirty="0">
                  <a:solidFill>
                    <a:srgbClr val="E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94558" y="3792917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sz="5400" dirty="0">
                  <a:solidFill>
                    <a:srgbClr val="E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6142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74320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31026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19605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02088" y="3488088"/>
              <a:ext cx="3161097" cy="1323439"/>
              <a:chOff x="3668710" y="3488088"/>
              <a:chExt cx="3161097" cy="132343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012004" y="3746751"/>
                <a:ext cx="13244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oxidation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Y</a:t>
                </a:r>
                <a:endPara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97890" y="3792917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5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68710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96888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53594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03701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046720" y="0"/>
            <a:ext cx="109728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REVIEW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Vowels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03975"/>
              </p:ext>
            </p:extLst>
          </p:nvPr>
        </p:nvGraphicFramePr>
        <p:xfrm>
          <a:off x="685800" y="1638300"/>
          <a:ext cx="77724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133"/>
                <a:gridCol w="1516567"/>
                <a:gridCol w="1516567"/>
                <a:gridCol w="1516567"/>
                <a:gridCol w="151656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letter in element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letter in prefix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a‒a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a‒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a‒o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i‒i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o‒a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o‒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o‒o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6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Vowels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17624"/>
              </p:ext>
            </p:extLst>
          </p:nvPr>
        </p:nvGraphicFramePr>
        <p:xfrm>
          <a:off x="91440" y="1505585"/>
          <a:ext cx="896112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822960"/>
                <a:gridCol w="2468880"/>
                <a:gridCol w="2468880"/>
                <a:gridCol w="24688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letter in element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arsenic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letter in prefix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tetraarsenic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tetrasulfide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diphosphorus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tetraiodide</a:t>
                      </a:r>
                      <a:endParaRPr lang="en-US" sz="18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dinitrogen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tetraoxide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dinitrogen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tetroxide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diarsenic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diiodide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triiodide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examples</a:t>
                      </a:r>
                      <a:endParaRPr lang="en-US" sz="18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astatine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monoiodide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monooxide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monoxide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2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Double Vowels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606035"/>
              </p:ext>
            </p:extLst>
          </p:nvPr>
        </p:nvGraphicFramePr>
        <p:xfrm>
          <a:off x="1060450" y="2318385"/>
          <a:ext cx="70231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/>
                <a:gridCol w="1755775"/>
                <a:gridCol w="1755775"/>
                <a:gridCol w="1755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prefix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stem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right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wrong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mono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monoxide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monooxide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dioxide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tri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trioxide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troxide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tetra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tetroxide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tetraoxide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penta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pentoxide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pentaoxide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hexa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hexoxide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hexaoxide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hepta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heptoxide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heptaoxide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octa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octoxide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octaoxide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nona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nonoxide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nonaoxide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deca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decoxide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decaoxide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1" y="1238250"/>
            <a:ext cx="859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a prefix has two vowels, the second one is dropped when the element's name begins with a vowel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14" y="1063128"/>
            <a:ext cx="7689773" cy="579487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2625" algn="l"/>
                <a:tab pos="52546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11)	chromium (VI) phosphate  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Cr(PO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sz="2800" b="1" baseline="-25000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12)	vanadium (IV) carbonate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V(CO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sz="2000" b="1" baseline="-25000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13)	tin (II) nitrite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Sn(NO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en-US" sz="2000" b="1" baseline="-25000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14)	cobalt (III) oxide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sz="28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15)	titanium (II) acetate  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Ti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(C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16)	vanadium (V) sulfide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17)	chromium (III) hydroxide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Cr(OH)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sz="2800" b="1" baseline="-25000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18)	lithium iodide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LiI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19)	lead (II) nitride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Pb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82625" algn="l"/>
                <a:tab pos="5254625" algn="l"/>
                <a:tab pos="6003925" algn="l"/>
              </a:tabLst>
            </a:pPr>
            <a:r>
              <a:rPr lang="en-US" sz="2800" b="1" dirty="0">
                <a:cs typeface="Arial" panose="020B0604020202020204" pitchFamily="34" charset="0"/>
              </a:rPr>
              <a:t>20)	silver bromide   </a:t>
            </a:r>
            <a:r>
              <a:rPr lang="en-US" sz="2800" b="1" dirty="0" smtClean="0"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AgBr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1" cy="914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Chemistry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Worksheet - Ionic Nomenclature</a:t>
            </a:r>
          </a:p>
        </p:txBody>
      </p:sp>
    </p:spTree>
    <p:extLst>
      <p:ext uri="{BB962C8B-B14F-4D97-AF65-F5344CB8AC3E}">
        <p14:creationId xmlns:p14="http://schemas.microsoft.com/office/powerpoint/2010/main" val="3475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Research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6046787" cy="3384550"/>
          </a:xfrm>
        </p:spPr>
        <p:txBody>
          <a:bodyPr/>
          <a:lstStyle/>
          <a:p>
            <a:r>
              <a:rPr lang="en-US" dirty="0" smtClean="0"/>
              <a:t>Dr. Katz was at the career fair</a:t>
            </a:r>
          </a:p>
          <a:p>
            <a:r>
              <a:rPr lang="en-US" dirty="0" smtClean="0"/>
              <a:t>He is offering opportunities to be exposed to cancer research as a volunteer</a:t>
            </a:r>
          </a:p>
          <a:p>
            <a:r>
              <a:rPr lang="en-US" dirty="0" smtClean="0"/>
              <a:t>If you are interested, send your resume to his assistant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1" y="1453357"/>
            <a:ext cx="254755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2563" y="4762500"/>
            <a:ext cx="877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Nancy </a:t>
            </a:r>
            <a:r>
              <a:rPr lang="en-US" dirty="0" err="1" smtClean="0"/>
              <a:t>Agyapon</a:t>
            </a:r>
            <a:r>
              <a:rPr lang="en-US" dirty="0" smtClean="0"/>
              <a:t> &lt;</a:t>
            </a:r>
            <a:r>
              <a:rPr lang="en-US" u="sng" dirty="0" smtClean="0">
                <a:hlinkClick r:id="rId3"/>
              </a:rPr>
              <a:t>nancy.agyapon@chartercare.org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8 -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609724"/>
            <a:ext cx="8778875" cy="4816475"/>
          </a:xfrm>
        </p:spPr>
        <p:txBody>
          <a:bodyPr/>
          <a:lstStyle/>
          <a:p>
            <a:pPr marL="0" indent="0">
              <a:buNone/>
              <a:tabLst>
                <a:tab pos="3771900" algn="r"/>
                <a:tab pos="40005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Periods 3, 4, &amp; 7:  </a:t>
            </a:r>
            <a:r>
              <a:rPr lang="en-US" dirty="0" smtClean="0"/>
              <a:t>	Friday, May 20, </a:t>
            </a:r>
            <a:r>
              <a:rPr lang="en-US" dirty="0" smtClean="0"/>
              <a:t>2016</a:t>
            </a:r>
          </a:p>
          <a:p>
            <a:pPr marL="0" indent="0">
              <a:buNone/>
              <a:tabLst>
                <a:tab pos="3771900" algn="r"/>
                <a:tab pos="4000500" algn="l"/>
              </a:tabLst>
            </a:pPr>
            <a:r>
              <a:rPr lang="en-US" dirty="0"/>
              <a:t>	</a:t>
            </a:r>
            <a:r>
              <a:rPr lang="en-US" dirty="0" smtClean="0"/>
              <a:t>Period 6:	Monday, May 23, 2016</a:t>
            </a:r>
            <a:endParaRPr lang="en-US" dirty="0" smtClean="0"/>
          </a:p>
          <a:p>
            <a:pPr marL="0" indent="0">
              <a:spcBef>
                <a:spcPts val="4200"/>
              </a:spcBef>
              <a:buNone/>
              <a:tabLst>
                <a:tab pos="3771900" algn="r"/>
                <a:tab pos="4000500" algn="l"/>
              </a:tabLst>
            </a:pPr>
            <a:r>
              <a:rPr lang="en-US" dirty="0" smtClean="0"/>
              <a:t>	Honors Chemistry: 	66 questions</a:t>
            </a:r>
          </a:p>
          <a:p>
            <a:pPr marL="0" indent="0">
              <a:buNone/>
              <a:tabLst>
                <a:tab pos="3771900" algn="r"/>
                <a:tab pos="4000500" algn="l"/>
              </a:tabLst>
            </a:pPr>
            <a:r>
              <a:rPr lang="en-US" dirty="0" smtClean="0"/>
              <a:t>		All open response</a:t>
            </a:r>
          </a:p>
          <a:p>
            <a:pPr marL="0" indent="0">
              <a:spcBef>
                <a:spcPts val="4200"/>
              </a:spcBef>
              <a:buNone/>
              <a:tabLst>
                <a:tab pos="3771900" algn="r"/>
                <a:tab pos="4000500" algn="l"/>
              </a:tabLst>
            </a:pPr>
            <a:r>
              <a:rPr lang="en-US" dirty="0" smtClean="0"/>
              <a:t>	Chemistry: 	50 questions</a:t>
            </a:r>
          </a:p>
          <a:p>
            <a:pPr marL="0" indent="0">
              <a:buNone/>
              <a:tabLst>
                <a:tab pos="3771900" algn="r"/>
                <a:tab pos="4000500" algn="l"/>
              </a:tabLst>
            </a:pPr>
            <a:r>
              <a:rPr lang="en-US" dirty="0" smtClean="0"/>
              <a:t>		All open response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3876" y="0"/>
            <a:ext cx="100012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49" y="3332391"/>
            <a:ext cx="5257801" cy="64225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128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22" y="1468438"/>
            <a:ext cx="8362156" cy="3646487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Oxidation States and Writing Formulas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Ionic Nomenclature</a:t>
            </a:r>
          </a:p>
          <a:p>
            <a:pPr>
              <a:spcBef>
                <a:spcPts val="3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Covalent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Acid Nomenclature</a:t>
            </a:r>
          </a:p>
        </p:txBody>
      </p:sp>
    </p:spTree>
    <p:extLst>
      <p:ext uri="{BB962C8B-B14F-4D97-AF65-F5344CB8AC3E}">
        <p14:creationId xmlns:p14="http://schemas.microsoft.com/office/powerpoint/2010/main" val="3640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Covalent Nomenclature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</a:rPr>
              <a:t>SWBAT </a:t>
            </a:r>
            <a:r>
              <a:rPr lang="en-US" altLang="en-US" dirty="0" smtClean="0">
                <a:latin typeface="Arial" charset="0"/>
              </a:rPr>
              <a:t>convert </a:t>
            </a:r>
            <a:r>
              <a:rPr lang="en-US" altLang="en-US" dirty="0">
                <a:latin typeface="Arial" charset="0"/>
              </a:rPr>
              <a:t>back and forth between formulas and names </a:t>
            </a:r>
            <a:r>
              <a:rPr lang="en-US" altLang="en-US" dirty="0" smtClean="0">
                <a:latin typeface="Arial" charset="0"/>
              </a:rPr>
              <a:t>of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</a:rPr>
              <a:t>covalent compounds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84138"/>
            <a:ext cx="8778875" cy="731837"/>
          </a:xfrm>
        </p:spPr>
        <p:txBody>
          <a:bodyPr/>
          <a:lstStyle/>
          <a:p>
            <a:r>
              <a:rPr lang="en-US" dirty="0" smtClean="0"/>
              <a:t>Ionic vs Covalent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07" y="3400424"/>
            <a:ext cx="8180387" cy="347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nomenclature used depends on the family</a:t>
            </a:r>
          </a:p>
          <a:p>
            <a:pPr marL="0" indent="0">
              <a:buNone/>
            </a:pPr>
            <a:r>
              <a:rPr lang="en-US" sz="2800" dirty="0" smtClean="0"/>
              <a:t>Ionic nomenclature is used for bonds between:</a:t>
            </a:r>
          </a:p>
          <a:p>
            <a:pPr lvl="1"/>
            <a:r>
              <a:rPr lang="en-US" sz="2600" i="1" dirty="0" smtClean="0"/>
              <a:t>metal and non-metal</a:t>
            </a:r>
            <a:r>
              <a:rPr lang="en-US" sz="2600" i="1" dirty="0"/>
              <a:t> </a:t>
            </a:r>
            <a:r>
              <a:rPr lang="en-US" sz="2600" i="1" dirty="0" smtClean="0"/>
              <a:t>or metalloid</a:t>
            </a:r>
          </a:p>
          <a:p>
            <a:pPr marL="0" indent="0">
              <a:buNone/>
            </a:pPr>
            <a:r>
              <a:rPr lang="en-US" sz="2800" dirty="0" smtClean="0"/>
              <a:t>Covalent nomenclature is used for bonds between</a:t>
            </a:r>
          </a:p>
          <a:p>
            <a:pPr lvl="1"/>
            <a:r>
              <a:rPr lang="en-US" sz="2600" i="1" dirty="0" smtClean="0"/>
              <a:t>two non-metals</a:t>
            </a:r>
          </a:p>
          <a:p>
            <a:pPr lvl="1"/>
            <a:r>
              <a:rPr lang="en-US" sz="2600" i="1" dirty="0" smtClean="0"/>
              <a:t>two metalloids</a:t>
            </a:r>
          </a:p>
          <a:p>
            <a:pPr lvl="1"/>
            <a:r>
              <a:rPr lang="en-US" sz="2600" i="1" dirty="0" smtClean="0"/>
              <a:t>a non-metal &amp; a metalloid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080810"/>
            <a:ext cx="4422774" cy="22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Covalent Molecule Nomenclature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9429" y="1317752"/>
            <a:ext cx="2645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first </a:t>
            </a:r>
            <a:r>
              <a:rPr lang="en-US" sz="4000" b="1" dirty="0" smtClean="0">
                <a:solidFill>
                  <a:srgbClr val="0070C0"/>
                </a:solidFill>
              </a:rPr>
              <a:t>second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2439472"/>
            <a:ext cx="850392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List elements names in order of electronegativity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less electronegative first</a:t>
            </a:r>
          </a:p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●  more electronegative second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3994196"/>
            <a:ext cx="8503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Add suffix "-ide" to second element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11843</TotalTime>
  <Words>660</Words>
  <Application>Microsoft Office PowerPoint</Application>
  <PresentationFormat>On-screen Show (4:3)</PresentationFormat>
  <Paragraphs>277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 Now</vt:lpstr>
      <vt:lpstr>PowerPoint Presentation</vt:lpstr>
      <vt:lpstr>PowerPoint Presentation</vt:lpstr>
      <vt:lpstr>Cancer Research Opportunity</vt:lpstr>
      <vt:lpstr>Test 8 - Nomenclature</vt:lpstr>
      <vt:lpstr>Nomenclature</vt:lpstr>
      <vt:lpstr>Covalent Nomenclature</vt:lpstr>
      <vt:lpstr>Ionic vs Covalent Nomenclature</vt:lpstr>
      <vt:lpstr>Covalent Molecule Nomenclature</vt:lpstr>
      <vt:lpstr>Covalent Molecule Nomenclature</vt:lpstr>
      <vt:lpstr>Covalent Molecule Nomenclature</vt:lpstr>
      <vt:lpstr>PowerPoint Presentation</vt:lpstr>
      <vt:lpstr>Double Vowels</vt:lpstr>
      <vt:lpstr>Example 1 - CO</vt:lpstr>
      <vt:lpstr>Example 2 - N2O5</vt:lpstr>
      <vt:lpstr>Check for Understanding 1</vt:lpstr>
      <vt:lpstr>Check for Understanding 2</vt:lpstr>
      <vt:lpstr>Organic Molecules</vt:lpstr>
      <vt:lpstr>Homework</vt:lpstr>
      <vt:lpstr>Backup Slides</vt:lpstr>
      <vt:lpstr>Nomenclature Summary</vt:lpstr>
      <vt:lpstr>Ratio of Elements</vt:lpstr>
      <vt:lpstr>Double Vowels</vt:lpstr>
      <vt:lpstr>Double Vowels</vt:lpstr>
      <vt:lpstr>Avoiding Double Vowels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809</cp:revision>
  <cp:lastPrinted>2015-05-02T16:23:02Z</cp:lastPrinted>
  <dcterms:created xsi:type="dcterms:W3CDTF">2012-09-15T16:31:25Z</dcterms:created>
  <dcterms:modified xsi:type="dcterms:W3CDTF">2016-05-13T18:44:57Z</dcterms:modified>
</cp:coreProperties>
</file>