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948" r:id="rId2"/>
    <p:sldId id="924" r:id="rId3"/>
    <p:sldId id="925" r:id="rId4"/>
    <p:sldId id="926" r:id="rId5"/>
    <p:sldId id="923" r:id="rId6"/>
    <p:sldId id="878" r:id="rId7"/>
    <p:sldId id="887" r:id="rId8"/>
    <p:sldId id="792" r:id="rId9"/>
    <p:sldId id="804" r:id="rId10"/>
    <p:sldId id="839" r:id="rId11"/>
    <p:sldId id="840" r:id="rId12"/>
    <p:sldId id="841" r:id="rId13"/>
    <p:sldId id="888" r:id="rId14"/>
    <p:sldId id="889" r:id="rId15"/>
    <p:sldId id="890" r:id="rId16"/>
    <p:sldId id="886" r:id="rId17"/>
    <p:sldId id="891" r:id="rId18"/>
    <p:sldId id="934" r:id="rId19"/>
    <p:sldId id="946" r:id="rId20"/>
    <p:sldId id="947" r:id="rId21"/>
    <p:sldId id="936" r:id="rId22"/>
    <p:sldId id="937" r:id="rId23"/>
    <p:sldId id="945" r:id="rId24"/>
    <p:sldId id="938" r:id="rId25"/>
    <p:sldId id="939" r:id="rId26"/>
    <p:sldId id="940" r:id="rId27"/>
    <p:sldId id="941" r:id="rId28"/>
    <p:sldId id="942" r:id="rId29"/>
    <p:sldId id="793" r:id="rId30"/>
    <p:sldId id="794" r:id="rId31"/>
    <p:sldId id="807" r:id="rId32"/>
    <p:sldId id="831" r:id="rId33"/>
    <p:sldId id="838" r:id="rId34"/>
    <p:sldId id="897" r:id="rId35"/>
    <p:sldId id="898" r:id="rId36"/>
    <p:sldId id="899" r:id="rId37"/>
    <p:sldId id="900" r:id="rId38"/>
    <p:sldId id="902" r:id="rId39"/>
    <p:sldId id="901" r:id="rId40"/>
    <p:sldId id="873" r:id="rId41"/>
    <p:sldId id="892" r:id="rId42"/>
    <p:sldId id="894" r:id="rId43"/>
    <p:sldId id="895" r:id="rId44"/>
    <p:sldId id="896" r:id="rId45"/>
    <p:sldId id="931" r:id="rId46"/>
    <p:sldId id="932" r:id="rId47"/>
    <p:sldId id="933" r:id="rId48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9"/>
    <a:srgbClr val="0000FF"/>
    <a:srgbClr val="00E266"/>
    <a:srgbClr val="CC00CC"/>
    <a:srgbClr val="00CC99"/>
    <a:srgbClr val="006600"/>
    <a:srgbClr val="EE0000"/>
    <a:srgbClr val="008A3E"/>
    <a:srgbClr val="FFD1D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1814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2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1" y="0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74688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5" y="4277343"/>
            <a:ext cx="5661046" cy="4051041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53192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1" y="8553192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Ionic Nomenclature into two sections</a:t>
            </a:r>
          </a:p>
          <a:p>
            <a:pPr lvl="1"/>
            <a:r>
              <a:rPr lang="en-US" dirty="0" smtClean="0"/>
              <a:t>binary ionic (with different oxidation states and a HW)</a:t>
            </a:r>
          </a:p>
          <a:p>
            <a:pPr lvl="1"/>
            <a:r>
              <a:rPr lang="en-US" smtClean="0"/>
              <a:t>polyatomic/oxyanion </a:t>
            </a:r>
            <a:r>
              <a:rPr lang="en-US" dirty="0" smtClean="0"/>
              <a:t>(with own HW)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Ionic Compounds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267" y="1317752"/>
            <a:ext cx="2823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cation </a:t>
            </a:r>
            <a:r>
              <a:rPr lang="en-US" sz="4000" b="1" dirty="0" smtClean="0">
                <a:solidFill>
                  <a:srgbClr val="0070C0"/>
                </a:solidFill>
              </a:rPr>
              <a:t>anion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76" y="2439472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75" y="3066906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76" y="369434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33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Ionic Compounds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501" y="1317752"/>
            <a:ext cx="3640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cation </a:t>
            </a:r>
            <a:r>
              <a:rPr lang="en-US" sz="4000" b="1" dirty="0" smtClean="0">
                <a:solidFill>
                  <a:srgbClr val="0070C0"/>
                </a:solidFill>
              </a:rPr>
              <a:t>anion-ide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76" y="2439472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75" y="3066906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76" y="369434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376" y="4321774"/>
            <a:ext cx="768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1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Ionic Compounds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507" y="1317752"/>
            <a:ext cx="715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cation </a:t>
            </a:r>
            <a:r>
              <a:rPr lang="en-US" sz="4000" b="1" dirty="0" smtClean="0"/>
              <a:t>(</a:t>
            </a:r>
            <a:r>
              <a:rPr lang="en-US" sz="4000" dirty="0" smtClean="0"/>
              <a:t>oxidation state</a:t>
            </a:r>
            <a:r>
              <a:rPr lang="en-US" sz="4000" b="1" dirty="0" smtClean="0"/>
              <a:t>)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anion-ide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76" y="2439472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75" y="3066906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76" y="369434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375" y="4321774"/>
            <a:ext cx="7606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76" y="5810981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6720" y="2365802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7463"/>
            <a:ext cx="8778875" cy="731837"/>
          </a:xfrm>
        </p:spPr>
        <p:txBody>
          <a:bodyPr/>
          <a:lstStyle/>
          <a:p>
            <a:r>
              <a:rPr lang="en-US" dirty="0" smtClean="0"/>
              <a:t>Example 1 -  NaCl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425" y="949107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25" y="1471658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25" y="2578315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25" y="4269078"/>
            <a:ext cx="667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25" y="5530291"/>
            <a:ext cx="65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268" y="1994209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2268" y="3100866"/>
            <a:ext cx="261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2268" y="3684972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7463"/>
            <a:ext cx="8778875" cy="731837"/>
          </a:xfrm>
        </p:spPr>
        <p:txBody>
          <a:bodyPr/>
          <a:lstStyle/>
          <a:p>
            <a:r>
              <a:rPr lang="en-US" dirty="0" smtClean="0"/>
              <a:t>Example 2 -  CaBr</a:t>
            </a:r>
            <a:r>
              <a:rPr lang="en-US" sz="4800" baseline="-25000" dirty="0" smtClean="0"/>
              <a:t>2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59425" y="949107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25" y="1471658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25" y="2578315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25" y="4269078"/>
            <a:ext cx="667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25" y="5530291"/>
            <a:ext cx="65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268" y="1994209"/>
            <a:ext cx="303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bromine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2268" y="3100866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2268" y="3684972"/>
            <a:ext cx="303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0401" y="2551837"/>
            <a:ext cx="2598350" cy="17543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Notice there is nothing in the name to indicate two bromines.  The reader is expected to be able to determine the ratio by themselves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7463"/>
            <a:ext cx="8778875" cy="731837"/>
          </a:xfrm>
        </p:spPr>
        <p:txBody>
          <a:bodyPr/>
          <a:lstStyle/>
          <a:p>
            <a:r>
              <a:rPr lang="en-US" dirty="0" smtClean="0"/>
              <a:t>Example 3 -  Fe</a:t>
            </a:r>
            <a:r>
              <a:rPr lang="en-US" sz="4800" baseline="-25000" dirty="0" smtClean="0"/>
              <a:t>2</a:t>
            </a:r>
            <a:r>
              <a:rPr lang="en-US" dirty="0" smtClean="0"/>
              <a:t>O</a:t>
            </a:r>
            <a:r>
              <a:rPr lang="en-US" sz="4800" baseline="-25000" dirty="0" smtClean="0"/>
              <a:t>3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59425" y="949107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25" y="1471658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25" y="2578315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25" y="4269078"/>
            <a:ext cx="667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25" y="6027003"/>
            <a:ext cx="65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268" y="1994209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2268" y="310086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ox–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2268" y="5485197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(III)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0401" y="5114062"/>
            <a:ext cx="259835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have to determine iron's oxidation number from the formula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2268" y="3684972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names </a:t>
            </a:r>
            <a:r>
              <a:rPr lang="en-US" dirty="0"/>
              <a:t>for </a:t>
            </a:r>
            <a:r>
              <a:rPr lang="en-US" dirty="0" smtClean="0"/>
              <a:t>the formula: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err="1" smtClean="0"/>
              <a:t>MgO</a:t>
            </a:r>
            <a:endParaRPr lang="en-US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Ca</a:t>
            </a:r>
            <a:r>
              <a:rPr lang="en-US" sz="4000" baseline="-25000" dirty="0" smtClean="0"/>
              <a:t>3</a:t>
            </a:r>
            <a:r>
              <a:rPr lang="en-US" dirty="0" smtClean="0"/>
              <a:t>N</a:t>
            </a:r>
            <a:r>
              <a:rPr lang="en-US" sz="4000" baseline="-25000" dirty="0" smtClean="0"/>
              <a:t>2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VF</a:t>
            </a:r>
            <a:r>
              <a:rPr lang="en-US" sz="4000" baseline="-25000" dirty="0" smtClean="0"/>
              <a:t>3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1018" y="2858857"/>
            <a:ext cx="3220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 oxide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018" y="4126992"/>
            <a:ext cx="272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nitride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018" y="5518237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vanadium (III) fluoride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formulas for the names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lithium sulfide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gallium (II) phosphide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gold (III) oxide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3690" y="2858857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7778" y="4126992"/>
            <a:ext cx="124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b="1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742" y="5518237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81570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4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Ionic Compounds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507" y="1317752"/>
            <a:ext cx="715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cation </a:t>
            </a:r>
            <a:r>
              <a:rPr lang="en-US" sz="4000" b="1" dirty="0" smtClean="0"/>
              <a:t>(</a:t>
            </a:r>
            <a:r>
              <a:rPr lang="en-US" sz="4000" dirty="0" smtClean="0"/>
              <a:t>oxidation state</a:t>
            </a:r>
            <a:r>
              <a:rPr lang="en-US" sz="4000" b="1" dirty="0" smtClean="0"/>
              <a:t>)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anion-ide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76" y="2439472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75" y="3066906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76" y="369434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375" y="4321774"/>
            <a:ext cx="7606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76" y="5810981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6720" y="2365802"/>
            <a:ext cx="10972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Review from last class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25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formula(s) </a:t>
            </a:r>
            <a:r>
              <a:rPr lang="en-US" dirty="0"/>
              <a:t>for the </a:t>
            </a:r>
            <a:r>
              <a:rPr lang="en-US" dirty="0" smtClean="0"/>
              <a:t>compounds </a:t>
            </a:r>
            <a:r>
              <a:rPr lang="en-US" dirty="0"/>
              <a:t>formed between </a:t>
            </a:r>
            <a:r>
              <a:rPr lang="en-US" dirty="0" smtClean="0"/>
              <a:t>atoms listed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bromine and lead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chromium and sulfur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gold and nitrogen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6454" y="3173182"/>
            <a:ext cx="270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PbBr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PbBr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6066" y="4441317"/>
            <a:ext cx="226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06" y="5832562"/>
            <a:ext cx="22792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&amp;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</a:t>
            </a:r>
            <a:endParaRPr lang="en-US" sz="4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9486" y="0"/>
            <a:ext cx="1284514" cy="58477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Check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60059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16097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5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638168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00728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391841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401109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chloride or silver (I) chloride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257129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chloride or silver (I) chloride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22731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chloride or silver (I) chloride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titanium (II) nitride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592973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chloride or silver (I) chloride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titanium (II) nitride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 (I) fluoride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19" y="1296988"/>
            <a:ext cx="7827962" cy="5129212"/>
          </a:xfrm>
        </p:spPr>
        <p:txBody>
          <a:bodyPr/>
          <a:lstStyle/>
          <a:p>
            <a:r>
              <a:rPr lang="en-US" dirty="0" smtClean="0"/>
              <a:t>Ions made up of more than one atom.</a:t>
            </a:r>
          </a:p>
          <a:p>
            <a:r>
              <a:rPr lang="en-US" dirty="0" smtClean="0"/>
              <a:t>The atoms in a polyatomic ion are usually covalently bonded together</a:t>
            </a:r>
          </a:p>
          <a:p>
            <a:r>
              <a:rPr lang="en-US" dirty="0" smtClean="0"/>
              <a:t>Examples:</a:t>
            </a:r>
          </a:p>
          <a:p>
            <a:pPr marL="2457450" indent="0">
              <a:spcBef>
                <a:spcPts val="3000"/>
              </a:spcBef>
              <a:buNone/>
            </a:pPr>
            <a:r>
              <a:rPr lang="en-US" dirty="0" smtClean="0"/>
              <a:t>OH</a:t>
            </a:r>
            <a:r>
              <a:rPr lang="en-US" sz="4000" baseline="30000" dirty="0" smtClean="0"/>
              <a:t>–1</a:t>
            </a:r>
            <a:endParaRPr lang="en-US" baseline="30000" dirty="0" smtClean="0"/>
          </a:p>
          <a:p>
            <a:pPr marL="2457450" indent="0">
              <a:spcBef>
                <a:spcPts val="3000"/>
              </a:spcBef>
              <a:buNone/>
            </a:pPr>
            <a:r>
              <a:rPr lang="en-US" dirty="0" smtClean="0"/>
              <a:t>NH</a:t>
            </a:r>
            <a:r>
              <a:rPr lang="en-US" sz="4000" baseline="-25000" dirty="0" smtClean="0"/>
              <a:t>4</a:t>
            </a:r>
            <a:r>
              <a:rPr lang="en-US" sz="4000" baseline="30000" dirty="0" smtClean="0"/>
              <a:t>+1</a:t>
            </a:r>
          </a:p>
          <a:p>
            <a:pPr marL="2457450" indent="0">
              <a:spcBef>
                <a:spcPts val="3000"/>
              </a:spcBef>
              <a:buNone/>
            </a:pPr>
            <a:r>
              <a:rPr lang="en-US" dirty="0" smtClean="0"/>
              <a:t>CN</a:t>
            </a:r>
            <a:r>
              <a:rPr lang="en-US" sz="4000" baseline="30000" dirty="0"/>
              <a:t>–</a:t>
            </a:r>
            <a:r>
              <a:rPr lang="en-US" sz="4000" baseline="30000" dirty="0" smtClean="0"/>
              <a:t>1</a:t>
            </a:r>
            <a:endParaRPr lang="en-US" baseline="30000" dirty="0"/>
          </a:p>
          <a:p>
            <a:pPr marL="2457450" indent="0">
              <a:spcBef>
                <a:spcPts val="3000"/>
              </a:spcBef>
              <a:buNone/>
            </a:pPr>
            <a:endParaRPr lang="en-US" sz="4000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64" y="1063128"/>
            <a:ext cx="7493673" cy="5794872"/>
          </a:xfrm>
        </p:spPr>
        <p:txBody>
          <a:bodyPr>
            <a:noAutofit/>
          </a:bodyPr>
          <a:lstStyle/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lithium and fluorine	</a:t>
            </a:r>
            <a:r>
              <a:rPr lang="en-US" sz="2800" b="1" dirty="0" err="1">
                <a:solidFill>
                  <a:srgbClr val="FF0000"/>
                </a:solidFill>
              </a:rPr>
              <a:t>LiF</a:t>
            </a:r>
            <a:endParaRPr lang="en-US" sz="2800" b="1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rubidium and sulfur	</a:t>
            </a:r>
            <a:r>
              <a:rPr lang="en-US" sz="2800" b="1" dirty="0">
                <a:solidFill>
                  <a:srgbClr val="FF0000"/>
                </a:solidFill>
              </a:rPr>
              <a:t>Rb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magnesium and bromine	</a:t>
            </a:r>
            <a:r>
              <a:rPr lang="en-US" sz="2800" b="1" dirty="0">
                <a:solidFill>
                  <a:srgbClr val="FF0000"/>
                </a:solidFill>
              </a:rPr>
              <a:t>MgBr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strontium and oxygen	</a:t>
            </a:r>
            <a:r>
              <a:rPr lang="en-US" sz="2800" b="1" dirty="0" err="1">
                <a:solidFill>
                  <a:srgbClr val="FF0000"/>
                </a:solidFill>
              </a:rPr>
              <a:t>SrO</a:t>
            </a:r>
            <a:endParaRPr lang="en-US" sz="2800" b="1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sodium and nitrogen	</a:t>
            </a:r>
            <a:r>
              <a:rPr lang="en-US" sz="2800" b="1" dirty="0">
                <a:solidFill>
                  <a:srgbClr val="FF0000"/>
                </a:solidFill>
              </a:rPr>
              <a:t>Na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scandium and iodine	</a:t>
            </a:r>
            <a:r>
              <a:rPr lang="en-US" sz="2800" b="1" dirty="0">
                <a:solidFill>
                  <a:srgbClr val="FF0000"/>
                </a:solidFill>
              </a:rPr>
              <a:t>ScI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phosphorus and barium	</a:t>
            </a:r>
            <a:r>
              <a:rPr lang="en-US" sz="2800" b="1" dirty="0">
                <a:solidFill>
                  <a:srgbClr val="FF0000"/>
                </a:solidFill>
              </a:rPr>
              <a:t>Ba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boron and oxygen	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nitrogen and yttrium	</a:t>
            </a:r>
            <a:r>
              <a:rPr lang="en-US" sz="2800" b="1" dirty="0">
                <a:solidFill>
                  <a:srgbClr val="FF0000"/>
                </a:solidFill>
              </a:rPr>
              <a:t>YN</a:t>
            </a:r>
          </a:p>
          <a:p>
            <a:pPr marL="682625" indent="-682625">
              <a:buFont typeface="+mj-lt"/>
              <a:buAutoNum type="arabicParenR"/>
              <a:tabLst>
                <a:tab pos="5718175" algn="l"/>
              </a:tabLst>
            </a:pPr>
            <a:r>
              <a:rPr lang="en-US" sz="2800" b="1" dirty="0"/>
              <a:t>carbon and chlorine	</a:t>
            </a:r>
            <a:r>
              <a:rPr lang="en-US" sz="2800" b="1" dirty="0" smtClean="0">
                <a:solidFill>
                  <a:srgbClr val="FF0000"/>
                </a:solidFill>
              </a:rPr>
              <a:t>CCl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4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44001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 smtClean="0"/>
              <a:t>Chemistry</a:t>
            </a:r>
          </a:p>
          <a:p>
            <a:pPr marL="1206500" indent="-1206500" algn="l"/>
            <a:r>
              <a:rPr lang="en-US" sz="2600" dirty="0" smtClean="0"/>
              <a:t>Worksheet - Oxidation Numbers and Chemical Formulas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741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Oxyanions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Polyatomic ions composed of an element bonded to one or more oxygen atoms</a:t>
            </a:r>
          </a:p>
          <a:p>
            <a:r>
              <a:rPr lang="en-US" dirty="0" smtClean="0"/>
              <a:t>Examples</a:t>
            </a:r>
          </a:p>
          <a:p>
            <a:pPr marL="2457450" indent="0">
              <a:spcBef>
                <a:spcPts val="3000"/>
              </a:spcBef>
              <a:buNone/>
            </a:pPr>
            <a:r>
              <a:rPr lang="en-US" dirty="0" smtClean="0"/>
              <a:t>PO</a:t>
            </a:r>
            <a:r>
              <a:rPr lang="en-US" sz="4000" baseline="-25000" dirty="0" smtClean="0"/>
              <a:t>4</a:t>
            </a:r>
            <a:r>
              <a:rPr lang="en-US" sz="4000" baseline="30000" dirty="0" smtClean="0"/>
              <a:t>–3</a:t>
            </a:r>
            <a:endParaRPr lang="en-US" baseline="30000" dirty="0" smtClean="0"/>
          </a:p>
          <a:p>
            <a:pPr marL="2457450" indent="0">
              <a:spcBef>
                <a:spcPts val="3000"/>
              </a:spcBef>
              <a:buNone/>
            </a:pPr>
            <a:r>
              <a:rPr lang="en-US" dirty="0" smtClean="0"/>
              <a:t>SO</a:t>
            </a:r>
            <a:r>
              <a:rPr lang="en-US" sz="4000" baseline="-25000" dirty="0" smtClean="0"/>
              <a:t>4</a:t>
            </a:r>
            <a:r>
              <a:rPr lang="en-US" sz="4000" baseline="30000" dirty="0" smtClean="0"/>
              <a:t>–2</a:t>
            </a:r>
            <a:endParaRPr lang="en-US" baseline="30000" dirty="0"/>
          </a:p>
          <a:p>
            <a:pPr marL="2457450" indent="0">
              <a:spcBef>
                <a:spcPts val="3000"/>
              </a:spcBef>
              <a:buNone/>
            </a:pPr>
            <a:r>
              <a:rPr lang="en-US" dirty="0" smtClean="0"/>
              <a:t>Cr</a:t>
            </a:r>
            <a:r>
              <a:rPr lang="en-US" sz="4000" baseline="-25000" dirty="0" smtClean="0"/>
              <a:t>2</a:t>
            </a:r>
            <a:r>
              <a:rPr lang="en-US" dirty="0" smtClean="0"/>
              <a:t>O</a:t>
            </a:r>
            <a:r>
              <a:rPr lang="en-US" sz="4000" baseline="-25000" dirty="0" smtClean="0"/>
              <a:t>7</a:t>
            </a:r>
            <a:r>
              <a:rPr lang="en-US" sz="4000" baseline="30000" dirty="0" smtClean="0"/>
              <a:t>–2</a:t>
            </a:r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Polyatomic Ions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13148" r="31458" b="13333"/>
          <a:stretch/>
        </p:blipFill>
        <p:spPr bwMode="auto">
          <a:xfrm>
            <a:off x="1795275" y="1143000"/>
            <a:ext cx="5553451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4562" y="3437235"/>
            <a:ext cx="115146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These are on your sheet</a:t>
            </a:r>
          </a:p>
        </p:txBody>
      </p:sp>
    </p:spTree>
    <p:extLst>
      <p:ext uri="{BB962C8B-B14F-4D97-AF65-F5344CB8AC3E}">
        <p14:creationId xmlns:p14="http://schemas.microsoft.com/office/powerpoint/2010/main" val="21209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1" t="55185" r="6458" b="14074"/>
          <a:stretch/>
        </p:blipFill>
        <p:spPr bwMode="auto">
          <a:xfrm>
            <a:off x="609600" y="1247775"/>
            <a:ext cx="5003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2" t="12500" r="8281" b="9722"/>
          <a:stretch/>
        </p:blipFill>
        <p:spPr bwMode="auto">
          <a:xfrm>
            <a:off x="5981700" y="1219200"/>
            <a:ext cx="2552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9517" y="3839170"/>
            <a:ext cx="115146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These are on your sheet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Oxyanion Naming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with 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just one ion present, no parentheses are used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Cl</a:t>
            </a:r>
          </a:p>
          <a:p>
            <a:pPr marL="0" indent="0" algn="ctr">
              <a:buNone/>
            </a:pPr>
            <a:r>
              <a:rPr lang="en-US" sz="2800" dirty="0" smtClean="0"/>
              <a:t>Na</a:t>
            </a:r>
            <a:r>
              <a:rPr lang="en-US" sz="3600" baseline="-25000" dirty="0" smtClean="0"/>
              <a:t>2</a:t>
            </a:r>
            <a:r>
              <a:rPr lang="en-US" sz="2800" b="1" dirty="0" smtClean="0">
                <a:solidFill>
                  <a:srgbClr val="0070C0"/>
                </a:solidFill>
              </a:rPr>
              <a:t>Cr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7</a:t>
            </a:r>
            <a:endParaRPr lang="en-US" sz="2800" b="1" baseline="-25000" dirty="0" smtClean="0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800" dirty="0" smtClean="0"/>
              <a:t>If more than one ion present, the ion is put in parentheses and a subscript indicates the number</a:t>
            </a:r>
          </a:p>
          <a:p>
            <a:pPr marL="0" indent="0" algn="ctr">
              <a:buNone/>
            </a:pPr>
            <a:r>
              <a:rPr lang="en-US" sz="2800" dirty="0" err="1" smtClean="0"/>
              <a:t>Pb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CO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endParaRPr lang="en-US" sz="2800" baseline="-25000" dirty="0" smtClean="0"/>
          </a:p>
          <a:p>
            <a:pPr marL="0" indent="0" algn="ctr">
              <a:buNone/>
            </a:pP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NH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3</a:t>
            </a:r>
            <a:r>
              <a:rPr lang="en-US" sz="2800" b="1" dirty="0" smtClean="0">
                <a:solidFill>
                  <a:srgbClr val="0070C0"/>
                </a:solidFill>
              </a:rPr>
              <a:t>PO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4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6720" y="209550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Ionic Compounds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507" y="1317752"/>
            <a:ext cx="715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cation </a:t>
            </a:r>
            <a:r>
              <a:rPr lang="en-US" sz="4000" b="1" dirty="0" smtClean="0"/>
              <a:t>(</a:t>
            </a:r>
            <a:r>
              <a:rPr lang="en-US" sz="4000" dirty="0" smtClean="0"/>
              <a:t>oxidation state</a:t>
            </a:r>
            <a:r>
              <a:rPr lang="en-US" sz="4000" b="1" dirty="0" smtClean="0"/>
              <a:t>)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anion-ide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76" y="2439472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75" y="3066906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76" y="369434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376" y="4321774"/>
            <a:ext cx="768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76" y="5810981"/>
            <a:ext cx="74980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7463"/>
            <a:ext cx="8778875" cy="731837"/>
          </a:xfrm>
        </p:spPr>
        <p:txBody>
          <a:bodyPr/>
          <a:lstStyle/>
          <a:p>
            <a:r>
              <a:rPr lang="en-US" dirty="0" smtClean="0"/>
              <a:t>Example 4 -  NH</a:t>
            </a:r>
            <a:r>
              <a:rPr lang="en-US" sz="4800" baseline="-25000" dirty="0" smtClean="0"/>
              <a:t>4</a:t>
            </a: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425" y="949107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25" y="1471658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25" y="2578315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25" y="4269078"/>
            <a:ext cx="667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25" y="5530291"/>
            <a:ext cx="65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268" y="1994209"/>
            <a:ext cx="351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fluorine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2268" y="3100866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2268" y="3684972"/>
            <a:ext cx="351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7463"/>
            <a:ext cx="8778875" cy="731837"/>
          </a:xfrm>
        </p:spPr>
        <p:txBody>
          <a:bodyPr/>
          <a:lstStyle/>
          <a:p>
            <a:r>
              <a:rPr lang="en-US" dirty="0" smtClean="0"/>
              <a:t>Example 5 -  Fe</a:t>
            </a:r>
            <a:r>
              <a:rPr lang="en-US" sz="4800" baseline="-25000" dirty="0" smtClean="0"/>
              <a:t>2</a:t>
            </a:r>
            <a:r>
              <a:rPr lang="en-US" dirty="0" smtClean="0"/>
              <a:t>(CO</a:t>
            </a:r>
            <a:r>
              <a:rPr lang="en-US" sz="4800" baseline="-25000" dirty="0" smtClean="0"/>
              <a:t>3</a:t>
            </a:r>
            <a:r>
              <a:rPr lang="en-US" dirty="0" smtClean="0"/>
              <a:t>)</a:t>
            </a:r>
            <a:r>
              <a:rPr lang="en-US" sz="4800" baseline="-25000" dirty="0" smtClean="0"/>
              <a:t>3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59425" y="949107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25" y="1476664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Cation uses its element name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25" y="2797390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Anion uses its element stem plus "-ide"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25" y="4171667"/>
            <a:ext cx="667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	If the cation has multiple oxidation numbers, the number in this compound is indicated by Roman numerals in parentheses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25" y="6027003"/>
            <a:ext cx="65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	Polyatomic ions and oxyanions are used with no modification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268" y="2004221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carbonate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2268" y="5437888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(III)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carbonate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2268" y="3582555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carbonate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84550" y="2593333"/>
            <a:ext cx="8264201" cy="923330"/>
            <a:chOff x="784550" y="2370862"/>
            <a:chExt cx="8264201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6450401" y="2370862"/>
              <a:ext cx="2598350" cy="923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The polyatomic ions and oxyanions are used with </a:t>
              </a:r>
              <a:r>
                <a:rPr lang="en-US" b="1" u="sng" dirty="0" smtClean="0">
                  <a:solidFill>
                    <a:srgbClr val="FF0000"/>
                  </a:solidFill>
                </a:rPr>
                <a:t>no modification</a:t>
              </a:r>
              <a:endParaRPr lang="en-US" b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527750" y="89327"/>
              <a:ext cx="0" cy="5486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81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99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formulas for the names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Mg(C</a:t>
            </a:r>
            <a:r>
              <a:rPr lang="en-US" sz="4000" baseline="-25000" dirty="0" smtClean="0"/>
              <a:t>2</a:t>
            </a:r>
            <a:r>
              <a:rPr lang="en-US" dirty="0" smtClean="0"/>
              <a:t>H</a:t>
            </a:r>
            <a:r>
              <a:rPr lang="en-US" sz="4000" baseline="-25000" dirty="0" smtClean="0"/>
              <a:t>3</a:t>
            </a:r>
            <a:r>
              <a:rPr lang="en-US" dirty="0" smtClean="0"/>
              <a:t>O</a:t>
            </a:r>
            <a:r>
              <a:rPr lang="en-US" sz="4000" baseline="-25000" dirty="0" smtClean="0"/>
              <a:t>2</a:t>
            </a:r>
            <a:r>
              <a:rPr lang="en-US" dirty="0" smtClean="0"/>
              <a:t>)</a:t>
            </a:r>
            <a:r>
              <a:rPr lang="en-US" sz="4000" baseline="-25000" dirty="0" smtClean="0"/>
              <a:t>2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NaH</a:t>
            </a:r>
            <a:r>
              <a:rPr lang="en-US" sz="4000" baseline="-25000" dirty="0" smtClean="0"/>
              <a:t>2</a:t>
            </a:r>
            <a:r>
              <a:rPr lang="en-US" dirty="0" smtClean="0"/>
              <a:t>PO</a:t>
            </a:r>
            <a:r>
              <a:rPr lang="en-US" sz="4000" baseline="-25000" dirty="0" smtClean="0"/>
              <a:t>4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err="1" smtClean="0"/>
              <a:t>Pb</a:t>
            </a:r>
            <a:r>
              <a:rPr lang="en-US" dirty="0" smtClean="0"/>
              <a:t>(ClO</a:t>
            </a:r>
            <a:r>
              <a:rPr lang="en-US" sz="4000" baseline="-25000" dirty="0" smtClean="0"/>
              <a:t>4</a:t>
            </a:r>
            <a:r>
              <a:rPr lang="en-US" dirty="0" smtClean="0"/>
              <a:t>)</a:t>
            </a:r>
            <a:r>
              <a:rPr lang="en-US" sz="4000" baseline="-25000" dirty="0" smtClean="0"/>
              <a:t>4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7473" y="2858857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 acetate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7473" y="4126992"/>
            <a:ext cx="543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dihydrogen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phosphate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473" y="5518237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(IV) perchlorate</a:t>
            </a:r>
            <a:endParaRPr lang="en-US" sz="4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CC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formulas for the names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copper (I) thiosulfate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ammonium dichromate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titanium (III) peroxide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2559" y="2858857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385" y="4126992"/>
            <a:ext cx="230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145" y="5518237"/>
            <a:ext cx="153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 - Ionic Nomenclature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3128"/>
            <a:ext cx="9938316" cy="5794872"/>
          </a:xfrm>
        </p:spPr>
        <p:txBody>
          <a:bodyPr>
            <a:noAutofit/>
          </a:bodyPr>
          <a:lstStyle/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silver and iodine	</a:t>
            </a:r>
            <a:r>
              <a:rPr lang="en-US" sz="2800" b="1" dirty="0" err="1">
                <a:solidFill>
                  <a:srgbClr val="FF0000"/>
                </a:solidFill>
              </a:rPr>
              <a:t>AgI</a:t>
            </a:r>
            <a:endParaRPr lang="en-US" sz="2800" b="1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nickel and chlorine	</a:t>
            </a:r>
            <a:r>
              <a:rPr lang="en-US" sz="2800" b="1" dirty="0">
                <a:solidFill>
                  <a:srgbClr val="FF0000"/>
                </a:solidFill>
              </a:rPr>
              <a:t>NiCl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oxygen and gold	</a:t>
            </a:r>
            <a:r>
              <a:rPr lang="en-US" sz="2800" b="1" dirty="0">
                <a:solidFill>
                  <a:srgbClr val="FF0000"/>
                </a:solidFill>
              </a:rPr>
              <a:t>Au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  and  Au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gallium and phosphorus	</a:t>
            </a:r>
            <a:r>
              <a:rPr lang="en-US" sz="2800" b="1" dirty="0">
                <a:solidFill>
                  <a:srgbClr val="FF0000"/>
                </a:solidFill>
              </a:rPr>
              <a:t>Ga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 and  </a:t>
            </a:r>
            <a:r>
              <a:rPr lang="en-US" sz="2800" b="1" dirty="0" err="1">
                <a:solidFill>
                  <a:srgbClr val="FF0000"/>
                </a:solidFill>
              </a:rPr>
              <a:t>GaP</a:t>
            </a:r>
            <a:endParaRPr lang="en-US" sz="2800" b="1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fluorine and chromium	</a:t>
            </a:r>
            <a:r>
              <a:rPr lang="en-US" sz="2800" b="1" dirty="0">
                <a:solidFill>
                  <a:srgbClr val="FF0000"/>
                </a:solidFill>
              </a:rPr>
              <a:t>CrF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 and  CrF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/>
              <a:t>	</a:t>
            </a: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lead and oxygen	</a:t>
            </a:r>
            <a:r>
              <a:rPr lang="en-US" sz="2800" b="1" dirty="0" err="1">
                <a:solidFill>
                  <a:srgbClr val="FF0000"/>
                </a:solidFill>
              </a:rPr>
              <a:t>PbO</a:t>
            </a:r>
            <a:r>
              <a:rPr lang="en-US" sz="2800" b="1" dirty="0">
                <a:solidFill>
                  <a:srgbClr val="FF0000"/>
                </a:solidFill>
              </a:rPr>
              <a:t>  and PbO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indium and </a:t>
            </a:r>
            <a:r>
              <a:rPr lang="en-US" sz="2800" b="1" dirty="0" smtClean="0"/>
              <a:t>selenium    </a:t>
            </a:r>
            <a:r>
              <a:rPr lang="en-US" sz="2800" b="1" dirty="0" smtClean="0">
                <a:solidFill>
                  <a:srgbClr val="FF0000"/>
                </a:solidFill>
              </a:rPr>
              <a:t>In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Se </a:t>
            </a:r>
            <a:r>
              <a:rPr lang="en-US" sz="2800" b="1" dirty="0">
                <a:solidFill>
                  <a:srgbClr val="FF0000"/>
                </a:solidFill>
              </a:rPr>
              <a:t>and </a:t>
            </a:r>
            <a:r>
              <a:rPr lang="en-US" sz="2800" b="1" dirty="0" err="1">
                <a:solidFill>
                  <a:srgbClr val="FF0000"/>
                </a:solidFill>
              </a:rPr>
              <a:t>InSe</a:t>
            </a:r>
            <a:r>
              <a:rPr lang="en-US" sz="2800" b="1" dirty="0">
                <a:solidFill>
                  <a:srgbClr val="FF0000"/>
                </a:solidFill>
              </a:rPr>
              <a:t> and In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Se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chlorine and copper	</a:t>
            </a:r>
            <a:r>
              <a:rPr lang="en-US" sz="2800" b="1" dirty="0" err="1">
                <a:solidFill>
                  <a:srgbClr val="FF0000"/>
                </a:solidFill>
              </a:rPr>
              <a:t>CuCl</a:t>
            </a:r>
            <a:r>
              <a:rPr lang="en-US" sz="2800" b="1" dirty="0">
                <a:solidFill>
                  <a:srgbClr val="FF0000"/>
                </a:solidFill>
              </a:rPr>
              <a:t>  and CuCl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mercury and bromine	</a:t>
            </a:r>
            <a:r>
              <a:rPr lang="en-US" sz="2800" b="1" dirty="0">
                <a:solidFill>
                  <a:srgbClr val="FF0000"/>
                </a:solidFill>
              </a:rPr>
              <a:t>Hg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Br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 and HgBr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 marL="682625" indent="-682625">
              <a:buFont typeface="+mj-lt"/>
              <a:buAutoNum type="arabicParenR" startAt="11"/>
              <a:tabLst>
                <a:tab pos="5254625" algn="l"/>
              </a:tabLst>
            </a:pPr>
            <a:r>
              <a:rPr lang="en-US" sz="2800" b="1" dirty="0"/>
              <a:t>titanium and arsenic	</a:t>
            </a:r>
            <a:r>
              <a:rPr lang="en-US" sz="2800" b="1" dirty="0">
                <a:solidFill>
                  <a:srgbClr val="FF0000"/>
                </a:solidFill>
              </a:rPr>
              <a:t>Ti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As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 and  </a:t>
            </a:r>
            <a:r>
              <a:rPr lang="en-US" sz="2800" b="1" dirty="0" err="1">
                <a:solidFill>
                  <a:srgbClr val="FF0000"/>
                </a:solidFill>
              </a:rPr>
              <a:t>TiAs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44001" cy="914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Chemistry</a:t>
            </a:r>
          </a:p>
          <a:p>
            <a:pPr marL="1206500" indent="-1206500" algn="l"/>
            <a:r>
              <a:rPr lang="en-US" sz="2600" dirty="0" smtClean="0">
                <a:solidFill>
                  <a:schemeClr val="bg1"/>
                </a:solidFill>
              </a:rPr>
              <a:t>Worksheet - Oxidation Numbers and Chemical Formulas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2" y="1296988"/>
            <a:ext cx="8412797" cy="51292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compounds were given Latin names before systematic nomenclature was created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These are still in use even today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On cations with two primary oxidation states, a suffix indicates the oxidation state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suffix "–</a:t>
            </a:r>
            <a:r>
              <a:rPr lang="en-US" sz="2800" i="1" dirty="0" err="1" smtClean="0"/>
              <a:t>ic</a:t>
            </a:r>
            <a:r>
              <a:rPr lang="en-US" sz="2800" i="1" dirty="0" smtClean="0"/>
              <a:t>" means higher oxidation state 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/>
              <a:t>suffix </a:t>
            </a:r>
            <a:r>
              <a:rPr lang="en-US" sz="2800" i="1" dirty="0" smtClean="0"/>
              <a:t>"–</a:t>
            </a:r>
            <a:r>
              <a:rPr lang="en-US" sz="2800" i="1" dirty="0" err="1" smtClean="0"/>
              <a:t>ous</a:t>
            </a:r>
            <a:r>
              <a:rPr lang="en-US" sz="2800" i="1" dirty="0" smtClean="0"/>
              <a:t>" </a:t>
            </a:r>
            <a:r>
              <a:rPr lang="en-US" sz="2800" i="1" dirty="0"/>
              <a:t>means </a:t>
            </a:r>
            <a:r>
              <a:rPr lang="en-US" sz="2800" i="1" dirty="0" smtClean="0"/>
              <a:t>lower </a:t>
            </a:r>
            <a:r>
              <a:rPr lang="en-US" sz="2800" i="1" dirty="0"/>
              <a:t>oxidation state </a:t>
            </a:r>
            <a:endParaRPr lang="en-US" sz="2800" i="1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Most often used on elements with Latin names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Latin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Latin, iron is called </a:t>
            </a:r>
            <a:r>
              <a:rPr lang="en-US" sz="2800" dirty="0" err="1" smtClean="0"/>
              <a:t>ferrum</a:t>
            </a:r>
            <a:endParaRPr lang="en-US" sz="2800" dirty="0" smtClean="0"/>
          </a:p>
          <a:p>
            <a:r>
              <a:rPr lang="en-US" sz="2800" dirty="0" smtClean="0"/>
              <a:t>This is why its atomic symbol is Fe</a:t>
            </a:r>
          </a:p>
          <a:p>
            <a:r>
              <a:rPr lang="en-US" sz="2800" dirty="0" smtClean="0"/>
              <a:t>Iron has two primary oxidation states, +3 and +2</a:t>
            </a:r>
          </a:p>
          <a:p>
            <a:pPr marL="1085850" indent="-457200">
              <a:buFont typeface="Wingdings" panose="05000000000000000000" pitchFamily="2" charset="2"/>
              <a:buChar char="Ø"/>
            </a:pPr>
            <a:r>
              <a:rPr lang="en-US" sz="2800" i="1" dirty="0" smtClean="0"/>
              <a:t>Fe</a:t>
            </a:r>
            <a:r>
              <a:rPr lang="en-US" sz="3600" i="1" baseline="30000" dirty="0" smtClean="0"/>
              <a:t>+3</a:t>
            </a:r>
            <a:r>
              <a:rPr lang="en-US" sz="2800" i="1" dirty="0" smtClean="0"/>
              <a:t> is called ferric</a:t>
            </a:r>
          </a:p>
          <a:p>
            <a:pPr marL="1085850" indent="-457200">
              <a:buFont typeface="Wingdings" panose="05000000000000000000" pitchFamily="2" charset="2"/>
              <a:buChar char="Ø"/>
            </a:pPr>
            <a:r>
              <a:rPr lang="en-US" sz="2800" i="1" dirty="0" smtClean="0"/>
              <a:t>Fe</a:t>
            </a:r>
            <a:r>
              <a:rPr lang="en-US" sz="3600" i="1" baseline="30000" dirty="0" smtClean="0"/>
              <a:t>+2</a:t>
            </a:r>
            <a:r>
              <a:rPr lang="en-US" sz="2800" i="1" dirty="0" smtClean="0"/>
              <a:t> is called ferrous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1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called?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82563" y="5878513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A ferrous wheel</a:t>
            </a:r>
            <a:r>
              <a:rPr lang="en-US" i="1" dirty="0" smtClean="0"/>
              <a:t>!!!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051560"/>
            <a:ext cx="475488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Latin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4333874"/>
            <a:ext cx="8778875" cy="18669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each oxidation state, Fe can be combined with O</a:t>
            </a:r>
            <a:endParaRPr lang="en-US" sz="2800" i="1" dirty="0" smtClean="0"/>
          </a:p>
          <a:p>
            <a:pPr marL="1085850" indent="-457200">
              <a:buFont typeface="Wingdings" panose="05000000000000000000" pitchFamily="2" charset="2"/>
              <a:buChar char="Ø"/>
            </a:pPr>
            <a:r>
              <a:rPr lang="en-US" sz="2800" i="1" dirty="0" smtClean="0"/>
              <a:t>Fe</a:t>
            </a:r>
            <a:r>
              <a:rPr lang="en-US" sz="3600" i="1" baseline="-25000" dirty="0" smtClean="0"/>
              <a:t>2</a:t>
            </a:r>
            <a:r>
              <a:rPr lang="en-US" sz="2800" i="1" dirty="0" smtClean="0"/>
              <a:t>O</a:t>
            </a:r>
            <a:r>
              <a:rPr lang="en-US" sz="3600" i="1" baseline="-25000" dirty="0" smtClean="0"/>
              <a:t>3</a:t>
            </a:r>
            <a:r>
              <a:rPr lang="en-US" sz="2800" i="1" dirty="0" smtClean="0"/>
              <a:t> is ferric oxide</a:t>
            </a:r>
          </a:p>
          <a:p>
            <a:pPr marL="1085850" indent="-457200">
              <a:buFont typeface="Wingdings" panose="05000000000000000000" pitchFamily="2" charset="2"/>
              <a:buChar char="Ø"/>
            </a:pPr>
            <a:r>
              <a:rPr lang="en-US" sz="2800" i="1" dirty="0" err="1" smtClean="0"/>
              <a:t>FeO</a:t>
            </a:r>
            <a:r>
              <a:rPr lang="en-US" sz="2800" i="1" dirty="0" smtClean="0"/>
              <a:t> is ferrous oxide</a:t>
            </a: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8"/>
          <a:stretch/>
        </p:blipFill>
        <p:spPr bwMode="auto">
          <a:xfrm>
            <a:off x="22225" y="1139825"/>
            <a:ext cx="888841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6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182688"/>
            <a:ext cx="8961120" cy="100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Latin names are most frequently used with iron, copper, tin and lead, but can be used with any element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16828"/>
              </p:ext>
            </p:extLst>
          </p:nvPr>
        </p:nvGraphicFramePr>
        <p:xfrm>
          <a:off x="1524000" y="2234565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 (III)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ferric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 (II)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ferrous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(II)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cupric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(I)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cuprous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 (IV)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stannic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 (II)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stannous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(IV)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plumbic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(II)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plumbous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9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249189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0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33663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08860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115276"/>
              </p:ext>
            </p:extLst>
          </p:nvPr>
        </p:nvGraphicFramePr>
        <p:xfrm>
          <a:off x="182880" y="925287"/>
          <a:ext cx="8820212" cy="585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870772"/>
                <a:gridCol w="6400800"/>
              </a:tblGrid>
              <a:tr h="706821">
                <a:tc gridSpan="3"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in the missing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formula or name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rubidium bromide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AuCl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(III) chloride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chloride or silver (I) chloride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 (III) 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titanium (II) nitride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 (I) fluoride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50" y="2398941"/>
            <a:ext cx="4562476" cy="64225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128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22" y="1468438"/>
            <a:ext cx="8362156" cy="3646487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Oxidation States and Writing Formulas</a:t>
            </a:r>
          </a:p>
          <a:p>
            <a:pPr>
              <a:spcBef>
                <a:spcPts val="3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Ionic Nomenclature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Covalent Nomenclature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Acid Nomenclature</a:t>
            </a:r>
          </a:p>
        </p:txBody>
      </p:sp>
    </p:spTree>
    <p:extLst>
      <p:ext uri="{BB962C8B-B14F-4D97-AF65-F5344CB8AC3E}">
        <p14:creationId xmlns:p14="http://schemas.microsoft.com/office/powerpoint/2010/main" val="6415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Ionic Nomenclature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09739" y="1296988"/>
            <a:ext cx="7524523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convert back and forth between formulas and names of: </a:t>
            </a:r>
          </a:p>
          <a:p>
            <a:pPr marL="14287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binary ionic compounds</a:t>
            </a:r>
          </a:p>
          <a:p>
            <a:pPr marL="14287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polyatomic ionic compounds</a:t>
            </a:r>
          </a:p>
          <a:p>
            <a:pPr marL="14287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oxyanion ionic compounds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Ionic Compounds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07849"/>
              </p:ext>
            </p:extLst>
          </p:nvPr>
        </p:nvGraphicFramePr>
        <p:xfrm>
          <a:off x="685641" y="1296988"/>
          <a:ext cx="777271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/>
                <a:gridCol w="4389438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NaCl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chloride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CaBr</a:t>
                      </a:r>
                      <a:r>
                        <a:rPr lang="en-US" sz="3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b="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bromide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3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 oxide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3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 (III) oxide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3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vanadium (II) nitride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Binary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Ionic compounds made from just two elements</a:t>
            </a:r>
          </a:p>
          <a:p>
            <a:r>
              <a:rPr lang="en-US" sz="2800" dirty="0" smtClean="0"/>
              <a:t>Formula Format: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C00000"/>
                </a:solidFill>
              </a:rPr>
              <a:t>Cation</a:t>
            </a:r>
            <a:r>
              <a:rPr lang="en-US" sz="44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</a:rPr>
              <a:t>Anion</a:t>
            </a:r>
            <a:r>
              <a:rPr lang="en-US" sz="4400" b="1" baseline="-25000" dirty="0" err="1" smtClean="0">
                <a:solidFill>
                  <a:srgbClr val="0070C0"/>
                </a:solidFill>
              </a:rPr>
              <a:t>A</a:t>
            </a:r>
            <a:endParaRPr lang="en-US" sz="3600" b="1" baseline="-250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where:</a:t>
            </a:r>
          </a:p>
          <a:p>
            <a:pPr marL="0" indent="0">
              <a:buNone/>
              <a:tabLst>
                <a:tab pos="2628900" algn="r"/>
                <a:tab pos="2743200" algn="l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Cation</a:t>
            </a:r>
            <a:r>
              <a:rPr lang="en-US" sz="2800" dirty="0" smtClean="0"/>
              <a:t> 	= element symbol for cation</a:t>
            </a:r>
          </a:p>
          <a:p>
            <a:pPr marL="0" indent="0">
              <a:buNone/>
              <a:tabLst>
                <a:tab pos="2628900" algn="r"/>
                <a:tab pos="2743200" algn="l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Anion</a:t>
            </a:r>
            <a:r>
              <a:rPr lang="en-US" sz="2800" dirty="0" smtClean="0"/>
              <a:t> 	= element symbol for anion</a:t>
            </a:r>
          </a:p>
          <a:p>
            <a:pPr marL="0" indent="0">
              <a:buNone/>
              <a:tabLst>
                <a:tab pos="2628900" algn="r"/>
                <a:tab pos="2743200" algn="l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r>
              <a:rPr lang="en-US" sz="2800" dirty="0" smtClean="0"/>
              <a:t> 	= number of cation atoms</a:t>
            </a:r>
          </a:p>
          <a:p>
            <a:pPr marL="0" indent="0">
              <a:buNone/>
              <a:tabLst>
                <a:tab pos="2628900" algn="r"/>
                <a:tab pos="2743200" algn="l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A</a:t>
            </a:r>
            <a:r>
              <a:rPr lang="en-US" sz="2800" dirty="0" smtClean="0"/>
              <a:t> 	= number of anion atoms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Ionic Compounds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267" y="1317752"/>
            <a:ext cx="2823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cation </a:t>
            </a:r>
            <a:r>
              <a:rPr lang="en-US" sz="4000" b="1" dirty="0" smtClean="0">
                <a:solidFill>
                  <a:srgbClr val="0070C0"/>
                </a:solidFill>
              </a:rPr>
              <a:t>anion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76" y="2439472"/>
            <a:ext cx="749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Cation comes before anion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11725</TotalTime>
  <Words>1489</Words>
  <Application>Microsoft Office PowerPoint</Application>
  <PresentationFormat>On-screen Show (4:3)</PresentationFormat>
  <Paragraphs>566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Do Now</vt:lpstr>
      <vt:lpstr>PowerPoint Presentation</vt:lpstr>
      <vt:lpstr>PowerPoint Presentation</vt:lpstr>
      <vt:lpstr>Nomenclature</vt:lpstr>
      <vt:lpstr>Ionic Nomenclature</vt:lpstr>
      <vt:lpstr>Binary Ionic Compounds</vt:lpstr>
      <vt:lpstr>Binary Ionic Compounds</vt:lpstr>
      <vt:lpstr>Ionic Compounds Nomenclature</vt:lpstr>
      <vt:lpstr>Ionic Compounds Nomenclature</vt:lpstr>
      <vt:lpstr>Ionic Compounds Nomenclature</vt:lpstr>
      <vt:lpstr>Ionic Compounds Nomenclature</vt:lpstr>
      <vt:lpstr>Example 1 -  NaCl</vt:lpstr>
      <vt:lpstr>Example 2 -  CaBr2</vt:lpstr>
      <vt:lpstr>Example 3 -  Fe2O3</vt:lpstr>
      <vt:lpstr>Check for Understanding 1</vt:lpstr>
      <vt:lpstr>Check for Understanding 2</vt:lpstr>
      <vt:lpstr>Do Now</vt:lpstr>
      <vt:lpstr>Ionic Compounds Nomenclature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  <vt:lpstr>Polyatomic Ions</vt:lpstr>
      <vt:lpstr>Oxyanions</vt:lpstr>
      <vt:lpstr>Common Polyatomic Ions</vt:lpstr>
      <vt:lpstr>Oxyanion Naming Conventions</vt:lpstr>
      <vt:lpstr>Formulas with Polyatomic Ions</vt:lpstr>
      <vt:lpstr>Ionic Compounds Nomenclature</vt:lpstr>
      <vt:lpstr>Example 4 -  NH4F</vt:lpstr>
      <vt:lpstr>Example 5 -  Fe2(CO3)3</vt:lpstr>
      <vt:lpstr>Check for Understanding 3</vt:lpstr>
      <vt:lpstr>Check for Understanding 4</vt:lpstr>
      <vt:lpstr>Homework</vt:lpstr>
      <vt:lpstr>Latin Names</vt:lpstr>
      <vt:lpstr>Example of Latin Name</vt:lpstr>
      <vt:lpstr>What is this called?</vt:lpstr>
      <vt:lpstr>Example of Latin Name</vt:lpstr>
      <vt:lpstr>Latin Names</vt:lpstr>
      <vt:lpstr>Do Now</vt:lpstr>
      <vt:lpstr>Do Now</vt:lpstr>
      <vt:lpstr>Do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805</cp:revision>
  <cp:lastPrinted>2016-04-27T19:55:35Z</cp:lastPrinted>
  <dcterms:created xsi:type="dcterms:W3CDTF">2012-09-15T16:31:25Z</dcterms:created>
  <dcterms:modified xsi:type="dcterms:W3CDTF">2016-05-14T00:47:40Z</dcterms:modified>
</cp:coreProperties>
</file>