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926" r:id="rId2"/>
    <p:sldId id="927" r:id="rId3"/>
    <p:sldId id="928" r:id="rId4"/>
    <p:sldId id="799" r:id="rId5"/>
    <p:sldId id="922" r:id="rId6"/>
    <p:sldId id="590" r:id="rId7"/>
    <p:sldId id="872" r:id="rId8"/>
    <p:sldId id="862" r:id="rId9"/>
    <p:sldId id="859" r:id="rId10"/>
    <p:sldId id="861" r:id="rId11"/>
    <p:sldId id="791" r:id="rId12"/>
    <p:sldId id="866" r:id="rId13"/>
    <p:sldId id="867" r:id="rId14"/>
    <p:sldId id="868" r:id="rId15"/>
    <p:sldId id="800" r:id="rId16"/>
    <p:sldId id="821" r:id="rId17"/>
    <p:sldId id="812" r:id="rId18"/>
    <p:sldId id="870" r:id="rId19"/>
    <p:sldId id="876" r:id="rId20"/>
    <p:sldId id="871" r:id="rId21"/>
    <p:sldId id="937" r:id="rId22"/>
    <p:sldId id="939" r:id="rId23"/>
    <p:sldId id="940" r:id="rId24"/>
    <p:sldId id="941" r:id="rId25"/>
    <p:sldId id="875" r:id="rId26"/>
    <p:sldId id="934" r:id="rId27"/>
    <p:sldId id="935" r:id="rId28"/>
    <p:sldId id="809" r:id="rId29"/>
    <p:sldId id="881" r:id="rId30"/>
    <p:sldId id="936" r:id="rId31"/>
    <p:sldId id="883" r:id="rId32"/>
    <p:sldId id="884" r:id="rId33"/>
    <p:sldId id="885" r:id="rId34"/>
    <p:sldId id="877" r:id="rId35"/>
    <p:sldId id="690" r:id="rId36"/>
    <p:sldId id="921" r:id="rId37"/>
    <p:sldId id="855" r:id="rId38"/>
    <p:sldId id="856" r:id="rId39"/>
    <p:sldId id="857" r:id="rId40"/>
    <p:sldId id="813" r:id="rId41"/>
    <p:sldId id="852" r:id="rId42"/>
    <p:sldId id="853" r:id="rId43"/>
    <p:sldId id="860" r:id="rId44"/>
    <p:sldId id="863" r:id="rId45"/>
    <p:sldId id="802" r:id="rId46"/>
    <p:sldId id="803" r:id="rId47"/>
    <p:sldId id="814" r:id="rId48"/>
    <p:sldId id="815" r:id="rId49"/>
    <p:sldId id="912" r:id="rId50"/>
    <p:sldId id="763" r:id="rId51"/>
    <p:sldId id="929" r:id="rId52"/>
    <p:sldId id="930" r:id="rId53"/>
    <p:sldId id="932" r:id="rId54"/>
    <p:sldId id="805" r:id="rId55"/>
    <p:sldId id="874" r:id="rId56"/>
    <p:sldId id="810" r:id="rId57"/>
    <p:sldId id="811" r:id="rId58"/>
    <p:sldId id="882" r:id="rId59"/>
    <p:sldId id="938" r:id="rId60"/>
    <p:sldId id="933" r:id="rId61"/>
  </p:sldIdLst>
  <p:sldSz cx="9144000" cy="6858000" type="screen4x3"/>
  <p:notesSz cx="7077075" cy="9004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A9"/>
    <a:srgbClr val="00E266"/>
    <a:srgbClr val="CC00CC"/>
    <a:srgbClr val="00CC99"/>
    <a:srgbClr val="006600"/>
    <a:srgbClr val="EE0000"/>
    <a:srgbClr val="008A3E"/>
    <a:srgbClr val="FFD1D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574" autoAdjust="0"/>
    <p:restoredTop sz="99500" autoAdjust="0"/>
  </p:normalViewPr>
  <p:slideViewPr>
    <p:cSldViewPr snapToGrid="0">
      <p:cViewPr>
        <p:scale>
          <a:sx n="70" d="100"/>
          <a:sy n="70" d="100"/>
        </p:scale>
        <p:origin x="-1574" y="-3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501" y="0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BE05EE-DD1D-468D-9A8F-5F65C199C307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74688"/>
            <a:ext cx="4505325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30" tIns="46665" rIns="93330" bIns="4666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15" y="4277343"/>
            <a:ext cx="5661046" cy="4051041"/>
          </a:xfrm>
          <a:prstGeom prst="rect">
            <a:avLst/>
          </a:prstGeom>
        </p:spPr>
        <p:txBody>
          <a:bodyPr vert="horz" lIns="93330" tIns="46665" rIns="93330" bIns="46665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553192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501" y="8553192"/>
            <a:ext cx="3067041" cy="449620"/>
          </a:xfrm>
          <a:prstGeom prst="rect">
            <a:avLst/>
          </a:prstGeom>
        </p:spPr>
        <p:txBody>
          <a:bodyPr vert="horz" lIns="93330" tIns="46665" rIns="93330" bIns="4666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5A83C83-814F-4BD3-8FC2-6BA303FF7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7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2E4FBB-45CD-467F-BF58-C63AFB8CAC46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245A5B0-7D4E-4458-A7EF-718A25E77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31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73F4479-F087-4AA8-8F35-3E89A0BDEC06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E1A9DF-8D08-4560-8F48-6BA8C3A08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25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438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6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41B675-0EC5-4F47-AD5B-9892A09ACA8D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B0E890-5A7C-42FB-A2B4-4329902FAE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63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6BF3143-AA04-4600-A179-AA5251F1F7D9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FA451D3-FD4E-4EFE-9E09-E5F8FBA3CC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91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91CAFD-9E56-4E69-A90E-EDDFA35CC4F8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A55A8-04F9-445F-B847-EA3256F1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E0FF88D-3B31-4CEA-99D4-56D184CB3F06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CC2421-6F9F-4982-B3A3-300E40A20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2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A5AD909-40AB-4C6F-92C4-246A9BA1AADA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8CE8E2-44E4-451A-97A9-48554F552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E82CA4-DFA5-4E7D-B29E-2FC7516F04DF}" type="datetimeFigureOut">
              <a:rPr lang="en-US"/>
              <a:pPr>
                <a:defRPr/>
              </a:pPr>
              <a:t>5/10/2016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88CDD5-9159-44B0-B69C-A5ECB95AA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038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82563" y="274638"/>
            <a:ext cx="87788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563" y="1296988"/>
            <a:ext cx="8778875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TextBox 6"/>
          <p:cNvSpPr txBox="1">
            <a:spLocks noChangeArrowheads="1"/>
          </p:cNvSpPr>
          <p:nvPr userDrawn="1"/>
        </p:nvSpPr>
        <p:spPr bwMode="auto">
          <a:xfrm>
            <a:off x="8458200" y="6596063"/>
            <a:ext cx="685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en-US" altLang="en-US" sz="1100" smtClean="0">
                <a:latin typeface="Arial" charset="0"/>
              </a:rPr>
              <a:t>slide </a:t>
            </a:r>
            <a:fld id="{F23424E0-1781-4D89-9BBD-DB8FC2B2F9B9}" type="slidenum">
              <a:rPr lang="en-US" altLang="en-US" sz="1100" smtClean="0">
                <a:latin typeface="Arial" charset="0"/>
              </a:rPr>
              <a:pPr algn="r">
                <a:defRPr/>
              </a:pPr>
              <a:t>‹#›</a:t>
            </a:fld>
            <a:endParaRPr lang="en-US" altLang="en-US" sz="1100" smtClean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0070C0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12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•"/>
        <a:defRPr sz="24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rtl="0" eaLnBrk="0" fontAlgn="base" hangingPunct="0">
        <a:spcBef>
          <a:spcPct val="0"/>
        </a:spcBef>
        <a:spcAft>
          <a:spcPct val="0"/>
        </a:spcAft>
        <a:buFont typeface="Arial" charset="0"/>
        <a:buChar char="»"/>
        <a:defRPr sz="2000" i="1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93663"/>
            <a:ext cx="8778875" cy="731837"/>
          </a:xfrm>
        </p:spPr>
        <p:txBody>
          <a:bodyPr/>
          <a:lstStyle/>
          <a:p>
            <a:r>
              <a:rPr lang="en-US" dirty="0" smtClean="0"/>
              <a:t>Predicting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2076450"/>
            <a:ext cx="8869680" cy="4610100"/>
          </a:xfrm>
        </p:spPr>
        <p:txBody>
          <a:bodyPr/>
          <a:lstStyle/>
          <a:p>
            <a:r>
              <a:rPr lang="en-US" dirty="0" smtClean="0"/>
              <a:t>To help in predicting formulas, scientists created a number that describes how an atom </a:t>
            </a:r>
            <a:r>
              <a:rPr lang="en-US" i="1" u="sng" dirty="0" smtClean="0">
                <a:solidFill>
                  <a:srgbClr val="0000FF"/>
                </a:solidFill>
              </a:rPr>
              <a:t>usually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bonds.</a:t>
            </a:r>
          </a:p>
          <a:p>
            <a:pPr marL="1028700" indent="-342900">
              <a:spcBef>
                <a:spcPts val="900"/>
              </a:spcBef>
            </a:pPr>
            <a:r>
              <a:rPr lang="en-US" sz="2800" i="1" dirty="0" smtClean="0"/>
              <a:t>Does it </a:t>
            </a:r>
            <a:r>
              <a:rPr lang="en-US" sz="2800" i="1" u="sng" dirty="0" smtClean="0">
                <a:solidFill>
                  <a:srgbClr val="0000FF"/>
                </a:solidFill>
              </a:rPr>
              <a:t>usually</a:t>
            </a:r>
            <a:r>
              <a:rPr lang="en-US" sz="2800" i="1" dirty="0" smtClean="0"/>
              <a:t> gain or lose electron density?</a:t>
            </a:r>
          </a:p>
          <a:p>
            <a:pPr marL="1028700" indent="-342900">
              <a:spcBef>
                <a:spcPts val="900"/>
              </a:spcBef>
            </a:pPr>
            <a:r>
              <a:rPr lang="en-US" sz="2800" i="1" dirty="0" smtClean="0"/>
              <a:t>How much electron density does it </a:t>
            </a:r>
            <a:r>
              <a:rPr lang="en-US" sz="2800" i="1" u="sng" dirty="0" smtClean="0">
                <a:solidFill>
                  <a:srgbClr val="0000FF"/>
                </a:solidFill>
              </a:rPr>
              <a:t>usually</a:t>
            </a:r>
            <a:r>
              <a:rPr lang="en-US" sz="2800" i="1" dirty="0" smtClean="0"/>
              <a:t> gain or lose?</a:t>
            </a:r>
          </a:p>
          <a:p>
            <a:pPr marL="1028700" indent="-342900">
              <a:spcBef>
                <a:spcPts val="900"/>
              </a:spcBef>
            </a:pPr>
            <a:r>
              <a:rPr lang="en-US" sz="2800" i="1" dirty="0" smtClean="0"/>
              <a:t>In what ratio will it </a:t>
            </a:r>
            <a:r>
              <a:rPr lang="en-US" sz="2800" i="1" u="sng" dirty="0" smtClean="0">
                <a:solidFill>
                  <a:srgbClr val="0000FF"/>
                </a:solidFill>
              </a:rPr>
              <a:t>usually</a:t>
            </a:r>
            <a:r>
              <a:rPr lang="en-US" sz="2800" i="1" dirty="0" smtClean="0"/>
              <a:t> combine?</a:t>
            </a:r>
          </a:p>
          <a:p>
            <a:r>
              <a:rPr lang="en-US" dirty="0" smtClean="0"/>
              <a:t>This number is called the </a:t>
            </a:r>
            <a:r>
              <a:rPr lang="en-US" b="1" u="sng" dirty="0" smtClean="0">
                <a:solidFill>
                  <a:srgbClr val="FF0000"/>
                </a:solidFill>
              </a:rPr>
              <a:t>oxidation number</a:t>
            </a:r>
          </a:p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562" y="915988"/>
            <a:ext cx="886968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When two elements combine, we can often predict the formula of the resulting compound</a:t>
            </a:r>
            <a:endParaRPr lang="en-US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82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" y="1485901"/>
            <a:ext cx="8778240" cy="150495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" y="4552951"/>
            <a:ext cx="8778240" cy="93344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400" b="1" dirty="0" smtClean="0">
                <a:solidFill>
                  <a:srgbClr val="FF0000"/>
                </a:solidFill>
              </a:rPr>
              <a:t>Write this in your notes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(also called Oxidation State)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2" y="1525587"/>
            <a:ext cx="8961120" cy="4751387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A number assigned to an atom to track how many electrons it lost or gained or appears to have lost or gained when it bonded into a compound.</a:t>
            </a:r>
          </a:p>
          <a:p>
            <a:pPr>
              <a:spcBef>
                <a:spcPts val="1800"/>
              </a:spcBef>
            </a:pPr>
            <a:r>
              <a:rPr lang="en-US" sz="2800" dirty="0" smtClean="0"/>
              <a:t>Conceptually, the number is equal to the charge on an atom if the more electronegative atom in each bond took all of the bonding electrons.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Compounds form such that the sum of all the oxidation numbers is zero </a:t>
            </a:r>
          </a:p>
          <a:p>
            <a:pPr marL="1085850" indent="-171450">
              <a:spcBef>
                <a:spcPts val="1800"/>
              </a:spcBef>
              <a:buNone/>
            </a:pPr>
            <a:r>
              <a:rPr lang="en-US" sz="2800" dirty="0" smtClean="0"/>
              <a:t>(	or, if the compound is charged, the sum of the oxidation numbers is equal to the charge)</a:t>
            </a:r>
          </a:p>
        </p:txBody>
      </p:sp>
    </p:spTree>
    <p:extLst>
      <p:ext uri="{BB962C8B-B14F-4D97-AF65-F5344CB8AC3E}">
        <p14:creationId xmlns:p14="http://schemas.microsoft.com/office/powerpoint/2010/main" val="429122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Nature of Oxidation Numbers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80974" y="2797210"/>
            <a:ext cx="8641080" cy="640080"/>
            <a:chOff x="180974" y="2416983"/>
            <a:chExt cx="8641080" cy="64008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8181974" y="2416983"/>
              <a:ext cx="640080" cy="640080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K</a:t>
              </a:r>
              <a:r>
                <a:rPr lang="en-US" sz="2800" baseline="30000" dirty="0" smtClean="0"/>
                <a:t>+1</a:t>
              </a:r>
              <a:endParaRPr lang="en-US" sz="2800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974" y="2475413"/>
              <a:ext cx="704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Potassium has an oxidation number of +1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80974" y="5094015"/>
            <a:ext cx="8778240" cy="914400"/>
            <a:chOff x="180974" y="3258130"/>
            <a:chExt cx="8778240" cy="914400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044814" y="3258130"/>
              <a:ext cx="914400" cy="914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O</a:t>
              </a:r>
              <a:r>
                <a:rPr lang="en-US" sz="2800" baseline="30000" dirty="0" smtClean="0"/>
                <a:t>-2</a:t>
              </a:r>
              <a:endParaRPr lang="en-US" sz="2800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74" y="3453720"/>
              <a:ext cx="704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Oxygen has an oxidation number of –2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974" y="6144280"/>
            <a:ext cx="877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As before, this allows us to predict a formula of </a:t>
            </a:r>
            <a:r>
              <a:rPr lang="en-US" sz="28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0974" y="3573155"/>
            <a:ext cx="8778240" cy="1384995"/>
            <a:chOff x="180974" y="3573155"/>
            <a:chExt cx="8778240" cy="1384995"/>
          </a:xfrm>
        </p:grpSpPr>
        <p:sp>
          <p:nvSpPr>
            <p:cNvPr id="12" name="TextBox 11"/>
            <p:cNvSpPr txBox="1"/>
            <p:nvPr/>
          </p:nvSpPr>
          <p:spPr>
            <a:xfrm>
              <a:off x="180974" y="3577053"/>
              <a:ext cx="8778240" cy="137029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 anchor="b" anchorCtr="0">
              <a:noAutofit/>
            </a:bodyPr>
            <a:lstStyle/>
            <a:p>
              <a:pPr algn="r"/>
              <a:r>
                <a:rPr lang="en-US" sz="1600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0974" y="3573155"/>
              <a:ext cx="8778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800" b="1" u="sng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negative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oxidation number means an atom usually gains electrons or gains electron density when bonding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0974" y="1276350"/>
            <a:ext cx="8778240" cy="1384995"/>
            <a:chOff x="180974" y="1276350"/>
            <a:chExt cx="8778240" cy="1384995"/>
          </a:xfrm>
        </p:grpSpPr>
        <p:sp>
          <p:nvSpPr>
            <p:cNvPr id="14" name="TextBox 13"/>
            <p:cNvSpPr txBox="1"/>
            <p:nvPr/>
          </p:nvSpPr>
          <p:spPr>
            <a:xfrm>
              <a:off x="180974" y="1291053"/>
              <a:ext cx="8778240" cy="1370292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 anchor="b" anchorCtr="0">
              <a:noAutofit/>
            </a:bodyPr>
            <a:lstStyle/>
            <a:p>
              <a:pPr algn="r"/>
              <a:r>
                <a:rPr lang="en-US" sz="1600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0974" y="1276350"/>
              <a:ext cx="87782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</a:t>
              </a:r>
              <a:r>
                <a:rPr lang="en-US" sz="2800" b="1" u="sng" dirty="0" smtClean="0">
                  <a:solidFill>
                    <a:srgbClr val="EE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positive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oxidation number means an atom usually gives up electrons or releases electron density when bonding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644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with Covalent Compounds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80974" y="3693824"/>
            <a:ext cx="8572500" cy="640080"/>
            <a:chOff x="180974" y="1406560"/>
            <a:chExt cx="8572500" cy="640080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8113394" y="1406560"/>
              <a:ext cx="640080" cy="640080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B</a:t>
              </a:r>
              <a:endParaRPr lang="en-US" sz="2800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974" y="1464990"/>
              <a:ext cx="704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smtClean="0">
                  <a:latin typeface="Arial" panose="020B0604020202020204" pitchFamily="34" charset="0"/>
                  <a:cs typeface="Arial" panose="020B0604020202020204" pitchFamily="34" charset="0"/>
                </a:rPr>
                <a:t>Boron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has an oxidation number of +3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0974" y="4531384"/>
            <a:ext cx="8526780" cy="548640"/>
            <a:chOff x="180974" y="2616875"/>
            <a:chExt cx="8526780" cy="548640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159114" y="2616875"/>
              <a:ext cx="548640" cy="54864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 smtClean="0"/>
                <a:t>F</a:t>
              </a:r>
              <a:endParaRPr lang="en-US" sz="2800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74" y="2629585"/>
              <a:ext cx="70408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Fluorine has an oxidation number of –1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974" y="2542237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Even though there is no electron transfer, we can use the oxidation numbers to predict the formula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974" y="5277505"/>
            <a:ext cx="877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a neutral molecule, we predict a formula of </a:t>
            </a:r>
            <a:r>
              <a:rPr lang="en-US" sz="28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36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0974" y="139065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Boron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fluorine form a polar covalent bond because of their difference in electronegativity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274638"/>
            <a:ext cx="8778240" cy="1030287"/>
          </a:xfrm>
        </p:spPr>
        <p:txBody>
          <a:bodyPr/>
          <a:lstStyle/>
          <a:p>
            <a:r>
              <a:rPr lang="en-US" dirty="0" smtClean="0"/>
              <a:t>Oxidation Numbers Are </a:t>
            </a:r>
            <a:br>
              <a:rPr lang="en-US" dirty="0" smtClean="0"/>
            </a:br>
            <a:r>
              <a:rPr lang="en-US" dirty="0" smtClean="0"/>
              <a:t>Actually More Complicated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7494" y="1630363"/>
            <a:ext cx="8609012" cy="51292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now, we will use oxidation numbers in this simplified manner to predict formulas</a:t>
            </a:r>
          </a:p>
          <a:p>
            <a:r>
              <a:rPr lang="en-US" sz="2800" dirty="0" smtClean="0"/>
              <a:t>There is much more to oxidation numbers</a:t>
            </a:r>
          </a:p>
          <a:p>
            <a:pPr marL="803275">
              <a:spcBef>
                <a:spcPts val="900"/>
              </a:spcBef>
            </a:pPr>
            <a:r>
              <a:rPr lang="en-US" sz="2600" i="1" dirty="0" smtClean="0"/>
              <a:t>Many atoms can have multiple oxidation numbers</a:t>
            </a:r>
          </a:p>
          <a:p>
            <a:pPr marL="803275">
              <a:spcBef>
                <a:spcPts val="900"/>
              </a:spcBef>
            </a:pPr>
            <a:r>
              <a:rPr lang="en-US" sz="2600" i="1" dirty="0" smtClean="0"/>
              <a:t>An atoms oxidation number can change during a reaction</a:t>
            </a:r>
          </a:p>
          <a:p>
            <a:pPr marL="803275">
              <a:spcBef>
                <a:spcPts val="900"/>
              </a:spcBef>
            </a:pPr>
            <a:r>
              <a:rPr lang="en-US" sz="2600" i="1" dirty="0" smtClean="0"/>
              <a:t>Tracking oxidation numbers is vital to understanding electrochemistry and redox reactions</a:t>
            </a:r>
          </a:p>
          <a:p>
            <a:r>
              <a:rPr lang="en-US" sz="2800" dirty="0" smtClean="0"/>
              <a:t>For us, however, we will just use them to predict formulas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51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Numbers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(That Usually Don't Change)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97" y="1654628"/>
            <a:ext cx="8791575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640" y="1603581"/>
            <a:ext cx="3527056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Group 1 &amp; Group 2 Metals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48008" y="4826373"/>
            <a:ext cx="340285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Non-Metals &amp; Metalloids</a:t>
            </a:r>
          </a:p>
        </p:txBody>
      </p:sp>
    </p:spTree>
    <p:extLst>
      <p:ext uri="{BB962C8B-B14F-4D97-AF65-F5344CB8AC3E}">
        <p14:creationId xmlns:p14="http://schemas.microsoft.com/office/powerpoint/2010/main" val="319555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You Need to Know These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92809" y="957942"/>
            <a:ext cx="8158383" cy="5596041"/>
            <a:chOff x="352425" y="957942"/>
            <a:chExt cx="8158383" cy="5596041"/>
          </a:xfrm>
        </p:grpSpPr>
        <p:pic>
          <p:nvPicPr>
            <p:cNvPr id="13313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796" b="25581"/>
            <a:stretch/>
          </p:blipFill>
          <p:spPr bwMode="auto">
            <a:xfrm>
              <a:off x="352425" y="957942"/>
              <a:ext cx="1979537" cy="5573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097" b="25280"/>
            <a:stretch/>
          </p:blipFill>
          <p:spPr bwMode="auto">
            <a:xfrm>
              <a:off x="3507022" y="957942"/>
              <a:ext cx="5003786" cy="5596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331962" y="5917363"/>
            <a:ext cx="4480076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There are exceptions, but you are not required to know them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6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Numbers of Metals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19206" r="31518" b="15396"/>
          <a:stretch/>
        </p:blipFill>
        <p:spPr bwMode="auto">
          <a:xfrm>
            <a:off x="0" y="1153880"/>
            <a:ext cx="6309360" cy="55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8262" y="1900093"/>
            <a:ext cx="11514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These are on your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2160" y="3330910"/>
            <a:ext cx="3383280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Note - These are the most common oxidations numbers.  All of these elements have other oxidations numbers which are less common.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66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Chemical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57" y="1296988"/>
            <a:ext cx="8218487" cy="5129212"/>
          </a:xfrm>
        </p:spPr>
        <p:txBody>
          <a:bodyPr/>
          <a:lstStyle/>
          <a:p>
            <a:r>
              <a:rPr lang="en-US" sz="2800" dirty="0" smtClean="0"/>
              <a:t>Formula Format: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EE0000"/>
                </a:solidFill>
              </a:rPr>
              <a:t>X</a:t>
            </a:r>
            <a:r>
              <a:rPr lang="en-US" sz="4400" b="1" baseline="-25000" dirty="0" err="1" smtClean="0">
                <a:solidFill>
                  <a:srgbClr val="EE0000"/>
                </a:solidFill>
              </a:rPr>
              <a:t>x</a:t>
            </a:r>
            <a:r>
              <a:rPr lang="en-US" sz="3600" b="1" dirty="0" err="1" smtClean="0">
                <a:solidFill>
                  <a:srgbClr val="0070C0"/>
                </a:solidFill>
              </a:rPr>
              <a:t>Y</a:t>
            </a:r>
            <a:r>
              <a:rPr lang="en-US" sz="4400" b="1" baseline="-25000" dirty="0" err="1" smtClean="0">
                <a:solidFill>
                  <a:srgbClr val="0070C0"/>
                </a:solidFill>
              </a:rPr>
              <a:t>y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where: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X</a:t>
            </a:r>
            <a:r>
              <a:rPr lang="en-US" sz="2800" dirty="0" smtClean="0"/>
              <a:t> = 	atomic symbol for element with a </a:t>
            </a:r>
            <a:r>
              <a:rPr lang="en-US" sz="2800" b="1" dirty="0" smtClean="0">
                <a:solidFill>
                  <a:srgbClr val="EE0000"/>
                </a:solidFill>
              </a:rPr>
              <a:t>positive</a:t>
            </a:r>
            <a:r>
              <a:rPr lang="en-US" sz="2800" dirty="0" smtClean="0"/>
              <a:t> oxidation number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= </a:t>
            </a:r>
            <a:r>
              <a:rPr lang="en-US" sz="2800" dirty="0"/>
              <a:t>	</a:t>
            </a:r>
            <a:r>
              <a:rPr lang="en-US" sz="2800" dirty="0" smtClean="0"/>
              <a:t>atomic </a:t>
            </a:r>
            <a:r>
              <a:rPr lang="en-US" sz="2800" dirty="0"/>
              <a:t>symbol for element with a </a:t>
            </a:r>
            <a:r>
              <a:rPr lang="en-US" sz="2800" b="1" dirty="0" smtClean="0">
                <a:solidFill>
                  <a:srgbClr val="0070C0"/>
                </a:solidFill>
              </a:rPr>
              <a:t>negative</a:t>
            </a:r>
            <a:r>
              <a:rPr lang="en-US" sz="2800" dirty="0" smtClean="0"/>
              <a:t> </a:t>
            </a:r>
            <a:r>
              <a:rPr lang="en-US" sz="2800" dirty="0"/>
              <a:t>oxidation number</a:t>
            </a:r>
            <a:endParaRPr lang="en-US" sz="2800" dirty="0" smtClean="0"/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x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EE0000"/>
                </a:solidFill>
              </a:rPr>
              <a:t>X</a:t>
            </a:r>
            <a:r>
              <a:rPr lang="en-US" sz="2800" dirty="0" smtClean="0"/>
              <a:t> atoms in compound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atoms in compound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9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formula of the compound formed between calcium and nitrogen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2381686"/>
            <a:ext cx="6524625" cy="4476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95899" y="2952748"/>
            <a:ext cx="73152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66899" y="4208363"/>
            <a:ext cx="731520" cy="8229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72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3" y="5421157"/>
            <a:ext cx="3635826" cy="5878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Units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Covalent 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b="1" dirty="0" smtClean="0">
                <a:solidFill>
                  <a:srgbClr val="FF0000"/>
                </a:solidFill>
              </a:rPr>
              <a:t>Nomenclature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873195" y="5299572"/>
            <a:ext cx="3184956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7.3 and 8.2 in our book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38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15415" y="5210174"/>
            <a:ext cx="7132320" cy="14630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sz="1400" b="1" i="1" dirty="0" smtClean="0">
                <a:solidFill>
                  <a:srgbClr val="FF0000"/>
                </a:solidFill>
              </a:rPr>
              <a:t>What are x and y?</a:t>
            </a:r>
            <a:endParaRPr lang="en-US" sz="1400" b="1" i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56" y="1296988"/>
            <a:ext cx="8503920" cy="5129212"/>
          </a:xfrm>
        </p:spPr>
        <p:txBody>
          <a:bodyPr/>
          <a:lstStyle/>
          <a:p>
            <a:r>
              <a:rPr lang="en-US" sz="2800" dirty="0" smtClean="0"/>
              <a:t>Formula: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EE0000"/>
                </a:solidFill>
              </a:rPr>
              <a:t>Ca</a:t>
            </a:r>
            <a:r>
              <a:rPr lang="en-US" sz="4400" b="1" baseline="-25000" dirty="0" err="1" smtClean="0">
                <a:solidFill>
                  <a:srgbClr val="EE0000"/>
                </a:solidFill>
              </a:rPr>
              <a:t>x</a:t>
            </a:r>
            <a:r>
              <a:rPr lang="en-US" sz="3600" b="1" dirty="0" err="1" smtClean="0">
                <a:solidFill>
                  <a:srgbClr val="0070C0"/>
                </a:solidFill>
              </a:rPr>
              <a:t>N</a:t>
            </a:r>
            <a:r>
              <a:rPr lang="en-US" sz="4400" b="1" baseline="-25000" dirty="0" err="1" smtClean="0">
                <a:solidFill>
                  <a:srgbClr val="0070C0"/>
                </a:solidFill>
              </a:rPr>
              <a:t>y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where: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Ca</a:t>
            </a:r>
            <a:r>
              <a:rPr lang="en-US" sz="2800" dirty="0" smtClean="0"/>
              <a:t> = 	atomic symbol for calcium, the element with a </a:t>
            </a:r>
            <a:r>
              <a:rPr lang="en-US" sz="2800" b="1" dirty="0" smtClean="0">
                <a:solidFill>
                  <a:srgbClr val="EE0000"/>
                </a:solidFill>
              </a:rPr>
              <a:t>positive</a:t>
            </a:r>
            <a:r>
              <a:rPr lang="en-US" sz="2800" dirty="0" smtClean="0"/>
              <a:t> oxidation number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dirty="0" smtClean="0"/>
              <a:t> = </a:t>
            </a:r>
            <a:r>
              <a:rPr lang="en-US" sz="2800" dirty="0"/>
              <a:t>	</a:t>
            </a:r>
            <a:r>
              <a:rPr lang="en-US" sz="2800" dirty="0" smtClean="0"/>
              <a:t>atomic </a:t>
            </a:r>
            <a:r>
              <a:rPr lang="en-US" sz="2800" dirty="0"/>
              <a:t>symbol for </a:t>
            </a:r>
            <a:r>
              <a:rPr lang="en-US" sz="2800" dirty="0" smtClean="0"/>
              <a:t>nitrogen, the element </a:t>
            </a:r>
            <a:r>
              <a:rPr lang="en-US" sz="2800" dirty="0"/>
              <a:t>with a </a:t>
            </a:r>
            <a:r>
              <a:rPr lang="en-US" sz="2800" b="1" dirty="0" smtClean="0">
                <a:solidFill>
                  <a:srgbClr val="0070C0"/>
                </a:solidFill>
              </a:rPr>
              <a:t>negative</a:t>
            </a:r>
            <a:r>
              <a:rPr lang="en-US" sz="2800" dirty="0" smtClean="0"/>
              <a:t> </a:t>
            </a:r>
            <a:r>
              <a:rPr lang="en-US" sz="2800" dirty="0"/>
              <a:t>oxidation number</a:t>
            </a:r>
            <a:endParaRPr lang="en-US" sz="2800" dirty="0" smtClean="0"/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x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EE0000"/>
                </a:solidFill>
              </a:rPr>
              <a:t>Ca</a:t>
            </a:r>
            <a:r>
              <a:rPr lang="en-US" sz="2800" dirty="0" smtClean="0"/>
              <a:t> atoms in compound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dirty="0" smtClean="0"/>
              <a:t> atoms in compound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958218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958218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074066" y="5050102"/>
            <a:ext cx="5117116" cy="707886"/>
            <a:chOff x="3074066" y="5050102"/>
            <a:chExt cx="511711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074066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+2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6782" y="5142435"/>
              <a:ext cx="9144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‒1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980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=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1597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‒3</a:t>
              </a:r>
              <a:endPara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525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74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958218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286952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958218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74066" y="5050102"/>
            <a:ext cx="5117116" cy="707886"/>
            <a:chOff x="3074066" y="5050102"/>
            <a:chExt cx="511711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074066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6782" y="5142435"/>
              <a:ext cx="9144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+1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980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=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1597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‒3</a:t>
              </a:r>
              <a:endPara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525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751137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958218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286952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958218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286952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74066" y="5050102"/>
            <a:ext cx="5117116" cy="707886"/>
            <a:chOff x="3074066" y="5050102"/>
            <a:chExt cx="511711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074066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+4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6782" y="5142435"/>
              <a:ext cx="9144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‒2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980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=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1597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‒6</a:t>
              </a:r>
              <a:endPara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525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408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99321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958218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286952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30843" y="3615687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958218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286952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74066" y="5050102"/>
            <a:ext cx="5117116" cy="707886"/>
            <a:chOff x="3074066" y="5050102"/>
            <a:chExt cx="5117116" cy="707886"/>
          </a:xfrm>
        </p:grpSpPr>
        <p:sp>
          <p:nvSpPr>
            <p:cNvPr id="7" name="TextBox 6"/>
            <p:cNvSpPr txBox="1"/>
            <p:nvPr/>
          </p:nvSpPr>
          <p:spPr>
            <a:xfrm>
              <a:off x="3074066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+6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276782" y="5142435"/>
              <a:ext cx="91440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46980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=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1597" y="5142435"/>
              <a:ext cx="914400" cy="52322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FF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800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‒6</a:t>
              </a:r>
              <a:endPara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55259" y="5050102"/>
              <a:ext cx="439544" cy="70788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4000" dirty="0" smtClean="0"/>
                <a:t>+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440897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Answer to Example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56" y="1296988"/>
            <a:ext cx="8503920" cy="5129212"/>
          </a:xfrm>
        </p:spPr>
        <p:txBody>
          <a:bodyPr/>
          <a:lstStyle/>
          <a:p>
            <a:r>
              <a:rPr lang="en-US" sz="2800" dirty="0" smtClean="0"/>
              <a:t>Formula: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EE0000"/>
                </a:solidFill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</a:rPr>
              <a:t>3</a:t>
            </a:r>
            <a:r>
              <a:rPr lang="en-US" sz="3600" b="1" dirty="0" smtClean="0">
                <a:solidFill>
                  <a:srgbClr val="0070C0"/>
                </a:solidFill>
              </a:rPr>
              <a:t>N</a:t>
            </a:r>
            <a:r>
              <a:rPr lang="en-US" sz="4400" b="1" baseline="-25000" dirty="0" smtClean="0">
                <a:solidFill>
                  <a:srgbClr val="0070C0"/>
                </a:solidFill>
              </a:rPr>
              <a:t>2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where: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Ca</a:t>
            </a:r>
            <a:r>
              <a:rPr lang="en-US" sz="2800" dirty="0" smtClean="0"/>
              <a:t> = 	atomic symbol for calcium, the element with a </a:t>
            </a:r>
            <a:r>
              <a:rPr lang="en-US" sz="2800" b="1" dirty="0" smtClean="0">
                <a:solidFill>
                  <a:srgbClr val="EE0000"/>
                </a:solidFill>
              </a:rPr>
              <a:t>positive</a:t>
            </a:r>
            <a:r>
              <a:rPr lang="en-US" sz="2800" dirty="0" smtClean="0"/>
              <a:t> oxidation number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dirty="0" smtClean="0"/>
              <a:t> = </a:t>
            </a:r>
            <a:r>
              <a:rPr lang="en-US" sz="2800" dirty="0"/>
              <a:t>	</a:t>
            </a:r>
            <a:r>
              <a:rPr lang="en-US" sz="2800" dirty="0" smtClean="0"/>
              <a:t>atomic </a:t>
            </a:r>
            <a:r>
              <a:rPr lang="en-US" sz="2800" dirty="0"/>
              <a:t>symbol for </a:t>
            </a:r>
            <a:r>
              <a:rPr lang="en-US" sz="2800" dirty="0" smtClean="0"/>
              <a:t>nitrogen, the element </a:t>
            </a:r>
            <a:r>
              <a:rPr lang="en-US" sz="2800" dirty="0"/>
              <a:t>with a </a:t>
            </a:r>
            <a:r>
              <a:rPr lang="en-US" sz="2800" b="1" dirty="0" smtClean="0">
                <a:solidFill>
                  <a:srgbClr val="0070C0"/>
                </a:solidFill>
              </a:rPr>
              <a:t>negative</a:t>
            </a:r>
            <a:r>
              <a:rPr lang="en-US" sz="2800" dirty="0" smtClean="0"/>
              <a:t> </a:t>
            </a:r>
            <a:r>
              <a:rPr lang="en-US" sz="2800" dirty="0"/>
              <a:t>oxidation number</a:t>
            </a:r>
            <a:endParaRPr lang="en-US" sz="2800" dirty="0" smtClean="0"/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EE0000"/>
                </a:solidFill>
              </a:rPr>
              <a:t>3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EE0000"/>
                </a:solidFill>
              </a:rPr>
              <a:t>Ca</a:t>
            </a:r>
            <a:r>
              <a:rPr lang="en-US" sz="2800" dirty="0" smtClean="0"/>
              <a:t> atoms in compound</a:t>
            </a:r>
          </a:p>
          <a:p>
            <a:pPr marL="2000250" indent="-2000250">
              <a:buNone/>
              <a:tabLst>
                <a:tab pos="1828800" algn="r"/>
              </a:tabLst>
            </a:pPr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/>
              <a:t> = 	number of </a:t>
            </a:r>
            <a:r>
              <a:rPr lang="en-US" sz="2800" b="1" dirty="0" smtClean="0">
                <a:solidFill>
                  <a:srgbClr val="0070C0"/>
                </a:solidFill>
              </a:rPr>
              <a:t>N</a:t>
            </a:r>
            <a:r>
              <a:rPr lang="en-US" sz="2800" dirty="0" smtClean="0"/>
              <a:t> atoms in compound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Chlorine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834639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Aluminum and Oxygen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930843" y="2834639"/>
            <a:ext cx="3282314" cy="2617468"/>
            <a:chOff x="2930843" y="2834639"/>
            <a:chExt cx="3282314" cy="2617468"/>
          </a:xfrm>
        </p:grpSpPr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2930843" y="2834639"/>
              <a:ext cx="1188720" cy="1188720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</a:t>
              </a:r>
              <a:r>
                <a:rPr lang="en-US" sz="3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+3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5024437" y="4263387"/>
              <a:ext cx="1188720" cy="118872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sz="3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5024437" y="2834639"/>
              <a:ext cx="1188720" cy="118872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r>
                <a:rPr lang="en-US" sz="3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sz="3600" b="1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800" b="1" baseline="30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533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formula for </a:t>
            </a:r>
            <a:r>
              <a:rPr lang="en-US" dirty="0" smtClean="0"/>
              <a:t>compounds </a:t>
            </a:r>
            <a:r>
              <a:rPr lang="en-US" dirty="0"/>
              <a:t>formed between </a:t>
            </a:r>
            <a:r>
              <a:rPr lang="en-US" dirty="0" smtClean="0"/>
              <a:t>atoms listed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oxygen and sodium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beryllium and bromine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phosphorus and calcium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59558" y="317318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99446" y="4441317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835" y="5832562"/>
            <a:ext cx="1226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2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correct formula of the compound formed between iron and oxygen?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19206" r="31518" b="35839"/>
          <a:stretch/>
        </p:blipFill>
        <p:spPr bwMode="auto">
          <a:xfrm>
            <a:off x="825964" y="2324100"/>
            <a:ext cx="7492073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819648" y="5686425"/>
            <a:ext cx="1600201" cy="5181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67525" y="5345339"/>
            <a:ext cx="182880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Two formulas are possible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128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22" y="1468438"/>
            <a:ext cx="8362156" cy="3646487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dirty="0" smtClean="0"/>
              <a:t>Oxidation States and Writing Formulas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Ionic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Covalent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Acid Nomenclature</a:t>
            </a:r>
          </a:p>
        </p:txBody>
      </p:sp>
    </p:spTree>
    <p:extLst>
      <p:ext uri="{BB962C8B-B14F-4D97-AF65-F5344CB8AC3E}">
        <p14:creationId xmlns:p14="http://schemas.microsoft.com/office/powerpoint/2010/main" val="16766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Iron and Oxygen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6397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5167790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6842284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167790" y="2834639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842284" y="4263387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842284" y="2834639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01604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1112997" y="1405893"/>
            <a:ext cx="1188720" cy="1188720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2787491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86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5" grpId="0" animBg="1"/>
      <p:bldP spid="19" grpId="0" animBg="1"/>
      <p:bldP spid="9" grpId="0" animBg="1"/>
      <p:bldP spid="26" grpId="0"/>
      <p:bldP spid="27" grpId="0" animBg="1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742" y="1296988"/>
            <a:ext cx="7696517" cy="51292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Write the </a:t>
            </a:r>
            <a:r>
              <a:rPr lang="en-US" dirty="0"/>
              <a:t>correct </a:t>
            </a:r>
            <a:r>
              <a:rPr lang="en-US" dirty="0" smtClean="0"/>
              <a:t>formula(s) </a:t>
            </a:r>
            <a:r>
              <a:rPr lang="en-US" dirty="0"/>
              <a:t>for the </a:t>
            </a:r>
            <a:r>
              <a:rPr lang="en-US" dirty="0" smtClean="0"/>
              <a:t>compounds </a:t>
            </a:r>
            <a:r>
              <a:rPr lang="en-US" dirty="0"/>
              <a:t>formed between </a:t>
            </a:r>
            <a:r>
              <a:rPr lang="en-US" dirty="0" smtClean="0"/>
              <a:t>atoms listed</a:t>
            </a:r>
          </a:p>
          <a:p>
            <a:pPr marL="1428750" indent="-514350">
              <a:spcBef>
                <a:spcPts val="3000"/>
              </a:spcBef>
              <a:buFont typeface="+mj-lt"/>
              <a:buAutoNum type="arabicParenR"/>
            </a:pPr>
            <a:r>
              <a:rPr lang="en-US" dirty="0" smtClean="0"/>
              <a:t>bromine and platinum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manganese and sulfur</a:t>
            </a:r>
          </a:p>
          <a:p>
            <a:pPr marL="1428750" indent="-514350">
              <a:spcBef>
                <a:spcPts val="6600"/>
              </a:spcBef>
              <a:buFont typeface="+mj-lt"/>
              <a:buAutoNum type="arabicParenR"/>
            </a:pPr>
            <a:r>
              <a:rPr lang="en-US" dirty="0" smtClean="0"/>
              <a:t>tin and nitrogen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55840" y="3173182"/>
            <a:ext cx="250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PtBr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5841" y="4441317"/>
            <a:ext cx="2502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Mn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4395" y="5832562"/>
            <a:ext cx="276550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Sn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4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6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3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this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Our method doesn't work for compounds made from atoms with oxidation numbers of the same sign</a:t>
            </a:r>
            <a:endParaRPr lang="en-US" sz="2800" dirty="0"/>
          </a:p>
          <a:p>
            <a:r>
              <a:rPr lang="en-US" sz="2800" dirty="0" smtClean="0"/>
              <a:t>Example: phosphorus and chlorine</a:t>
            </a:r>
          </a:p>
          <a:p>
            <a:r>
              <a:rPr lang="en-US" sz="2800" dirty="0" smtClean="0"/>
              <a:t>Our method cannot predict the formula because both atoms have negative oxidation numbers</a:t>
            </a:r>
            <a:endParaRPr lang="en-US" sz="2000" dirty="0"/>
          </a:p>
          <a:p>
            <a:endParaRPr lang="en-US" sz="28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81450"/>
            <a:ext cx="3657600" cy="2743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45544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63"/>
            <a:ext cx="9144000" cy="6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010400" y="2771775"/>
            <a:ext cx="676275" cy="8286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45920" y="3971925"/>
            <a:ext cx="5852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Phosphorus changes its oxidation state from </a:t>
            </a:r>
            <a:r>
              <a:rPr lang="en-US" sz="2400" b="1" dirty="0">
                <a:solidFill>
                  <a:srgbClr val="FF0000"/>
                </a:solidFill>
              </a:rPr>
              <a:t>–</a:t>
            </a:r>
            <a:r>
              <a:rPr lang="en-US" sz="2400" b="1" dirty="0" smtClean="0">
                <a:solidFill>
                  <a:srgbClr val="FF0000"/>
                </a:solidFill>
              </a:rPr>
              <a:t>3 to +3 or +5 and forms PCl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or PCl</a:t>
            </a:r>
            <a:r>
              <a:rPr lang="en-US" sz="3200" b="1" baseline="-25000" dirty="0" smtClean="0">
                <a:solidFill>
                  <a:srgbClr val="FF0000"/>
                </a:solidFill>
              </a:rPr>
              <a:t>5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" y="946413"/>
            <a:ext cx="7955280" cy="90794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Many atoms can have multiple oxidation numbers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FF0000"/>
                </a:solidFill>
              </a:rPr>
              <a:t>An atoms oxidation number can change during a reaction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5920" y="5295900"/>
            <a:ext cx="5852160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Be aware of this limitation to our method</a:t>
            </a:r>
            <a:endParaRPr lang="en-US" sz="24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3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Worksheet - Oxidation States &amp; Chemical Formulas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32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6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Nomenclature 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5129212"/>
          </a:xfrm>
        </p:spPr>
        <p:txBody>
          <a:bodyPr/>
          <a:lstStyle/>
          <a:p>
            <a:r>
              <a:rPr lang="en-US" b="1" u="sng" dirty="0" smtClean="0"/>
              <a:t>Ionic Nomenclature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cation </a:t>
            </a:r>
            <a:r>
              <a:rPr lang="en-US" b="1" dirty="0"/>
              <a:t>(</a:t>
            </a:r>
            <a:r>
              <a:rPr lang="en-US" dirty="0"/>
              <a:t>oxidation state</a:t>
            </a:r>
            <a:r>
              <a:rPr lang="en-US" b="1" dirty="0"/>
              <a:t>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anion-ide</a:t>
            </a:r>
          </a:p>
          <a:p>
            <a:pPr>
              <a:spcBef>
                <a:spcPts val="3000"/>
              </a:spcBef>
            </a:pPr>
            <a:r>
              <a:rPr lang="en-US" b="1" u="sng" dirty="0" smtClean="0"/>
              <a:t>Covalent Nomenclature</a:t>
            </a:r>
          </a:p>
          <a:p>
            <a:pPr marL="0" indent="0" algn="ctr">
              <a:buNone/>
            </a:pPr>
            <a:r>
              <a:rPr lang="en-US" b="1" dirty="0" smtClean="0"/>
              <a:t>prefix-</a:t>
            </a:r>
            <a:r>
              <a:rPr lang="en-US" b="1" dirty="0" smtClean="0">
                <a:solidFill>
                  <a:srgbClr val="C00000"/>
                </a:solidFill>
              </a:rPr>
              <a:t>first  </a:t>
            </a:r>
            <a:r>
              <a:rPr lang="en-US" b="1" dirty="0" smtClean="0"/>
              <a:t>prefix-</a:t>
            </a:r>
            <a:r>
              <a:rPr lang="en-US" b="1" dirty="0" smtClean="0">
                <a:solidFill>
                  <a:srgbClr val="0070C0"/>
                </a:solidFill>
              </a:rPr>
              <a:t>second</a:t>
            </a:r>
            <a:r>
              <a:rPr lang="en-US" b="1" dirty="0" smtClean="0"/>
              <a:t>-ide</a:t>
            </a:r>
          </a:p>
          <a:p>
            <a:pPr>
              <a:spcBef>
                <a:spcPts val="3000"/>
              </a:spcBef>
            </a:pPr>
            <a:r>
              <a:rPr lang="en-US" b="1" u="sng" dirty="0" smtClean="0"/>
              <a:t>Acid Nomenclature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hydro-</a:t>
            </a:r>
            <a:r>
              <a:rPr lang="en-US" b="1" dirty="0" smtClean="0">
                <a:solidFill>
                  <a:srgbClr val="0070C0"/>
                </a:solidFill>
              </a:rPr>
              <a:t>element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b="1" dirty="0" err="1" smtClean="0">
                <a:solidFill>
                  <a:srgbClr val="C00000"/>
                </a:solidFill>
              </a:rPr>
              <a:t>ic</a:t>
            </a:r>
            <a:r>
              <a:rPr lang="en-US" b="1" dirty="0" smtClean="0">
                <a:solidFill>
                  <a:srgbClr val="C00000"/>
                </a:solidFill>
              </a:rPr>
              <a:t>  acid</a:t>
            </a:r>
          </a:p>
          <a:p>
            <a:pPr marL="0" indent="0" algn="ctr">
              <a:buNone/>
            </a:pPr>
            <a:r>
              <a:rPr lang="en-US" b="1" dirty="0">
                <a:solidFill>
                  <a:srgbClr val="C00000"/>
                </a:solidFill>
              </a:rPr>
              <a:t>prefix-root</a:t>
            </a:r>
            <a:r>
              <a:rPr lang="en-US" b="1" dirty="0">
                <a:solidFill>
                  <a:srgbClr val="0070C0"/>
                </a:solidFill>
              </a:rPr>
              <a:t>-suffix</a:t>
            </a:r>
            <a:r>
              <a:rPr lang="en-US" b="1" dirty="0">
                <a:solidFill>
                  <a:srgbClr val="C00000"/>
                </a:solidFill>
              </a:rPr>
              <a:t>  acid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5" t="13148" r="31458" b="13333"/>
          <a:stretch/>
        </p:blipFill>
        <p:spPr bwMode="auto">
          <a:xfrm>
            <a:off x="1795275" y="673100"/>
            <a:ext cx="5553451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92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1" t="55185" r="6458" b="14074"/>
          <a:stretch/>
        </p:blipFill>
        <p:spPr bwMode="auto">
          <a:xfrm>
            <a:off x="628650" y="2374900"/>
            <a:ext cx="50038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2" t="12500" r="8281" b="9722"/>
          <a:stretch/>
        </p:blipFill>
        <p:spPr bwMode="auto">
          <a:xfrm>
            <a:off x="5962650" y="857250"/>
            <a:ext cx="2552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07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09619" y="1"/>
            <a:ext cx="7524763" cy="6857999"/>
            <a:chOff x="1009637" y="1"/>
            <a:chExt cx="7524763" cy="685799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875" t="13148" r="31458" b="13333"/>
            <a:stretch/>
          </p:blipFill>
          <p:spPr bwMode="auto">
            <a:xfrm>
              <a:off x="1009637" y="1"/>
              <a:ext cx="4754880" cy="4719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01" t="55185" r="6458" b="14074"/>
            <a:stretch/>
          </p:blipFill>
          <p:spPr bwMode="auto">
            <a:xfrm>
              <a:off x="1009637" y="4854676"/>
              <a:ext cx="4754880" cy="2003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782" t="12500" r="8281" b="9722"/>
            <a:stretch/>
          </p:blipFill>
          <p:spPr bwMode="auto">
            <a:xfrm>
              <a:off x="5981700" y="762000"/>
              <a:ext cx="2552700" cy="533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670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84138"/>
            <a:ext cx="8778875" cy="731837"/>
          </a:xfrm>
        </p:spPr>
        <p:txBody>
          <a:bodyPr/>
          <a:lstStyle/>
          <a:p>
            <a:r>
              <a:rPr lang="en-US" dirty="0" smtClean="0"/>
              <a:t>Ionic vs Covalent 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807" y="3400424"/>
            <a:ext cx="8180387" cy="34766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nomenclature used depends on the family</a:t>
            </a:r>
          </a:p>
          <a:p>
            <a:pPr marL="0" indent="0">
              <a:buNone/>
            </a:pPr>
            <a:r>
              <a:rPr lang="en-US" sz="2800" dirty="0" smtClean="0"/>
              <a:t>Ionic nomenclature is used for bonds between:</a:t>
            </a:r>
          </a:p>
          <a:p>
            <a:pPr lvl="1"/>
            <a:r>
              <a:rPr lang="en-US" sz="2600" i="1" dirty="0" smtClean="0"/>
              <a:t>metal and non-metal</a:t>
            </a:r>
            <a:r>
              <a:rPr lang="en-US" sz="2600" i="1" dirty="0"/>
              <a:t> </a:t>
            </a:r>
            <a:r>
              <a:rPr lang="en-US" sz="2600" i="1" dirty="0" smtClean="0"/>
              <a:t>or metalloid</a:t>
            </a:r>
          </a:p>
          <a:p>
            <a:pPr marL="0" indent="0">
              <a:buNone/>
            </a:pPr>
            <a:r>
              <a:rPr lang="en-US" sz="2800" dirty="0" smtClean="0"/>
              <a:t>Covalent nomenclature is used for bonds between</a:t>
            </a:r>
          </a:p>
          <a:p>
            <a:pPr lvl="1"/>
            <a:r>
              <a:rPr lang="en-US" sz="2600" i="1" dirty="0" smtClean="0"/>
              <a:t>two non-metals</a:t>
            </a:r>
          </a:p>
          <a:p>
            <a:pPr lvl="1"/>
            <a:r>
              <a:rPr lang="en-US" sz="2600" i="1" dirty="0" smtClean="0"/>
              <a:t>two metalloids</a:t>
            </a:r>
          </a:p>
          <a:p>
            <a:pPr lvl="1"/>
            <a:r>
              <a:rPr lang="en-US" sz="2600" i="1" dirty="0" smtClean="0"/>
              <a:t>a non-metal &amp; a metalloid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1080810"/>
            <a:ext cx="4422774" cy="223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046720" y="152400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38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063"/>
            <a:ext cx="9144000" cy="64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Ionic Compounds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ionic bond forms when one or more electron is transferred from one atom to another</a:t>
            </a:r>
          </a:p>
          <a:p>
            <a:r>
              <a:rPr lang="en-US" dirty="0" smtClean="0"/>
              <a:t>The atoms then become ions with an actual physical charge on them</a:t>
            </a:r>
          </a:p>
          <a:p>
            <a:r>
              <a:rPr lang="en-US" dirty="0" smtClean="0"/>
              <a:t>The ions combine in ratios such that overall compound has zero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3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Covalent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covalent bond forms when electrons are shared between two atoms</a:t>
            </a:r>
          </a:p>
          <a:p>
            <a:r>
              <a:rPr lang="en-US" dirty="0" smtClean="0"/>
              <a:t>Even if the electron sharing is unequal, the atoms do not acquire an actual full charge</a:t>
            </a:r>
          </a:p>
          <a:p>
            <a:r>
              <a:rPr lang="en-US" dirty="0" smtClean="0"/>
              <a:t>To keep track of unequal sharing in covalent molecules, scientist created the concept of "formal charges"</a:t>
            </a:r>
          </a:p>
          <a:p>
            <a:r>
              <a:rPr lang="en-US" dirty="0" smtClean="0"/>
              <a:t>To keep track of this unequal sharing all compounds (ionic or covalent), scientist created a concept called "oxidation number"</a:t>
            </a:r>
          </a:p>
        </p:txBody>
      </p:sp>
    </p:spTree>
    <p:extLst>
      <p:ext uri="{BB962C8B-B14F-4D97-AF65-F5344CB8AC3E}">
        <p14:creationId xmlns:p14="http://schemas.microsoft.com/office/powerpoint/2010/main" val="915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Also works with covalent compounds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</a:t>
            </a:r>
            <a:r>
              <a:rPr lang="en-US" sz="4000" baseline="-25000" dirty="0" smtClean="0"/>
              <a:t>2</a:t>
            </a:r>
            <a:r>
              <a:rPr lang="en-US" dirty="0" smtClean="0"/>
              <a:t>O is an ionic compound</a:t>
            </a:r>
            <a:endParaRPr lang="en-US" dirty="0"/>
          </a:p>
          <a:p>
            <a:r>
              <a:rPr lang="en-US" dirty="0" smtClean="0"/>
              <a:t>Potassium really loses electrons to oxygen</a:t>
            </a:r>
          </a:p>
          <a:p>
            <a:r>
              <a:rPr lang="en-US" dirty="0" smtClean="0"/>
              <a:t>Potassium really gain a positive charge and oxygen really gains two negative charges</a:t>
            </a:r>
          </a:p>
          <a:p>
            <a:r>
              <a:rPr lang="en-US" dirty="0" smtClean="0"/>
              <a:t>In covalent compounds, however, electrons are shared, not transferred</a:t>
            </a:r>
          </a:p>
          <a:p>
            <a:r>
              <a:rPr lang="en-US" dirty="0" smtClean="0"/>
              <a:t>Still,</a:t>
            </a:r>
          </a:p>
        </p:txBody>
      </p:sp>
    </p:spTree>
    <p:extLst>
      <p:ext uri="{BB962C8B-B14F-4D97-AF65-F5344CB8AC3E}">
        <p14:creationId xmlns:p14="http://schemas.microsoft.com/office/powerpoint/2010/main" val="101958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(also called Oxidation State)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4418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number of electrons assigned to an atom to track how many electrons it lost or gained when it bonded into a compound.</a:t>
            </a:r>
          </a:p>
          <a:p>
            <a:r>
              <a:rPr lang="en-US" sz="2800" dirty="0" smtClean="0"/>
              <a:t>Conceptually, the number is equal to the charge on an atom if electronegative atom in each bond took all of the bonding electrons.</a:t>
            </a:r>
          </a:p>
          <a:p>
            <a:r>
              <a:rPr lang="en-US" sz="2800" b="1" dirty="0" smtClean="0">
                <a:solidFill>
                  <a:srgbClr val="FF0000"/>
                </a:solidFill>
              </a:rPr>
              <a:t>Conceptually, the number of electrons that need to be gained or lost to reach a closed shell (or, for transition metals, the nearest stable electron configuration)</a:t>
            </a:r>
          </a:p>
        </p:txBody>
      </p:sp>
    </p:spTree>
    <p:extLst>
      <p:ext uri="{BB962C8B-B14F-4D97-AF65-F5344CB8AC3E}">
        <p14:creationId xmlns:p14="http://schemas.microsoft.com/office/powerpoint/2010/main" val="39027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sz="3600" dirty="0" smtClean="0"/>
              <a:t>Oxidation Numbers for Carbon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3170" y="759623"/>
            <a:ext cx="1070411" cy="1063078"/>
            <a:chOff x="645747" y="3060047"/>
            <a:chExt cx="1070411" cy="1063078"/>
          </a:xfrm>
        </p:grpSpPr>
        <p:sp>
          <p:nvSpPr>
            <p:cNvPr id="15" name="Rectangle 14"/>
            <p:cNvSpPr/>
            <p:nvPr/>
          </p:nvSpPr>
          <p:spPr>
            <a:xfrm>
              <a:off x="1401648" y="3439065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V="1">
              <a:off x="1370765" y="3501526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45747" y="3439071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3398" y="343769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991141" y="350153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990201" y="350153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23398" y="306004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0653" y="331339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23398" y="381534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180653" y="3689670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13170" y="4626807"/>
            <a:ext cx="1216645" cy="1073403"/>
            <a:chOff x="613170" y="4840748"/>
            <a:chExt cx="1216645" cy="1073403"/>
          </a:xfrm>
        </p:grpSpPr>
        <p:sp>
          <p:nvSpPr>
            <p:cNvPr id="34" name="Rectangle 33"/>
            <p:cNvSpPr/>
            <p:nvPr/>
          </p:nvSpPr>
          <p:spPr>
            <a:xfrm>
              <a:off x="990821" y="5606374"/>
              <a:ext cx="314510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148076" y="5480696"/>
              <a:ext cx="0" cy="1801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986908" y="4840748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1717" y="5219772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172420" y="5094094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125524" y="5094094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375844" y="5218399"/>
              <a:ext cx="4539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337111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V="1">
              <a:off x="960834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336171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13170" y="5218399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86460" y="5769753"/>
            <a:ext cx="324128" cy="1063975"/>
            <a:chOff x="5090144" y="4476408"/>
            <a:chExt cx="324128" cy="1063975"/>
          </a:xfrm>
        </p:grpSpPr>
        <p:sp>
          <p:nvSpPr>
            <p:cNvPr id="48" name="Rectangle 47"/>
            <p:cNvSpPr/>
            <p:nvPr/>
          </p:nvSpPr>
          <p:spPr>
            <a:xfrm>
              <a:off x="5090144" y="5232606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94953" y="4854506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228760" y="5107390"/>
              <a:ext cx="46896" cy="180109"/>
              <a:chOff x="6083055" y="5637487"/>
              <a:chExt cx="46896" cy="180109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129951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083055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5228760" y="4729291"/>
              <a:ext cx="46896" cy="180109"/>
              <a:chOff x="6083055" y="5637487"/>
              <a:chExt cx="46896" cy="18010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129951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083055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090144" y="4476408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227124"/>
              </p:ext>
            </p:extLst>
          </p:nvPr>
        </p:nvGraphicFramePr>
        <p:xfrm>
          <a:off x="2277534" y="734902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613170" y="2006545"/>
            <a:ext cx="1070411" cy="1063078"/>
            <a:chOff x="613170" y="2452926"/>
            <a:chExt cx="1070411" cy="1063078"/>
          </a:xfrm>
        </p:grpSpPr>
        <p:sp>
          <p:nvSpPr>
            <p:cNvPr id="26" name="Rectangle 25"/>
            <p:cNvSpPr/>
            <p:nvPr/>
          </p:nvSpPr>
          <p:spPr>
            <a:xfrm>
              <a:off x="1369071" y="2831944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V="1">
              <a:off x="1338188" y="2894405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13170" y="2831950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0821" y="283057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958564" y="2894411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57624" y="2894411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90821" y="2452926"/>
              <a:ext cx="4539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8076" y="270627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990821" y="320822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148076" y="3082549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13170" y="3367767"/>
            <a:ext cx="1070708" cy="1075196"/>
            <a:chOff x="613170" y="3253467"/>
            <a:chExt cx="1070708" cy="1075196"/>
          </a:xfrm>
        </p:grpSpPr>
        <p:sp>
          <p:nvSpPr>
            <p:cNvPr id="4" name="Rectangle 3"/>
            <p:cNvSpPr/>
            <p:nvPr/>
          </p:nvSpPr>
          <p:spPr>
            <a:xfrm>
              <a:off x="986908" y="3253467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91717" y="3632491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72420" y="350681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125524" y="350681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369368" y="363111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337111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V="1">
              <a:off x="960834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336171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13170" y="363111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821" y="4020886"/>
              <a:ext cx="314510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1148076" y="3895208"/>
              <a:ext cx="0" cy="1801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157378"/>
              </p:ext>
            </p:extLst>
          </p:nvPr>
        </p:nvGraphicFramePr>
        <p:xfrm>
          <a:off x="2277534" y="734902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199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0"/>
            <a:ext cx="8778875" cy="731837"/>
          </a:xfrm>
        </p:spPr>
        <p:txBody>
          <a:bodyPr/>
          <a:lstStyle/>
          <a:p>
            <a:r>
              <a:rPr lang="en-US" sz="3600" dirty="0" smtClean="0"/>
              <a:t>Oxidation Numbers for Carbon</a:t>
            </a:r>
            <a:endParaRPr lang="en-US" sz="36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13170" y="759623"/>
            <a:ext cx="1070411" cy="1063078"/>
            <a:chOff x="645747" y="3060047"/>
            <a:chExt cx="1070411" cy="1063078"/>
          </a:xfrm>
        </p:grpSpPr>
        <p:sp>
          <p:nvSpPr>
            <p:cNvPr id="15" name="Rectangle 14"/>
            <p:cNvSpPr/>
            <p:nvPr/>
          </p:nvSpPr>
          <p:spPr>
            <a:xfrm>
              <a:off x="1401648" y="3439065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5400000" flipV="1">
              <a:off x="1370765" y="3501526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645747" y="3439071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23398" y="343769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5400000">
              <a:off x="991141" y="350153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990201" y="350153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1023398" y="306004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180653" y="331339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1023398" y="381534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1180653" y="3689670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13170" y="4626807"/>
            <a:ext cx="1216645" cy="1073403"/>
            <a:chOff x="613170" y="4840748"/>
            <a:chExt cx="1216645" cy="1073403"/>
          </a:xfrm>
        </p:grpSpPr>
        <p:sp>
          <p:nvSpPr>
            <p:cNvPr id="34" name="Rectangle 33"/>
            <p:cNvSpPr/>
            <p:nvPr/>
          </p:nvSpPr>
          <p:spPr>
            <a:xfrm>
              <a:off x="990821" y="5606374"/>
              <a:ext cx="314510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1148076" y="5480696"/>
              <a:ext cx="0" cy="1801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986908" y="4840748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991717" y="5219772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1172420" y="5094094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125524" y="5094094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375844" y="5218399"/>
              <a:ext cx="45397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 rot="5400000">
              <a:off x="1337111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V="1">
              <a:off x="960834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1336171" y="528223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613170" y="5218399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86460" y="5769753"/>
            <a:ext cx="324128" cy="1063975"/>
            <a:chOff x="5090144" y="4476408"/>
            <a:chExt cx="324128" cy="1063975"/>
          </a:xfrm>
        </p:grpSpPr>
        <p:sp>
          <p:nvSpPr>
            <p:cNvPr id="48" name="Rectangle 47"/>
            <p:cNvSpPr/>
            <p:nvPr/>
          </p:nvSpPr>
          <p:spPr>
            <a:xfrm>
              <a:off x="5090144" y="5232606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094953" y="4854506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5228760" y="5107390"/>
              <a:ext cx="46896" cy="180109"/>
              <a:chOff x="6083055" y="5637487"/>
              <a:chExt cx="46896" cy="180109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6129951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6083055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50"/>
            <p:cNvGrpSpPr/>
            <p:nvPr/>
          </p:nvGrpSpPr>
          <p:grpSpPr>
            <a:xfrm>
              <a:off x="5228760" y="4729291"/>
              <a:ext cx="46896" cy="180109"/>
              <a:chOff x="6083055" y="5637487"/>
              <a:chExt cx="46896" cy="180109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6129951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083055" y="5637487"/>
                <a:ext cx="0" cy="18010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51"/>
            <p:cNvSpPr/>
            <p:nvPr/>
          </p:nvSpPr>
          <p:spPr>
            <a:xfrm>
              <a:off x="5090144" y="4476408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40510"/>
              </p:ext>
            </p:extLst>
          </p:nvPr>
        </p:nvGraphicFramePr>
        <p:xfrm>
          <a:off x="2277534" y="734902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775177"/>
              </p:ext>
            </p:extLst>
          </p:nvPr>
        </p:nvGraphicFramePr>
        <p:xfrm>
          <a:off x="2277534" y="5745480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943501"/>
              </p:ext>
            </p:extLst>
          </p:nvPr>
        </p:nvGraphicFramePr>
        <p:xfrm>
          <a:off x="2277534" y="4492834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319129"/>
              </p:ext>
            </p:extLst>
          </p:nvPr>
        </p:nvGraphicFramePr>
        <p:xfrm>
          <a:off x="2277534" y="3240190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98913"/>
              </p:ext>
            </p:extLst>
          </p:nvPr>
        </p:nvGraphicFramePr>
        <p:xfrm>
          <a:off x="2277534" y="1987546"/>
          <a:ext cx="594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640080"/>
                <a:gridCol w="731520"/>
                <a:gridCol w="45720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 to less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+3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Bonds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more electronegative atoms: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  x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  =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</a:t>
                      </a:r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</a:t>
                      </a:r>
                      <a:endParaRPr lang="en-US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pSp>
        <p:nvGrpSpPr>
          <p:cNvPr id="65" name="Group 64"/>
          <p:cNvGrpSpPr/>
          <p:nvPr/>
        </p:nvGrpSpPr>
        <p:grpSpPr>
          <a:xfrm>
            <a:off x="613170" y="2006545"/>
            <a:ext cx="1070411" cy="1063078"/>
            <a:chOff x="613170" y="2452926"/>
            <a:chExt cx="1070411" cy="1063078"/>
          </a:xfrm>
        </p:grpSpPr>
        <p:sp>
          <p:nvSpPr>
            <p:cNvPr id="26" name="Rectangle 25"/>
            <p:cNvSpPr/>
            <p:nvPr/>
          </p:nvSpPr>
          <p:spPr>
            <a:xfrm>
              <a:off x="1369071" y="2831944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rot="5400000" flipV="1">
              <a:off x="1338188" y="2894405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613170" y="2831950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90821" y="283057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rot="5400000">
              <a:off x="958564" y="2894411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957624" y="2894411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990821" y="2452926"/>
              <a:ext cx="45397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1148076" y="270627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Rectangle 62"/>
            <p:cNvSpPr/>
            <p:nvPr/>
          </p:nvSpPr>
          <p:spPr>
            <a:xfrm>
              <a:off x="990821" y="3208227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 flipV="1">
              <a:off x="1148076" y="3082549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13170" y="3367767"/>
            <a:ext cx="1070708" cy="1075196"/>
            <a:chOff x="613170" y="3253467"/>
            <a:chExt cx="1070708" cy="1075196"/>
          </a:xfrm>
        </p:grpSpPr>
        <p:sp>
          <p:nvSpPr>
            <p:cNvPr id="4" name="Rectangle 3"/>
            <p:cNvSpPr/>
            <p:nvPr/>
          </p:nvSpPr>
          <p:spPr>
            <a:xfrm>
              <a:off x="986908" y="3253467"/>
              <a:ext cx="3241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O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91717" y="3632491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172420" y="350681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1125524" y="3506813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1369368" y="363111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1337111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V="1">
              <a:off x="960834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1336171" y="3694952"/>
              <a:ext cx="0" cy="1801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613170" y="3631118"/>
              <a:ext cx="31451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90821" y="4020886"/>
              <a:ext cx="314510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H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V="1">
              <a:off x="1148076" y="3895208"/>
              <a:ext cx="0" cy="180109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115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(also called Oxidation State)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4418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number of electrons assigned to an atom to track how many electrons it lost or gained when it bonded into a compound.</a:t>
            </a:r>
          </a:p>
          <a:p>
            <a:r>
              <a:rPr lang="en-US" sz="2800" dirty="0" smtClean="0"/>
              <a:t>Conceptually, the number is equal to the charge on an atom if electronegative atom in each bond took all of the bonding electrons.</a:t>
            </a:r>
          </a:p>
        </p:txBody>
      </p:sp>
    </p:spTree>
    <p:extLst>
      <p:ext uri="{BB962C8B-B14F-4D97-AF65-F5344CB8AC3E}">
        <p14:creationId xmlns:p14="http://schemas.microsoft.com/office/powerpoint/2010/main" val="134782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</a:t>
            </a:r>
            <a:r>
              <a:rPr lang="en-US" sz="2400" i="1" dirty="0" smtClean="0"/>
              <a:t/>
            </a:r>
            <a:br>
              <a:rPr lang="en-US" sz="2400" i="1" dirty="0" smtClean="0"/>
            </a:br>
            <a:r>
              <a:rPr lang="en-US" sz="2400" i="1" dirty="0" smtClean="0"/>
              <a:t>(also called Oxidation State)</a:t>
            </a:r>
            <a:endParaRPr lang="en-US" sz="24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8"/>
            <a:ext cx="8778875" cy="44180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number of electrons assigned to an atom to track how many electrons it lost or gained when it bonded into a compound.</a:t>
            </a:r>
          </a:p>
          <a:p>
            <a:r>
              <a:rPr lang="en-US" sz="2800" dirty="0" smtClean="0"/>
              <a:t>Conceptually, the number is equal to the charge on an atom if electronegative atom in each bond took all of the bonding electrons.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Some elements always or almost always have the same oxidation number in any compound, while others vary their oxidation number depending upon the other atom in the compound.</a:t>
            </a:r>
          </a:p>
        </p:txBody>
      </p:sp>
    </p:spTree>
    <p:extLst>
      <p:ext uri="{BB962C8B-B14F-4D97-AF65-F5344CB8AC3E}">
        <p14:creationId xmlns:p14="http://schemas.microsoft.com/office/powerpoint/2010/main" val="3189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Non-Systematic Names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018644"/>
              </p:ext>
            </p:extLst>
          </p:nvPr>
        </p:nvGraphicFramePr>
        <p:xfrm>
          <a:off x="137054" y="1296988"/>
          <a:ext cx="886989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/>
                <a:gridCol w="4480560"/>
                <a:gridCol w="29262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Formula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Systematic</a:t>
                      </a:r>
                      <a:r>
                        <a:rPr lang="en-US" sz="2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Non-Systematic Name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H2O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dihydrogen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monoxide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trihydrogen</a:t>
                      </a:r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mononitride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ammonia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O3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trioxygen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4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88913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096963"/>
            <a:ext cx="8778240" cy="5129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Based on families of the elements, predict the type of nomenclature that will be used: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Cl &amp; O</a:t>
            </a:r>
            <a:endParaRPr lang="en-US" sz="2800" dirty="0"/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Mg &amp; F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Si &amp; Ca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As &amp; At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Zn &amp; Br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err="1" smtClean="0"/>
              <a:t>Mn</a:t>
            </a:r>
            <a:r>
              <a:rPr lang="en-US" sz="2800" dirty="0" smtClean="0"/>
              <a:t> &amp; S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B &amp; F</a:t>
            </a:r>
          </a:p>
          <a:p>
            <a:pPr marL="1657350" indent="-514350">
              <a:buFont typeface="+mj-lt"/>
              <a:buAutoNum type="arabicParenR"/>
            </a:pPr>
            <a:r>
              <a:rPr lang="en-US" sz="2800" dirty="0" smtClean="0"/>
              <a:t>Ge &amp; Sn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5176" y="2686907"/>
            <a:ext cx="324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5176" y="2106191"/>
            <a:ext cx="3820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176" y="5009771"/>
            <a:ext cx="324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5176" y="4429055"/>
            <a:ext cx="324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05176" y="3267623"/>
            <a:ext cx="324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5176" y="3848339"/>
            <a:ext cx="3820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05176" y="5590487"/>
            <a:ext cx="38202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covalent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5176" y="6171201"/>
            <a:ext cx="32447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ionic nomenclature</a:t>
            </a:r>
            <a:endParaRPr lang="en-US" sz="2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7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Identify a person without using their name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Chose someone on the other side of class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Think of 3 things you can say to describe them </a:t>
            </a:r>
            <a:r>
              <a:rPr lang="en-US" u="sng" dirty="0" smtClean="0"/>
              <a:t>without using their name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You will read your items to the class and see if they can tell who you are describing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85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Oxidation Numbers of Metals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7" t="19206" r="31518" b="15396"/>
          <a:stretch/>
        </p:blipFill>
        <p:spPr bwMode="auto">
          <a:xfrm>
            <a:off x="0" y="1153880"/>
            <a:ext cx="6309360" cy="55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8262" y="1900093"/>
            <a:ext cx="1151467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These are on your sheet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52160" y="3330910"/>
            <a:ext cx="3383280" cy="2308324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Note - These are the most common oxidations numbers.  All of these elements have other oxidations numbers which are less common.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-21278"/>
            <a:ext cx="4895892" cy="6463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Next year, give a table with all the possible</a:t>
            </a:r>
          </a:p>
          <a:p>
            <a:r>
              <a:rPr lang="en-US" dirty="0" smtClean="0"/>
              <a:t>oxidation states and just highlight the most</a:t>
            </a:r>
          </a:p>
          <a:p>
            <a:r>
              <a:rPr lang="en-US" dirty="0" smtClean="0"/>
              <a:t>common ones</a:t>
            </a:r>
          </a:p>
          <a:p>
            <a:endParaRPr lang="en-US" dirty="0"/>
          </a:p>
          <a:p>
            <a:r>
              <a:rPr lang="en-US" dirty="0" smtClean="0"/>
              <a:t>Also, show kids how to name any oxyanion</a:t>
            </a:r>
          </a:p>
          <a:p>
            <a:r>
              <a:rPr lang="en-US" dirty="0" smtClean="0"/>
              <a:t>and hold them responsible for figuring out</a:t>
            </a:r>
          </a:p>
          <a:p>
            <a:r>
              <a:rPr lang="en-US" dirty="0" smtClean="0"/>
              <a:t>several names even if they are not on a </a:t>
            </a:r>
          </a:p>
          <a:p>
            <a:r>
              <a:rPr lang="en-US" dirty="0" smtClean="0"/>
              <a:t>cheat sheet </a:t>
            </a:r>
          </a:p>
          <a:p>
            <a:endParaRPr lang="en-US" dirty="0"/>
          </a:p>
          <a:p>
            <a:r>
              <a:rPr lang="en-US" dirty="0" smtClean="0"/>
              <a:t>Redesign WS so there is more learning (sequences</a:t>
            </a:r>
          </a:p>
          <a:p>
            <a:r>
              <a:rPr lang="en-US" dirty="0" smtClean="0"/>
              <a:t>and more problems</a:t>
            </a:r>
          </a:p>
          <a:p>
            <a:endParaRPr lang="en-US" dirty="0"/>
          </a:p>
          <a:p>
            <a:r>
              <a:rPr lang="en-US" dirty="0" smtClean="0"/>
              <a:t>Also, add the flow chart and show the kids</a:t>
            </a:r>
          </a:p>
          <a:p>
            <a:r>
              <a:rPr lang="en-US" dirty="0" smtClean="0"/>
              <a:t>how to deal with any formula from any type</a:t>
            </a:r>
          </a:p>
          <a:p>
            <a:r>
              <a:rPr lang="en-US" dirty="0" smtClean="0"/>
              <a:t>of nomenclature.  Give a homework assignment</a:t>
            </a:r>
          </a:p>
          <a:p>
            <a:r>
              <a:rPr lang="en-US" dirty="0" smtClean="0"/>
              <a:t>of mixed review.  Review the rules</a:t>
            </a:r>
          </a:p>
          <a:p>
            <a:endParaRPr lang="en-US" dirty="0"/>
          </a:p>
          <a:p>
            <a:r>
              <a:rPr lang="en-US" dirty="0" smtClean="0"/>
              <a:t>Metal with metal?</a:t>
            </a:r>
          </a:p>
          <a:p>
            <a:r>
              <a:rPr lang="en-US" dirty="0" smtClean="0"/>
              <a:t>When to use acid nomenclature (vs covalent)?</a:t>
            </a:r>
          </a:p>
          <a:p>
            <a:r>
              <a:rPr lang="en-US" dirty="0" smtClean="0"/>
              <a:t>Is it wrong to use the Roman numerals if there</a:t>
            </a:r>
          </a:p>
          <a:p>
            <a:r>
              <a:rPr lang="en-US" dirty="0" smtClean="0"/>
              <a:t>is only one oxidation state (e.g. sodium (I))?</a:t>
            </a:r>
          </a:p>
          <a:p>
            <a:r>
              <a:rPr lang="en-US" dirty="0" smtClean="0"/>
              <a:t>When is it </a:t>
            </a:r>
            <a:r>
              <a:rPr lang="en-US" dirty="0" err="1" smtClean="0"/>
              <a:t>sufuric</a:t>
            </a:r>
            <a:r>
              <a:rPr lang="en-US" dirty="0" smtClean="0"/>
              <a:t> or sulfide (acids, covalent)?</a:t>
            </a:r>
          </a:p>
          <a:p>
            <a:r>
              <a:rPr lang="en-US" dirty="0" smtClean="0"/>
              <a:t>Hydrogen bromide or hydrogen </a:t>
            </a:r>
            <a:r>
              <a:rPr lang="en-US" dirty="0" err="1" smtClean="0"/>
              <a:t>monobromide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3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834639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30843" y="4263387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834639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87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5" grpId="0" animBg="1"/>
      <p:bldP spid="16" grpId="0" animBg="1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834639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30843" y="4263387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834639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5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5" grpId="0" animBg="1"/>
      <p:bldP spid="16" grpId="0" animBg="1"/>
      <p:bldP spid="19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Ratio of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1296987"/>
            <a:ext cx="8778875" cy="2122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EE0000"/>
                </a:solidFill>
              </a:rPr>
              <a:t>X</a:t>
            </a:r>
            <a:r>
              <a:rPr lang="en-US" sz="4400" b="1" baseline="-25000" dirty="0" err="1" smtClean="0">
                <a:solidFill>
                  <a:srgbClr val="EE0000"/>
                </a:solidFill>
              </a:rPr>
              <a:t>x</a:t>
            </a:r>
            <a:r>
              <a:rPr lang="en-US" sz="3600" b="1" dirty="0" err="1" smtClean="0">
                <a:solidFill>
                  <a:srgbClr val="0070C0"/>
                </a:solidFill>
              </a:rPr>
              <a:t>Y</a:t>
            </a:r>
            <a:r>
              <a:rPr lang="en-US" sz="4400" b="1" baseline="-25000" dirty="0" err="1" smtClean="0">
                <a:solidFill>
                  <a:srgbClr val="0070C0"/>
                </a:solidFill>
              </a:rPr>
              <a:t>y</a:t>
            </a:r>
            <a:endParaRPr lang="en-US" sz="3600" b="1" baseline="-25000" dirty="0">
              <a:solidFill>
                <a:srgbClr val="0070C0"/>
              </a:solidFill>
            </a:endParaRPr>
          </a:p>
          <a:p>
            <a:pPr>
              <a:spcBef>
                <a:spcPts val="3600"/>
              </a:spcBef>
            </a:pPr>
            <a:r>
              <a:rPr lang="en-US" sz="2800" dirty="0" smtClean="0"/>
              <a:t>For neutral compounds, the sum of the oxidation numbers equals zero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3653" y="3535713"/>
            <a:ext cx="8196694" cy="1323439"/>
            <a:chOff x="246142" y="3488088"/>
            <a:chExt cx="8196694" cy="1323439"/>
          </a:xfrm>
        </p:grpSpPr>
        <p:sp>
          <p:nvSpPr>
            <p:cNvPr id="8" name="TextBox 7"/>
            <p:cNvSpPr txBox="1"/>
            <p:nvPr/>
          </p:nvSpPr>
          <p:spPr>
            <a:xfrm>
              <a:off x="7147062" y="3792917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19561" y="3792917"/>
              <a:ext cx="72327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429588" y="3792917"/>
              <a:ext cx="58862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+</a:t>
              </a:r>
              <a:endParaRPr lang="en-US" sz="5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46142" y="3488088"/>
              <a:ext cx="3199569" cy="1323439"/>
              <a:chOff x="246142" y="3488088"/>
              <a:chExt cx="3199569" cy="1323439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589436" y="3746751"/>
                <a:ext cx="13244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oxidation</a:t>
                </a:r>
              </a:p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X</a:t>
                </a:r>
                <a:endParaRPr lang="en-US" sz="2000" b="1" dirty="0">
                  <a:solidFill>
                    <a:srgbClr val="E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94558" y="3792917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EE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</a:t>
                </a:r>
                <a:endParaRPr lang="en-US" sz="5400" dirty="0">
                  <a:solidFill>
                    <a:srgbClr val="EE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6142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074320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31026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19605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02088" y="3488088"/>
              <a:ext cx="3161097" cy="1323439"/>
              <a:chOff x="3668710" y="3488088"/>
              <a:chExt cx="3161097" cy="132343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012004" y="3746751"/>
                <a:ext cx="1324402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oxidation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</a:p>
              <a:p>
                <a:pPr algn="ctr"/>
                <a:r>
                  <a:rPr lang="en-US" sz="2000" b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  Y</a:t>
                </a:r>
                <a:endParaRPr lang="en-US" sz="2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897890" y="3792917"/>
                <a:ext cx="530915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5400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endParaRPr lang="en-US" sz="5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668710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496888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53594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303701" y="3488088"/>
                <a:ext cx="526106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8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8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24" name="TextBox 23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7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20" y="929744"/>
            <a:ext cx="5967160" cy="14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69" y="2336799"/>
            <a:ext cx="7789862" cy="4089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correct formula for the compound formed between calcium and nitrogen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calcium </a:t>
            </a:r>
            <a:r>
              <a:rPr lang="en-US" sz="2800" i="1" dirty="0"/>
              <a:t>is </a:t>
            </a:r>
            <a:r>
              <a:rPr lang="en-US" sz="2800" i="1" dirty="0" smtClean="0"/>
              <a:t>+2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nitrogen is –3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A 3:2 ratio will give a neutral compound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EE0000"/>
                </a:solidFill>
              </a:rPr>
              <a:t>+2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EE0000"/>
                </a:solidFill>
              </a:rPr>
              <a:t>3</a:t>
            </a:r>
            <a:r>
              <a:rPr lang="en-US" sz="2800" b="1" dirty="0" smtClean="0"/>
              <a:t>)  </a:t>
            </a:r>
            <a:r>
              <a:rPr lang="en-US" sz="2800" b="1" dirty="0"/>
              <a:t>+ 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–3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/>
              <a:t>)  </a:t>
            </a:r>
            <a:r>
              <a:rPr lang="en-US" sz="2800" b="1" dirty="0"/>
              <a:t>=  0</a:t>
            </a:r>
          </a:p>
          <a:p>
            <a:pPr marL="1031875">
              <a:spcBef>
                <a:spcPts val="600"/>
              </a:spcBef>
            </a:pPr>
            <a:endParaRPr lang="en-US" sz="2800" i="1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0649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2336799"/>
            <a:ext cx="8778875" cy="4089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correct formula for the ionic compound formed between calcium and chlorine?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calcium </a:t>
            </a:r>
            <a:r>
              <a:rPr lang="en-US" sz="2800" i="1" dirty="0"/>
              <a:t>is </a:t>
            </a:r>
            <a:r>
              <a:rPr lang="en-US" sz="2800" i="1" dirty="0" smtClean="0"/>
              <a:t>+2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chlorine is </a:t>
            </a:r>
            <a:r>
              <a:rPr lang="en-US" sz="2800" i="1" dirty="0"/>
              <a:t>–1</a:t>
            </a:r>
            <a:endParaRPr lang="en-US" sz="2800" i="1" dirty="0" smtClean="0"/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A 1:2 ratio will give a neutral compound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+2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C00000"/>
                </a:solidFill>
              </a:rPr>
              <a:t>1</a:t>
            </a:r>
            <a:r>
              <a:rPr lang="en-US" sz="2800" b="1" dirty="0" smtClean="0"/>
              <a:t>)  +  (</a:t>
            </a:r>
            <a:r>
              <a:rPr lang="en-US" sz="2800" b="1" dirty="0">
                <a:solidFill>
                  <a:srgbClr val="0070C0"/>
                </a:solidFill>
              </a:rPr>
              <a:t>–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0070C0"/>
                </a:solidFill>
              </a:rPr>
              <a:t>2</a:t>
            </a:r>
            <a:r>
              <a:rPr lang="en-US" sz="2800" b="1" dirty="0" smtClean="0"/>
              <a:t>)  =  0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Ca</a:t>
            </a:r>
            <a:r>
              <a:rPr lang="en-US" sz="3600" b="1" dirty="0" smtClean="0">
                <a:solidFill>
                  <a:srgbClr val="0070C0"/>
                </a:solidFill>
              </a:rPr>
              <a:t>Cl</a:t>
            </a:r>
            <a:r>
              <a:rPr lang="en-US" sz="4400" b="1" baseline="-25000" dirty="0" smtClean="0">
                <a:solidFill>
                  <a:srgbClr val="0070C0"/>
                </a:solidFill>
              </a:rPr>
              <a:t>2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20" y="929744"/>
            <a:ext cx="5967160" cy="14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779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3" y="2336799"/>
            <a:ext cx="8778875" cy="408940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the correct formula for the ionic compound formed between oxygen and aluminum?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aluminum </a:t>
            </a:r>
            <a:r>
              <a:rPr lang="en-US" sz="2800" i="1" dirty="0"/>
              <a:t>is </a:t>
            </a:r>
            <a:r>
              <a:rPr lang="en-US" sz="2800" i="1" dirty="0" smtClean="0"/>
              <a:t>+3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Oxidation number for oxygen is –2</a:t>
            </a:r>
          </a:p>
          <a:p>
            <a:pPr marL="1031875">
              <a:spcBef>
                <a:spcPts val="600"/>
              </a:spcBef>
            </a:pPr>
            <a:r>
              <a:rPr lang="en-US" sz="2800" i="1" dirty="0" smtClean="0"/>
              <a:t>A 2:3 ratio will give a neutral compound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C00000"/>
                </a:solidFill>
              </a:rPr>
              <a:t>+3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/>
              <a:t>)  +  (</a:t>
            </a:r>
            <a:r>
              <a:rPr lang="en-US" sz="2800" b="1" dirty="0" smtClean="0">
                <a:solidFill>
                  <a:srgbClr val="0070C0"/>
                </a:solidFill>
              </a:rPr>
              <a:t>–2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r>
              <a:rPr lang="en-US" sz="2800" b="1" dirty="0" smtClean="0"/>
              <a:t>)  =  0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Al</a:t>
            </a:r>
            <a:r>
              <a:rPr lang="en-US" sz="4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O</a:t>
            </a:r>
            <a:r>
              <a:rPr lang="en-US" sz="4400" b="1" baseline="-25000" dirty="0" smtClean="0">
                <a:solidFill>
                  <a:srgbClr val="0070C0"/>
                </a:solidFill>
              </a:rPr>
              <a:t>3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endParaRPr lang="en-US" sz="28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20" y="929744"/>
            <a:ext cx="5967160" cy="141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53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 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756" y="1296988"/>
            <a:ext cx="8503920" cy="5129212"/>
          </a:xfrm>
        </p:spPr>
        <p:txBody>
          <a:bodyPr/>
          <a:lstStyle/>
          <a:p>
            <a:r>
              <a:rPr lang="en-US" sz="2800" dirty="0" smtClean="0"/>
              <a:t>Iron oxidation state is +2: </a:t>
            </a:r>
            <a:r>
              <a:rPr lang="en-US" dirty="0" smtClean="0"/>
              <a:t> </a:t>
            </a:r>
          </a:p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EE0000"/>
                </a:solidFill>
              </a:rPr>
              <a:t>Fe</a:t>
            </a:r>
            <a:r>
              <a:rPr lang="en-US" sz="3600" b="1" dirty="0" err="1" smtClean="0">
                <a:solidFill>
                  <a:srgbClr val="0070C0"/>
                </a:solidFill>
              </a:rPr>
              <a:t>O</a:t>
            </a:r>
            <a:endParaRPr lang="en-US" sz="3600" b="1" baseline="-25000" dirty="0" smtClean="0">
              <a:solidFill>
                <a:srgbClr val="0070C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b="1" dirty="0"/>
              <a:t>(</a:t>
            </a:r>
            <a:r>
              <a:rPr lang="en-US" sz="2800" b="1" dirty="0">
                <a:solidFill>
                  <a:srgbClr val="EE0000"/>
                </a:solidFill>
              </a:rPr>
              <a:t>+2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EE0000"/>
                </a:solidFill>
              </a:rPr>
              <a:t>1</a:t>
            </a:r>
            <a:r>
              <a:rPr lang="en-US" sz="2800" b="1" dirty="0" smtClean="0"/>
              <a:t>)  </a:t>
            </a:r>
            <a:r>
              <a:rPr lang="en-US" sz="2800" b="1" dirty="0"/>
              <a:t>+ 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–2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0070C0"/>
                </a:solidFill>
              </a:rPr>
              <a:t>1</a:t>
            </a:r>
            <a:r>
              <a:rPr lang="en-US" sz="2800" b="1" dirty="0" smtClean="0"/>
              <a:t>)  </a:t>
            </a:r>
            <a:r>
              <a:rPr lang="en-US" sz="2800" b="1" dirty="0"/>
              <a:t>=  </a:t>
            </a:r>
            <a:r>
              <a:rPr lang="en-US" sz="2800" b="1" dirty="0" smtClean="0"/>
              <a:t>0</a:t>
            </a:r>
            <a:endParaRPr lang="en-US" sz="2800" dirty="0" smtClean="0"/>
          </a:p>
          <a:p>
            <a:pPr>
              <a:spcBef>
                <a:spcPts val="4200"/>
              </a:spcBef>
            </a:pPr>
            <a:r>
              <a:rPr lang="en-US" sz="2800" dirty="0" smtClean="0"/>
              <a:t>Iron </a:t>
            </a:r>
            <a:r>
              <a:rPr lang="en-US" sz="2800" dirty="0"/>
              <a:t>oxidation state is </a:t>
            </a:r>
            <a:r>
              <a:rPr lang="en-US" sz="2800" dirty="0" smtClean="0"/>
              <a:t>+3:</a:t>
            </a:r>
            <a:endParaRPr lang="en-US" dirty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EE0000"/>
                </a:solidFill>
              </a:rPr>
              <a:t>Fe</a:t>
            </a:r>
            <a:r>
              <a:rPr lang="en-US" sz="4400" b="1" baseline="-25000" dirty="0" smtClean="0">
                <a:solidFill>
                  <a:srgbClr val="EE0000"/>
                </a:solidFill>
              </a:rPr>
              <a:t>2</a:t>
            </a:r>
            <a:r>
              <a:rPr lang="en-US" sz="3600" b="1" dirty="0" smtClean="0">
                <a:solidFill>
                  <a:srgbClr val="0070C0"/>
                </a:solidFill>
              </a:rPr>
              <a:t>O</a:t>
            </a:r>
            <a:r>
              <a:rPr lang="en-US" sz="4400" b="1" baseline="-25000" dirty="0" smtClean="0">
                <a:solidFill>
                  <a:srgbClr val="0070C0"/>
                </a:solidFill>
              </a:rPr>
              <a:t>3</a:t>
            </a:r>
            <a:endParaRPr lang="en-US" sz="3600" b="1" baseline="-25000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2400"/>
              </a:spcBef>
              <a:buNone/>
            </a:pP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EE0000"/>
                </a:solidFill>
              </a:rPr>
              <a:t>+3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EE0000"/>
                </a:solidFill>
              </a:rPr>
              <a:t>2</a:t>
            </a:r>
            <a:r>
              <a:rPr lang="en-US" sz="2800" b="1" dirty="0" smtClean="0"/>
              <a:t>)  </a:t>
            </a:r>
            <a:r>
              <a:rPr lang="en-US" sz="2800" b="1" dirty="0"/>
              <a:t>+  </a:t>
            </a:r>
            <a:r>
              <a:rPr lang="en-US" sz="2800" b="1" dirty="0" smtClean="0"/>
              <a:t>(</a:t>
            </a:r>
            <a:r>
              <a:rPr lang="en-US" sz="2800" b="1" dirty="0" smtClean="0">
                <a:solidFill>
                  <a:srgbClr val="0070C0"/>
                </a:solidFill>
              </a:rPr>
              <a:t>–2</a:t>
            </a:r>
            <a:r>
              <a:rPr lang="en-US" sz="2800" b="1" dirty="0" smtClean="0"/>
              <a:t>)(</a:t>
            </a:r>
            <a:r>
              <a:rPr lang="en-US" sz="2800" b="1" dirty="0" smtClean="0">
                <a:solidFill>
                  <a:srgbClr val="0070C0"/>
                </a:solidFill>
              </a:rPr>
              <a:t>3</a:t>
            </a:r>
            <a:r>
              <a:rPr lang="en-US" sz="2800" b="1" dirty="0" smtClean="0"/>
              <a:t>)  </a:t>
            </a:r>
            <a:r>
              <a:rPr lang="en-US" sz="2800" b="1" dirty="0"/>
              <a:t>=  </a:t>
            </a:r>
            <a:r>
              <a:rPr lang="en-US" sz="2800" b="1" dirty="0" smtClean="0"/>
              <a:t>0</a:t>
            </a:r>
          </a:p>
          <a:p>
            <a:pPr marL="0" indent="0" algn="ctr">
              <a:spcBef>
                <a:spcPts val="3600"/>
              </a:spcBef>
              <a:buNone/>
            </a:pPr>
            <a:r>
              <a:rPr lang="en-US" sz="2400" i="1" dirty="0" smtClean="0">
                <a:solidFill>
                  <a:srgbClr val="006600"/>
                </a:solidFill>
                <a:latin typeface="Comic Sans MS" panose="030F0702030302020204" pitchFamily="66" charset="0"/>
              </a:rPr>
              <a:t>We will learn that these have different names</a:t>
            </a:r>
            <a:endParaRPr lang="en-US" sz="2400" i="1" dirty="0">
              <a:solidFill>
                <a:srgbClr val="006600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8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005840" cy="100584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005840" cy="100584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834639"/>
            <a:ext cx="1005840" cy="100584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30843" y="4263387"/>
            <a:ext cx="1005840" cy="100584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834639"/>
            <a:ext cx="1005840" cy="100584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2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0496" y="1377318"/>
            <a:ext cx="2403784" cy="4156707"/>
            <a:chOff x="6740215" y="1377318"/>
            <a:chExt cx="2403784" cy="4156707"/>
          </a:xfrm>
        </p:grpSpPr>
        <p:sp>
          <p:nvSpPr>
            <p:cNvPr id="3" name="Left Brace 2"/>
            <p:cNvSpPr/>
            <p:nvPr/>
          </p:nvSpPr>
          <p:spPr>
            <a:xfrm flipH="1">
              <a:off x="6740215" y="1377318"/>
              <a:ext cx="781050" cy="4156707"/>
            </a:xfrm>
            <a:prstGeom prst="leftBrace">
              <a:avLst>
                <a:gd name="adj1" fmla="val 27845"/>
                <a:gd name="adj2" fmla="val 5000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7548690" y="2847975"/>
              <a:ext cx="15953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negative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oxidation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numbers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up to 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721" y="1377318"/>
            <a:ext cx="2403785" cy="4156707"/>
            <a:chOff x="310840" y="1377318"/>
            <a:chExt cx="2403785" cy="4156707"/>
          </a:xfrm>
        </p:grpSpPr>
        <p:sp>
          <p:nvSpPr>
            <p:cNvPr id="14" name="Left Brace 13"/>
            <p:cNvSpPr/>
            <p:nvPr/>
          </p:nvSpPr>
          <p:spPr>
            <a:xfrm>
              <a:off x="1933575" y="1377318"/>
              <a:ext cx="781050" cy="4156707"/>
            </a:xfrm>
            <a:prstGeom prst="leftBrace">
              <a:avLst>
                <a:gd name="adj1" fmla="val 27845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0" y="2847975"/>
              <a:ext cx="15953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positive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oxidation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numbers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up to +6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05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5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charset="0"/>
              </a:rPr>
              <a:t>Oxidation Numbers</a:t>
            </a:r>
            <a:br>
              <a:rPr lang="en-US" altLang="en-US" dirty="0" smtClean="0">
                <a:latin typeface="Arial" charset="0"/>
              </a:rPr>
            </a:br>
            <a:r>
              <a:rPr lang="en-US" altLang="en-US" dirty="0" smtClean="0">
                <a:latin typeface="Arial" charset="0"/>
              </a:rPr>
              <a:t>&amp; Writing Formulas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39922" y="1495424"/>
            <a:ext cx="7864157" cy="49307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latin typeface="Arial" charset="0"/>
              </a:rPr>
              <a:t>SWBAT explain the concept of oxidation numbers and use them to predict chemical formulas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46720" y="0"/>
            <a:ext cx="109728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Calcium and Nitrogen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429000" y="58217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44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baseline="-250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baseline="-25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2930843" y="1405893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024437" y="1405893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2930843" y="2834639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930843" y="4263387"/>
            <a:ext cx="1188720" cy="1188720"/>
          </a:xfrm>
          <a:prstGeom prst="ellipse">
            <a:avLst/>
          </a:prstGeom>
          <a:solidFill>
            <a:srgbClr val="EE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+2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5024437" y="2834639"/>
            <a:ext cx="1188720" cy="1188720"/>
          </a:xfrm>
          <a:prstGeom prst="ellipse">
            <a:avLst/>
          </a:prstGeom>
          <a:solidFill>
            <a:srgbClr val="0000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en-US" sz="3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70496" y="1377318"/>
            <a:ext cx="2403784" cy="4156707"/>
            <a:chOff x="6740215" y="1377318"/>
            <a:chExt cx="2403784" cy="4156707"/>
          </a:xfrm>
        </p:grpSpPr>
        <p:sp>
          <p:nvSpPr>
            <p:cNvPr id="3" name="Left Brace 2"/>
            <p:cNvSpPr/>
            <p:nvPr/>
          </p:nvSpPr>
          <p:spPr>
            <a:xfrm flipH="1">
              <a:off x="6740215" y="1377318"/>
              <a:ext cx="781050" cy="4156707"/>
            </a:xfrm>
            <a:prstGeom prst="leftBrace">
              <a:avLst>
                <a:gd name="adj1" fmla="val 27845"/>
                <a:gd name="adj2" fmla="val 50000"/>
              </a:avLst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7548690" y="2847975"/>
              <a:ext cx="159530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negative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oxidation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numbers </a:t>
              </a:r>
            </a:p>
            <a:p>
              <a:pPr algn="ctr"/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up to </a:t>
              </a:r>
              <a:r>
                <a:rPr lang="en-US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‒</a:t>
              </a:r>
              <a:r>
                <a:rPr lang="en-US" b="1" dirty="0" smtClean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9721" y="1377318"/>
            <a:ext cx="2403785" cy="4156707"/>
            <a:chOff x="310840" y="1377318"/>
            <a:chExt cx="2403785" cy="4156707"/>
          </a:xfrm>
        </p:grpSpPr>
        <p:sp>
          <p:nvSpPr>
            <p:cNvPr id="14" name="Left Brace 13"/>
            <p:cNvSpPr/>
            <p:nvPr/>
          </p:nvSpPr>
          <p:spPr>
            <a:xfrm>
              <a:off x="1933575" y="1377318"/>
              <a:ext cx="781050" cy="4156707"/>
            </a:xfrm>
            <a:prstGeom prst="leftBrace">
              <a:avLst>
                <a:gd name="adj1" fmla="val 27845"/>
                <a:gd name="adj2" fmla="val 50000"/>
              </a:avLst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0840" y="2847975"/>
              <a:ext cx="159531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positive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oxidation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numbers </a:t>
              </a:r>
            </a:p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 up to +6</a:t>
              </a:r>
              <a:endPara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02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animBg="1"/>
      <p:bldP spid="5" grpId="0" animBg="1"/>
      <p:bldP spid="15" grpId="0" animBg="1"/>
      <p:bldP spid="16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1949" y="1436916"/>
            <a:ext cx="8124825" cy="64225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41288"/>
            <a:ext cx="8778875" cy="731837"/>
          </a:xfrm>
          <a:noFill/>
        </p:spPr>
        <p:txBody>
          <a:bodyPr/>
          <a:lstStyle/>
          <a:p>
            <a:r>
              <a:rPr lang="en-US" dirty="0" smtClean="0"/>
              <a:t>Nomenclature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22" y="1468438"/>
            <a:ext cx="8362156" cy="3646487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Oxidation States and Writing Formulas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Ionic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Covalent Nomenclature</a:t>
            </a:r>
          </a:p>
          <a:p>
            <a:pPr>
              <a:spcBef>
                <a:spcPts val="3600"/>
              </a:spcBef>
            </a:pPr>
            <a:r>
              <a:rPr lang="en-US" dirty="0" smtClean="0"/>
              <a:t>Acid Nomenclature</a:t>
            </a:r>
          </a:p>
        </p:txBody>
      </p:sp>
    </p:spTree>
    <p:extLst>
      <p:ext uri="{BB962C8B-B14F-4D97-AF65-F5344CB8AC3E}">
        <p14:creationId xmlns:p14="http://schemas.microsoft.com/office/powerpoint/2010/main" val="24620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93663"/>
            <a:ext cx="8778875" cy="731837"/>
          </a:xfrm>
        </p:spPr>
        <p:txBody>
          <a:bodyPr/>
          <a:lstStyle/>
          <a:p>
            <a:r>
              <a:rPr lang="en-US" dirty="0" smtClean="0"/>
              <a:t>Predicting Formulas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82562" y="915988"/>
            <a:ext cx="886968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6075" indent="-346075" algn="l" rtl="0" eaLnBrk="0" fontAlgn="base" hangingPunct="0">
              <a:spcBef>
                <a:spcPts val="12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630238" indent="-227013" algn="l" rtl="0" eaLnBrk="0" fontAlgn="base" hangingPunct="0">
              <a:spcBef>
                <a:spcPts val="3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2813" indent="-222250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pitchFamily="34" charset="0"/>
              <a:buChar char="»"/>
              <a:defRPr sz="20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54125" indent="-234950" algn="l" defTabSz="1087438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00200" indent="-220663" algn="l" rtl="0" eaLnBrk="0" fontAlgn="base" hangingPunct="0">
              <a:spcBef>
                <a:spcPts val="0"/>
              </a:spcBef>
              <a:spcAft>
                <a:spcPct val="0"/>
              </a:spcAft>
              <a:buFont typeface="Arial" charset="0"/>
              <a:buChar char="»"/>
              <a:defRPr sz="1800" i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two elements combine, we can often predict the formula of the resulting compound</a:t>
            </a:r>
          </a:p>
        </p:txBody>
      </p:sp>
    </p:spTree>
    <p:extLst>
      <p:ext uri="{BB962C8B-B14F-4D97-AF65-F5344CB8AC3E}">
        <p14:creationId xmlns:p14="http://schemas.microsoft.com/office/powerpoint/2010/main" val="29758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3" y="122238"/>
            <a:ext cx="8778875" cy="731837"/>
          </a:xfrm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Example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974" y="952500"/>
            <a:ext cx="877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Predict the formula of a compound formed from potassium and oxygen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80974" y="2100352"/>
            <a:ext cx="7391401" cy="954107"/>
            <a:chOff x="180974" y="2052727"/>
            <a:chExt cx="7391401" cy="954107"/>
          </a:xfrm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6932295" y="2209740"/>
              <a:ext cx="640080" cy="640080"/>
            </a:xfrm>
            <a:prstGeom prst="ellipse">
              <a:avLst/>
            </a:prstGeom>
            <a:solidFill>
              <a:srgbClr val="EE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/>
                <a:t>K</a:t>
              </a:r>
              <a:r>
                <a:rPr lang="en-US" sz="3200" baseline="30000" dirty="0" smtClean="0"/>
                <a:t>+1</a:t>
              </a:r>
              <a:endParaRPr lang="en-US" sz="2400" baseline="30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974" y="2052727"/>
              <a:ext cx="63093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Potassium wants to lose 1e</a:t>
              </a:r>
              <a:r>
                <a:rPr lang="en-US" sz="3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get a +1 charge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974" y="3248204"/>
            <a:ext cx="8778240" cy="954107"/>
            <a:chOff x="180974" y="3199686"/>
            <a:chExt cx="8778240" cy="954107"/>
          </a:xfrm>
        </p:grpSpPr>
        <p:sp>
          <p:nvSpPr>
            <p:cNvPr id="5" name="Oval 4"/>
            <p:cNvSpPr>
              <a:spLocks noChangeAspect="1"/>
            </p:cNvSpPr>
            <p:nvPr/>
          </p:nvSpPr>
          <p:spPr>
            <a:xfrm>
              <a:off x="8044814" y="3219539"/>
              <a:ext cx="914400" cy="9144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 smtClean="0"/>
                <a:t>O</a:t>
              </a:r>
              <a:r>
                <a:rPr lang="en-US" sz="3200" baseline="30000" dirty="0" smtClean="0"/>
                <a:t>-2</a:t>
              </a:r>
              <a:endParaRPr lang="en-US" sz="2400" baseline="30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974" y="3199686"/>
              <a:ext cx="630936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Oxygen wants to gain 2e</a:t>
              </a:r>
              <a:r>
                <a:rPr lang="en-US" sz="36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–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and get a –2 charge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80974" y="6144280"/>
            <a:ext cx="8778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Thus we can predict a formula of </a:t>
            </a:r>
            <a:r>
              <a:rPr lang="en-US" sz="2800" b="1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600" b="1" baseline="-25000" dirty="0" smtClean="0">
                <a:solidFill>
                  <a:srgbClr val="EE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en-US" sz="2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80974" y="4509798"/>
            <a:ext cx="8513445" cy="1326996"/>
            <a:chOff x="180974" y="4418916"/>
            <a:chExt cx="8513445" cy="1326996"/>
          </a:xfrm>
        </p:grpSpPr>
        <p:sp>
          <p:nvSpPr>
            <p:cNvPr id="12" name="TextBox 11"/>
            <p:cNvSpPr txBox="1"/>
            <p:nvPr/>
          </p:nvSpPr>
          <p:spPr>
            <a:xfrm>
              <a:off x="180974" y="4605360"/>
              <a:ext cx="6309360" cy="95410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28600" indent="-228600"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 make a neutral compound, they need to combine in a 2:1 ratio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7197089" y="4418916"/>
              <a:ext cx="1497330" cy="1326996"/>
              <a:chOff x="7404734" y="4584651"/>
              <a:chExt cx="1497330" cy="1326996"/>
            </a:xfrm>
          </p:grpSpPr>
          <p:sp>
            <p:nvSpPr>
              <p:cNvPr id="14" name="Oval 13"/>
              <p:cNvSpPr>
                <a:spLocks noChangeAspect="1"/>
              </p:cNvSpPr>
              <p:nvPr/>
            </p:nvSpPr>
            <p:spPr>
              <a:xfrm>
                <a:off x="7987664" y="4790949"/>
                <a:ext cx="914400" cy="9144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smtClean="0"/>
                  <a:t>O</a:t>
                </a:r>
                <a:r>
                  <a:rPr lang="en-US" sz="3200" baseline="30000" dirty="0" smtClean="0"/>
                  <a:t>-2</a:t>
                </a:r>
                <a:endParaRPr lang="en-US" sz="2400" baseline="30000" dirty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7404734" y="4584651"/>
                <a:ext cx="640080" cy="1326996"/>
                <a:chOff x="7404734" y="4584651"/>
                <a:chExt cx="640080" cy="1326996"/>
              </a:xfrm>
            </p:grpSpPr>
            <p:sp>
              <p:nvSpPr>
                <p:cNvPr id="15" name="Oval 14"/>
                <p:cNvSpPr>
                  <a:spLocks noChangeAspect="1"/>
                </p:cNvSpPr>
                <p:nvPr/>
              </p:nvSpPr>
              <p:spPr>
                <a:xfrm>
                  <a:off x="7404734" y="4584651"/>
                  <a:ext cx="640080" cy="640080"/>
                </a:xfrm>
                <a:prstGeom prst="ellipse">
                  <a:avLst/>
                </a:prstGeom>
                <a:solidFill>
                  <a:srgbClr val="EE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 smtClean="0"/>
                    <a:t>K</a:t>
                  </a:r>
                  <a:r>
                    <a:rPr lang="en-US" sz="3200" baseline="30000" dirty="0" smtClean="0"/>
                    <a:t>+1</a:t>
                  </a:r>
                  <a:endParaRPr lang="en-US" sz="2400" baseline="30000" dirty="0"/>
                </a:p>
              </p:txBody>
            </p:sp>
            <p:sp>
              <p:nvSpPr>
                <p:cNvPr id="16" name="Oval 15"/>
                <p:cNvSpPr>
                  <a:spLocks noChangeAspect="1"/>
                </p:cNvSpPr>
                <p:nvPr/>
              </p:nvSpPr>
              <p:spPr>
                <a:xfrm>
                  <a:off x="7404734" y="5271567"/>
                  <a:ext cx="640080" cy="640080"/>
                </a:xfrm>
                <a:prstGeom prst="ellipse">
                  <a:avLst/>
                </a:prstGeom>
                <a:solidFill>
                  <a:srgbClr val="EE0000"/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2400" dirty="0" smtClean="0"/>
                    <a:t>K</a:t>
                  </a:r>
                  <a:r>
                    <a:rPr lang="en-US" sz="3200" baseline="30000" dirty="0" smtClean="0"/>
                    <a:t>+1</a:t>
                  </a:r>
                  <a:endParaRPr lang="en-US" sz="2400" baseline="300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51673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12396</TotalTime>
  <Words>2186</Words>
  <Application>Microsoft Office PowerPoint</Application>
  <PresentationFormat>On-screen Show (4:3)</PresentationFormat>
  <Paragraphs>521</Paragraphs>
  <Slides>60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Do Now</vt:lpstr>
      <vt:lpstr>Units</vt:lpstr>
      <vt:lpstr>Nomenclature</vt:lpstr>
      <vt:lpstr>Ionic vs Covalent Nomenclature</vt:lpstr>
      <vt:lpstr>Check for Understanding</vt:lpstr>
      <vt:lpstr>Oxidation Numbers &amp; Writing Formulas</vt:lpstr>
      <vt:lpstr>Nomenclature</vt:lpstr>
      <vt:lpstr>Predicting Formulas</vt:lpstr>
      <vt:lpstr>Example</vt:lpstr>
      <vt:lpstr>Predicting Formulas</vt:lpstr>
      <vt:lpstr>Oxidation Number (also called Oxidation State)</vt:lpstr>
      <vt:lpstr>Nature of Oxidation Numbers</vt:lpstr>
      <vt:lpstr>Works with Covalent Compounds</vt:lpstr>
      <vt:lpstr>Oxidation Numbers Are  Actually More Complicated</vt:lpstr>
      <vt:lpstr>Oxidation Numbers  (That Usually Don't Change)</vt:lpstr>
      <vt:lpstr>You Need to Know These</vt:lpstr>
      <vt:lpstr>Oxidation Numbers of Metals</vt:lpstr>
      <vt:lpstr>Chemical Formula</vt:lpstr>
      <vt:lpstr>Example 1</vt:lpstr>
      <vt:lpstr>Example 1</vt:lpstr>
      <vt:lpstr>Calcium and Nitrogen</vt:lpstr>
      <vt:lpstr>Calcium and Nitrogen</vt:lpstr>
      <vt:lpstr>Calcium and Nitrogen</vt:lpstr>
      <vt:lpstr>Calcium and Nitrogen</vt:lpstr>
      <vt:lpstr>Answer to Example 1</vt:lpstr>
      <vt:lpstr>Calcium and Chlorine</vt:lpstr>
      <vt:lpstr>Aluminum and Oxygen</vt:lpstr>
      <vt:lpstr>Check for Understanding 1</vt:lpstr>
      <vt:lpstr>Example 4</vt:lpstr>
      <vt:lpstr>Iron and Oxygen</vt:lpstr>
      <vt:lpstr>Check for Understanding 2</vt:lpstr>
      <vt:lpstr>Limitations of this Method</vt:lpstr>
      <vt:lpstr>PowerPoint Presentation</vt:lpstr>
      <vt:lpstr>Homework</vt:lpstr>
      <vt:lpstr>Backup Slides</vt:lpstr>
      <vt:lpstr>Nomenclature Summary</vt:lpstr>
      <vt:lpstr>PowerPoint Presentation</vt:lpstr>
      <vt:lpstr>PowerPoint Presentation</vt:lpstr>
      <vt:lpstr>PowerPoint Presentation</vt:lpstr>
      <vt:lpstr>PowerPoint Presentation</vt:lpstr>
      <vt:lpstr>Ionic Compounds</vt:lpstr>
      <vt:lpstr>Covalent Molecules</vt:lpstr>
      <vt:lpstr>Also works with covalent compounds</vt:lpstr>
      <vt:lpstr>Oxidation Number (also called Oxidation State)</vt:lpstr>
      <vt:lpstr>Oxidation Numbers for Carbon</vt:lpstr>
      <vt:lpstr>Oxidation Numbers for Carbon</vt:lpstr>
      <vt:lpstr>Oxidation Number (also called Oxidation State)</vt:lpstr>
      <vt:lpstr>Oxidation Number (also called Oxidation State)</vt:lpstr>
      <vt:lpstr>Non-Systematic Names</vt:lpstr>
      <vt:lpstr>Do Now</vt:lpstr>
      <vt:lpstr>Oxidation Numbers of Metals</vt:lpstr>
      <vt:lpstr>Calcium and Nitrogen</vt:lpstr>
      <vt:lpstr>Calcium and Nitrogen</vt:lpstr>
      <vt:lpstr>Ratio of Elements</vt:lpstr>
      <vt:lpstr>Example 1</vt:lpstr>
      <vt:lpstr>Example 2</vt:lpstr>
      <vt:lpstr>Example 3</vt:lpstr>
      <vt:lpstr>Example 4</vt:lpstr>
      <vt:lpstr>Calcium and Nitrogen</vt:lpstr>
      <vt:lpstr>Calcium and Nitrogen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813</cp:revision>
  <cp:lastPrinted>2016-04-27T17:11:19Z</cp:lastPrinted>
  <dcterms:created xsi:type="dcterms:W3CDTF">2012-09-15T16:31:25Z</dcterms:created>
  <dcterms:modified xsi:type="dcterms:W3CDTF">2016-05-10T14:14:29Z</dcterms:modified>
</cp:coreProperties>
</file>