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363" r:id="rId2"/>
    <p:sldId id="826" r:id="rId3"/>
    <p:sldId id="875" r:id="rId4"/>
    <p:sldId id="840" r:id="rId5"/>
    <p:sldId id="832" r:id="rId6"/>
    <p:sldId id="833" r:id="rId7"/>
    <p:sldId id="845" r:id="rId8"/>
    <p:sldId id="847" r:id="rId9"/>
    <p:sldId id="834" r:id="rId10"/>
    <p:sldId id="842" r:id="rId11"/>
    <p:sldId id="848" r:id="rId12"/>
    <p:sldId id="849" r:id="rId13"/>
    <p:sldId id="835" r:id="rId14"/>
    <p:sldId id="837" r:id="rId15"/>
    <p:sldId id="850" r:id="rId16"/>
    <p:sldId id="868" r:id="rId17"/>
    <p:sldId id="869" r:id="rId18"/>
    <p:sldId id="851" r:id="rId19"/>
    <p:sldId id="870" r:id="rId20"/>
    <p:sldId id="836" r:id="rId21"/>
    <p:sldId id="844" r:id="rId22"/>
    <p:sldId id="852" r:id="rId23"/>
    <p:sldId id="865" r:id="rId24"/>
    <p:sldId id="853" r:id="rId25"/>
    <p:sldId id="866" r:id="rId26"/>
    <p:sldId id="867" r:id="rId27"/>
    <p:sldId id="839" r:id="rId28"/>
    <p:sldId id="854" r:id="rId29"/>
    <p:sldId id="860" r:id="rId30"/>
    <p:sldId id="871" r:id="rId31"/>
    <p:sldId id="862" r:id="rId32"/>
    <p:sldId id="876" r:id="rId33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3333FF"/>
    <a:srgbClr val="FF00FF"/>
    <a:srgbClr val="FFEFFF"/>
    <a:srgbClr val="E46C0A"/>
    <a:srgbClr val="00FF00"/>
    <a:srgbClr val="0D97FF"/>
    <a:srgbClr val="D8670A"/>
    <a:srgbClr val="FBC69B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40" autoAdjust="0"/>
    <p:restoredTop sz="99500" autoAdjust="0"/>
  </p:normalViewPr>
  <p:slideViewPr>
    <p:cSldViewPr snapToGrid="0">
      <p:cViewPr varScale="1">
        <p:scale>
          <a:sx n="82" d="100"/>
          <a:sy n="82" d="100"/>
        </p:scale>
        <p:origin x="1411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741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37DA2B-0AB8-4B5D-8291-5003195E7AC4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7AEF52-A0DB-4E53-8D16-0DB279EDA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0212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7739" cy="469424"/>
          </a:xfrm>
          <a:prstGeom prst="rect">
            <a:avLst/>
          </a:prstGeom>
        </p:spPr>
        <p:txBody>
          <a:bodyPr vert="horz" lIns="94208" tIns="47104" rIns="94208" bIns="4710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5" y="0"/>
            <a:ext cx="3077739" cy="469424"/>
          </a:xfrm>
          <a:prstGeom prst="rect">
            <a:avLst/>
          </a:prstGeom>
        </p:spPr>
        <p:txBody>
          <a:bodyPr vert="horz" lIns="94208" tIns="47104" rIns="94208" bIns="47104" rtlCol="0"/>
          <a:lstStyle>
            <a:lvl1pPr algn="r">
              <a:defRPr sz="1200"/>
            </a:lvl1pPr>
          </a:lstStyle>
          <a:p>
            <a:fld id="{169CBA31-FBA6-4B3A-ADEC-DB1447EE8D3B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4850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08" tIns="47104" rIns="94208" bIns="4710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08" tIns="47104" rIns="94208" bIns="4710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917422"/>
            <a:ext cx="3077739" cy="469424"/>
          </a:xfrm>
          <a:prstGeom prst="rect">
            <a:avLst/>
          </a:prstGeom>
        </p:spPr>
        <p:txBody>
          <a:bodyPr vert="horz" lIns="94208" tIns="47104" rIns="94208" bIns="4710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5" y="8917422"/>
            <a:ext cx="3077739" cy="469424"/>
          </a:xfrm>
          <a:prstGeom prst="rect">
            <a:avLst/>
          </a:prstGeom>
        </p:spPr>
        <p:txBody>
          <a:bodyPr vert="horz" lIns="94208" tIns="47104" rIns="94208" bIns="47104" rtlCol="0" anchor="b"/>
          <a:lstStyle>
            <a:lvl1pPr algn="r">
              <a:defRPr sz="1200"/>
            </a:lvl1pPr>
          </a:lstStyle>
          <a:p>
            <a:fld id="{456893B1-E79D-408E-AFE0-A9919F430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380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942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267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364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 b="1"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6075" indent="-346075">
              <a:spcBef>
                <a:spcPts val="12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</a:defRPr>
            </a:lvl1pPr>
            <a:lvl2pPr marL="630238" indent="-227013">
              <a:spcBef>
                <a:spcPts val="300"/>
              </a:spcBef>
              <a:defRPr sz="2400">
                <a:solidFill>
                  <a:schemeClr val="tx1"/>
                </a:solidFill>
              </a:defRPr>
            </a:lvl2pPr>
            <a:lvl3pPr marL="912813" indent="-222250">
              <a:spcBef>
                <a:spcPts val="0"/>
              </a:spcBef>
              <a:buFont typeface="Arial" pitchFamily="34" charset="0"/>
              <a:buChar char="»"/>
              <a:defRPr sz="2000" i="1">
                <a:solidFill>
                  <a:schemeClr val="tx1"/>
                </a:solidFill>
              </a:defRPr>
            </a:lvl3pPr>
            <a:lvl4pPr marL="1254125" indent="-234950" defTabSz="1087438">
              <a:spcBef>
                <a:spcPts val="0"/>
              </a:spcBef>
              <a:defRPr sz="1800">
                <a:solidFill>
                  <a:schemeClr val="tx1"/>
                </a:solidFill>
              </a:defRPr>
            </a:lvl4pPr>
            <a:lvl5pPr marL="1600200" indent="-220663">
              <a:spcBef>
                <a:spcPts val="0"/>
              </a:spcBef>
              <a:defRPr sz="1800" i="1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1843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60768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241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924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527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877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579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562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2880" y="274638"/>
            <a:ext cx="8778240" cy="7315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" y="1297460"/>
            <a:ext cx="8778240" cy="51280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8457594" y="6596390"/>
            <a:ext cx="68640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100" dirty="0" smtClean="0">
                <a:latin typeface="Arial" pitchFamily="34" charset="0"/>
                <a:cs typeface="Arial" pitchFamily="34" charset="0"/>
              </a:rPr>
              <a:t>slide </a:t>
            </a:r>
            <a:fld id="{6ABBB7C1-35F2-45E0-95DF-06E8CFB61640}" type="slidenum">
              <a:rPr lang="en-US" sz="1100" smtClean="0">
                <a:latin typeface="Arial" pitchFamily="34" charset="0"/>
                <a:cs typeface="Arial" pitchFamily="34" charset="0"/>
              </a:rPr>
              <a:pPr algn="r"/>
              <a:t>‹#›</a:t>
            </a:fld>
            <a:endParaRPr lang="en-US" sz="11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6605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000" b="1" kern="1200" baseline="0">
          <a:solidFill>
            <a:srgbClr val="0070C0"/>
          </a:solidFill>
          <a:latin typeface="Arial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1200"/>
        </a:spcBef>
        <a:buFont typeface="Wingdings" pitchFamily="2" charset="2"/>
        <a:buChar char="Ø"/>
        <a:defRPr sz="3200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631825" indent="-228600" algn="l" defTabSz="914400" rtl="0" eaLnBrk="1" latinLnBrk="0" hangingPunct="1">
        <a:spcBef>
          <a:spcPts val="0"/>
        </a:spcBef>
        <a:buFont typeface="Arial" pitchFamily="34" charset="0"/>
        <a:buChar char="–"/>
        <a:defRPr sz="2800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914400" indent="-228600" algn="l" defTabSz="914400" rtl="0" eaLnBrk="1" latinLnBrk="0" hangingPunct="1">
        <a:spcBef>
          <a:spcPts val="0"/>
        </a:spcBef>
        <a:buFont typeface="Arial" pitchFamily="34" charset="0"/>
        <a:buChar char="•"/>
        <a:defRPr sz="2400" i="1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1257300" indent="-228600" algn="l" defTabSz="914400" rtl="0" eaLnBrk="1" latinLnBrk="0" hangingPunct="1">
        <a:spcBef>
          <a:spcPts val="0"/>
        </a:spcBef>
        <a:buFont typeface="Arial" pitchFamily="34" charset="0"/>
        <a:buChar char="–"/>
        <a:defRPr sz="2000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1600200" indent="-228600" algn="l" defTabSz="914400" rtl="0" eaLnBrk="1" latinLnBrk="0" hangingPunct="1">
        <a:spcBef>
          <a:spcPts val="0"/>
        </a:spcBef>
        <a:buFont typeface="Arial" pitchFamily="34" charset="0"/>
        <a:buChar char="»"/>
        <a:tabLst/>
        <a:defRPr sz="2000" i="1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lang="en-US" sz="3800" dirty="0" smtClean="0">
                <a:solidFill>
                  <a:schemeClr val="bg1"/>
                </a:solidFill>
              </a:rPr>
              <a:t>Lesson 3 – Hydrogen Gas</a:t>
            </a:r>
            <a:endParaRPr lang="en-US" sz="38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80" y="1297460"/>
            <a:ext cx="8321040" cy="512805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dirty="0" smtClean="0"/>
              <a:t>SWBAT use the covalent bonding method to make hydrogen gas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044151" y="274638"/>
            <a:ext cx="916969" cy="738664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Write this in your notes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1699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 smtClean="0"/>
              <a:t>Step 1: Electron Accounting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4612718"/>
            <a:ext cx="8778240" cy="203067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For </a:t>
            </a:r>
            <a:r>
              <a:rPr lang="en-US" sz="2400" dirty="0" err="1" smtClean="0"/>
              <a:t>Ve</a:t>
            </a:r>
            <a:r>
              <a:rPr lang="en-US" sz="2400" dirty="0" smtClean="0"/>
              <a:t>, simply add up all of the valence electrons normally occurring for each atom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5740326"/>
              </p:ext>
            </p:extLst>
          </p:nvPr>
        </p:nvGraphicFramePr>
        <p:xfrm>
          <a:off x="0" y="1209238"/>
          <a:ext cx="9144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3840480"/>
                <a:gridCol w="4389120"/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accounting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example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for H,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for others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+ 2 = 4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LPe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1517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 smtClean="0"/>
              <a:t>Step 1: Electron Accounting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4612718"/>
            <a:ext cx="8778240" cy="2030678"/>
          </a:xfrm>
        </p:spPr>
        <p:txBody>
          <a:bodyPr>
            <a:normAutofit/>
          </a:bodyPr>
          <a:lstStyle/>
          <a:p>
            <a:r>
              <a:rPr lang="en-US" sz="2400" dirty="0"/>
              <a:t>For </a:t>
            </a:r>
            <a:r>
              <a:rPr lang="en-US" sz="2400" dirty="0" err="1"/>
              <a:t>Ve</a:t>
            </a:r>
            <a:r>
              <a:rPr lang="en-US" sz="2400" dirty="0"/>
              <a:t>, simply add up all of the valence electrons normally occurring for each atom</a:t>
            </a:r>
          </a:p>
          <a:p>
            <a:r>
              <a:rPr lang="en-US" sz="2400" dirty="0" smtClean="0"/>
              <a:t>Hydrogen normally has 1 valence electrons, so </a:t>
            </a:r>
            <a:r>
              <a:rPr lang="en-US" sz="2400" dirty="0" smtClean="0">
                <a:cs typeface="Arial" panose="020B0604020202020204" pitchFamily="34" charset="0"/>
              </a:rPr>
              <a:t>H</a:t>
            </a:r>
            <a:r>
              <a:rPr lang="en-US" baseline="-25000" dirty="0" smtClean="0">
                <a:cs typeface="Arial" panose="020B0604020202020204" pitchFamily="34" charset="0"/>
              </a:rPr>
              <a:t>2</a:t>
            </a:r>
            <a:r>
              <a:rPr lang="en-US" sz="2400" dirty="0" smtClean="0">
                <a:cs typeface="Arial" panose="020B0604020202020204" pitchFamily="34" charset="0"/>
              </a:rPr>
              <a:t> will have 2 total</a:t>
            </a:r>
            <a:endParaRPr lang="en-US" sz="2400" dirty="0">
              <a:cs typeface="Arial" panose="020B0604020202020204" pitchFamily="34" charset="0"/>
            </a:endParaRPr>
          </a:p>
          <a:p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4120980"/>
              </p:ext>
            </p:extLst>
          </p:nvPr>
        </p:nvGraphicFramePr>
        <p:xfrm>
          <a:off x="0" y="1209238"/>
          <a:ext cx="9144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3840480"/>
                <a:gridCol w="4389120"/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accounting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example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for H,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for others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+ 2 = 4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 </a:t>
                      </a:r>
                      <a:r>
                        <a:rPr lang="en-US" sz="2400" b="0" dirty="0" err="1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2400" b="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n-US" sz="2400" b="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all atoms</a:t>
                      </a:r>
                      <a:endParaRPr lang="en-US" sz="2400" b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LPe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052319" y="0"/>
            <a:ext cx="1091682" cy="738664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Write this</a:t>
            </a:r>
          </a:p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in your TABLE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510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 smtClean="0"/>
              <a:t>Step 1: Electron Accounting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4612718"/>
            <a:ext cx="8778240" cy="2030678"/>
          </a:xfrm>
        </p:spPr>
        <p:txBody>
          <a:bodyPr>
            <a:normAutofit/>
          </a:bodyPr>
          <a:lstStyle/>
          <a:p>
            <a:r>
              <a:rPr lang="en-US" sz="2400" dirty="0"/>
              <a:t>For </a:t>
            </a:r>
            <a:r>
              <a:rPr lang="en-US" sz="2400" dirty="0" err="1"/>
              <a:t>Ve</a:t>
            </a:r>
            <a:r>
              <a:rPr lang="en-US" sz="2400" dirty="0"/>
              <a:t>, simply add up all of the valence electrons normally occurring for each atom</a:t>
            </a:r>
          </a:p>
          <a:p>
            <a:r>
              <a:rPr lang="en-US" sz="2400" dirty="0"/>
              <a:t>Hydrogen normally has 1 valence electrons, so </a:t>
            </a:r>
            <a:r>
              <a:rPr lang="en-US" sz="2400" dirty="0">
                <a:cs typeface="Arial" panose="020B0604020202020204" pitchFamily="34" charset="0"/>
              </a:rPr>
              <a:t>H</a:t>
            </a:r>
            <a:r>
              <a:rPr lang="en-US" sz="2400" baseline="-25000" dirty="0">
                <a:cs typeface="Arial" panose="020B0604020202020204" pitchFamily="34" charset="0"/>
              </a:rPr>
              <a:t>2</a:t>
            </a:r>
            <a:r>
              <a:rPr lang="en-US" sz="2400" dirty="0">
                <a:cs typeface="Arial" panose="020B0604020202020204" pitchFamily="34" charset="0"/>
              </a:rPr>
              <a:t> will have 2 total</a:t>
            </a:r>
          </a:p>
          <a:p>
            <a:pPr marL="0" indent="0">
              <a:buNone/>
            </a:pP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4425925"/>
              </p:ext>
            </p:extLst>
          </p:nvPr>
        </p:nvGraphicFramePr>
        <p:xfrm>
          <a:off x="0" y="1209238"/>
          <a:ext cx="9144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3840480"/>
                <a:gridCol w="4389120"/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accounting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example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for H,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for others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+ 2 = 4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 </a:t>
                      </a: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all atoms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+ 1 = 2</a:t>
                      </a:r>
                      <a:endParaRPr lang="en-US" sz="2400" b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LPe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052319" y="0"/>
            <a:ext cx="1091682" cy="738664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Write this</a:t>
            </a:r>
          </a:p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in your TABLE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031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 smtClean="0"/>
              <a:t>Step 1: Electron Accounting</a:t>
            </a:r>
            <a:endParaRPr lang="en-US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5149598"/>
              </p:ext>
            </p:extLst>
          </p:nvPr>
        </p:nvGraphicFramePr>
        <p:xfrm>
          <a:off x="0" y="1209238"/>
          <a:ext cx="9144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3840480"/>
                <a:gridCol w="4389120"/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accounting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example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for H,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for others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+ 2 = 4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 Ve</a:t>
                      </a:r>
                      <a:r>
                        <a:rPr lang="en-US" sz="2400" b="0" baseline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n-US" sz="2400" b="0" baseline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all atoms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+ 1 = 2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LPe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3917915"/>
              </p:ext>
            </p:extLst>
          </p:nvPr>
        </p:nvGraphicFramePr>
        <p:xfrm>
          <a:off x="91440" y="4754874"/>
          <a:ext cx="8961120" cy="1303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0160"/>
                <a:gridCol w="2011680"/>
                <a:gridCol w="5669280"/>
              </a:tblGrid>
              <a:tr h="130302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Bonding Electrons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electrons being </a:t>
                      </a:r>
                      <a:r>
                        <a:rPr lang="en-US" sz="2400" b="1" u="sng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shared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by two atoms.  Each bond has two electrons.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845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 smtClean="0"/>
              <a:t>Step 1: Electron Accounting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4612718"/>
            <a:ext cx="8961120" cy="203067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When more electrons are needed than available, some have to be shared in a bond so they can cover multiple atoms</a:t>
            </a:r>
          </a:p>
          <a:p>
            <a:r>
              <a:rPr lang="en-US" sz="2400" dirty="0" smtClean="0"/>
              <a:t>Needed minus available equals the number to be shared (Be)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1602152"/>
              </p:ext>
            </p:extLst>
          </p:nvPr>
        </p:nvGraphicFramePr>
        <p:xfrm>
          <a:off x="0" y="1209238"/>
          <a:ext cx="9144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3840480"/>
                <a:gridCol w="4389120"/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accounting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example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for H,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for others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+ 2 = 4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 </a:t>
                      </a: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all atoms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+ 1 = 2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LPe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7992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 smtClean="0"/>
              <a:t>Step 1: Electron Accounting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4612718"/>
            <a:ext cx="8961120" cy="203067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When more electrons are needed than available, some have to be shared in a bond so they can cover multiple atoms</a:t>
            </a:r>
          </a:p>
          <a:p>
            <a:r>
              <a:rPr lang="en-US" sz="2400" dirty="0" smtClean="0"/>
              <a:t>Needed minus available equals the number to be shared (Be)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9149208"/>
              </p:ext>
            </p:extLst>
          </p:nvPr>
        </p:nvGraphicFramePr>
        <p:xfrm>
          <a:off x="0" y="1209238"/>
          <a:ext cx="9144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3840480"/>
                <a:gridCol w="4389120"/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accounting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example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for H,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for others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+ 2 = 4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 </a:t>
                      </a: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all atoms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+ 1 = 2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err="1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CSe</a:t>
                      </a:r>
                      <a:r>
                        <a:rPr lang="en-US" sz="2400" b="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</a:t>
                      </a:r>
                      <a:r>
                        <a:rPr lang="en-US" sz="2400" b="0" baseline="0" dirty="0" err="1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2400" b="0" baseline="0" dirty="0" smtClean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3200" b="0" baseline="30000" dirty="0" smtClean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</a:t>
                      </a:r>
                      <a:r>
                        <a:rPr lang="en-US" sz="2400" b="0" baseline="0" dirty="0" smtClean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3200" b="0" baseline="-25000" dirty="0" smtClean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en-US" sz="2400" b="0" baseline="0" dirty="0" smtClean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bonds</a:t>
                      </a:r>
                      <a:endParaRPr lang="en-US" sz="2400" b="0" dirty="0" smtClean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– 2 = 2,  </a:t>
                      </a:r>
                      <a:r>
                        <a:rPr lang="en-US" sz="3200" b="0" baseline="30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400" b="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3200" b="0" baseline="-25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en-US" sz="2400" b="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1 bond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LPe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052319" y="0"/>
            <a:ext cx="1091682" cy="738664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Write this</a:t>
            </a:r>
          </a:p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in your TABLE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260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 smtClean="0"/>
              <a:t>Step 1: Electron Accounting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4612718"/>
            <a:ext cx="8961120" cy="203067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When more electrons are needed than available, some have to be shared in a bond so they can cover multiple atoms</a:t>
            </a:r>
          </a:p>
          <a:p>
            <a:r>
              <a:rPr lang="en-US" sz="2400" dirty="0" smtClean="0"/>
              <a:t>Needed minus available equals the number to be shared (Be)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8671761"/>
              </p:ext>
            </p:extLst>
          </p:nvPr>
        </p:nvGraphicFramePr>
        <p:xfrm>
          <a:off x="0" y="1209238"/>
          <a:ext cx="9144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3840480"/>
                <a:gridCol w="4389120"/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accounting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example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for H,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for others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+ 2 = 4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 </a:t>
                      </a: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all atoms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+ 1 = 2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CSe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2400" b="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3200" b="0" baseline="30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</a:t>
                      </a:r>
                      <a:r>
                        <a:rPr lang="en-US" sz="2400" b="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3200" b="0" baseline="-25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en-US" sz="2400" b="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bonds</a:t>
                      </a:r>
                      <a:endParaRPr lang="en-US" sz="2400" b="0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– 2 = 2</a:t>
                      </a:r>
                      <a:r>
                        <a:rPr lang="en-US" sz="2400" b="0" baseline="0" dirty="0" smtClean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 </a:t>
                      </a:r>
                      <a:r>
                        <a:rPr lang="en-US" sz="3200" b="0" baseline="30000" dirty="0" smtClean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400" b="0" baseline="0" dirty="0" smtClean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3200" b="0" baseline="-25000" dirty="0" smtClean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en-US" sz="2400" b="0" baseline="0" dirty="0" smtClean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1 bond</a:t>
                      </a:r>
                      <a:endParaRPr lang="en-US" sz="2400" b="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LPe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052319" y="0"/>
            <a:ext cx="1091682" cy="738664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Write this</a:t>
            </a:r>
          </a:p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in your TABLE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9355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 smtClean="0"/>
              <a:t>Step 1: Electron Accounting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4612718"/>
            <a:ext cx="8961120" cy="203067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When more electrons are needed than available, some have to be shared in a bond so they can cover multiple atoms</a:t>
            </a:r>
          </a:p>
          <a:p>
            <a:r>
              <a:rPr lang="en-US" sz="2400" dirty="0" smtClean="0"/>
              <a:t>Needed minus available equals the number to be shared (Be)</a:t>
            </a:r>
          </a:p>
          <a:p>
            <a:r>
              <a:rPr lang="en-US" sz="2400" dirty="0" smtClean="0"/>
              <a:t>Bonds contain 2 electrons, so </a:t>
            </a:r>
            <a:r>
              <a:rPr lang="en-US" baseline="30000" dirty="0">
                <a:cs typeface="Arial" panose="020B0604020202020204" pitchFamily="34" charset="0"/>
              </a:rPr>
              <a:t>Be</a:t>
            </a:r>
            <a:r>
              <a:rPr lang="en-US" sz="1800" dirty="0">
                <a:cs typeface="Arial" panose="020B0604020202020204" pitchFamily="34" charset="0"/>
              </a:rPr>
              <a:t>/</a:t>
            </a:r>
            <a:r>
              <a:rPr lang="en-US" baseline="-25000" dirty="0">
                <a:cs typeface="Arial" panose="020B0604020202020204" pitchFamily="34" charset="0"/>
              </a:rPr>
              <a:t>2</a:t>
            </a:r>
            <a:r>
              <a:rPr lang="en-US" sz="2400" baseline="-25000" dirty="0">
                <a:cs typeface="Arial" panose="020B0604020202020204" pitchFamily="34" charset="0"/>
              </a:rPr>
              <a:t> </a:t>
            </a:r>
            <a:r>
              <a:rPr lang="en-US" sz="2400" dirty="0" smtClean="0">
                <a:cs typeface="Arial" panose="020B0604020202020204" pitchFamily="34" charset="0"/>
              </a:rPr>
              <a:t>gives the number of bonds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0790488"/>
              </p:ext>
            </p:extLst>
          </p:nvPr>
        </p:nvGraphicFramePr>
        <p:xfrm>
          <a:off x="0" y="1209238"/>
          <a:ext cx="9144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3840480"/>
                <a:gridCol w="4389120"/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accounting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example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for H,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for others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+ 2 = 4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 </a:t>
                      </a: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all atoms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+ 1 = 2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CSe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2400" b="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3200" b="0" baseline="30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</a:t>
                      </a:r>
                      <a:r>
                        <a:rPr lang="en-US" sz="2400" b="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3200" b="0" baseline="-25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en-US" sz="2400" b="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bonds</a:t>
                      </a:r>
                      <a:endParaRPr lang="en-US" sz="2400" b="0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– 2 = 2</a:t>
                      </a:r>
                      <a:r>
                        <a:rPr lang="en-US" sz="2400" b="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 </a:t>
                      </a:r>
                      <a:r>
                        <a:rPr lang="en-US" sz="3200" b="0" baseline="30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400" b="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3200" b="0" baseline="-25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en-US" sz="2400" b="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1 bond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LPe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052319" y="0"/>
            <a:ext cx="1091682" cy="738664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Write this</a:t>
            </a:r>
          </a:p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in your TABLE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46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 smtClean="0"/>
              <a:t>Step 1: Electron Accounting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4612718"/>
            <a:ext cx="8961120" cy="203067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When more electrons are needed than available, some have to be shared in a bond so they can cover multiple atoms</a:t>
            </a:r>
          </a:p>
          <a:p>
            <a:r>
              <a:rPr lang="en-US" sz="2400" dirty="0" smtClean="0"/>
              <a:t>Needed minus available equals the number to be shared (Be)</a:t>
            </a:r>
          </a:p>
          <a:p>
            <a:r>
              <a:rPr lang="en-US" sz="2400" dirty="0" smtClean="0"/>
              <a:t>Bonds contain 2 electrons, so </a:t>
            </a:r>
            <a:r>
              <a:rPr lang="en-US" baseline="30000" dirty="0">
                <a:cs typeface="Arial" panose="020B0604020202020204" pitchFamily="34" charset="0"/>
              </a:rPr>
              <a:t>Be</a:t>
            </a:r>
            <a:r>
              <a:rPr lang="en-US" sz="1800" dirty="0">
                <a:cs typeface="Arial" panose="020B0604020202020204" pitchFamily="34" charset="0"/>
              </a:rPr>
              <a:t>/</a:t>
            </a:r>
            <a:r>
              <a:rPr lang="en-US" baseline="-25000" dirty="0">
                <a:cs typeface="Arial" panose="020B0604020202020204" pitchFamily="34" charset="0"/>
              </a:rPr>
              <a:t>2</a:t>
            </a:r>
            <a:r>
              <a:rPr lang="en-US" sz="2400" baseline="-25000" dirty="0">
                <a:cs typeface="Arial" panose="020B0604020202020204" pitchFamily="34" charset="0"/>
              </a:rPr>
              <a:t> </a:t>
            </a:r>
            <a:r>
              <a:rPr lang="en-US" sz="2400" dirty="0" smtClean="0">
                <a:cs typeface="Arial" panose="020B0604020202020204" pitchFamily="34" charset="0"/>
              </a:rPr>
              <a:t>gives the number of bonds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0797830"/>
              </p:ext>
            </p:extLst>
          </p:nvPr>
        </p:nvGraphicFramePr>
        <p:xfrm>
          <a:off x="0" y="1209238"/>
          <a:ext cx="9144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3840480"/>
                <a:gridCol w="4389120"/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accounting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example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for H,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for others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+ 2 = 4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 </a:t>
                      </a: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all atoms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+ 1 = 2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CSe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3200" b="0" baseline="30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</a:t>
                      </a:r>
                      <a:r>
                        <a:rPr lang="en-US" sz="2400" b="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3200" b="0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en-US" sz="2400" b="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bonds</a:t>
                      </a:r>
                      <a:endParaRPr lang="en-US" sz="2400" b="0" dirty="0" smtClean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– 2 = 2</a:t>
                      </a:r>
                      <a:r>
                        <a:rPr lang="en-US" sz="2400" b="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 </a:t>
                      </a:r>
                      <a:r>
                        <a:rPr lang="en-US" sz="3200" b="0" baseline="30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400" b="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3200" b="0" baseline="-25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en-US" sz="2400" b="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1 bond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LPe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052319" y="0"/>
            <a:ext cx="1091682" cy="738664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Write this</a:t>
            </a:r>
          </a:p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in your TABLE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004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 smtClean="0"/>
              <a:t>Step 1: Electron Accounting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4612718"/>
            <a:ext cx="8961120" cy="203067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When more electrons are needed than available, some have to be shared in a bond so they can cover multiple atoms</a:t>
            </a:r>
          </a:p>
          <a:p>
            <a:r>
              <a:rPr lang="en-US" sz="2400" dirty="0" smtClean="0"/>
              <a:t>Needed minus available equals the number to be shared (Be)</a:t>
            </a:r>
          </a:p>
          <a:p>
            <a:r>
              <a:rPr lang="en-US" sz="2400" dirty="0" smtClean="0"/>
              <a:t>Bonds contain 2 electrons, so </a:t>
            </a:r>
            <a:r>
              <a:rPr lang="en-US" baseline="30000" dirty="0">
                <a:cs typeface="Arial" panose="020B0604020202020204" pitchFamily="34" charset="0"/>
              </a:rPr>
              <a:t>Be</a:t>
            </a:r>
            <a:r>
              <a:rPr lang="en-US" sz="1800" dirty="0">
                <a:cs typeface="Arial" panose="020B0604020202020204" pitchFamily="34" charset="0"/>
              </a:rPr>
              <a:t>/</a:t>
            </a:r>
            <a:r>
              <a:rPr lang="en-US" baseline="-25000" dirty="0">
                <a:cs typeface="Arial" panose="020B0604020202020204" pitchFamily="34" charset="0"/>
              </a:rPr>
              <a:t>2</a:t>
            </a:r>
            <a:r>
              <a:rPr lang="en-US" sz="2400" baseline="-25000" dirty="0">
                <a:cs typeface="Arial" panose="020B0604020202020204" pitchFamily="34" charset="0"/>
              </a:rPr>
              <a:t> </a:t>
            </a:r>
            <a:r>
              <a:rPr lang="en-US" sz="2400" dirty="0" smtClean="0">
                <a:cs typeface="Arial" panose="020B0604020202020204" pitchFamily="34" charset="0"/>
              </a:rPr>
              <a:t>gives the number of bonds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015078"/>
              </p:ext>
            </p:extLst>
          </p:nvPr>
        </p:nvGraphicFramePr>
        <p:xfrm>
          <a:off x="0" y="1209238"/>
          <a:ext cx="9144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3840480"/>
                <a:gridCol w="4389120"/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accounting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example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for H,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for others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+ 2 = 4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 </a:t>
                      </a: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all atoms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+ 1 = 2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CSe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3200" b="0" baseline="30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bonds</a:t>
                      </a:r>
                      <a:endParaRPr lang="en-US" sz="24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– 2 = 2,  </a:t>
                      </a:r>
                      <a:r>
                        <a:rPr lang="en-US" sz="3200" b="0" baseline="30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400" b="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3200" b="0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en-US" sz="2400" b="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1 bond</a:t>
                      </a:r>
                      <a:endParaRPr lang="en-US" sz="2400" b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LPe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052319" y="0"/>
            <a:ext cx="1091682" cy="738664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Write this</a:t>
            </a:r>
          </a:p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in your TABLE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69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Lesson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710" y="1297460"/>
            <a:ext cx="8522581" cy="5128054"/>
          </a:xfrm>
        </p:spPr>
        <p:txBody>
          <a:bodyPr/>
          <a:lstStyle/>
          <a:p>
            <a:r>
              <a:rPr lang="en-US" dirty="0" smtClean="0"/>
              <a:t>Today, we will make hydrogen gas using the covalent bonding method</a:t>
            </a:r>
            <a:endParaRPr lang="en-US" dirty="0"/>
          </a:p>
          <a:p>
            <a:r>
              <a:rPr lang="en-US" dirty="0" smtClean="0"/>
              <a:t>Hydrogen is different from every other element because it only need two electrons to get a closed shell</a:t>
            </a:r>
          </a:p>
          <a:p>
            <a:r>
              <a:rPr lang="en-US" dirty="0" smtClean="0"/>
              <a:t>This fact will force us to treat hydrogen differently during several steps of the covalent bonding method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125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 smtClean="0"/>
              <a:t>Step 1: Electron Accounting</a:t>
            </a:r>
            <a:endParaRPr lang="en-US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8289529"/>
              </p:ext>
            </p:extLst>
          </p:nvPr>
        </p:nvGraphicFramePr>
        <p:xfrm>
          <a:off x="0" y="1209238"/>
          <a:ext cx="9144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3840480"/>
                <a:gridCol w="4389120"/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accounting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example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for H,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for others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+ 2 = 4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 </a:t>
                      </a: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all atoms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+ 1 = 2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CSe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3200" b="0" baseline="30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bonds</a:t>
                      </a:r>
                      <a:endParaRPr lang="en-US" sz="24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– 2 = 2,  </a:t>
                      </a:r>
                      <a:r>
                        <a:rPr lang="en-US" sz="3200" b="0" baseline="30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1 bond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LPe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4670356"/>
              </p:ext>
            </p:extLst>
          </p:nvPr>
        </p:nvGraphicFramePr>
        <p:xfrm>
          <a:off x="91440" y="4754874"/>
          <a:ext cx="8961120" cy="1303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0160"/>
                <a:gridCol w="2011680"/>
                <a:gridCol w="5669280"/>
              </a:tblGrid>
              <a:tr h="130302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LPe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Lone Pair Electrons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electrons </a:t>
                      </a:r>
                      <a:r>
                        <a:rPr lang="en-US" sz="2400" b="1" u="sng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 shared</a:t>
                      </a:r>
                      <a:r>
                        <a:rPr lang="en-US" sz="2400" b="1" u="none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by atoms.  Each lone pair has two electrons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7275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 smtClean="0"/>
              <a:t>Step 1: Electron Accounting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4612718"/>
            <a:ext cx="8778240" cy="203067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electrons that are not shared can be kept by one atom</a:t>
            </a:r>
          </a:p>
          <a:p>
            <a:r>
              <a:rPr lang="en-US" sz="2400" dirty="0" smtClean="0"/>
              <a:t>Subtracting the Be from the </a:t>
            </a:r>
            <a:r>
              <a:rPr lang="en-US" sz="2400" dirty="0" err="1" smtClean="0"/>
              <a:t>Ve</a:t>
            </a:r>
            <a:r>
              <a:rPr lang="en-US" sz="2400" dirty="0" smtClean="0"/>
              <a:t> gives the unshared electrons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7780065"/>
              </p:ext>
            </p:extLst>
          </p:nvPr>
        </p:nvGraphicFramePr>
        <p:xfrm>
          <a:off x="0" y="1209238"/>
          <a:ext cx="9144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3840480"/>
                <a:gridCol w="4389120"/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accounting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example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for H,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for others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+ 2 = 4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 </a:t>
                      </a: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all atoms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+ 1 = 2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CSe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3200" b="0" baseline="30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bonds</a:t>
                      </a:r>
                      <a:endParaRPr lang="en-US" sz="24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– 2 = 2,  </a:t>
                      </a:r>
                      <a:r>
                        <a:rPr lang="en-US" sz="3200" b="0" baseline="30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1 bond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LPe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9849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 smtClean="0"/>
              <a:t>Step 1: Electron Accounting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4612718"/>
            <a:ext cx="8778240" cy="203067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electrons that are not shared can be kept by one atom</a:t>
            </a:r>
          </a:p>
          <a:p>
            <a:r>
              <a:rPr lang="en-US" sz="2400" dirty="0" smtClean="0"/>
              <a:t>Subtracting the Be from the </a:t>
            </a:r>
            <a:r>
              <a:rPr lang="en-US" sz="2400" dirty="0" err="1" smtClean="0"/>
              <a:t>Ve</a:t>
            </a:r>
            <a:r>
              <a:rPr lang="en-US" sz="2400" dirty="0" smtClean="0"/>
              <a:t> gives the unshared electrons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026218"/>
              </p:ext>
            </p:extLst>
          </p:nvPr>
        </p:nvGraphicFramePr>
        <p:xfrm>
          <a:off x="0" y="1209238"/>
          <a:ext cx="9144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3840480"/>
                <a:gridCol w="4389120"/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accounting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example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for H,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for others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+ 2 = 4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 </a:t>
                      </a: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all atoms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+ 1 = 2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CSe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3200" b="0" baseline="30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bonds</a:t>
                      </a:r>
                      <a:endParaRPr lang="en-US" sz="24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– 2 = 2,  </a:t>
                      </a:r>
                      <a:r>
                        <a:rPr lang="en-US" sz="3200" b="0" baseline="30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1 bond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LPe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2400" b="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Be</a:t>
                      </a:r>
                      <a:r>
                        <a:rPr lang="en-US" sz="2400" b="0" baseline="0" dirty="0" smtClean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3200" b="0" baseline="30000" dirty="0" err="1" smtClean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LPe</a:t>
                      </a:r>
                      <a:r>
                        <a:rPr lang="en-US" sz="2400" b="0" baseline="0" dirty="0" smtClean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3200" b="0" baseline="-25000" dirty="0" smtClean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en-US" sz="2400" b="0" baseline="0" dirty="0" smtClean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lone pairs</a:t>
                      </a:r>
                      <a:endParaRPr lang="en-US" sz="2400" b="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– 2 = 0, </a:t>
                      </a:r>
                      <a:r>
                        <a:rPr lang="en-US" sz="3200" b="0" baseline="30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lang="en-US" sz="2400" b="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3200" b="0" baseline="-25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en-US" sz="2400" b="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6 lone pairs</a:t>
                      </a:r>
                      <a:endParaRPr lang="en-US" sz="3200" b="0" baseline="0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052319" y="0"/>
            <a:ext cx="1091682" cy="738664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Write this</a:t>
            </a:r>
          </a:p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in your TABLE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451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 smtClean="0"/>
              <a:t>Step 1: Electron Accounting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4612718"/>
            <a:ext cx="8778240" cy="203067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electrons that are not shared can be kept by one atom</a:t>
            </a:r>
          </a:p>
          <a:p>
            <a:r>
              <a:rPr lang="en-US" sz="2400" dirty="0" smtClean="0"/>
              <a:t>Subtracting the Be from the </a:t>
            </a:r>
            <a:r>
              <a:rPr lang="en-US" sz="2400" dirty="0" err="1" smtClean="0"/>
              <a:t>Ve</a:t>
            </a:r>
            <a:r>
              <a:rPr lang="en-US" sz="2400" dirty="0" smtClean="0"/>
              <a:t> gives the unshared electrons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1163967"/>
              </p:ext>
            </p:extLst>
          </p:nvPr>
        </p:nvGraphicFramePr>
        <p:xfrm>
          <a:off x="0" y="1209238"/>
          <a:ext cx="9144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3840480"/>
                <a:gridCol w="4389120"/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accounting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example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for H,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for others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+ 2 = 4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 </a:t>
                      </a: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all atoms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+ 1 = 2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CSe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3200" b="0" baseline="30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bonds</a:t>
                      </a:r>
                      <a:endParaRPr lang="en-US" sz="24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– 2 = 2,  </a:t>
                      </a:r>
                      <a:r>
                        <a:rPr lang="en-US" sz="3200" b="0" baseline="30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1 bond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LPe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Be</a:t>
                      </a:r>
                      <a:r>
                        <a:rPr lang="en-US" sz="2400" b="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3200" b="0" baseline="3000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LPe</a:t>
                      </a:r>
                      <a:r>
                        <a:rPr lang="en-US" sz="2400" b="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3200" b="0" baseline="-25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en-US" sz="2400" b="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lone pairs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– 2 = 0</a:t>
                      </a:r>
                      <a:r>
                        <a:rPr lang="en-US" sz="2400" b="0" baseline="0" dirty="0" smtClean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3200" b="0" baseline="30000" dirty="0" smtClean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lang="en-US" sz="2400" b="0" baseline="0" dirty="0" smtClean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3200" b="0" baseline="-25000" dirty="0" smtClean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en-US" sz="2400" b="0" baseline="0" dirty="0" smtClean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6 lone pairs</a:t>
                      </a:r>
                      <a:endParaRPr lang="en-US" sz="3200" b="0" baseline="0" dirty="0" smtClean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052319" y="0"/>
            <a:ext cx="1091682" cy="738664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Write this</a:t>
            </a:r>
          </a:p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in your TABLE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756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 smtClean="0"/>
              <a:t>Step 1: Electron Accounting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4612718"/>
            <a:ext cx="8778240" cy="203067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electrons that are not shared can be kept by one atom</a:t>
            </a:r>
          </a:p>
          <a:p>
            <a:r>
              <a:rPr lang="en-US" sz="2400" dirty="0" smtClean="0"/>
              <a:t>Subtracting the Be from the </a:t>
            </a:r>
            <a:r>
              <a:rPr lang="en-US" sz="2400" dirty="0" err="1" smtClean="0"/>
              <a:t>Ve</a:t>
            </a:r>
            <a:r>
              <a:rPr lang="en-US" sz="2400" dirty="0" smtClean="0"/>
              <a:t> gives the unshared electrons</a:t>
            </a:r>
          </a:p>
          <a:p>
            <a:r>
              <a:rPr lang="en-US" sz="2400" dirty="0" smtClean="0"/>
              <a:t>Unshared electrons are kept in lone pairs of 2 electrons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6925949"/>
              </p:ext>
            </p:extLst>
          </p:nvPr>
        </p:nvGraphicFramePr>
        <p:xfrm>
          <a:off x="0" y="1209238"/>
          <a:ext cx="9144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3840480"/>
                <a:gridCol w="4389120"/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accounting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example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for H,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for others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+ 2 = 4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 </a:t>
                      </a: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all atoms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+ 1 = 2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CSe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3200" b="0" baseline="30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bonds</a:t>
                      </a:r>
                      <a:endParaRPr lang="en-US" sz="24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– 2 = 2,  </a:t>
                      </a:r>
                      <a:r>
                        <a:rPr lang="en-US" sz="3200" b="0" baseline="30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1 bond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LPe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Be</a:t>
                      </a:r>
                      <a:r>
                        <a:rPr lang="en-US" sz="2400" b="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3200" b="0" baseline="3000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LPe</a:t>
                      </a:r>
                      <a:r>
                        <a:rPr lang="en-US" sz="2400" b="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3200" b="0" baseline="-25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en-US" sz="2400" b="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lone pairs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– 2 = 0</a:t>
                      </a:r>
                      <a:r>
                        <a:rPr lang="en-US" sz="2400" b="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3200" b="0" baseline="30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lang="en-US" sz="2400" b="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3200" b="0" baseline="-25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en-US" sz="2400" b="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6 lone pairs</a:t>
                      </a:r>
                      <a:endParaRPr lang="en-US" sz="3200" b="0" baseline="0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052319" y="0"/>
            <a:ext cx="1091682" cy="738664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Write this</a:t>
            </a:r>
          </a:p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in your TABLE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245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 smtClean="0"/>
              <a:t>Step 1: Electron Accounting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4612718"/>
            <a:ext cx="8778240" cy="203067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electrons that are not shared can be kept by one atom</a:t>
            </a:r>
          </a:p>
          <a:p>
            <a:r>
              <a:rPr lang="en-US" sz="2400" dirty="0" smtClean="0"/>
              <a:t>Subtracting the Be from the </a:t>
            </a:r>
            <a:r>
              <a:rPr lang="en-US" sz="2400" dirty="0" err="1" smtClean="0"/>
              <a:t>Ve</a:t>
            </a:r>
            <a:r>
              <a:rPr lang="en-US" sz="2400" dirty="0" smtClean="0"/>
              <a:t> gives the unshared electrons</a:t>
            </a:r>
          </a:p>
          <a:p>
            <a:r>
              <a:rPr lang="en-US" sz="2400" dirty="0" smtClean="0"/>
              <a:t>Unshared electrons are kept in lone pairs of 2 electrons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7072276"/>
              </p:ext>
            </p:extLst>
          </p:nvPr>
        </p:nvGraphicFramePr>
        <p:xfrm>
          <a:off x="0" y="1209238"/>
          <a:ext cx="9144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3840480"/>
                <a:gridCol w="4389120"/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accounting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example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for H,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for others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+ 2 = 4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 </a:t>
                      </a: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all atoms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+ 1 = 2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CSe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3200" b="0" baseline="30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bonds</a:t>
                      </a:r>
                      <a:endParaRPr lang="en-US" sz="24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– 2 = 2,  </a:t>
                      </a:r>
                      <a:r>
                        <a:rPr lang="en-US" sz="3200" b="0" baseline="30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1 bond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LPe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Be, </a:t>
                      </a:r>
                      <a:r>
                        <a:rPr lang="en-US" sz="3200" b="0" baseline="30000" dirty="0" err="1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LPe</a:t>
                      </a:r>
                      <a:r>
                        <a:rPr lang="en-US" sz="2400" b="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3200" b="0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en-US" sz="2400" b="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lone pairs</a:t>
                      </a:r>
                      <a:endParaRPr lang="en-US" sz="2400" b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– 2 = 0</a:t>
                      </a:r>
                      <a:r>
                        <a:rPr lang="en-US" sz="2400" b="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3200" b="0" baseline="30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lang="en-US" sz="2400" b="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3200" b="0" baseline="-25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en-US" sz="2400" b="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6 lone pairs</a:t>
                      </a:r>
                      <a:endParaRPr lang="en-US" sz="3200" b="0" baseline="0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052319" y="0"/>
            <a:ext cx="1091682" cy="738664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Write this</a:t>
            </a:r>
          </a:p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in your TABLE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6694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 smtClean="0"/>
              <a:t>Step 1: Electron Accounting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4612718"/>
            <a:ext cx="8778240" cy="203067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electrons that are not shared can be kept by one atom</a:t>
            </a:r>
          </a:p>
          <a:p>
            <a:r>
              <a:rPr lang="en-US" sz="2400" dirty="0" smtClean="0"/>
              <a:t>Subtracting the Be from the </a:t>
            </a:r>
            <a:r>
              <a:rPr lang="en-US" sz="2400" dirty="0" err="1" smtClean="0"/>
              <a:t>Ve</a:t>
            </a:r>
            <a:r>
              <a:rPr lang="en-US" sz="2400" dirty="0" smtClean="0"/>
              <a:t> gives the unshared electrons</a:t>
            </a:r>
          </a:p>
          <a:p>
            <a:r>
              <a:rPr lang="en-US" sz="2400" dirty="0" smtClean="0"/>
              <a:t>Unshared electrons are kept in lone pairs of 2 electrons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8642200"/>
              </p:ext>
            </p:extLst>
          </p:nvPr>
        </p:nvGraphicFramePr>
        <p:xfrm>
          <a:off x="0" y="1209238"/>
          <a:ext cx="9144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3840480"/>
                <a:gridCol w="4389120"/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accounting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example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for H,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for others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+ 2 = 4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 </a:t>
                      </a: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all atoms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+ 1 = 2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CSe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3200" b="0" baseline="30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bonds</a:t>
                      </a:r>
                      <a:endParaRPr lang="en-US" sz="24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– 2 = 2,  </a:t>
                      </a:r>
                      <a:r>
                        <a:rPr lang="en-US" sz="3200" b="0" baseline="30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1 bond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LPe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Be, </a:t>
                      </a:r>
                      <a:r>
                        <a:rPr lang="en-US" sz="3200" b="0" baseline="300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LPe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lone pairs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– 2 = 0, </a:t>
                      </a:r>
                      <a:r>
                        <a:rPr lang="en-US" sz="3200" b="0" baseline="30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lang="en-US" sz="2400" b="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3200" b="0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en-US" sz="2400" b="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0 lone pairs</a:t>
                      </a:r>
                      <a:endParaRPr lang="en-US" sz="3200" b="0" baseline="0" dirty="0" smtClean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052319" y="0"/>
            <a:ext cx="1091682" cy="738664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Write this</a:t>
            </a:r>
          </a:p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in your TABLE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0062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 smtClean="0"/>
              <a:t>Step 1: Electron Accounting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4612718"/>
            <a:ext cx="8895806" cy="928111"/>
          </a:xfr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If we want all atoms to get a closed shell, we need a structure with 1 bond and 0 lone pairs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8218495"/>
              </p:ext>
            </p:extLst>
          </p:nvPr>
        </p:nvGraphicFramePr>
        <p:xfrm>
          <a:off x="0" y="1209238"/>
          <a:ext cx="9144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3840480"/>
                <a:gridCol w="4389120"/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accounting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example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for H,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for others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+ 2 = 4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 </a:t>
                      </a: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all atoms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+ 1 = 2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CSe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3200" b="0" baseline="30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bonds</a:t>
                      </a:r>
                      <a:endParaRPr lang="en-US" sz="24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– 2 = 2,  </a:t>
                      </a:r>
                      <a:r>
                        <a:rPr lang="en-US" sz="3200" b="0" baseline="30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1 bond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LPe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Be, </a:t>
                      </a:r>
                      <a:r>
                        <a:rPr lang="en-US" sz="3200" b="0" baseline="300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LPe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lone pairs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– 2 = 0, </a:t>
                      </a:r>
                      <a:r>
                        <a:rPr lang="en-US" sz="3200" b="0" baseline="30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0 lone pairs</a:t>
                      </a:r>
                      <a:endParaRPr lang="en-US" sz="3200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093528" y="5198280"/>
            <a:ext cx="1946707" cy="307777"/>
          </a:xfrm>
          <a:prstGeom prst="rect">
            <a:avLst/>
          </a:prstGeom>
          <a:solidFill>
            <a:srgbClr val="FFFF00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Write this in your notes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831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" y="274637"/>
            <a:ext cx="8778240" cy="2512105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 anchor="b" anchorCtr="0">
            <a:noAutofit/>
          </a:bodyPr>
          <a:lstStyle/>
          <a:p>
            <a:pPr algn="r"/>
            <a:r>
              <a:rPr lang="en-US" sz="1400" b="1" dirty="0" smtClean="0">
                <a:solidFill>
                  <a:srgbClr val="FF0000"/>
                </a:solidFill>
              </a:rPr>
              <a:t>Write this in your notes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 smtClean="0">
                <a:solidFill>
                  <a:srgbClr val="FF0000"/>
                </a:solidFill>
              </a:rPr>
              <a:t>Step 2: Connect the Atoms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82880" y="3013788"/>
            <a:ext cx="8778240" cy="361094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sz="2800" dirty="0" smtClean="0"/>
              <a:t>Place the least electronegative atom in the center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800" dirty="0" smtClean="0"/>
              <a:t>Attach all other atoms to the center atom with a single bond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57348" y="1475504"/>
            <a:ext cx="437619" cy="83099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accent6">
                    <a:lumMod val="50000"/>
                  </a:schemeClr>
                </a:solidFill>
              </a:rPr>
              <a:t>H</a:t>
            </a:r>
            <a:endParaRPr lang="en-US" sz="5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49034" y="1475504"/>
            <a:ext cx="437619" cy="83099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0000FF"/>
                </a:solidFill>
              </a:rPr>
              <a:t>H</a:t>
            </a:r>
            <a:endParaRPr lang="en-US" sz="5400" b="1" dirty="0">
              <a:solidFill>
                <a:srgbClr val="0000FF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rot="5400000">
            <a:off x="4572000" y="1651519"/>
            <a:ext cx="0" cy="478971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9951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9" grpId="0"/>
      <p:bldP spid="1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182880" y="274637"/>
            <a:ext cx="8778240" cy="2512105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 anchor="b" anchorCtr="0">
            <a:noAutofit/>
          </a:bodyPr>
          <a:lstStyle/>
          <a:p>
            <a:pPr algn="r"/>
            <a:r>
              <a:rPr lang="en-US" sz="1400" b="1" dirty="0" smtClean="0">
                <a:solidFill>
                  <a:srgbClr val="FF0000"/>
                </a:solidFill>
              </a:rPr>
              <a:t>Write this in your notes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 smtClean="0">
                <a:solidFill>
                  <a:srgbClr val="FF0000"/>
                </a:solidFill>
              </a:rPr>
              <a:t>Step 3: Close the Shells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82880" y="3013788"/>
            <a:ext cx="8778240" cy="361094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sz="2800" dirty="0" smtClean="0"/>
              <a:t>Add any remaining bonds between atoms that can take them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800" dirty="0" smtClean="0"/>
              <a:t>Add lone pairs to get all atoms to a closed shell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649034" y="1475504"/>
            <a:ext cx="1845933" cy="830997"/>
            <a:chOff x="3649034" y="1475504"/>
            <a:chExt cx="1845933" cy="830997"/>
          </a:xfrm>
        </p:grpSpPr>
        <p:sp>
          <p:nvSpPr>
            <p:cNvPr id="9" name="TextBox 8"/>
            <p:cNvSpPr txBox="1"/>
            <p:nvPr/>
          </p:nvSpPr>
          <p:spPr>
            <a:xfrm>
              <a:off x="5057348" y="1475504"/>
              <a:ext cx="437619" cy="83099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5400" b="1" dirty="0" smtClean="0">
                  <a:solidFill>
                    <a:schemeClr val="accent6">
                      <a:lumMod val="50000"/>
                    </a:schemeClr>
                  </a:solidFill>
                </a:rPr>
                <a:t>H</a:t>
              </a:r>
              <a:endParaRPr lang="en-US" sz="5400" b="1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649034" y="1475504"/>
              <a:ext cx="437619" cy="83099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5400" b="1" dirty="0" smtClean="0">
                  <a:solidFill>
                    <a:srgbClr val="0000FF"/>
                  </a:solidFill>
                </a:rPr>
                <a:t>H</a:t>
              </a:r>
              <a:endParaRPr lang="en-US" sz="5400" b="1" dirty="0">
                <a:solidFill>
                  <a:srgbClr val="0000FF"/>
                </a:solidFill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5400000">
              <a:off x="4572000" y="1651519"/>
              <a:ext cx="0" cy="478971"/>
            </a:xfrm>
            <a:prstGeom prst="line">
              <a:avLst/>
            </a:prstGeom>
            <a:ln w="1016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76670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Ways Hydrogen is Different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en-US" dirty="0" smtClean="0"/>
              <a:t>Hydrogen only needs 2 electrons to have a closed shell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Hydrogen can only form one bond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Hydrogen can never be a center atom </a:t>
            </a:r>
            <a:r>
              <a:rPr lang="en-US" dirty="0" smtClean="0"/>
              <a:t>so it should be added last in structures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227031" y="0"/>
            <a:ext cx="916969" cy="738664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Write this in your notes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4988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/>
          <p:nvPr/>
        </p:nvSpPr>
        <p:spPr>
          <a:xfrm>
            <a:off x="182880" y="274637"/>
            <a:ext cx="8778240" cy="2512105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 anchor="b" anchorCtr="0">
            <a:noAutofit/>
          </a:bodyPr>
          <a:lstStyle/>
          <a:p>
            <a:pPr algn="r"/>
            <a:r>
              <a:rPr lang="en-US" sz="1400" b="1" dirty="0" smtClean="0">
                <a:solidFill>
                  <a:srgbClr val="FF0000"/>
                </a:solidFill>
              </a:rPr>
              <a:t>Write this in your notes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986884" y="3857156"/>
            <a:ext cx="7170233" cy="224007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Shortcut Method</a:t>
            </a:r>
            <a:endParaRPr lang="en-US" sz="2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 smtClean="0">
                <a:solidFill>
                  <a:srgbClr val="FF0000"/>
                </a:solidFill>
              </a:rPr>
              <a:t>Step 4: Determine Formal Charges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82880" y="3013788"/>
            <a:ext cx="8778240" cy="361094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sz="2800" dirty="0" smtClean="0"/>
              <a:t>Use shortcut method to determine formal charge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649034" y="1475504"/>
            <a:ext cx="1845933" cy="830997"/>
            <a:chOff x="3649034" y="1475504"/>
            <a:chExt cx="1845933" cy="830997"/>
          </a:xfrm>
        </p:grpSpPr>
        <p:sp>
          <p:nvSpPr>
            <p:cNvPr id="30" name="TextBox 29"/>
            <p:cNvSpPr txBox="1"/>
            <p:nvPr/>
          </p:nvSpPr>
          <p:spPr>
            <a:xfrm>
              <a:off x="5057348" y="1475504"/>
              <a:ext cx="437619" cy="83099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5400" b="1" dirty="0" smtClean="0">
                  <a:solidFill>
                    <a:schemeClr val="accent6">
                      <a:lumMod val="50000"/>
                    </a:schemeClr>
                  </a:solidFill>
                </a:rPr>
                <a:t>H</a:t>
              </a:r>
              <a:endParaRPr lang="en-US" sz="5400" b="1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649034" y="1475504"/>
              <a:ext cx="437619" cy="83099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5400" b="1" dirty="0" smtClean="0">
                  <a:solidFill>
                    <a:srgbClr val="0000FF"/>
                  </a:solidFill>
                </a:rPr>
                <a:t>H</a:t>
              </a:r>
              <a:endParaRPr lang="en-US" sz="5400" b="1" dirty="0">
                <a:solidFill>
                  <a:srgbClr val="0000FF"/>
                </a:solidFill>
              </a:endParaRPr>
            </a:p>
          </p:txBody>
        </p:sp>
        <p:cxnSp>
          <p:nvCxnSpPr>
            <p:cNvPr id="38" name="Straight Connector 37"/>
            <p:cNvCxnSpPr/>
            <p:nvPr/>
          </p:nvCxnSpPr>
          <p:spPr>
            <a:xfrm rot="5400000">
              <a:off x="4572000" y="1651519"/>
              <a:ext cx="0" cy="478971"/>
            </a:xfrm>
            <a:prstGeom prst="line">
              <a:avLst/>
            </a:prstGeom>
            <a:ln w="1016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Oval 3"/>
          <p:cNvSpPr>
            <a:spLocks noChangeAspect="1"/>
          </p:cNvSpPr>
          <p:nvPr/>
        </p:nvSpPr>
        <p:spPr>
          <a:xfrm>
            <a:off x="4539763" y="1170943"/>
            <a:ext cx="1460291" cy="1460291"/>
          </a:xfrm>
          <a:prstGeom prst="ellipse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>
            <a:spLocks noChangeAspect="1"/>
          </p:cNvSpPr>
          <p:nvPr/>
        </p:nvSpPr>
        <p:spPr>
          <a:xfrm>
            <a:off x="3102840" y="1170943"/>
            <a:ext cx="1460291" cy="1460291"/>
          </a:xfrm>
          <a:prstGeom prst="ellipse">
            <a:avLst/>
          </a:prstGeom>
          <a:noFill/>
          <a:ln>
            <a:solidFill>
              <a:srgbClr val="33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371521" y="1701645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sz="24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671647" y="1701645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endParaRPr lang="en-US" sz="24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971773" y="1701645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sz="24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271899" y="1701645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en-US" sz="24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580039" y="1701645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1314330" y="1701645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sz="2400" b="1" dirty="0">
              <a:solidFill>
                <a:srgbClr val="3333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614456" y="1701645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endParaRPr lang="en-US" sz="2400" b="1" dirty="0">
              <a:solidFill>
                <a:srgbClr val="3333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914582" y="1701645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sz="2400" b="1" dirty="0">
              <a:solidFill>
                <a:srgbClr val="3333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214708" y="1701645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en-US" sz="2400" b="1" dirty="0">
              <a:solidFill>
                <a:srgbClr val="3333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522848" y="1701645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557871" y="5154187"/>
            <a:ext cx="12458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Normal</a:t>
            </a:r>
          </a:p>
          <a:p>
            <a:pPr algn="ctr"/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042705" y="5246520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722831" y="5154187"/>
            <a:ext cx="15872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Electrons</a:t>
            </a:r>
          </a:p>
          <a:p>
            <a:pPr algn="ctr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 Circle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549105" y="5246520"/>
            <a:ext cx="4539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242055" y="5154187"/>
            <a:ext cx="12458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Formal</a:t>
            </a:r>
          </a:p>
          <a:p>
            <a:pPr algn="ctr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Charge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096529" y="4450187"/>
            <a:ext cx="69509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Draw a circle around all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LPe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and half of the Be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5237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2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2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animBg="1"/>
      <p:bldP spid="51" grpId="0" uiExpand="1" animBg="1"/>
      <p:bldP spid="5" grpId="0" uiExpand="1"/>
      <p:bldP spid="52" grpId="0" uiExpand="1"/>
      <p:bldP spid="53" grpId="0" uiExpand="1"/>
      <p:bldP spid="54" grpId="0" uiExpand="1"/>
      <p:bldP spid="55" grpId="0" uiExpand="1"/>
      <p:bldP spid="56" grpId="0" uiExpand="1"/>
      <p:bldP spid="57" grpId="0" uiExpand="1"/>
      <p:bldP spid="58" grpId="0" uiExpand="1"/>
      <p:bldP spid="59" grpId="0" uiExpand="1"/>
      <p:bldP spid="60" grpId="0" uiExpand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Box 50"/>
          <p:cNvSpPr txBox="1"/>
          <p:nvPr/>
        </p:nvSpPr>
        <p:spPr>
          <a:xfrm>
            <a:off x="182880" y="274637"/>
            <a:ext cx="8778240" cy="2512105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 anchor="b" anchorCtr="0">
            <a:noAutofit/>
          </a:bodyPr>
          <a:lstStyle/>
          <a:p>
            <a:pPr algn="r"/>
            <a:r>
              <a:rPr lang="en-US" sz="1400" b="1" dirty="0" smtClean="0">
                <a:solidFill>
                  <a:srgbClr val="FF0000"/>
                </a:solidFill>
              </a:rPr>
              <a:t>Write this in your notes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 smtClean="0">
                <a:solidFill>
                  <a:srgbClr val="FF0000"/>
                </a:solidFill>
              </a:rPr>
              <a:t>Step 5: Evaluate Structure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82880" y="3013788"/>
            <a:ext cx="8778240" cy="361094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sz="2800" dirty="0" smtClean="0"/>
              <a:t>If all atoms have a closed shell and a zero formal charge, then the structure is valid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800" dirty="0" smtClean="0"/>
              <a:t>If not, further analysis needs to be done to see if the structure can be improved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649034" y="1475504"/>
            <a:ext cx="1845933" cy="830997"/>
            <a:chOff x="3649034" y="1475504"/>
            <a:chExt cx="1845933" cy="830997"/>
          </a:xfrm>
        </p:grpSpPr>
        <p:sp>
          <p:nvSpPr>
            <p:cNvPr id="30" name="TextBox 29"/>
            <p:cNvSpPr txBox="1"/>
            <p:nvPr/>
          </p:nvSpPr>
          <p:spPr>
            <a:xfrm>
              <a:off x="5057348" y="1475504"/>
              <a:ext cx="437619" cy="83099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5400" b="1" dirty="0" smtClean="0">
                  <a:solidFill>
                    <a:schemeClr val="accent6">
                      <a:lumMod val="50000"/>
                    </a:schemeClr>
                  </a:solidFill>
                </a:rPr>
                <a:t>H</a:t>
              </a:r>
              <a:endParaRPr lang="en-US" sz="5400" b="1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649034" y="1475504"/>
              <a:ext cx="437619" cy="83099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5400" b="1" dirty="0" smtClean="0">
                  <a:solidFill>
                    <a:srgbClr val="0000FF"/>
                  </a:solidFill>
                </a:rPr>
                <a:t>H</a:t>
              </a:r>
              <a:endParaRPr lang="en-US" sz="5400" b="1" dirty="0">
                <a:solidFill>
                  <a:srgbClr val="0000FF"/>
                </a:solidFill>
              </a:endParaRPr>
            </a:p>
          </p:txBody>
        </p:sp>
        <p:cxnSp>
          <p:nvCxnSpPr>
            <p:cNvPr id="38" name="Straight Connector 37"/>
            <p:cNvCxnSpPr/>
            <p:nvPr/>
          </p:nvCxnSpPr>
          <p:spPr>
            <a:xfrm rot="5400000">
              <a:off x="4572000" y="1651519"/>
              <a:ext cx="0" cy="478971"/>
            </a:xfrm>
            <a:prstGeom prst="line">
              <a:avLst/>
            </a:prstGeom>
            <a:ln w="1016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18740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5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Classwork / Homework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0726 – Hydrofluoric </a:t>
            </a:r>
            <a:r>
              <a:rPr lang="en-US" dirty="0" smtClean="0"/>
              <a:t>Acid and Water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05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 smtClean="0">
                <a:solidFill>
                  <a:srgbClr val="FF0000"/>
                </a:solidFill>
              </a:rPr>
              <a:t>Step 1: Electron Accounting</a:t>
            </a:r>
            <a:endParaRPr lang="en-US" sz="3600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8267743"/>
              </p:ext>
            </p:extLst>
          </p:nvPr>
        </p:nvGraphicFramePr>
        <p:xfrm>
          <a:off x="0" y="1209238"/>
          <a:ext cx="9144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3840480"/>
                <a:gridCol w="4389120"/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</a:t>
                      </a:r>
                      <a:endParaRPr lang="en-US" sz="2400" b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accounting</a:t>
                      </a:r>
                      <a:endParaRPr lang="en-US" sz="2400" b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lang="en-US" sz="3200" b="0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400" b="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example</a:t>
                      </a:r>
                      <a:endParaRPr lang="en-US" sz="2400" b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CSe</a:t>
                      </a:r>
                      <a:r>
                        <a:rPr lang="en-US" sz="2400" b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2400" b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Be:</a:t>
                      </a:r>
                      <a:endParaRPr lang="en-US" sz="2400" b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 smtClean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LPe</a:t>
                      </a:r>
                      <a:r>
                        <a:rPr lang="en-US" sz="2400" b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0" baseline="0" dirty="0" smtClean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039255" y="0"/>
            <a:ext cx="1104745" cy="738664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Write the RED in your notes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65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 smtClean="0"/>
              <a:t>Step 1: Electron Accounting</a:t>
            </a:r>
            <a:endParaRPr lang="en-US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498276"/>
              </p:ext>
            </p:extLst>
          </p:nvPr>
        </p:nvGraphicFramePr>
        <p:xfrm>
          <a:off x="0" y="1209238"/>
          <a:ext cx="9144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3840480"/>
                <a:gridCol w="4389120"/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accounting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example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LPe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8494190"/>
              </p:ext>
            </p:extLst>
          </p:nvPr>
        </p:nvGraphicFramePr>
        <p:xfrm>
          <a:off x="91440" y="4754874"/>
          <a:ext cx="8961120" cy="1303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0160"/>
                <a:gridCol w="2011680"/>
                <a:gridCol w="5669280"/>
              </a:tblGrid>
              <a:tr h="130302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CSe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Closed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Shell Electrons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number of valence electrons </a:t>
                      </a:r>
                      <a:r>
                        <a:rPr lang="en-US" sz="2400" b="1" u="sng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needed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for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each atom to have a closed shell.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4065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 smtClean="0"/>
              <a:t>Step 1: Electron Accounting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4612718"/>
            <a:ext cx="8778240" cy="203067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Except for hydrogen, all atoms need 8 electrons in their valence orbitals to have a closed shell.</a:t>
            </a:r>
          </a:p>
          <a:p>
            <a:r>
              <a:rPr lang="en-US" sz="2400" dirty="0" smtClean="0"/>
              <a:t>Hydrogen needs only two electrons to have closed shell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9527257"/>
              </p:ext>
            </p:extLst>
          </p:nvPr>
        </p:nvGraphicFramePr>
        <p:xfrm>
          <a:off x="0" y="1209238"/>
          <a:ext cx="9144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3840480"/>
                <a:gridCol w="4389120"/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accounting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example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LPe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2592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 smtClean="0"/>
              <a:t>Step 1: Electron Accounting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4612718"/>
            <a:ext cx="8778240" cy="203067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Except for hydrogen, all atoms need 8 electrons in their valence orbitals to have a closed shell.</a:t>
            </a:r>
          </a:p>
          <a:p>
            <a:r>
              <a:rPr lang="en-US" sz="2400" dirty="0" smtClean="0"/>
              <a:t>Hydrogen needs only two electrons to have closed shell</a:t>
            </a:r>
          </a:p>
          <a:p>
            <a:r>
              <a:rPr lang="en-US" sz="2400" dirty="0" smtClean="0"/>
              <a:t>Each hydrogen needs 8 electrons for a total of 4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8618827"/>
              </p:ext>
            </p:extLst>
          </p:nvPr>
        </p:nvGraphicFramePr>
        <p:xfrm>
          <a:off x="0" y="1209238"/>
          <a:ext cx="9144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3840480"/>
                <a:gridCol w="4389120"/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accounting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example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for H,</a:t>
                      </a:r>
                      <a:r>
                        <a:rPr lang="en-US" sz="2400" b="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for others</a:t>
                      </a:r>
                      <a:endParaRPr lang="en-US" sz="2400" b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LPe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052319" y="0"/>
            <a:ext cx="1091682" cy="738664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Write this</a:t>
            </a:r>
          </a:p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in your TABLE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648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 smtClean="0"/>
              <a:t>Step 1: Electron Accounting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4612718"/>
            <a:ext cx="8778240" cy="203067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Except for hydrogen, all atoms need 8 electrons in their valence orbitals to have a closed shell.</a:t>
            </a:r>
          </a:p>
          <a:p>
            <a:r>
              <a:rPr lang="en-US" sz="2400" dirty="0" smtClean="0"/>
              <a:t>Hydrogen needs only two electrons to have closed shell</a:t>
            </a:r>
          </a:p>
          <a:p>
            <a:r>
              <a:rPr lang="en-US" sz="2400" dirty="0" smtClean="0"/>
              <a:t>Each hydrogen needs 2 electrons for a total of 4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0006128"/>
              </p:ext>
            </p:extLst>
          </p:nvPr>
        </p:nvGraphicFramePr>
        <p:xfrm>
          <a:off x="0" y="1209238"/>
          <a:ext cx="9144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3840480"/>
                <a:gridCol w="4389120"/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accounting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example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for H,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for others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+ 2 = 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LPe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052319" y="0"/>
            <a:ext cx="1091682" cy="738664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Write this</a:t>
            </a:r>
          </a:p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in your TABLE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341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 smtClean="0"/>
              <a:t>Step 1: Electron Accounting</a:t>
            </a:r>
            <a:endParaRPr lang="en-US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4033284"/>
              </p:ext>
            </p:extLst>
          </p:nvPr>
        </p:nvGraphicFramePr>
        <p:xfrm>
          <a:off x="0" y="1209238"/>
          <a:ext cx="9144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3840480"/>
                <a:gridCol w="4389120"/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accounting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example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for H,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for others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+ 2 = 4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LPe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9425097"/>
              </p:ext>
            </p:extLst>
          </p:nvPr>
        </p:nvGraphicFramePr>
        <p:xfrm>
          <a:off x="91440" y="4754874"/>
          <a:ext cx="8961120" cy="1303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0160"/>
                <a:gridCol w="2011680"/>
                <a:gridCol w="5669280"/>
              </a:tblGrid>
              <a:tr h="130302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Valence Electrons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usual number of electrons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the outermost principal quantum level of atom which are </a:t>
                      </a:r>
                      <a:r>
                        <a:rPr lang="en-US" sz="2400" b="1" u="sng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available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for bonding.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5034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10802</TotalTime>
  <Words>2197</Words>
  <Application>Microsoft Office PowerPoint</Application>
  <PresentationFormat>On-screen Show (4:3)</PresentationFormat>
  <Paragraphs>447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Arial</vt:lpstr>
      <vt:lpstr>Calibri</vt:lpstr>
      <vt:lpstr>Wingdings</vt:lpstr>
      <vt:lpstr>Office Theme</vt:lpstr>
      <vt:lpstr>Lesson 3 – Hydrogen Gas</vt:lpstr>
      <vt:lpstr>Today’s Lesson</vt:lpstr>
      <vt:lpstr>Ways Hydrogen is Different</vt:lpstr>
      <vt:lpstr>Step 1: Electron Accounting</vt:lpstr>
      <vt:lpstr>Step 1: Electron Accounting</vt:lpstr>
      <vt:lpstr>Step 1: Electron Accounting</vt:lpstr>
      <vt:lpstr>Step 1: Electron Accounting</vt:lpstr>
      <vt:lpstr>Step 1: Electron Accounting</vt:lpstr>
      <vt:lpstr>Step 1: Electron Accounting</vt:lpstr>
      <vt:lpstr>Step 1: Electron Accounting</vt:lpstr>
      <vt:lpstr>Step 1: Electron Accounting</vt:lpstr>
      <vt:lpstr>Step 1: Electron Accounting</vt:lpstr>
      <vt:lpstr>Step 1: Electron Accounting</vt:lpstr>
      <vt:lpstr>Step 1: Electron Accounting</vt:lpstr>
      <vt:lpstr>Step 1: Electron Accounting</vt:lpstr>
      <vt:lpstr>Step 1: Electron Accounting</vt:lpstr>
      <vt:lpstr>Step 1: Electron Accounting</vt:lpstr>
      <vt:lpstr>Step 1: Electron Accounting</vt:lpstr>
      <vt:lpstr>Step 1: Electron Accounting</vt:lpstr>
      <vt:lpstr>Step 1: Electron Accounting</vt:lpstr>
      <vt:lpstr>Step 1: Electron Accounting</vt:lpstr>
      <vt:lpstr>Step 1: Electron Accounting</vt:lpstr>
      <vt:lpstr>Step 1: Electron Accounting</vt:lpstr>
      <vt:lpstr>Step 1: Electron Accounting</vt:lpstr>
      <vt:lpstr>Step 1: Electron Accounting</vt:lpstr>
      <vt:lpstr>Step 1: Electron Accounting</vt:lpstr>
      <vt:lpstr>Step 1: Electron Accounting</vt:lpstr>
      <vt:lpstr>Step 2: Connect the Atoms</vt:lpstr>
      <vt:lpstr>Step 3: Close the Shells</vt:lpstr>
      <vt:lpstr>Step 4: Determine Formal Charges</vt:lpstr>
      <vt:lpstr>Step 5: Evaluate Structure</vt:lpstr>
      <vt:lpstr>Classwork / Homework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sundance235</dc:creator>
  <cp:lastModifiedBy>Staff Peter McCarthy</cp:lastModifiedBy>
  <cp:revision>624</cp:revision>
  <cp:lastPrinted>2018-04-26T17:40:45Z</cp:lastPrinted>
  <dcterms:created xsi:type="dcterms:W3CDTF">2012-09-15T16:31:25Z</dcterms:created>
  <dcterms:modified xsi:type="dcterms:W3CDTF">2019-04-19T18:45:06Z</dcterms:modified>
</cp:coreProperties>
</file>