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716" r:id="rId2"/>
    <p:sldId id="728" r:id="rId3"/>
    <p:sldId id="729" r:id="rId4"/>
    <p:sldId id="730" r:id="rId5"/>
    <p:sldId id="731" r:id="rId6"/>
    <p:sldId id="732" r:id="rId7"/>
    <p:sldId id="733" r:id="rId8"/>
    <p:sldId id="734" r:id="rId9"/>
    <p:sldId id="735" r:id="rId10"/>
    <p:sldId id="736" r:id="rId11"/>
    <p:sldId id="737" r:id="rId12"/>
    <p:sldId id="738" r:id="rId13"/>
    <p:sldId id="739" r:id="rId14"/>
    <p:sldId id="740" r:id="rId15"/>
    <p:sldId id="741" r:id="rId16"/>
    <p:sldId id="363" r:id="rId17"/>
    <p:sldId id="810" r:id="rId18"/>
    <p:sldId id="748" r:id="rId19"/>
    <p:sldId id="779" r:id="rId20"/>
    <p:sldId id="749" r:id="rId21"/>
    <p:sldId id="750" r:id="rId22"/>
    <p:sldId id="767" r:id="rId23"/>
    <p:sldId id="769" r:id="rId24"/>
    <p:sldId id="770" r:id="rId25"/>
    <p:sldId id="773" r:id="rId26"/>
    <p:sldId id="772" r:id="rId27"/>
    <p:sldId id="751" r:id="rId28"/>
    <p:sldId id="755" r:id="rId29"/>
    <p:sldId id="775" r:id="rId30"/>
    <p:sldId id="778" r:id="rId31"/>
    <p:sldId id="780" r:id="rId32"/>
    <p:sldId id="718" r:id="rId33"/>
    <p:sldId id="600" r:id="rId34"/>
    <p:sldId id="601" r:id="rId35"/>
    <p:sldId id="781" r:id="rId36"/>
    <p:sldId id="707" r:id="rId37"/>
    <p:sldId id="783" r:id="rId38"/>
    <p:sldId id="785" r:id="rId39"/>
    <p:sldId id="713" r:id="rId40"/>
    <p:sldId id="715" r:id="rId41"/>
    <p:sldId id="786" r:id="rId42"/>
    <p:sldId id="708" r:id="rId43"/>
    <p:sldId id="709" r:id="rId44"/>
    <p:sldId id="710" r:id="rId45"/>
    <p:sldId id="639" r:id="rId46"/>
    <p:sldId id="706" r:id="rId47"/>
    <p:sldId id="647" r:id="rId48"/>
    <p:sldId id="723" r:id="rId49"/>
    <p:sldId id="711" r:id="rId50"/>
    <p:sldId id="743" r:id="rId51"/>
    <p:sldId id="744" r:id="rId52"/>
    <p:sldId id="745" r:id="rId53"/>
    <p:sldId id="742" r:id="rId54"/>
    <p:sldId id="727" r:id="rId55"/>
    <p:sldId id="754" r:id="rId56"/>
    <p:sldId id="766" r:id="rId57"/>
    <p:sldId id="759" r:id="rId58"/>
    <p:sldId id="761" r:id="rId59"/>
    <p:sldId id="762" r:id="rId60"/>
    <p:sldId id="757" r:id="rId61"/>
    <p:sldId id="760" r:id="rId62"/>
    <p:sldId id="782" r:id="rId63"/>
    <p:sldId id="747" r:id="rId64"/>
    <p:sldId id="787" r:id="rId65"/>
    <p:sldId id="796" r:id="rId66"/>
    <p:sldId id="794" r:id="rId67"/>
    <p:sldId id="797" r:id="rId68"/>
    <p:sldId id="800" r:id="rId69"/>
    <p:sldId id="798" r:id="rId70"/>
    <p:sldId id="799" r:id="rId71"/>
    <p:sldId id="802" r:id="rId72"/>
    <p:sldId id="803" r:id="rId73"/>
    <p:sldId id="804" r:id="rId74"/>
    <p:sldId id="805" r:id="rId75"/>
    <p:sldId id="807" r:id="rId76"/>
    <p:sldId id="808" r:id="rId77"/>
    <p:sldId id="809" r:id="rId78"/>
    <p:sldId id="806" r:id="rId79"/>
    <p:sldId id="793" r:id="rId80"/>
    <p:sldId id="791" r:id="rId81"/>
    <p:sldId id="792" r:id="rId82"/>
    <p:sldId id="788" r:id="rId83"/>
    <p:sldId id="790" r:id="rId84"/>
    <p:sldId id="795" r:id="rId85"/>
    <p:sldId id="801" r:id="rId8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8FFF8F"/>
    <a:srgbClr val="00DE00"/>
    <a:srgbClr val="FFC9F1"/>
    <a:srgbClr val="CC00CC"/>
    <a:srgbClr val="FFDD09"/>
    <a:srgbClr val="FDC308"/>
    <a:srgbClr val="DBD600"/>
    <a:srgbClr val="FF8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00" autoAdjust="0"/>
  </p:normalViewPr>
  <p:slideViewPr>
    <p:cSldViewPr snapToGrid="0"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2" y="0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0" tIns="46670" rIns="93340" bIns="466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0" tIns="46670" rIns="93340" bIns="466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2" y="8845045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93B1-E79D-408E-AFE0-A9919F4306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93B1-E79D-408E-AFE0-A9919F4306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93B1-E79D-408E-AFE0-A9919F4306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land.com/CHM151W/09-CovalentBond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emistryland.com/StatusPages/Student_Status_151.html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548943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89716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five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kidding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39931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five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kidding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cheeky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264319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five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kidding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cheeky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only live once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091021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five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kidding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cheeky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only live once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754261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five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kidding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cheeky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only live once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own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507761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five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kidding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cheeky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only live once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own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cheerleader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" y="4844026"/>
            <a:ext cx="3566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 will learn a shorthand used in chemistry to keep track of electrons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 an atom</a:t>
            </a: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Lewis </a:t>
            </a:r>
            <a:r>
              <a:rPr lang="en-US" sz="3800" dirty="0" smtClean="0">
                <a:solidFill>
                  <a:schemeClr val="bg1"/>
                </a:solidFill>
              </a:rPr>
              <a:t>Dot Structures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673" y="1297460"/>
            <a:ext cx="7459358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SWBAT </a:t>
            </a:r>
            <a:r>
              <a:rPr lang="en-US" b="1" dirty="0" smtClean="0"/>
              <a:t>represent </a:t>
            </a:r>
            <a:r>
              <a:rPr lang="en-US" b="1" dirty="0" smtClean="0"/>
              <a:t>an atom’s valence electrons using Lewis dot structures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14560" y="1711779"/>
            <a:ext cx="9294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Today we are going to learn a chemistry shorthand called Lewis Dot Structures</a:t>
            </a:r>
          </a:p>
          <a:p>
            <a:r>
              <a:rPr lang="en-US" sz="2800" dirty="0" smtClean="0"/>
              <a:t>These provide a simplified way to predict bonding behavior</a:t>
            </a:r>
          </a:p>
          <a:p>
            <a:r>
              <a:rPr lang="en-US" sz="2800" dirty="0" smtClean="0"/>
              <a:t>We will start with a brief discussion on the orbital theory behind bonding and the shorthand</a:t>
            </a:r>
          </a:p>
          <a:p>
            <a:r>
              <a:rPr lang="en-US" sz="2800" dirty="0" smtClean="0"/>
              <a:t>We will then learn to draw Lewis Dot Structures and predict the preferred number of bonds for each element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9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covalent bond is a chemical bond that results from sharing of valence electrons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0205" y="0"/>
            <a:ext cx="98379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REVIEW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45" y="918513"/>
            <a:ext cx="3665311" cy="50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51654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igma bond electrostatic attr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8056"/>
          <a:stretch/>
        </p:blipFill>
        <p:spPr bwMode="auto">
          <a:xfrm>
            <a:off x="338668" y="1276350"/>
            <a:ext cx="8466664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635" y="477788"/>
            <a:ext cx="820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During the course of natural random motion, atoms will collide</a:t>
            </a:r>
          </a:p>
          <a:p>
            <a:pPr algn="ctr"/>
            <a:r>
              <a:rPr lang="en-US" sz="2400" b="1" dirty="0" smtClean="0"/>
              <a:t>with enough force to overcome electron cloud repulsion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33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igma bond electrostatic attr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1852"/>
          <a:stretch/>
        </p:blipFill>
        <p:spPr bwMode="auto">
          <a:xfrm>
            <a:off x="338668" y="1878826"/>
            <a:ext cx="8466664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562" y="477788"/>
            <a:ext cx="867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If the two atoms get close enough, the electrons will be in position</a:t>
            </a:r>
          </a:p>
          <a:p>
            <a:pPr algn="ctr"/>
            <a:r>
              <a:rPr lang="en-US" sz="2400" b="1" dirty="0" smtClean="0"/>
              <a:t>to experience a force of attraction from both nuclei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7445" y="1362973"/>
            <a:ext cx="868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This positive-negative-positive attraction holds the atoms together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41808" y="5603314"/>
            <a:ext cx="726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This electrostatic attraction constitutes a covalent bond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2552" y="6119167"/>
            <a:ext cx="673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Note that a covalent bond consists of two electrons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00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574" y="207193"/>
            <a:ext cx="802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This is how two hydrogen atoms came together in our last lab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39" y="1017988"/>
            <a:ext cx="6445723" cy="4834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3101660" y="3682174"/>
            <a:ext cx="2940680" cy="5441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055"/>
          <p:cNvPicPr>
            <a:picLocks noChangeAspect="1"/>
          </p:cNvPicPr>
          <p:nvPr/>
        </p:nvPicPr>
        <p:blipFill rotWithShape="1">
          <a:blip r:embed="rId2"/>
          <a:srcRect l="2928" t="1871" r="3204" b="2671"/>
          <a:stretch/>
        </p:blipFill>
        <p:spPr>
          <a:xfrm>
            <a:off x="905933" y="4224867"/>
            <a:ext cx="1498600" cy="15240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410987" y="2686580"/>
            <a:ext cx="527709" cy="898370"/>
            <a:chOff x="3209410" y="2686580"/>
            <a:chExt cx="527709" cy="898370"/>
          </a:xfrm>
        </p:grpSpPr>
        <p:sp>
          <p:nvSpPr>
            <p:cNvPr id="121" name="Rectangle 120"/>
            <p:cNvSpPr>
              <a:spLocks noChangeAspect="1"/>
            </p:cNvSpPr>
            <p:nvPr/>
          </p:nvSpPr>
          <p:spPr>
            <a:xfrm>
              <a:off x="3244665" y="2686580"/>
              <a:ext cx="457200" cy="457200"/>
            </a:xfrm>
            <a:prstGeom prst="rect">
              <a:avLst/>
            </a:prstGeom>
            <a:solidFill>
              <a:srgbClr val="65D7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209410" y="312328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>
              <a:off x="3550350" y="2732300"/>
              <a:ext cx="0" cy="3657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4" name="Group 2053"/>
          <p:cNvGrpSpPr/>
          <p:nvPr/>
        </p:nvGrpSpPr>
        <p:grpSpPr>
          <a:xfrm>
            <a:off x="6007834" y="2686580"/>
            <a:ext cx="527709" cy="898370"/>
            <a:chOff x="3209410" y="2686580"/>
            <a:chExt cx="527709" cy="898370"/>
          </a:xfrm>
        </p:grpSpPr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3244665" y="2686580"/>
              <a:ext cx="457200" cy="457200"/>
            </a:xfrm>
            <a:prstGeom prst="rect">
              <a:avLst/>
            </a:prstGeom>
            <a:solidFill>
              <a:srgbClr val="65D7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09410" y="312328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3396181" y="2732300"/>
              <a:ext cx="0" cy="3657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>
            <a:spLocks noChangeAspect="1"/>
          </p:cNvSpPr>
          <p:nvPr/>
        </p:nvSpPr>
        <p:spPr>
          <a:xfrm>
            <a:off x="6393475" y="3898966"/>
            <a:ext cx="1976493" cy="1976493"/>
          </a:xfrm>
          <a:prstGeom prst="ellipse">
            <a:avLst/>
          </a:prstGeom>
          <a:gradFill flip="none" rotWithShape="1">
            <a:gsLst>
              <a:gs pos="649">
                <a:srgbClr val="FFD1D1">
                  <a:lumMod val="0"/>
                  <a:lumOff val="100000"/>
                  <a:alpha val="10000"/>
                </a:srgbClr>
              </a:gs>
              <a:gs pos="58000">
                <a:srgbClr val="65D7FF"/>
              </a:gs>
              <a:gs pos="74000">
                <a:srgbClr val="0097CC">
                  <a:alpha val="73000"/>
                </a:srgbClr>
              </a:gs>
              <a:gs pos="99000">
                <a:srgbClr val="0097CC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>
              <a:gsLst>
                <a:gs pos="0">
                  <a:srgbClr val="65D7FF"/>
                </a:gs>
                <a:gs pos="74000">
                  <a:srgbClr val="65D7FF"/>
                </a:gs>
                <a:gs pos="83000">
                  <a:srgbClr val="0097CC"/>
                </a:gs>
                <a:gs pos="100000">
                  <a:srgbClr val="0097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0574" y="207193"/>
            <a:ext cx="802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This is how two hydrogen atoms came together in our last lab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9725" y="6119167"/>
            <a:ext cx="546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This is the simplest type of covalent bond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033" y="3898966"/>
            <a:ext cx="1976493" cy="1976493"/>
            <a:chOff x="774033" y="3898966"/>
            <a:chExt cx="1976493" cy="1976493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 flipH="1">
              <a:off x="774033" y="3898966"/>
              <a:ext cx="1976493" cy="1976493"/>
            </a:xfrm>
            <a:prstGeom prst="ellipse">
              <a:avLst/>
            </a:prstGeom>
            <a:gradFill flip="none" rotWithShape="1">
              <a:gsLst>
                <a:gs pos="649">
                  <a:srgbClr val="FFD1D1">
                    <a:lumMod val="0"/>
                    <a:lumOff val="100000"/>
                    <a:alpha val="10000"/>
                  </a:srgbClr>
                </a:gs>
                <a:gs pos="58000">
                  <a:srgbClr val="65D7FF"/>
                </a:gs>
                <a:gs pos="74000">
                  <a:srgbClr val="0097CC">
                    <a:alpha val="73000"/>
                  </a:srgbClr>
                </a:gs>
                <a:gs pos="99000">
                  <a:srgbClr val="0097CC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gradFill>
                <a:gsLst>
                  <a:gs pos="0">
                    <a:srgbClr val="65D7FF"/>
                  </a:gs>
                  <a:gs pos="74000">
                    <a:srgbClr val="65D7FF"/>
                  </a:gs>
                  <a:gs pos="83000">
                    <a:srgbClr val="0097CC"/>
                  </a:gs>
                  <a:gs pos="100000">
                    <a:srgbClr val="0097C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flipH="1">
              <a:off x="1759559" y="4884492"/>
              <a:ext cx="5441" cy="54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/>
            <p:cNvSpPr>
              <a:spLocks noChangeAspect="1"/>
            </p:cNvSpPr>
            <p:nvPr/>
          </p:nvSpPr>
          <p:spPr>
            <a:xfrm flipV="1">
              <a:off x="2032072" y="4652678"/>
              <a:ext cx="194921" cy="463628"/>
            </a:xfrm>
            <a:prstGeom prst="upArrow">
              <a:avLst>
                <a:gd name="adj1" fmla="val 29984"/>
                <a:gd name="adj2" fmla="val 6616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47006" y="4652678"/>
            <a:ext cx="467434" cy="463628"/>
            <a:chOff x="6947006" y="4652678"/>
            <a:chExt cx="467434" cy="463628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408999" y="4884492"/>
              <a:ext cx="5441" cy="54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>
              <a:spLocks noChangeAspect="1"/>
            </p:cNvSpPr>
            <p:nvPr/>
          </p:nvSpPr>
          <p:spPr>
            <a:xfrm flipH="1">
              <a:off x="6947006" y="4652678"/>
              <a:ext cx="194921" cy="463628"/>
            </a:xfrm>
            <a:prstGeom prst="upArrow">
              <a:avLst>
                <a:gd name="adj1" fmla="val 29984"/>
                <a:gd name="adj2" fmla="val 6616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410987" y="1454393"/>
            <a:ext cx="2725180" cy="1211117"/>
            <a:chOff x="410987" y="1454393"/>
            <a:chExt cx="2725180" cy="1211117"/>
          </a:xfrm>
        </p:grpSpPr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446242" y="1767140"/>
              <a:ext cx="457200" cy="457200"/>
            </a:xfrm>
            <a:prstGeom prst="rect">
              <a:avLst/>
            </a:prstGeom>
            <a:solidFill>
              <a:srgbClr val="FFBBA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0987" y="22038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1915744" y="1454393"/>
              <a:ext cx="457200" cy="457200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2575585" y="1454393"/>
              <a:ext cx="457200" cy="457200"/>
            </a:xfrm>
            <a:prstGeom prst="rect">
              <a:avLst/>
            </a:prstGeom>
            <a:solidFill>
              <a:srgbClr val="66FF66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>
              <a:spLocks noChangeAspect="1"/>
            </p:cNvSpPr>
            <p:nvPr/>
          </p:nvSpPr>
          <p:spPr>
            <a:xfrm>
              <a:off x="1239872" y="1454393"/>
              <a:ext cx="457200" cy="457200"/>
            </a:xfrm>
            <a:prstGeom prst="rect">
              <a:avLst/>
            </a:prstGeom>
            <a:solidFill>
              <a:srgbClr val="FF93D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20460" y="1891098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96332" y="1894924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472203" y="1891098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0" name="Group 2049"/>
          <p:cNvGrpSpPr/>
          <p:nvPr/>
        </p:nvGrpSpPr>
        <p:grpSpPr>
          <a:xfrm>
            <a:off x="6007834" y="1454393"/>
            <a:ext cx="2725180" cy="1211117"/>
            <a:chOff x="6007834" y="1454393"/>
            <a:chExt cx="2725180" cy="1211117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6043089" y="1767140"/>
              <a:ext cx="457200" cy="457200"/>
            </a:xfrm>
            <a:prstGeom prst="rect">
              <a:avLst/>
            </a:prstGeom>
            <a:solidFill>
              <a:srgbClr val="FFBBA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007834" y="22038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>
              <a:spLocks noChangeAspect="1"/>
            </p:cNvSpPr>
            <p:nvPr/>
          </p:nvSpPr>
          <p:spPr>
            <a:xfrm>
              <a:off x="7512591" y="1454393"/>
              <a:ext cx="457200" cy="457200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>
              <a:spLocks noChangeAspect="1"/>
            </p:cNvSpPr>
            <p:nvPr/>
          </p:nvSpPr>
          <p:spPr>
            <a:xfrm>
              <a:off x="8172432" y="1454393"/>
              <a:ext cx="457200" cy="457200"/>
            </a:xfrm>
            <a:prstGeom prst="rect">
              <a:avLst/>
            </a:prstGeom>
            <a:solidFill>
              <a:srgbClr val="66FF66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836719" y="1454393"/>
              <a:ext cx="457200" cy="457200"/>
            </a:xfrm>
            <a:prstGeom prst="rect">
              <a:avLst/>
            </a:prstGeom>
            <a:solidFill>
              <a:srgbClr val="FF93D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17307" y="1891098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93179" y="1894924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69050" y="1891098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308146" y="2686580"/>
            <a:ext cx="527709" cy="898370"/>
            <a:chOff x="3209410" y="2686580"/>
            <a:chExt cx="527709" cy="898370"/>
          </a:xfrm>
        </p:grpSpPr>
        <p:sp>
          <p:nvSpPr>
            <p:cNvPr id="127" name="Rectangle 126"/>
            <p:cNvSpPr>
              <a:spLocks noChangeAspect="1"/>
            </p:cNvSpPr>
            <p:nvPr/>
          </p:nvSpPr>
          <p:spPr>
            <a:xfrm>
              <a:off x="3244665" y="2686580"/>
              <a:ext cx="457200" cy="457200"/>
            </a:xfrm>
            <a:prstGeom prst="rect">
              <a:avLst/>
            </a:prstGeom>
            <a:solidFill>
              <a:srgbClr val="65D7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209410" y="312328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3396181" y="2732300"/>
              <a:ext cx="154169" cy="365760"/>
              <a:chOff x="3379398" y="2732300"/>
              <a:chExt cx="154169" cy="365760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 flipV="1">
                <a:off x="3379398" y="2732300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3533567" y="2732300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TextBox 131"/>
          <p:cNvSpPr txBox="1"/>
          <p:nvPr/>
        </p:nvSpPr>
        <p:spPr>
          <a:xfrm>
            <a:off x="226117" y="2610678"/>
            <a:ext cx="286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Now we have a bond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5148" y="3138786"/>
            <a:ext cx="314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Both have closed shells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5708" y="3666894"/>
            <a:ext cx="28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Neither has a charge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7 L 0.42431 -0.0007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59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132" grpId="0"/>
      <p:bldP spid="133" grpId="0"/>
      <p:bldP spid="1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916" y="207193"/>
            <a:ext cx="631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 most cases, the situation is more complicated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906" y="975755"/>
            <a:ext cx="9028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For example, carbon by itself has the following electron configuration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95573" y="1728311"/>
            <a:ext cx="2255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1s</a:t>
            </a:r>
            <a:r>
              <a:rPr lang="en-US" sz="40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4000" b="1" baseline="30000" dirty="0" smtClean="0"/>
              <a:t>2</a:t>
            </a:r>
            <a:r>
              <a:rPr lang="en-US" sz="3200" b="1" dirty="0" smtClean="0"/>
              <a:t>, 2p</a:t>
            </a:r>
            <a:r>
              <a:rPr lang="en-US" sz="4000" b="1" baseline="30000" dirty="0" smtClean="0"/>
              <a:t>2</a:t>
            </a:r>
            <a:endParaRPr lang="en-US" sz="4000" b="1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1096852" y="2405449"/>
            <a:ext cx="683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electron configuration diagram looks as follows: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779078" y="3357832"/>
            <a:ext cx="2725180" cy="2130557"/>
            <a:chOff x="779078" y="3357832"/>
            <a:chExt cx="2725180" cy="2130557"/>
          </a:xfrm>
        </p:grpSpPr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814333" y="4590019"/>
              <a:ext cx="457200" cy="457200"/>
            </a:xfrm>
            <a:prstGeom prst="rect">
              <a:avLst/>
            </a:prstGeom>
            <a:solidFill>
              <a:srgbClr val="65D7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9078" y="502672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814333" y="3670579"/>
              <a:ext cx="457200" cy="457200"/>
            </a:xfrm>
            <a:prstGeom prst="rect">
              <a:avLst/>
            </a:prstGeom>
            <a:solidFill>
              <a:srgbClr val="FFBBA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9078" y="410728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2283835" y="3357832"/>
              <a:ext cx="457200" cy="457200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2943676" y="3357832"/>
              <a:ext cx="457200" cy="457200"/>
            </a:xfrm>
            <a:prstGeom prst="rect">
              <a:avLst/>
            </a:prstGeom>
            <a:solidFill>
              <a:srgbClr val="66FF66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1607963" y="3357832"/>
              <a:ext cx="457200" cy="457200"/>
            </a:xfrm>
            <a:prstGeom prst="rect">
              <a:avLst/>
            </a:prstGeom>
            <a:solidFill>
              <a:srgbClr val="FF93D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88551" y="379453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64423" y="3798363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40294" y="3794537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5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9078" y="3357832"/>
            <a:ext cx="2725180" cy="2130557"/>
            <a:chOff x="779078" y="3357832"/>
            <a:chExt cx="2725180" cy="2130557"/>
          </a:xfrm>
        </p:grpSpPr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814333" y="4590019"/>
              <a:ext cx="457200" cy="457200"/>
            </a:xfrm>
            <a:prstGeom prst="rect">
              <a:avLst/>
            </a:prstGeom>
            <a:solidFill>
              <a:srgbClr val="65D7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9078" y="502672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814333" y="3670579"/>
              <a:ext cx="457200" cy="457200"/>
            </a:xfrm>
            <a:prstGeom prst="rect">
              <a:avLst/>
            </a:prstGeom>
            <a:solidFill>
              <a:srgbClr val="FFBBA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9078" y="410728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283835" y="3357832"/>
              <a:ext cx="457200" cy="457200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943676" y="3357832"/>
              <a:ext cx="457200" cy="457200"/>
            </a:xfrm>
            <a:prstGeom prst="rect">
              <a:avLst/>
            </a:prstGeom>
            <a:solidFill>
              <a:srgbClr val="66FF66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1607963" y="3357832"/>
              <a:ext cx="457200" cy="457200"/>
            </a:xfrm>
            <a:prstGeom prst="rect">
              <a:avLst/>
            </a:prstGeom>
            <a:solidFill>
              <a:srgbClr val="FF93D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551" y="379453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4423" y="3798363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0294" y="3794537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15916" y="207193"/>
            <a:ext cx="631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 most cases, the situation is more complicated</a:t>
            </a:r>
            <a:endParaRPr lang="en-US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65849" y="4635739"/>
            <a:ext cx="0" cy="365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20018" y="4635739"/>
            <a:ext cx="0" cy="365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65849" y="3716299"/>
            <a:ext cx="0" cy="365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20018" y="3716299"/>
            <a:ext cx="0" cy="365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435351" y="3403552"/>
            <a:ext cx="0" cy="365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9479" y="3403552"/>
            <a:ext cx="0" cy="365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95573" y="1728311"/>
            <a:ext cx="2255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1s</a:t>
            </a:r>
            <a:r>
              <a:rPr lang="en-US" sz="40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4000" b="1" baseline="30000" dirty="0" smtClean="0"/>
              <a:t>2</a:t>
            </a:r>
            <a:r>
              <a:rPr lang="en-US" sz="3200" b="1" dirty="0" smtClean="0"/>
              <a:t>, 2p</a:t>
            </a:r>
            <a:r>
              <a:rPr lang="en-US" sz="4000" b="1" baseline="30000" dirty="0" smtClean="0"/>
              <a:t>2</a:t>
            </a:r>
            <a:endParaRPr lang="en-US" sz="4000" b="1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1096852" y="2405449"/>
            <a:ext cx="683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electron configuration diagram looks as follows: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29257" y="3395982"/>
            <a:ext cx="509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electrons fill the orbitals as shown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906" y="975755"/>
            <a:ext cx="9028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For example, carbon by itself has the following electron configuration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70400" y="4568949"/>
            <a:ext cx="5789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This is optimal for carbon as a solo element,</a:t>
            </a:r>
          </a:p>
          <a:p>
            <a:pPr algn="ctr"/>
            <a:r>
              <a:rPr lang="en-US" sz="2400" b="1" dirty="0" smtClean="0"/>
              <a:t>but not optimal for bonding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01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477" y="1493050"/>
            <a:ext cx="4259550" cy="3522263"/>
            <a:chOff x="4620102" y="0"/>
            <a:chExt cx="4259550" cy="3522263"/>
          </a:xfrm>
        </p:grpSpPr>
        <p:sp>
          <p:nvSpPr>
            <p:cNvPr id="2" name="TextBox 1"/>
            <p:cNvSpPr txBox="1"/>
            <p:nvPr/>
          </p:nvSpPr>
          <p:spPr>
            <a:xfrm>
              <a:off x="4912483" y="0"/>
              <a:ext cx="36747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There are </a:t>
              </a:r>
              <a:r>
                <a:rPr lang="en-US" sz="2400" b="1" dirty="0" smtClean="0"/>
                <a:t>3 p-orbitals,</a:t>
              </a:r>
            </a:p>
            <a:p>
              <a:pPr algn="ctr"/>
              <a:r>
                <a:rPr lang="en-US" sz="2400" b="1" dirty="0" smtClean="0"/>
                <a:t>one for each dimension,</a:t>
              </a:r>
            </a:p>
            <a:p>
              <a:pPr algn="ctr"/>
              <a:r>
                <a:rPr lang="en-US" sz="2400" b="1" dirty="0" smtClean="0"/>
                <a:t>all at the same energy level</a:t>
              </a:r>
              <a:endParaRPr lang="en-US" sz="2400" b="1" dirty="0"/>
            </a:p>
          </p:txBody>
        </p:sp>
        <p:pic>
          <p:nvPicPr>
            <p:cNvPr id="36" name="Picture 2" descr="Image result for p orbital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79"/>
            <a:stretch/>
          </p:blipFill>
          <p:spPr bwMode="auto">
            <a:xfrm>
              <a:off x="4620102" y="1268835"/>
              <a:ext cx="4259550" cy="2253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129053" y="1493050"/>
            <a:ext cx="3584186" cy="3522263"/>
            <a:chOff x="5129053" y="1493050"/>
            <a:chExt cx="3584186" cy="3522263"/>
          </a:xfrm>
        </p:grpSpPr>
        <p:pic>
          <p:nvPicPr>
            <p:cNvPr id="37" name="Picture 2" descr="Image result for p orbital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35"/>
            <a:stretch/>
          </p:blipFill>
          <p:spPr bwMode="auto">
            <a:xfrm>
              <a:off x="6014634" y="2761885"/>
              <a:ext cx="1813024" cy="2253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129053" y="1493050"/>
              <a:ext cx="3584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When combined together, </a:t>
              </a:r>
            </a:p>
            <a:p>
              <a:pPr algn="ctr"/>
              <a:r>
                <a:rPr lang="en-US" sz="2400" b="1" dirty="0" smtClean="0"/>
                <a:t>they look as shown</a:t>
              </a:r>
              <a:endParaRPr lang="en-US" sz="2400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Theory Background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99508" y="5539335"/>
            <a:ext cx="474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Important to know for what follows</a:t>
            </a:r>
          </a:p>
        </p:txBody>
      </p:sp>
    </p:spTree>
    <p:extLst>
      <p:ext uri="{BB962C8B-B14F-4D97-AF65-F5344CB8AC3E}">
        <p14:creationId xmlns:p14="http://schemas.microsoft.com/office/powerpoint/2010/main" val="35308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634094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369" y="295275"/>
            <a:ext cx="6049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 solo carbon atom has the </a:t>
            </a:r>
            <a:r>
              <a:rPr lang="en-US" sz="2400" b="1" dirty="0" smtClean="0">
                <a:solidFill>
                  <a:schemeClr val="bg1"/>
                </a:solidFill>
              </a:rPr>
              <a:t>following electron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configuration and orbitals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964" y="1476375"/>
            <a:ext cx="373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This is not good for bonding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2210" y="2024063"/>
            <a:ext cx="3261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It can share electrons in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the 2p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and 2p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y</a:t>
            </a:r>
            <a:r>
              <a:rPr lang="en-US" sz="2400" b="1" dirty="0" smtClean="0">
                <a:solidFill>
                  <a:schemeClr val="bg1"/>
                </a:solidFill>
              </a:rPr>
              <a:t> orbitals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8670" y="5657671"/>
            <a:ext cx="3545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Carbon needs to find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a way to share electrons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so it can get a closed shell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7" y="2941082"/>
            <a:ext cx="3188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But it doesn’t have any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electrons to share in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the 2p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z</a:t>
            </a:r>
            <a:r>
              <a:rPr lang="en-US" sz="2400" b="1" dirty="0" smtClean="0">
                <a:solidFill>
                  <a:schemeClr val="bg1"/>
                </a:solidFill>
              </a:rPr>
              <a:t> orbital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200150"/>
            <a:ext cx="6340940" cy="5486400"/>
            <a:chOff x="0" y="1200150"/>
            <a:chExt cx="6340940" cy="5486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00150"/>
              <a:ext cx="6340940" cy="5486400"/>
            </a:xfrm>
            <a:prstGeom prst="rect">
              <a:avLst/>
            </a:prstGeom>
          </p:spPr>
        </p:pic>
        <p:sp>
          <p:nvSpPr>
            <p:cNvPr id="17" name="Trapezoid 16"/>
            <p:cNvSpPr/>
            <p:nvPr/>
          </p:nvSpPr>
          <p:spPr>
            <a:xfrm flipV="1">
              <a:off x="1901824" y="3669429"/>
              <a:ext cx="1193802" cy="895286"/>
            </a:xfrm>
            <a:prstGeom prst="trapezoid">
              <a:avLst>
                <a:gd name="adj" fmla="val 467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1185332" y="2641062"/>
              <a:ext cx="1786464" cy="1160743"/>
            </a:xfrm>
            <a:prstGeom prst="trapezoid">
              <a:avLst>
                <a:gd name="adj" fmla="val 467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1236134"/>
            <a:ext cx="7267671" cy="5259070"/>
            <a:chOff x="1" y="1244600"/>
            <a:chExt cx="7267671" cy="52590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9855"/>
            <a:stretch/>
          </p:blipFill>
          <p:spPr>
            <a:xfrm>
              <a:off x="1" y="1244600"/>
              <a:ext cx="7267671" cy="5259070"/>
            </a:xfrm>
            <a:prstGeom prst="rect">
              <a:avLst/>
            </a:prstGeom>
          </p:spPr>
        </p:pic>
        <p:sp>
          <p:nvSpPr>
            <p:cNvPr id="13" name="Trapezoid 12"/>
            <p:cNvSpPr/>
            <p:nvPr/>
          </p:nvSpPr>
          <p:spPr>
            <a:xfrm flipV="1">
              <a:off x="1854200" y="3763620"/>
              <a:ext cx="1193802" cy="895286"/>
            </a:xfrm>
            <a:prstGeom prst="trapezoid">
              <a:avLst>
                <a:gd name="adj" fmla="val 467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1109133" y="2659053"/>
              <a:ext cx="1786464" cy="1160743"/>
            </a:xfrm>
            <a:prstGeom prst="trapezoid">
              <a:avLst>
                <a:gd name="adj" fmla="val 467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633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Carbon achieves this through a two step process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96993"/>
            <a:ext cx="2920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en-US" sz="2400" b="1" dirty="0" smtClean="0">
                <a:solidFill>
                  <a:schemeClr val="bg1"/>
                </a:solidFill>
              </a:rPr>
              <a:t>1)  Carbon promotes a 2s electron to the 2p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z</a:t>
            </a:r>
            <a:r>
              <a:rPr lang="en-US" sz="2400" b="1" dirty="0" smtClean="0">
                <a:solidFill>
                  <a:schemeClr val="bg1"/>
                </a:solidFill>
              </a:rPr>
              <a:t> orbitals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236134"/>
            <a:ext cx="7267671" cy="5259070"/>
            <a:chOff x="1" y="1244600"/>
            <a:chExt cx="7267671" cy="525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t="9855"/>
            <a:stretch/>
          </p:blipFill>
          <p:spPr>
            <a:xfrm>
              <a:off x="1" y="1244600"/>
              <a:ext cx="7267671" cy="5259070"/>
            </a:xfrm>
            <a:prstGeom prst="rect">
              <a:avLst/>
            </a:prstGeom>
          </p:spPr>
        </p:pic>
        <p:sp>
          <p:nvSpPr>
            <p:cNvPr id="23" name="Trapezoid 22"/>
            <p:cNvSpPr/>
            <p:nvPr/>
          </p:nvSpPr>
          <p:spPr>
            <a:xfrm flipV="1">
              <a:off x="1854200" y="3763620"/>
              <a:ext cx="1193802" cy="895286"/>
            </a:xfrm>
            <a:prstGeom prst="trapezoid">
              <a:avLst>
                <a:gd name="adj" fmla="val 467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/>
            <p:cNvSpPr/>
            <p:nvPr/>
          </p:nvSpPr>
          <p:spPr>
            <a:xfrm>
              <a:off x="1109133" y="2659053"/>
              <a:ext cx="1786464" cy="1160743"/>
            </a:xfrm>
            <a:prstGeom prst="trapezoid">
              <a:avLst>
                <a:gd name="adj" fmla="val 467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093" r="82991"/>
          <a:stretch/>
        </p:blipFill>
        <p:spPr>
          <a:xfrm>
            <a:off x="2" y="1200150"/>
            <a:ext cx="1236132" cy="5303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1557"/>
          <a:stretch/>
        </p:blipFill>
        <p:spPr>
          <a:xfrm>
            <a:off x="1206502" y="440089"/>
            <a:ext cx="7339525" cy="23200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73846" y="2912534"/>
            <a:ext cx="4363486" cy="3723462"/>
            <a:chOff x="1083733" y="2751667"/>
            <a:chExt cx="4363486" cy="37234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0779" t="38303"/>
            <a:stretch/>
          </p:blipFill>
          <p:spPr>
            <a:xfrm>
              <a:off x="1100659" y="2751667"/>
              <a:ext cx="4346560" cy="372346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83733" y="3666067"/>
              <a:ext cx="338667" cy="5757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0"/>
            <a:ext cx="633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Carbon achieves this through a two step process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" y="4852305"/>
            <a:ext cx="301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en-US" sz="2400" b="1" dirty="0" smtClean="0">
                <a:solidFill>
                  <a:schemeClr val="bg1"/>
                </a:solidFill>
              </a:rPr>
              <a:t>2)  Carbon blends</a:t>
            </a:r>
          </a:p>
          <a:p>
            <a:pPr marL="398463" indent="-398463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the one 2s and three 2p orbitals into new, hybrid sp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 orbitals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096993"/>
            <a:ext cx="2920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en-US" sz="2400" b="1" dirty="0" smtClean="0">
                <a:solidFill>
                  <a:schemeClr val="bg1"/>
                </a:solidFill>
              </a:rPr>
              <a:t>1)  Carbon promotes a 2s electron to the 2p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z</a:t>
            </a:r>
            <a:r>
              <a:rPr lang="en-US" sz="2400" b="1" dirty="0" smtClean="0">
                <a:solidFill>
                  <a:schemeClr val="bg1"/>
                </a:solidFill>
              </a:rPr>
              <a:t> orbitals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07270" y="2705775"/>
            <a:ext cx="5439227" cy="2221303"/>
            <a:chOff x="1807270" y="2705775"/>
            <a:chExt cx="5439227" cy="2221303"/>
          </a:xfrm>
        </p:grpSpPr>
        <p:sp>
          <p:nvSpPr>
            <p:cNvPr id="25" name="Rectangle 24"/>
            <p:cNvSpPr/>
            <p:nvPr/>
          </p:nvSpPr>
          <p:spPr>
            <a:xfrm>
              <a:off x="2712513" y="2705775"/>
              <a:ext cx="1869012" cy="2702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7270" y="4539063"/>
              <a:ext cx="650180" cy="3635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96317" y="4563532"/>
              <a:ext cx="650180" cy="3635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94" t="42652" r="54716" b="33358"/>
          <a:stretch/>
        </p:blipFill>
        <p:spPr>
          <a:xfrm>
            <a:off x="6677715" y="4019505"/>
            <a:ext cx="2466285" cy="12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483299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60" r="75481" b="39264"/>
          <a:stretch/>
        </p:blipFill>
        <p:spPr>
          <a:xfrm>
            <a:off x="2987040" y="1526943"/>
            <a:ext cx="3169920" cy="38756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820031" y="207193"/>
            <a:ext cx="7504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In this way, carbon can form bonds with four other atoms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934" y="765422"/>
            <a:ext cx="85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When four hydrogen atoms come along, they can bond to carbon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54580" y="1511703"/>
            <a:ext cx="4419600" cy="4988157"/>
            <a:chOff x="6529623" y="406802"/>
            <a:chExt cx="4419600" cy="4988157"/>
          </a:xfrm>
          <a:solidFill>
            <a:schemeClr val="bg1"/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36185" r="36963" b="21829"/>
            <a:stretch/>
          </p:blipFill>
          <p:spPr>
            <a:xfrm>
              <a:off x="6529623" y="406802"/>
              <a:ext cx="4419600" cy="498815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6529623" y="1493040"/>
              <a:ext cx="609600" cy="1996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1870" y="1511703"/>
            <a:ext cx="4416552" cy="4983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8685" r="3167" b="40219"/>
          <a:stretch/>
        </p:blipFill>
        <p:spPr>
          <a:xfrm>
            <a:off x="2984059" y="1511703"/>
            <a:ext cx="2987041" cy="381467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241870" y="2593264"/>
            <a:ext cx="1339530" cy="1458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79183" y="5647035"/>
            <a:ext cx="6846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This gives carbon and all the hydrogens closed shells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without any charge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spongebob conf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814387"/>
            <a:ext cx="366712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Figuring out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scientists tried to figure out how atoms bonded, they realized they needed an easier way to keep track of the valence electrons of an atom.</a:t>
            </a:r>
          </a:p>
          <a:p>
            <a:r>
              <a:rPr lang="en-US" dirty="0" smtClean="0"/>
              <a:t>Many shorthand methods were created</a:t>
            </a:r>
          </a:p>
          <a:p>
            <a:r>
              <a:rPr lang="en-US" dirty="0" smtClean="0"/>
              <a:t>Today, we are going to learn one of the most useful - </a:t>
            </a:r>
            <a:r>
              <a:rPr lang="en-US" smtClean="0"/>
              <a:t>Lewis dot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4636770" cy="5128054"/>
          </a:xfrm>
        </p:spPr>
        <p:txBody>
          <a:bodyPr/>
          <a:lstStyle/>
          <a:p>
            <a:r>
              <a:rPr lang="en-US" dirty="0" smtClean="0"/>
              <a:t>Lewis dot structures are used to represent atoms and their valence electrons</a:t>
            </a:r>
          </a:p>
          <a:p>
            <a:r>
              <a:rPr lang="en-US" dirty="0" smtClean="0"/>
              <a:t>When atoms form a bonds, Lewis dot structures can be used to determine the optimum bonding arrangement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/>
          <a:stretch/>
        </p:blipFill>
        <p:spPr bwMode="auto">
          <a:xfrm>
            <a:off x="5172074" y="1408438"/>
            <a:ext cx="3838575" cy="49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5780" y="6366928"/>
            <a:ext cx="3734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Gilbert Lewis, University of California at Berkeley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314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63336" y="2492554"/>
            <a:ext cx="2085292" cy="2086654"/>
            <a:chOff x="3525611" y="2149654"/>
            <a:chExt cx="2085292" cy="2086654"/>
          </a:xfrm>
        </p:grpSpPr>
        <p:sp>
          <p:nvSpPr>
            <p:cNvPr id="7" name="Rectangle 6"/>
            <p:cNvSpPr/>
            <p:nvPr/>
          </p:nvSpPr>
          <p:spPr>
            <a:xfrm>
              <a:off x="5063216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4295774" y="3467779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25611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4295774" y="1928812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073298" y="2700337"/>
              <a:ext cx="990000" cy="99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>
            <a:spLocks noChangeAspect="1"/>
          </p:cNvSpPr>
          <p:nvPr/>
        </p:nvSpPr>
        <p:spPr>
          <a:xfrm>
            <a:off x="648745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48745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72741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172741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93120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646511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193120" y="4109722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646511" y="4109722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01791" y="2786330"/>
            <a:ext cx="60112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b="1" dirty="0" smtClean="0"/>
              <a:t>E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68640" y="0"/>
            <a:ext cx="97536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Counting In The Electrons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8953" y="4838050"/>
            <a:ext cx="504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unpaired electrons are available for bonding.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8953" y="5751492"/>
            <a:ext cx="504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paired electrons are not available for bonding.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8953" y="4293940"/>
            <a:ext cx="517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pairing is done until the 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electron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08953" y="1002874"/>
            <a:ext cx="563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Lewis dot structures put electrons in 4 imaginary boxes around the atomic symbol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08953" y="1728393"/>
            <a:ext cx="521208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top, bottom, left &amp; right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visualize the boxes, don't draw them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08953" y="2641835"/>
            <a:ext cx="50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box can hold two electrons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can start filling anywhere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each </a:t>
            </a:r>
            <a:r>
              <a:rPr lang="en-US" sz="2400" b="1" dirty="0"/>
              <a:t>box gets one electron before any get two electrons</a:t>
            </a:r>
          </a:p>
        </p:txBody>
      </p:sp>
    </p:spTree>
    <p:extLst>
      <p:ext uri="{BB962C8B-B14F-4D97-AF65-F5344CB8AC3E}">
        <p14:creationId xmlns:p14="http://schemas.microsoft.com/office/powerpoint/2010/main" val="27826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7" grpId="0" animBg="1"/>
      <p:bldP spid="18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99656" y="2878070"/>
            <a:ext cx="2085292" cy="2086654"/>
            <a:chOff x="563336" y="2492554"/>
            <a:chExt cx="2085292" cy="2086654"/>
          </a:xfrm>
        </p:grpSpPr>
        <p:grpSp>
          <p:nvGrpSpPr>
            <p:cNvPr id="14" name="Group 13"/>
            <p:cNvGrpSpPr/>
            <p:nvPr/>
          </p:nvGrpSpPr>
          <p:grpSpPr>
            <a:xfrm>
              <a:off x="563336" y="2492554"/>
              <a:ext cx="2085292" cy="2086654"/>
              <a:chOff x="3525611" y="2149654"/>
              <a:chExt cx="2085292" cy="208665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063216" y="2700337"/>
                <a:ext cx="547687" cy="98937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295774" y="3467779"/>
                <a:ext cx="547687" cy="98937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25611" y="2700337"/>
                <a:ext cx="547687" cy="98937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4295774" y="1928812"/>
                <a:ext cx="547687" cy="98937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4073298" y="2700337"/>
                <a:ext cx="990000" cy="990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305419" y="2786330"/>
              <a:ext cx="60112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600" b="1" dirty="0" smtClean="0"/>
                <a:t>E</a:t>
              </a:r>
              <a:endParaRPr lang="en-US" sz="9600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" y="122238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Rationale for this Method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336" y="1955712"/>
            <a:ext cx="799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orbitals all get a single electron first in accordance with Hund’s Rule.</a:t>
            </a:r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700644" y="3389130"/>
            <a:ext cx="2872463" cy="1308375"/>
            <a:chOff x="4700644" y="3617494"/>
            <a:chExt cx="2872463" cy="1308375"/>
          </a:xfrm>
        </p:grpSpPr>
        <p:sp>
          <p:nvSpPr>
            <p:cNvPr id="32" name="TextBox 31"/>
            <p:cNvSpPr txBox="1"/>
            <p:nvPr/>
          </p:nvSpPr>
          <p:spPr>
            <a:xfrm>
              <a:off x="4839885" y="4464204"/>
              <a:ext cx="2593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four sp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orbitals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43604" y="3617494"/>
              <a:ext cx="2586543" cy="457200"/>
              <a:chOff x="4831161" y="3617494"/>
              <a:chExt cx="2586543" cy="457200"/>
            </a:xfrm>
          </p:grpSpPr>
          <p:sp>
            <p:nvSpPr>
              <p:cNvPr id="38" name="Rectangle 37"/>
              <p:cNvSpPr>
                <a:spLocks noChangeAspect="1"/>
              </p:cNvSpPr>
              <p:nvPr/>
            </p:nvSpPr>
            <p:spPr>
              <a:xfrm>
                <a:off x="4831161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6250723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6960504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5540942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ight Brace 35"/>
            <p:cNvSpPr/>
            <p:nvPr/>
          </p:nvSpPr>
          <p:spPr>
            <a:xfrm rot="5400000">
              <a:off x="5926399" y="2758137"/>
              <a:ext cx="420953" cy="2872463"/>
            </a:xfrm>
            <a:prstGeom prst="rightBrace">
              <a:avLst>
                <a:gd name="adj1" fmla="val 4453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3336" y="1033354"/>
            <a:ext cx="799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four boxes of a Lewis dot structure represent the four sp</a:t>
            </a:r>
            <a:r>
              <a:rPr lang="en-US" sz="3200" b="1" baseline="30000" dirty="0" smtClean="0"/>
              <a:t>3</a:t>
            </a:r>
            <a:r>
              <a:rPr lang="en-US" sz="2400" b="1" dirty="0" smtClean="0"/>
              <a:t> hybridized orbitals that need to be filled for a closed shell.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3336" y="5978442"/>
            <a:ext cx="799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this way, Lewis dot structures captures some of the key aspects of electron theory.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3336" y="5056085"/>
            <a:ext cx="799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The four boxes give us a simple way to count the 8 valence electrons that are needed to get a closed shell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50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3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Drawing Lewis Dot Structures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0933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the Lewis Dot Structure for boron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eriodic 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eriodic ta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2880" y="274638"/>
            <a:ext cx="8961120" cy="731520"/>
          </a:xfrm>
        </p:spPr>
        <p:txBody>
          <a:bodyPr/>
          <a:lstStyle/>
          <a:p>
            <a:r>
              <a:rPr lang="en-US" dirty="0" smtClean="0"/>
              <a:t>Get Valence Electrons (</a:t>
            </a:r>
            <a:r>
              <a:rPr lang="en-US" dirty="0" err="1" smtClean="0"/>
              <a:t>Ve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from Group Numbers (GN)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8091" y="3291114"/>
            <a:ext cx="8827819" cy="3566886"/>
            <a:chOff x="158091" y="3291114"/>
            <a:chExt cx="8827819" cy="3566886"/>
          </a:xfrm>
        </p:grpSpPr>
        <p:grpSp>
          <p:nvGrpSpPr>
            <p:cNvPr id="8" name="Group 7"/>
            <p:cNvGrpSpPr/>
            <p:nvPr/>
          </p:nvGrpSpPr>
          <p:grpSpPr>
            <a:xfrm>
              <a:off x="158091" y="3291114"/>
              <a:ext cx="8827819" cy="3566886"/>
              <a:chOff x="316181" y="787400"/>
              <a:chExt cx="8827819" cy="356688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65478" t="5556" r="1852" b="69608"/>
              <a:stretch/>
            </p:blipFill>
            <p:spPr>
              <a:xfrm>
                <a:off x="3072125" y="787400"/>
                <a:ext cx="6071875" cy="356688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1852" t="5556" r="86593" b="69608"/>
              <a:stretch/>
            </p:blipFill>
            <p:spPr>
              <a:xfrm>
                <a:off x="316181" y="787400"/>
                <a:ext cx="2147619" cy="3566886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764971" y="3291114"/>
              <a:ext cx="620486" cy="671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466317" y="1523233"/>
            <a:ext cx="3017520" cy="1828800"/>
          </a:xfrm>
          <a:prstGeom prst="downArrow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13 – 18 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GN – 10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82880" y="1523233"/>
            <a:ext cx="3017520" cy="1828800"/>
          </a:xfrm>
          <a:prstGeom prst="downArrow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1 – 2 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GN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8091" y="3291114"/>
            <a:ext cx="8827819" cy="3566886"/>
            <a:chOff x="158091" y="3291114"/>
            <a:chExt cx="8827819" cy="3566886"/>
          </a:xfrm>
        </p:grpSpPr>
        <p:grpSp>
          <p:nvGrpSpPr>
            <p:cNvPr id="8" name="Group 7"/>
            <p:cNvGrpSpPr/>
            <p:nvPr/>
          </p:nvGrpSpPr>
          <p:grpSpPr>
            <a:xfrm>
              <a:off x="158091" y="3291114"/>
              <a:ext cx="8827819" cy="3566886"/>
              <a:chOff x="316181" y="787400"/>
              <a:chExt cx="8827819" cy="356688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65478" t="5556" r="1852" b="69608"/>
              <a:stretch/>
            </p:blipFill>
            <p:spPr>
              <a:xfrm>
                <a:off x="3072125" y="787400"/>
                <a:ext cx="6071875" cy="356688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1852" t="5556" r="86593" b="69608"/>
              <a:stretch/>
            </p:blipFill>
            <p:spPr>
              <a:xfrm>
                <a:off x="316181" y="787400"/>
                <a:ext cx="2147619" cy="3566886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764971" y="3291114"/>
              <a:ext cx="620486" cy="671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466317" y="1523233"/>
            <a:ext cx="3017520" cy="1828800"/>
          </a:xfrm>
          <a:prstGeom prst="downArrow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13 – 18 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GN – 10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727" y="1681334"/>
            <a:ext cx="3422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valence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for B?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5572" y="27128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Drawing Lewis Dot Structures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0933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the Lewis Dot Structure for boron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189076" y="5564202"/>
            <a:ext cx="765848" cy="585603"/>
            <a:chOff x="4189076" y="5564202"/>
            <a:chExt cx="765848" cy="585603"/>
          </a:xfrm>
        </p:grpSpPr>
        <p:sp>
          <p:nvSpPr>
            <p:cNvPr id="42" name="TextBox 41"/>
            <p:cNvSpPr txBox="1"/>
            <p:nvPr/>
          </p:nvSpPr>
          <p:spPr>
            <a:xfrm>
              <a:off x="4442958" y="5595807"/>
              <a:ext cx="25808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/>
                <a:t>B</a:t>
              </a:r>
              <a:endParaRPr lang="en-US" sz="3600" b="1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528321" y="5564202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>
              <a:off x="4189076" y="5848177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>
              <a:off x="4874877" y="5848177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16086" y="2492554"/>
            <a:ext cx="2085292" cy="2086654"/>
            <a:chOff x="3525611" y="2149654"/>
            <a:chExt cx="2085292" cy="2086654"/>
          </a:xfrm>
        </p:grpSpPr>
        <p:sp>
          <p:nvSpPr>
            <p:cNvPr id="22" name="Rectangle 21"/>
            <p:cNvSpPr/>
            <p:nvPr/>
          </p:nvSpPr>
          <p:spPr>
            <a:xfrm>
              <a:off x="5063216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4295774" y="3467779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25611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4295774" y="1928812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073298" y="2700337"/>
              <a:ext cx="990000" cy="99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3601495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125491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599261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209657" y="2786330"/>
            <a:ext cx="690894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b="1" dirty="0" smtClean="0"/>
              <a:t>B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025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7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354583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Drawing Lewis Dot Structures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0933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the Lewis Dot Structure for 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8091" y="3291114"/>
            <a:ext cx="8827819" cy="3566886"/>
            <a:chOff x="158091" y="3291114"/>
            <a:chExt cx="8827819" cy="3566886"/>
          </a:xfrm>
        </p:grpSpPr>
        <p:grpSp>
          <p:nvGrpSpPr>
            <p:cNvPr id="8" name="Group 7"/>
            <p:cNvGrpSpPr/>
            <p:nvPr/>
          </p:nvGrpSpPr>
          <p:grpSpPr>
            <a:xfrm>
              <a:off x="158091" y="3291114"/>
              <a:ext cx="8827819" cy="3566886"/>
              <a:chOff x="316181" y="787400"/>
              <a:chExt cx="8827819" cy="356688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65478" t="5556" r="1852" b="69608"/>
              <a:stretch/>
            </p:blipFill>
            <p:spPr>
              <a:xfrm>
                <a:off x="3072125" y="787400"/>
                <a:ext cx="6071875" cy="356688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1852" t="5556" r="86593" b="69608"/>
              <a:stretch/>
            </p:blipFill>
            <p:spPr>
              <a:xfrm>
                <a:off x="316181" y="787400"/>
                <a:ext cx="2147619" cy="3566886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764971" y="3291114"/>
              <a:ext cx="620486" cy="671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466317" y="1523233"/>
            <a:ext cx="3017520" cy="1828800"/>
          </a:xfrm>
          <a:prstGeom prst="downArrow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13 – 18 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GN – 10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727" y="1681334"/>
            <a:ext cx="3422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valence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for C?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5572" y="27128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Drawing Lewis Dot Structures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0933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the Lewis Dot Structure for carbon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9076" y="5564202"/>
            <a:ext cx="765848" cy="617207"/>
            <a:chOff x="4189076" y="5564202"/>
            <a:chExt cx="765848" cy="617207"/>
          </a:xfrm>
        </p:grpSpPr>
        <p:sp>
          <p:nvSpPr>
            <p:cNvPr id="42" name="TextBox 41"/>
            <p:cNvSpPr txBox="1"/>
            <p:nvPr/>
          </p:nvSpPr>
          <p:spPr>
            <a:xfrm>
              <a:off x="4450171" y="5595807"/>
              <a:ext cx="24365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/>
                <a:t>C</a:t>
              </a:r>
              <a:endParaRPr lang="en-US" sz="3600" b="1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531975" y="5564202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531975" y="6101362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>
              <a:off x="4189076" y="5829127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>
              <a:off x="4874877" y="5829127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16086" y="2492554"/>
            <a:ext cx="2085292" cy="2086654"/>
            <a:chOff x="3525611" y="2149654"/>
            <a:chExt cx="2085292" cy="2086654"/>
          </a:xfrm>
        </p:grpSpPr>
        <p:sp>
          <p:nvSpPr>
            <p:cNvPr id="22" name="Rectangle 21"/>
            <p:cNvSpPr/>
            <p:nvPr/>
          </p:nvSpPr>
          <p:spPr>
            <a:xfrm>
              <a:off x="5063216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4295774" y="3467779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25611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4295774" y="1928812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073298" y="2700337"/>
              <a:ext cx="990000" cy="99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3601495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125491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599261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145870" y="4109722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228893" y="2786330"/>
            <a:ext cx="65242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b="1" dirty="0" smtClean="0"/>
              <a:t>C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38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7" grpId="0" animBg="1"/>
      <p:bldP spid="39" grpId="0" animBg="1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Drawing Lewis Dot Structures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0933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the Lewis Dot Structure for nitrogen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9076" y="5564202"/>
            <a:ext cx="765848" cy="617207"/>
            <a:chOff x="4189076" y="5564202"/>
            <a:chExt cx="765848" cy="617207"/>
          </a:xfrm>
        </p:grpSpPr>
        <p:sp>
          <p:nvSpPr>
            <p:cNvPr id="42" name="TextBox 41"/>
            <p:cNvSpPr txBox="1"/>
            <p:nvPr/>
          </p:nvSpPr>
          <p:spPr>
            <a:xfrm>
              <a:off x="4419714" y="5595807"/>
              <a:ext cx="30457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531975" y="5564202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531975" y="6101362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>
              <a:off x="4189076" y="5905327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>
              <a:off x="4189076" y="5760237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>
              <a:off x="4874877" y="5857702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16086" y="2492554"/>
            <a:ext cx="2085292" cy="2086654"/>
            <a:chOff x="3525611" y="2149654"/>
            <a:chExt cx="2085292" cy="2086654"/>
          </a:xfrm>
        </p:grpSpPr>
        <p:sp>
          <p:nvSpPr>
            <p:cNvPr id="22" name="Rectangle 21"/>
            <p:cNvSpPr/>
            <p:nvPr/>
          </p:nvSpPr>
          <p:spPr>
            <a:xfrm>
              <a:off x="5063216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4295774" y="3467779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25611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4295774" y="1928812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073298" y="2700337"/>
              <a:ext cx="990000" cy="99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3601495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601495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125491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599261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145870" y="4109722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149545" y="2786330"/>
            <a:ext cx="81111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b="1" dirty="0" smtClean="0"/>
              <a:t>N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763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5" grpId="0" animBg="1"/>
      <p:bldP spid="37" grpId="0" animBg="1"/>
      <p:bldP spid="39" grpId="0" animBg="1"/>
      <p:bldP spid="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Drawing Lewis Dot Structures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0933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the Lewis Dot Structure for fluorine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16086" y="2492554"/>
            <a:ext cx="2085292" cy="2086654"/>
            <a:chOff x="3525611" y="2149654"/>
            <a:chExt cx="2085292" cy="2086654"/>
          </a:xfrm>
        </p:grpSpPr>
        <p:sp>
          <p:nvSpPr>
            <p:cNvPr id="22" name="Rectangle 21"/>
            <p:cNvSpPr/>
            <p:nvPr/>
          </p:nvSpPr>
          <p:spPr>
            <a:xfrm>
              <a:off x="5063216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4295774" y="3467779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25611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4295774" y="1928812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073298" y="2700337"/>
              <a:ext cx="990000" cy="99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3601495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601495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125491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125491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145870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599261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145870" y="4109722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272174" y="2786330"/>
            <a:ext cx="56586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b="1" dirty="0" smtClean="0"/>
              <a:t>F</a:t>
            </a:r>
            <a:endParaRPr lang="en-US" sz="9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189076" y="5565435"/>
            <a:ext cx="765849" cy="615974"/>
            <a:chOff x="4189076" y="5565435"/>
            <a:chExt cx="765849" cy="615974"/>
          </a:xfrm>
        </p:grpSpPr>
        <p:grpSp>
          <p:nvGrpSpPr>
            <p:cNvPr id="27" name="Group 26"/>
            <p:cNvGrpSpPr/>
            <p:nvPr/>
          </p:nvGrpSpPr>
          <p:grpSpPr>
            <a:xfrm rot="5400000">
              <a:off x="4531976" y="5492890"/>
              <a:ext cx="80047" cy="225138"/>
              <a:chOff x="4189076" y="5760237"/>
              <a:chExt cx="80047" cy="225138"/>
            </a:xfrm>
          </p:grpSpPr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16200000">
                <a:off x="4189076" y="5905327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16200000">
                <a:off x="4189076" y="5760237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466201" y="5595807"/>
              <a:ext cx="21159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/>
                <a:t>F</a:t>
              </a:r>
              <a:endParaRPr lang="en-US" sz="3600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519304" y="6101362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874878" y="5760237"/>
              <a:ext cx="80047" cy="225138"/>
              <a:chOff x="4189076" y="5760237"/>
              <a:chExt cx="80047" cy="225138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16200000">
                <a:off x="4189076" y="5905327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16200000">
                <a:off x="4189076" y="5760237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189076" y="5760237"/>
              <a:ext cx="80047" cy="225138"/>
              <a:chOff x="4189076" y="5760237"/>
              <a:chExt cx="80047" cy="225138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16200000">
                <a:off x="4189076" y="5905327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16200000">
                <a:off x="4189076" y="5760237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58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215" y="1297460"/>
            <a:ext cx="646557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the Lewis Dot Structures for </a:t>
            </a:r>
          </a:p>
          <a:p>
            <a:pPr marL="971550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barium (Ba)</a:t>
            </a:r>
          </a:p>
          <a:p>
            <a:pPr marL="971550" indent="-514350">
              <a:spcBef>
                <a:spcPts val="9000"/>
              </a:spcBef>
              <a:buFont typeface="+mj-lt"/>
              <a:buAutoNum type="arabicParenR"/>
            </a:pPr>
            <a:r>
              <a:rPr lang="en-US" dirty="0" smtClean="0"/>
              <a:t>germanium (Ge)</a:t>
            </a:r>
          </a:p>
          <a:p>
            <a:pPr marL="971550" indent="-514350">
              <a:spcBef>
                <a:spcPts val="9000"/>
              </a:spcBef>
              <a:buFont typeface="+mj-lt"/>
              <a:buAutoNum type="arabicParenR"/>
            </a:pPr>
            <a:r>
              <a:rPr lang="en-US" dirty="0" smtClean="0"/>
              <a:t>arsenic (As)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6009818" y="2348830"/>
            <a:ext cx="625779" cy="585603"/>
            <a:chOff x="6009818" y="2348830"/>
            <a:chExt cx="625779" cy="585603"/>
          </a:xfrm>
        </p:grpSpPr>
        <p:sp>
          <p:nvSpPr>
            <p:cNvPr id="12" name="TextBox 11"/>
            <p:cNvSpPr txBox="1"/>
            <p:nvPr/>
          </p:nvSpPr>
          <p:spPr>
            <a:xfrm>
              <a:off x="6149887" y="2380435"/>
              <a:ext cx="48571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Ba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425263" y="2348830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 rot="16200000">
              <a:off x="6009818" y="2544865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09818" y="3898522"/>
            <a:ext cx="765848" cy="617207"/>
            <a:chOff x="6009818" y="3898522"/>
            <a:chExt cx="765848" cy="617207"/>
          </a:xfrm>
        </p:grpSpPr>
        <p:sp>
          <p:nvSpPr>
            <p:cNvPr id="27" name="TextBox 26"/>
            <p:cNvSpPr txBox="1"/>
            <p:nvPr/>
          </p:nvSpPr>
          <p:spPr>
            <a:xfrm>
              <a:off x="6129048" y="3930127"/>
              <a:ext cx="52738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Ge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425263" y="3898522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425263" y="4435682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16200000">
              <a:off x="6009818" y="4094557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rot="16200000">
              <a:off x="6695619" y="4239647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09818" y="5448215"/>
            <a:ext cx="765848" cy="617207"/>
            <a:chOff x="6009818" y="5448215"/>
            <a:chExt cx="765848" cy="617207"/>
          </a:xfrm>
        </p:grpSpPr>
        <p:sp>
          <p:nvSpPr>
            <p:cNvPr id="42" name="TextBox 41"/>
            <p:cNvSpPr txBox="1"/>
            <p:nvPr/>
          </p:nvSpPr>
          <p:spPr>
            <a:xfrm>
              <a:off x="6160306" y="5479820"/>
              <a:ext cx="46487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As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425263" y="5448215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280173" y="5985375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>
              <a:off x="6009818" y="5789340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>
              <a:off x="6009818" y="5644250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>
              <a:off x="6695619" y="5789340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05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215" y="1297460"/>
            <a:ext cx="646557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the Lewis Dot Structures for </a:t>
            </a:r>
          </a:p>
          <a:p>
            <a:pPr marL="971550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oxygen (O)</a:t>
            </a:r>
          </a:p>
          <a:p>
            <a:pPr marL="971550" indent="-514350">
              <a:spcBef>
                <a:spcPts val="9000"/>
              </a:spcBef>
              <a:buFont typeface="+mj-lt"/>
              <a:buAutoNum type="arabicParenR"/>
            </a:pPr>
            <a:r>
              <a:rPr lang="en-US" dirty="0" smtClean="0"/>
              <a:t>potassium (K)</a:t>
            </a:r>
          </a:p>
          <a:p>
            <a:pPr marL="971550" indent="-514350">
              <a:spcBef>
                <a:spcPts val="9000"/>
              </a:spcBef>
              <a:buFont typeface="+mj-lt"/>
              <a:buAutoNum type="arabicParenR"/>
            </a:pPr>
            <a:r>
              <a:rPr lang="en-US" dirty="0" smtClean="0"/>
              <a:t>radon (Rn)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74944" y="2300388"/>
            <a:ext cx="765848" cy="617207"/>
            <a:chOff x="8201530" y="2300388"/>
            <a:chExt cx="765848" cy="617207"/>
          </a:xfrm>
        </p:grpSpPr>
        <p:sp>
          <p:nvSpPr>
            <p:cNvPr id="34" name="TextBox 33"/>
            <p:cNvSpPr txBox="1"/>
            <p:nvPr/>
          </p:nvSpPr>
          <p:spPr>
            <a:xfrm>
              <a:off x="8428161" y="2331993"/>
              <a:ext cx="31258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O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8471885" y="2300388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8616975" y="2300388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8471885" y="2837548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8616975" y="2837548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16200000">
              <a:off x="8201530" y="2565311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16200000">
              <a:off x="8887331" y="2565311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74944" y="3871253"/>
            <a:ext cx="509561" cy="553998"/>
            <a:chOff x="8110524" y="3734093"/>
            <a:chExt cx="509561" cy="553998"/>
          </a:xfrm>
        </p:grpSpPr>
        <p:sp>
          <p:nvSpPr>
            <p:cNvPr id="58" name="TextBox 57"/>
            <p:cNvSpPr txBox="1"/>
            <p:nvPr/>
          </p:nvSpPr>
          <p:spPr>
            <a:xfrm>
              <a:off x="8366811" y="3734093"/>
              <a:ext cx="25327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K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rot="16200000">
              <a:off x="8110524" y="3971069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74944" y="5537424"/>
            <a:ext cx="765848" cy="617207"/>
            <a:chOff x="8223093" y="5537424"/>
            <a:chExt cx="765848" cy="617207"/>
          </a:xfrm>
        </p:grpSpPr>
        <p:sp>
          <p:nvSpPr>
            <p:cNvPr id="73" name="TextBox 72"/>
            <p:cNvSpPr txBox="1"/>
            <p:nvPr/>
          </p:nvSpPr>
          <p:spPr>
            <a:xfrm>
              <a:off x="8351941" y="5569029"/>
              <a:ext cx="50815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Rn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8493448" y="5537424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8638538" y="5537424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8493448" y="6074584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638538" y="6074584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 rot="16200000">
              <a:off x="8223093" y="5878549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rot="16200000">
              <a:off x="8223093" y="5733459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rot="16200000">
              <a:off x="8908894" y="5878549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 rot="16200000">
              <a:off x="8908894" y="5733459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7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Special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297460"/>
            <a:ext cx="8643257" cy="17178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the Lewis Dot Structures for helium (He)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43800" y="351711"/>
            <a:ext cx="134112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51015" y="2131110"/>
            <a:ext cx="645015" cy="585603"/>
            <a:chOff x="3320976" y="3513632"/>
            <a:chExt cx="645015" cy="585603"/>
          </a:xfrm>
        </p:grpSpPr>
        <p:sp>
          <p:nvSpPr>
            <p:cNvPr id="42" name="TextBox 41"/>
            <p:cNvSpPr txBox="1"/>
            <p:nvPr/>
          </p:nvSpPr>
          <p:spPr>
            <a:xfrm>
              <a:off x="3441809" y="3545237"/>
              <a:ext cx="52418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He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736421" y="3513632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>
              <a:off x="3320976" y="3709667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24823" y="2892082"/>
            <a:ext cx="1497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incorrect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99100" y="2162715"/>
            <a:ext cx="1220078" cy="1252587"/>
            <a:chOff x="5175739" y="3545237"/>
            <a:chExt cx="1220078" cy="1252587"/>
          </a:xfrm>
        </p:grpSpPr>
        <p:grpSp>
          <p:nvGrpSpPr>
            <p:cNvPr id="4" name="Group 3"/>
            <p:cNvGrpSpPr/>
            <p:nvPr/>
          </p:nvGrpSpPr>
          <p:grpSpPr>
            <a:xfrm>
              <a:off x="5463271" y="3545237"/>
              <a:ext cx="645015" cy="553998"/>
              <a:chOff x="5236912" y="3545237"/>
              <a:chExt cx="645015" cy="55399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357745" y="3545237"/>
                <a:ext cx="5241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</a:rPr>
                  <a:t>He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16200000">
                <a:off x="5236912" y="3854757"/>
                <a:ext cx="80048" cy="800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16200000">
                <a:off x="5236912" y="3709667"/>
                <a:ext cx="80048" cy="800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175739" y="4274604"/>
              <a:ext cx="1220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</a:rPr>
                <a:t>correct</a:t>
              </a:r>
              <a:endParaRPr lang="en-US" sz="28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395151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472543" y="4410789"/>
            <a:ext cx="5671457" cy="1795284"/>
            <a:chOff x="3472543" y="4410789"/>
            <a:chExt cx="5671457" cy="1795284"/>
          </a:xfrm>
        </p:grpSpPr>
        <p:grpSp>
          <p:nvGrpSpPr>
            <p:cNvPr id="16" name="Group 15"/>
            <p:cNvGrpSpPr/>
            <p:nvPr/>
          </p:nvGrpSpPr>
          <p:grpSpPr>
            <a:xfrm>
              <a:off x="4095750" y="4410789"/>
              <a:ext cx="5048250" cy="1650467"/>
              <a:chOff x="4095750" y="4410789"/>
              <a:chExt cx="5048250" cy="165046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095750" y="4410789"/>
                <a:ext cx="5048250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The unpaired electrons are available for bonding.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95750" y="5230259"/>
                <a:ext cx="5048250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The paired electrons are not available for bonding.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 flipV="1">
              <a:off x="3522785" y="5521569"/>
              <a:ext cx="627184" cy="6845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72543" y="4636477"/>
              <a:ext cx="677426" cy="1139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7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31520"/>
          </a:xfrm>
        </p:spPr>
        <p:txBody>
          <a:bodyPr/>
          <a:lstStyle/>
          <a:p>
            <a:r>
              <a:rPr lang="en-US" sz="3400" dirty="0" smtClean="0"/>
              <a:t>Valence Electrons &amp; Lewis Dot Structures</a:t>
            </a:r>
            <a:endParaRPr lang="en-US" sz="3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079496"/>
            <a:ext cx="9144000" cy="4256506"/>
            <a:chOff x="0" y="1079496"/>
            <a:chExt cx="9144000" cy="4256506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1"/>
            <a:stretch/>
          </p:blipFill>
          <p:spPr bwMode="auto">
            <a:xfrm>
              <a:off x="91440" y="1079496"/>
              <a:ext cx="8961120" cy="1724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6316" y="2901953"/>
              <a:ext cx="9051368" cy="2434049"/>
              <a:chOff x="-101600" y="2901953"/>
              <a:chExt cx="9051368" cy="2434049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2" t="36250" r="14374" b="14584"/>
              <a:stretch/>
            </p:blipFill>
            <p:spPr bwMode="auto">
              <a:xfrm>
                <a:off x="2194561" y="2901953"/>
                <a:ext cx="6755207" cy="2427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21" t="37407" r="57708" b="14445"/>
              <a:stretch/>
            </p:blipFill>
            <p:spPr bwMode="auto">
              <a:xfrm>
                <a:off x="-101600" y="2958569"/>
                <a:ext cx="2350022" cy="237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2901953"/>
              <a:ext cx="9144000" cy="355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4604657" y="4452257"/>
            <a:ext cx="4158343" cy="209005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Careful</a:t>
            </a:r>
            <a:r>
              <a:rPr lang="en-US" sz="2400" b="1" i="1" dirty="0" smtClean="0">
                <a:solidFill>
                  <a:srgbClr val="FF0000"/>
                </a:solidFill>
              </a:rPr>
              <a:t>!!!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</a:t>
            </a:r>
            <a:endParaRPr lang="en-US" sz="32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1222888"/>
              </p:ext>
            </p:extLst>
          </p:nvPr>
        </p:nvGraphicFramePr>
        <p:xfrm>
          <a:off x="228594" y="1933575"/>
          <a:ext cx="35915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/>
                <a:gridCol w="939800"/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silicon (Si)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argon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</a:rPr>
                        <a:t>Ar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sodium (Na)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aluminum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(Al)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sulfur (S)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837430"/>
              </p:ext>
            </p:extLst>
          </p:nvPr>
        </p:nvGraphicFramePr>
        <p:xfrm>
          <a:off x="4276725" y="1933575"/>
          <a:ext cx="40233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914400"/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bismuth (Bi)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calcium (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</a:rPr>
                        <a:t>Ca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fluorine (F)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hydrogen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(H)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helium (He)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765481" y="4543340"/>
            <a:ext cx="291747" cy="585603"/>
            <a:chOff x="7765481" y="4543340"/>
            <a:chExt cx="291747" cy="585603"/>
          </a:xfrm>
        </p:grpSpPr>
        <p:sp>
          <p:nvSpPr>
            <p:cNvPr id="16" name="TextBox 15"/>
            <p:cNvSpPr txBox="1"/>
            <p:nvPr/>
          </p:nvSpPr>
          <p:spPr>
            <a:xfrm>
              <a:off x="7765481" y="4574945"/>
              <a:ext cx="29174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7798785" y="4543340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28430" y="3714665"/>
            <a:ext cx="765848" cy="617207"/>
            <a:chOff x="3302432" y="5640596"/>
            <a:chExt cx="765848" cy="617207"/>
          </a:xfrm>
        </p:grpSpPr>
        <p:grpSp>
          <p:nvGrpSpPr>
            <p:cNvPr id="33" name="Group 32"/>
            <p:cNvGrpSpPr/>
            <p:nvPr/>
          </p:nvGrpSpPr>
          <p:grpSpPr>
            <a:xfrm>
              <a:off x="3572787" y="5640596"/>
              <a:ext cx="225138" cy="617207"/>
              <a:chOff x="3554365" y="5640596"/>
              <a:chExt cx="225138" cy="61720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561136" y="5672201"/>
                <a:ext cx="2115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smtClean="0"/>
                  <a:t>F</a:t>
                </a:r>
                <a:endParaRPr lang="en-US" sz="3600" b="1" dirty="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554365" y="5640596"/>
                <a:ext cx="225138" cy="80047"/>
                <a:chOff x="3572786" y="5627896"/>
                <a:chExt cx="225138" cy="80047"/>
              </a:xfrm>
            </p:grpSpPr>
            <p:sp>
              <p:nvSpPr>
                <p:cNvPr id="45" name="Oval 44"/>
                <p:cNvSpPr>
                  <a:spLocks noChangeAspect="1"/>
                </p:cNvSpPr>
                <p:nvPr/>
              </p:nvSpPr>
              <p:spPr>
                <a:xfrm>
                  <a:off x="357278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46" name="Oval 45"/>
                <p:cNvSpPr>
                  <a:spLocks noChangeAspect="1"/>
                </p:cNvSpPr>
                <p:nvPr/>
              </p:nvSpPr>
              <p:spPr>
                <a:xfrm>
                  <a:off x="371787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3554365" y="6177756"/>
                <a:ext cx="225138" cy="80047"/>
                <a:chOff x="3572786" y="5627896"/>
                <a:chExt cx="225138" cy="80047"/>
              </a:xfrm>
            </p:grpSpPr>
            <p:sp>
              <p:nvSpPr>
                <p:cNvPr id="43" name="Oval 42"/>
                <p:cNvSpPr>
                  <a:spLocks noChangeAspect="1"/>
                </p:cNvSpPr>
                <p:nvPr/>
              </p:nvSpPr>
              <p:spPr>
                <a:xfrm>
                  <a:off x="357278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44" name="Oval 43"/>
                <p:cNvSpPr>
                  <a:spLocks noChangeAspect="1"/>
                </p:cNvSpPr>
                <p:nvPr/>
              </p:nvSpPr>
              <p:spPr>
                <a:xfrm>
                  <a:off x="371787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 rot="16200000">
              <a:off x="3229887" y="5909176"/>
              <a:ext cx="225138" cy="80047"/>
              <a:chOff x="3572786" y="5627896"/>
              <a:chExt cx="225138" cy="80047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36" name="Oval 35"/>
            <p:cNvSpPr>
              <a:spLocks noChangeAspect="1"/>
            </p:cNvSpPr>
            <p:nvPr/>
          </p:nvSpPr>
          <p:spPr>
            <a:xfrm rot="16200000">
              <a:off x="3988233" y="598172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28430" y="2885990"/>
            <a:ext cx="618566" cy="585603"/>
            <a:chOff x="3302432" y="5640596"/>
            <a:chExt cx="618566" cy="585603"/>
          </a:xfrm>
        </p:grpSpPr>
        <p:grpSp>
          <p:nvGrpSpPr>
            <p:cNvPr id="48" name="Group 47"/>
            <p:cNvGrpSpPr/>
            <p:nvPr/>
          </p:nvGrpSpPr>
          <p:grpSpPr>
            <a:xfrm>
              <a:off x="3449715" y="5640596"/>
              <a:ext cx="471283" cy="585603"/>
              <a:chOff x="3431293" y="5640596"/>
              <a:chExt cx="471283" cy="58560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431293" y="5672201"/>
                <a:ext cx="4712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err="1" smtClean="0"/>
                  <a:t>Ca</a:t>
                </a:r>
                <a:endParaRPr lang="en-US" sz="3600" b="1" dirty="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699455" y="56405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54" name="Oval 53"/>
            <p:cNvSpPr>
              <a:spLocks noChangeAspect="1"/>
            </p:cNvSpPr>
            <p:nvPr/>
          </p:nvSpPr>
          <p:spPr>
            <a:xfrm rot="16200000">
              <a:off x="3302432" y="583663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649264" y="5372015"/>
            <a:ext cx="524182" cy="585603"/>
            <a:chOff x="7649264" y="5372015"/>
            <a:chExt cx="524182" cy="585603"/>
          </a:xfrm>
        </p:grpSpPr>
        <p:sp>
          <p:nvSpPr>
            <p:cNvPr id="70" name="TextBox 69"/>
            <p:cNvSpPr txBox="1"/>
            <p:nvPr/>
          </p:nvSpPr>
          <p:spPr>
            <a:xfrm>
              <a:off x="7649264" y="5403620"/>
              <a:ext cx="52418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/>
                <a:t>He</a:t>
              </a:r>
              <a:endParaRPr lang="en-US" sz="3600" b="1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798785" y="5372015"/>
              <a:ext cx="225138" cy="80047"/>
              <a:chOff x="3572786" y="5627896"/>
              <a:chExt cx="225138" cy="80047"/>
            </a:xfrm>
          </p:grpSpPr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528430" y="2057315"/>
            <a:ext cx="765848" cy="617207"/>
            <a:chOff x="3302432" y="5640596"/>
            <a:chExt cx="765848" cy="617207"/>
          </a:xfrm>
        </p:grpSpPr>
        <p:grpSp>
          <p:nvGrpSpPr>
            <p:cNvPr id="78" name="Group 77"/>
            <p:cNvGrpSpPr/>
            <p:nvPr/>
          </p:nvGrpSpPr>
          <p:grpSpPr>
            <a:xfrm>
              <a:off x="3499408" y="5640596"/>
              <a:ext cx="371898" cy="617207"/>
              <a:chOff x="3480986" y="5640596"/>
              <a:chExt cx="371898" cy="617207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480986" y="5672201"/>
                <a:ext cx="3718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smtClean="0"/>
                  <a:t>Bi</a:t>
                </a:r>
                <a:endParaRPr lang="en-US" sz="3600" b="1" dirty="0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3699455" y="56405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3554365" y="617775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16200000">
              <a:off x="3229887" y="5909176"/>
              <a:ext cx="225138" cy="80047"/>
              <a:chOff x="3572786" y="5627896"/>
              <a:chExt cx="225138" cy="80047"/>
            </a:xfrm>
          </p:grpSpPr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81" name="Oval 80"/>
            <p:cNvSpPr>
              <a:spLocks noChangeAspect="1"/>
            </p:cNvSpPr>
            <p:nvPr/>
          </p:nvSpPr>
          <p:spPr>
            <a:xfrm rot="16200000">
              <a:off x="3988233" y="598172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943730" y="4543340"/>
            <a:ext cx="765848" cy="585603"/>
            <a:chOff x="3302432" y="5640596"/>
            <a:chExt cx="765848" cy="585603"/>
          </a:xfrm>
        </p:grpSpPr>
        <p:grpSp>
          <p:nvGrpSpPr>
            <p:cNvPr id="155" name="Group 154"/>
            <p:cNvGrpSpPr/>
            <p:nvPr/>
          </p:nvGrpSpPr>
          <p:grpSpPr>
            <a:xfrm>
              <a:off x="3488187" y="5640596"/>
              <a:ext cx="394340" cy="585603"/>
              <a:chOff x="3469765" y="5640596"/>
              <a:chExt cx="394340" cy="585603"/>
            </a:xfrm>
          </p:grpSpPr>
          <p:sp>
            <p:nvSpPr>
              <p:cNvPr id="162" name="TextBox 161"/>
              <p:cNvSpPr txBox="1"/>
              <p:nvPr/>
            </p:nvSpPr>
            <p:spPr>
              <a:xfrm>
                <a:off x="3469765" y="5672201"/>
                <a:ext cx="3943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smtClean="0"/>
                  <a:t>Al</a:t>
                </a:r>
                <a:endParaRPr lang="en-US" sz="3600" b="1" dirty="0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3699455" y="56405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161" name="Oval 160"/>
            <p:cNvSpPr>
              <a:spLocks noChangeAspect="1"/>
            </p:cNvSpPr>
            <p:nvPr/>
          </p:nvSpPr>
          <p:spPr>
            <a:xfrm rot="16200000">
              <a:off x="3302432" y="583663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 rot="16200000">
              <a:off x="3988233" y="598172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060556" y="3714665"/>
            <a:ext cx="532197" cy="585603"/>
            <a:chOff x="3400836" y="5640596"/>
            <a:chExt cx="532197" cy="585603"/>
          </a:xfrm>
        </p:grpSpPr>
        <p:sp>
          <p:nvSpPr>
            <p:cNvPr id="148" name="TextBox 147"/>
            <p:cNvSpPr txBox="1"/>
            <p:nvPr/>
          </p:nvSpPr>
          <p:spPr>
            <a:xfrm>
              <a:off x="3400836" y="5672201"/>
              <a:ext cx="53219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/>
                <a:t>Na</a:t>
              </a:r>
              <a:endParaRPr lang="en-US" sz="3600" b="1" dirty="0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3699455" y="5640596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43730" y="2885990"/>
            <a:ext cx="765848" cy="617207"/>
            <a:chOff x="3302432" y="5640596"/>
            <a:chExt cx="765848" cy="617207"/>
          </a:xfrm>
        </p:grpSpPr>
        <p:grpSp>
          <p:nvGrpSpPr>
            <p:cNvPr id="127" name="Group 126"/>
            <p:cNvGrpSpPr/>
            <p:nvPr/>
          </p:nvGrpSpPr>
          <p:grpSpPr>
            <a:xfrm>
              <a:off x="3463340" y="5640596"/>
              <a:ext cx="444032" cy="617207"/>
              <a:chOff x="3444918" y="5640596"/>
              <a:chExt cx="444032" cy="617207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3444918" y="5672201"/>
                <a:ext cx="4440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err="1" smtClean="0"/>
                  <a:t>Ar</a:t>
                </a:r>
                <a:endParaRPr lang="en-US" sz="3600" b="1" dirty="0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3554365" y="5640596"/>
                <a:ext cx="225138" cy="80047"/>
                <a:chOff x="3572786" y="5627896"/>
                <a:chExt cx="225138" cy="80047"/>
              </a:xfrm>
            </p:grpSpPr>
            <p:sp>
              <p:nvSpPr>
                <p:cNvPr id="139" name="Oval 138"/>
                <p:cNvSpPr>
                  <a:spLocks noChangeAspect="1"/>
                </p:cNvSpPr>
                <p:nvPr/>
              </p:nvSpPr>
              <p:spPr>
                <a:xfrm>
                  <a:off x="357278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>
                <a:xfrm>
                  <a:off x="371787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3554365" y="6177756"/>
                <a:ext cx="225138" cy="80047"/>
                <a:chOff x="3572786" y="5627896"/>
                <a:chExt cx="225138" cy="80047"/>
              </a:xfrm>
            </p:grpSpPr>
            <p:sp>
              <p:nvSpPr>
                <p:cNvPr id="137" name="Oval 136"/>
                <p:cNvSpPr>
                  <a:spLocks noChangeAspect="1"/>
                </p:cNvSpPr>
                <p:nvPr/>
              </p:nvSpPr>
              <p:spPr>
                <a:xfrm>
                  <a:off x="357278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>
                <a:xfrm>
                  <a:off x="371787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 rot="16200000">
              <a:off x="3229887" y="5909176"/>
              <a:ext cx="225138" cy="80047"/>
              <a:chOff x="3572786" y="5627896"/>
              <a:chExt cx="225138" cy="80047"/>
            </a:xfrm>
          </p:grpSpPr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16200000">
              <a:off x="3915688" y="5909176"/>
              <a:ext cx="225138" cy="80047"/>
              <a:chOff x="3572786" y="5627896"/>
              <a:chExt cx="225138" cy="80047"/>
            </a:xfrm>
          </p:grpSpPr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2943730" y="5372015"/>
            <a:ext cx="765848" cy="617207"/>
            <a:chOff x="3302432" y="5640596"/>
            <a:chExt cx="765848" cy="617207"/>
          </a:xfrm>
        </p:grpSpPr>
        <p:grpSp>
          <p:nvGrpSpPr>
            <p:cNvPr id="113" name="Group 112"/>
            <p:cNvGrpSpPr/>
            <p:nvPr/>
          </p:nvGrpSpPr>
          <p:grpSpPr>
            <a:xfrm>
              <a:off x="3572787" y="5640596"/>
              <a:ext cx="225138" cy="617207"/>
              <a:chOff x="3554365" y="5640596"/>
              <a:chExt cx="225138" cy="617207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3557930" y="5672201"/>
                <a:ext cx="2180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smtClean="0"/>
                  <a:t>S</a:t>
                </a:r>
                <a:endParaRPr lang="en-US" sz="3600" b="1" dirty="0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3554365" y="5640596"/>
                <a:ext cx="225138" cy="80047"/>
                <a:chOff x="3572786" y="5627896"/>
                <a:chExt cx="225138" cy="80047"/>
              </a:xfrm>
            </p:grpSpPr>
            <p:sp>
              <p:nvSpPr>
                <p:cNvPr id="125" name="Oval 124"/>
                <p:cNvSpPr>
                  <a:spLocks noChangeAspect="1"/>
                </p:cNvSpPr>
                <p:nvPr/>
              </p:nvSpPr>
              <p:spPr>
                <a:xfrm>
                  <a:off x="357278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>
                <a:xfrm>
                  <a:off x="3717876" y="5627896"/>
                  <a:ext cx="80048" cy="800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3554365" y="617775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rot="16200000">
              <a:off x="3229887" y="5909176"/>
              <a:ext cx="225138" cy="80047"/>
              <a:chOff x="3572786" y="5627896"/>
              <a:chExt cx="225138" cy="80047"/>
            </a:xfrm>
          </p:grpSpPr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116" name="Oval 115"/>
            <p:cNvSpPr>
              <a:spLocks noChangeAspect="1"/>
            </p:cNvSpPr>
            <p:nvPr/>
          </p:nvSpPr>
          <p:spPr>
            <a:xfrm rot="16200000">
              <a:off x="3988233" y="598172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943730" y="2057315"/>
            <a:ext cx="765848" cy="617207"/>
            <a:chOff x="3302432" y="5640596"/>
            <a:chExt cx="765848" cy="617207"/>
          </a:xfrm>
        </p:grpSpPr>
        <p:grpSp>
          <p:nvGrpSpPr>
            <p:cNvPr id="99" name="Group 98"/>
            <p:cNvGrpSpPr/>
            <p:nvPr/>
          </p:nvGrpSpPr>
          <p:grpSpPr>
            <a:xfrm>
              <a:off x="3519445" y="5640596"/>
              <a:ext cx="331822" cy="617207"/>
              <a:chOff x="3501023" y="5640596"/>
              <a:chExt cx="331822" cy="61720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3501023" y="5672201"/>
                <a:ext cx="3318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600" b="1" dirty="0" smtClean="0"/>
                  <a:t>Si</a:t>
                </a:r>
                <a:endParaRPr lang="en-US" sz="3600" b="1" dirty="0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3699455" y="564059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3554365" y="6177756"/>
                <a:ext cx="80048" cy="800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105" name="Oval 104"/>
            <p:cNvSpPr>
              <a:spLocks noChangeAspect="1"/>
            </p:cNvSpPr>
            <p:nvPr/>
          </p:nvSpPr>
          <p:spPr>
            <a:xfrm rot="16200000">
              <a:off x="3302432" y="583663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 rot="16200000">
              <a:off x="3988233" y="5981721"/>
              <a:ext cx="80048" cy="800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04656" y="4452257"/>
            <a:ext cx="4158344" cy="2090057"/>
            <a:chOff x="4604656" y="4452257"/>
            <a:chExt cx="4158344" cy="2090057"/>
          </a:xfrm>
        </p:grpSpPr>
        <p:sp>
          <p:nvSpPr>
            <p:cNvPr id="3" name="Rectangle 2"/>
            <p:cNvSpPr/>
            <p:nvPr/>
          </p:nvSpPr>
          <p:spPr>
            <a:xfrm>
              <a:off x="4604656" y="5989222"/>
              <a:ext cx="3798125" cy="1137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04656" y="5185658"/>
              <a:ext cx="3798125" cy="1137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7442427" y="5264084"/>
              <a:ext cx="1737360" cy="1137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5400000">
              <a:off x="6528027" y="5264084"/>
              <a:ext cx="1737360" cy="1137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604657" y="4452257"/>
              <a:ext cx="4158343" cy="20900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 anchor="b" anchorCtr="1">
              <a:noAutofit/>
            </a:bodyPr>
            <a:lstStyle/>
            <a:p>
              <a:pPr algn="ctr"/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7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03420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63336" y="2492554"/>
            <a:ext cx="2085292" cy="2086654"/>
            <a:chOff x="3525611" y="2149654"/>
            <a:chExt cx="2085292" cy="2086654"/>
          </a:xfrm>
        </p:grpSpPr>
        <p:sp>
          <p:nvSpPr>
            <p:cNvPr id="7" name="Rectangle 6"/>
            <p:cNvSpPr/>
            <p:nvPr/>
          </p:nvSpPr>
          <p:spPr>
            <a:xfrm>
              <a:off x="5063216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4295774" y="3467779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25611" y="2700337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4295774" y="1928812"/>
              <a:ext cx="547687" cy="9893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073298" y="2700337"/>
              <a:ext cx="990000" cy="99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>
            <a:spLocks noChangeAspect="1"/>
          </p:cNvSpPr>
          <p:nvPr/>
        </p:nvSpPr>
        <p:spPr>
          <a:xfrm>
            <a:off x="648745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48745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72741" y="310764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172741" y="3561036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93120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646511" y="2573475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193120" y="4109722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646511" y="4109722"/>
            <a:ext cx="394335" cy="3943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01791" y="2786330"/>
            <a:ext cx="60112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b="1" dirty="0" smtClean="0"/>
              <a:t>E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339" y="4780899"/>
            <a:ext cx="8667693" cy="18288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tabLst>
                <a:tab pos="1485900" algn="ctr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	We can use the Lewis Dot </a:t>
            </a:r>
          </a:p>
          <a:p>
            <a:pPr>
              <a:tabLst>
                <a:tab pos="1485900" algn="ctr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 	structure of an element </a:t>
            </a:r>
          </a:p>
          <a:p>
            <a:pPr>
              <a:tabLst>
                <a:tab pos="1485900" algn="ctr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   	to help understand its </a:t>
            </a:r>
          </a:p>
          <a:p>
            <a:pPr>
              <a:tabLst>
                <a:tab pos="1485900" algn="ctr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b="1" i="1" u="sng" dirty="0" smtClean="0">
                <a:solidFill>
                  <a:srgbClr val="FF0000"/>
                </a:solidFill>
              </a:rPr>
              <a:t>common</a:t>
            </a:r>
            <a:r>
              <a:rPr lang="en-US" sz="2400" b="1" dirty="0" smtClean="0">
                <a:solidFill>
                  <a:srgbClr val="FF0000"/>
                </a:solidFill>
              </a:rPr>
              <a:t> bonding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Counting In The Electrons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8953" y="4838050"/>
            <a:ext cx="504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unpaired electrons are available for bonding.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08953" y="5751492"/>
            <a:ext cx="504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paired electrons are not available for bonding.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08953" y="4293940"/>
            <a:ext cx="517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pairing is done until the 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electron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08953" y="1002874"/>
            <a:ext cx="504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Lewis dot structures put electrons in 4 boxes around the atomic symbol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08953" y="1728393"/>
            <a:ext cx="521208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top, bottom, left right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visualize the boxes, don't draw them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08953" y="2641835"/>
            <a:ext cx="50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box can hold two electrons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can start filling anywhere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each </a:t>
            </a:r>
            <a:r>
              <a:rPr lang="en-US" sz="2400" b="1" dirty="0"/>
              <a:t>box gets one electron before any get two electrons</a:t>
            </a:r>
          </a:p>
        </p:txBody>
      </p:sp>
    </p:spTree>
    <p:extLst>
      <p:ext uri="{BB962C8B-B14F-4D97-AF65-F5344CB8AC3E}">
        <p14:creationId xmlns:p14="http://schemas.microsoft.com/office/powerpoint/2010/main" val="27545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What is available for bonding?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304" y="5515131"/>
            <a:ext cx="6569393" cy="954107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Boron has 3 valence electrons available for bonding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12835" y="2573475"/>
            <a:ext cx="1918331" cy="1690183"/>
            <a:chOff x="3601495" y="2573475"/>
            <a:chExt cx="1918331" cy="1690183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601495" y="3327827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125491" y="3327827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15213" y="2573475"/>
              <a:ext cx="690894" cy="1690183"/>
              <a:chOff x="4264627" y="2573475"/>
              <a:chExt cx="690894" cy="1690183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412907" y="2573475"/>
                <a:ext cx="394335" cy="3943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2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264627" y="2786330"/>
                <a:ext cx="69089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9600" b="1" dirty="0" smtClean="0"/>
                  <a:t>B</a:t>
                </a:r>
                <a:endParaRPr lang="en-US" sz="9600" b="1" dirty="0"/>
              </a:p>
            </p:txBody>
          </p:sp>
        </p:grpSp>
      </p:grpSp>
      <p:sp>
        <p:nvSpPr>
          <p:cNvPr id="23" name="Right Arrow 22"/>
          <p:cNvSpPr/>
          <p:nvPr/>
        </p:nvSpPr>
        <p:spPr>
          <a:xfrm rot="5400000">
            <a:off x="4160520" y="1529849"/>
            <a:ext cx="822960" cy="84989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68893" y="3138397"/>
            <a:ext cx="822960" cy="84989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flipH="1">
            <a:off x="5752148" y="3138397"/>
            <a:ext cx="822960" cy="84989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3" grpId="0" animBg="1"/>
      <p:bldP spid="7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What is available for bonding?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304" y="5515131"/>
            <a:ext cx="6569393" cy="954107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Fluorine </a:t>
            </a:r>
            <a:r>
              <a:rPr lang="en-US" sz="2800" b="1" dirty="0">
                <a:solidFill>
                  <a:srgbClr val="FF0000"/>
                </a:solidFill>
              </a:rPr>
              <a:t>has </a:t>
            </a:r>
            <a:r>
              <a:rPr lang="en-US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>
                <a:solidFill>
                  <a:srgbClr val="FF0000"/>
                </a:solidFill>
              </a:rPr>
              <a:t>valence electrons available for bonding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568893" y="3138397"/>
            <a:ext cx="822960" cy="84989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12835" y="2585629"/>
            <a:ext cx="1918331" cy="1930582"/>
            <a:chOff x="-179930" y="1624239"/>
            <a:chExt cx="1918331" cy="193058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-179930" y="2378591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344066" y="2158409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344066" y="2611800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64445" y="3160486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17836" y="3160486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749" y="1837094"/>
              <a:ext cx="565861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600" b="1" dirty="0" smtClean="0"/>
                <a:t>F</a:t>
              </a:r>
              <a:endParaRPr lang="en-US" sz="9600" b="1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64445" y="1624239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17836" y="1624239"/>
              <a:ext cx="394335" cy="394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8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31520"/>
          </a:xfrm>
        </p:spPr>
        <p:txBody>
          <a:bodyPr/>
          <a:lstStyle/>
          <a:p>
            <a:r>
              <a:rPr lang="en-US" dirty="0" smtClean="0"/>
              <a:t>How Many Bonds Can Form?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625" y="1933156"/>
            <a:ext cx="9047163" cy="3794135"/>
            <a:chOff x="47625" y="2233412"/>
            <a:chExt cx="9047163" cy="37941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3"/>
            <a:stretch/>
          </p:blipFill>
          <p:spPr bwMode="auto">
            <a:xfrm>
              <a:off x="47625" y="3940665"/>
              <a:ext cx="9047163" cy="2086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1"/>
            <a:stretch/>
          </p:blipFill>
          <p:spPr bwMode="auto">
            <a:xfrm>
              <a:off x="91440" y="2233412"/>
              <a:ext cx="8961120" cy="1724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91886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666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1556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1446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1336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1226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1115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1776" y="12758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01" y="5083620"/>
            <a:ext cx="7263199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The fact that carbon can form 4 bonds is believed to be a major reason why all life is based on the chemistry of carbon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Backup Slides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8768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4359" y="6008914"/>
            <a:ext cx="6882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http://www.chemistryland.com/CHM151W/09-CovalentBonds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www.chemistryland.com/StatusPages/Student_Status_151.html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1444" y="3713356"/>
            <a:ext cx="3657600" cy="28948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832422" y="4616559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42577" y="4616559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534768" y="4220936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744923" y="4220936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085784" y="4220936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295939" y="4220936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636800" y="4220936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846955" y="4220936"/>
            <a:ext cx="0" cy="3657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121775" y="4477689"/>
            <a:ext cx="2725180" cy="2130557"/>
            <a:chOff x="2115816" y="1897878"/>
            <a:chExt cx="2725180" cy="2130557"/>
          </a:xfrm>
        </p:grpSpPr>
        <p:grpSp>
          <p:nvGrpSpPr>
            <p:cNvPr id="11" name="Group 10"/>
            <p:cNvGrpSpPr/>
            <p:nvPr/>
          </p:nvGrpSpPr>
          <p:grpSpPr>
            <a:xfrm>
              <a:off x="2825289" y="1897878"/>
              <a:ext cx="2015707" cy="902196"/>
              <a:chOff x="2825289" y="1897878"/>
              <a:chExt cx="2015707" cy="902196"/>
            </a:xfrm>
          </p:grpSpPr>
          <p:sp>
            <p:nvSpPr>
              <p:cNvPr id="31" name="Rectangle 30"/>
              <p:cNvSpPr>
                <a:spLocks noChangeAspect="1"/>
              </p:cNvSpPr>
              <p:nvPr/>
            </p:nvSpPr>
            <p:spPr>
              <a:xfrm>
                <a:off x="3620573" y="1897878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>
                <a:spLocks noChangeAspect="1"/>
              </p:cNvSpPr>
              <p:nvPr/>
            </p:nvSpPr>
            <p:spPr>
              <a:xfrm>
                <a:off x="4280414" y="1897878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>
                <a:spLocks noChangeAspect="1"/>
              </p:cNvSpPr>
              <p:nvPr/>
            </p:nvSpPr>
            <p:spPr>
              <a:xfrm>
                <a:off x="2944701" y="1897878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25289" y="2334583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28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01161" y="2338409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28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77032" y="2334583"/>
                <a:ext cx="663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28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115816" y="3130065"/>
              <a:ext cx="527709" cy="898370"/>
              <a:chOff x="2680846" y="4009706"/>
              <a:chExt cx="527709" cy="898370"/>
            </a:xfrm>
          </p:grpSpPr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2716101" y="4009706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680846" y="444641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1s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15816" y="2210625"/>
              <a:ext cx="527709" cy="898370"/>
              <a:chOff x="2680396" y="2880504"/>
              <a:chExt cx="527709" cy="898370"/>
            </a:xfrm>
          </p:grpSpPr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2715651" y="2880504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80396" y="3317209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2s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070084" y="4477689"/>
            <a:ext cx="2725180" cy="2130557"/>
            <a:chOff x="838877" y="926362"/>
            <a:chExt cx="2725180" cy="2130557"/>
          </a:xfrm>
        </p:grpSpPr>
        <p:grpSp>
          <p:nvGrpSpPr>
            <p:cNvPr id="14" name="Group 13"/>
            <p:cNvGrpSpPr/>
            <p:nvPr/>
          </p:nvGrpSpPr>
          <p:grpSpPr>
            <a:xfrm>
              <a:off x="838877" y="2158549"/>
              <a:ext cx="527709" cy="898370"/>
              <a:chOff x="838877" y="2158549"/>
              <a:chExt cx="527709" cy="898370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874132" y="2158549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38877" y="2595254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1s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025648" y="2204269"/>
                <a:ext cx="154169" cy="365760"/>
                <a:chOff x="1029834" y="2194938"/>
                <a:chExt cx="154169" cy="365760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1029834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1184003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/>
            <p:cNvGrpSpPr/>
            <p:nvPr/>
          </p:nvGrpSpPr>
          <p:grpSpPr>
            <a:xfrm>
              <a:off x="838877" y="1239109"/>
              <a:ext cx="527709" cy="898370"/>
              <a:chOff x="838877" y="1239109"/>
              <a:chExt cx="527709" cy="898370"/>
            </a:xfrm>
          </p:grpSpPr>
          <p:sp>
            <p:nvSpPr>
              <p:cNvPr id="64" name="Rectangle 63"/>
              <p:cNvSpPr>
                <a:spLocks noChangeAspect="1"/>
              </p:cNvSpPr>
              <p:nvPr/>
            </p:nvSpPr>
            <p:spPr>
              <a:xfrm>
                <a:off x="874132" y="1239109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877" y="1675814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2s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025648" y="1284829"/>
                <a:ext cx="154169" cy="365760"/>
                <a:chOff x="1029834" y="2194938"/>
                <a:chExt cx="154169" cy="365760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029834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1184003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/>
            <p:cNvGrpSpPr/>
            <p:nvPr/>
          </p:nvGrpSpPr>
          <p:grpSpPr>
            <a:xfrm>
              <a:off x="1548350" y="926362"/>
              <a:ext cx="2015707" cy="902196"/>
              <a:chOff x="1548350" y="926362"/>
              <a:chExt cx="2015707" cy="902196"/>
            </a:xfrm>
          </p:grpSpPr>
          <p:sp>
            <p:nvSpPr>
              <p:cNvPr id="69" name="Rectangle 68"/>
              <p:cNvSpPr>
                <a:spLocks noChangeAspect="1"/>
              </p:cNvSpPr>
              <p:nvPr/>
            </p:nvSpPr>
            <p:spPr>
              <a:xfrm>
                <a:off x="2343634" y="926362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>
                <a:spLocks noChangeAspect="1"/>
              </p:cNvSpPr>
              <p:nvPr/>
            </p:nvSpPr>
            <p:spPr>
              <a:xfrm>
                <a:off x="3003475" y="926362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>
                <a:spLocks noChangeAspect="1"/>
              </p:cNvSpPr>
              <p:nvPr/>
            </p:nvSpPr>
            <p:spPr>
              <a:xfrm>
                <a:off x="1667762" y="926362"/>
                <a:ext cx="457200" cy="457200"/>
              </a:xfrm>
              <a:prstGeom prst="rect">
                <a:avLst/>
              </a:prstGeom>
              <a:solidFill>
                <a:srgbClr val="FFFF99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48350" y="1363067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28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224222" y="1366893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28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900093" y="1363067"/>
                <a:ext cx="663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28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154991" y="972082"/>
                <a:ext cx="154169" cy="365760"/>
                <a:chOff x="1029834" y="2194938"/>
                <a:chExt cx="154169" cy="365760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1029834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1184003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2495150" y="972082"/>
                <a:ext cx="154169" cy="365760"/>
                <a:chOff x="1029834" y="2194938"/>
                <a:chExt cx="154169" cy="365760"/>
              </a:xfrm>
            </p:grpSpPr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1029834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1184003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/>
              <p:cNvGrpSpPr/>
              <p:nvPr/>
            </p:nvGrpSpPr>
            <p:grpSpPr>
              <a:xfrm>
                <a:off x="1819278" y="972082"/>
                <a:ext cx="154169" cy="365760"/>
                <a:chOff x="1029834" y="2194938"/>
                <a:chExt cx="154169" cy="365760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1029834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1184003" y="2194938"/>
                  <a:ext cx="0" cy="3657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" name="Group 18"/>
          <p:cNvGrpSpPr/>
          <p:nvPr/>
        </p:nvGrpSpPr>
        <p:grpSpPr>
          <a:xfrm>
            <a:off x="5561193" y="704562"/>
            <a:ext cx="2725180" cy="2130557"/>
            <a:chOff x="733042" y="741632"/>
            <a:chExt cx="2725180" cy="2130557"/>
          </a:xfrm>
        </p:grpSpPr>
        <p:sp>
          <p:nvSpPr>
            <p:cNvPr id="111" name="Rectangle 110"/>
            <p:cNvSpPr>
              <a:spLocks noChangeAspect="1"/>
            </p:cNvSpPr>
            <p:nvPr/>
          </p:nvSpPr>
          <p:spPr>
            <a:xfrm>
              <a:off x="768297" y="1973819"/>
              <a:ext cx="457200" cy="457200"/>
            </a:xfrm>
            <a:prstGeom prst="rect">
              <a:avLst/>
            </a:prstGeom>
            <a:solidFill>
              <a:srgbClr val="65D7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3042" y="241052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919813" y="2019539"/>
              <a:ext cx="154169" cy="365760"/>
              <a:chOff x="1029834" y="2194938"/>
              <a:chExt cx="154169" cy="365760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/>
            <p:cNvSpPr>
              <a:spLocks noChangeAspect="1"/>
            </p:cNvSpPr>
            <p:nvPr/>
          </p:nvSpPr>
          <p:spPr>
            <a:xfrm>
              <a:off x="768297" y="1054379"/>
              <a:ext cx="457200" cy="457200"/>
            </a:xfrm>
            <a:prstGeom prst="rect">
              <a:avLst/>
            </a:prstGeom>
            <a:solidFill>
              <a:srgbClr val="FFBBA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33042" y="149108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919813" y="1100099"/>
              <a:ext cx="154169" cy="365760"/>
              <a:chOff x="1029834" y="2194938"/>
              <a:chExt cx="154169" cy="365760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2237799" y="741632"/>
              <a:ext cx="457200" cy="457200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>
            <a:xfrm>
              <a:off x="2897640" y="741632"/>
              <a:ext cx="457200" cy="457200"/>
            </a:xfrm>
            <a:prstGeom prst="rect">
              <a:avLst/>
            </a:prstGeom>
            <a:solidFill>
              <a:srgbClr val="66FF66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1561927" y="741632"/>
              <a:ext cx="457200" cy="457200"/>
            </a:xfrm>
            <a:prstGeom prst="rect">
              <a:avLst/>
            </a:prstGeom>
            <a:solidFill>
              <a:srgbClr val="FF93D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442515" y="117833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118387" y="1182163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94258" y="1178337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049156" y="787352"/>
              <a:ext cx="154169" cy="365760"/>
              <a:chOff x="1029834" y="2194938"/>
              <a:chExt cx="154169" cy="365760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389315" y="787352"/>
              <a:ext cx="154169" cy="365760"/>
              <a:chOff x="1029834" y="2194938"/>
              <a:chExt cx="154169" cy="365760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1713443" y="787352"/>
              <a:ext cx="154169" cy="365760"/>
              <a:chOff x="1029834" y="2194938"/>
              <a:chExt cx="154169" cy="365760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807183" y="4161862"/>
            <a:ext cx="2725180" cy="2130557"/>
            <a:chOff x="807183" y="4161862"/>
            <a:chExt cx="2725180" cy="2130557"/>
          </a:xfrm>
        </p:grpSpPr>
        <p:sp>
          <p:nvSpPr>
            <p:cNvPr id="117" name="Rectangle 116"/>
            <p:cNvSpPr>
              <a:spLocks noChangeAspect="1"/>
            </p:cNvSpPr>
            <p:nvPr/>
          </p:nvSpPr>
          <p:spPr>
            <a:xfrm>
              <a:off x="842438" y="5394049"/>
              <a:ext cx="457200" cy="457200"/>
            </a:xfrm>
            <a:prstGeom prst="rect">
              <a:avLst/>
            </a:prstGeom>
            <a:noFill/>
            <a:ln w="3492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7183" y="5830754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993954" y="5439769"/>
              <a:ext cx="154169" cy="365760"/>
              <a:chOff x="1029834" y="2194938"/>
              <a:chExt cx="154169" cy="365760"/>
            </a:xfrm>
            <a:noFill/>
          </p:grpSpPr>
          <p:cxnSp>
            <p:nvCxnSpPr>
              <p:cNvPr id="140" name="Straight Arrow Connector 139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0099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0099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Rectangle 119"/>
            <p:cNvSpPr>
              <a:spLocks noChangeAspect="1"/>
            </p:cNvSpPr>
            <p:nvPr/>
          </p:nvSpPr>
          <p:spPr>
            <a:xfrm>
              <a:off x="842438" y="4474609"/>
              <a:ext cx="457200" cy="457200"/>
            </a:xfrm>
            <a:prstGeom prst="rect">
              <a:avLst/>
            </a:prstGeom>
            <a:noFill/>
            <a:ln w="34925">
              <a:solidFill>
                <a:srgbClr val="FF7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07183" y="491131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71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2800" b="1" baseline="-25000" dirty="0">
                <a:solidFill>
                  <a:srgbClr val="FF71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993954" y="4520329"/>
              <a:ext cx="154169" cy="365760"/>
              <a:chOff x="1029834" y="2194938"/>
              <a:chExt cx="154169" cy="365760"/>
            </a:xfrm>
            <a:noFill/>
          </p:grpSpPr>
          <p:cxnSp>
            <p:nvCxnSpPr>
              <p:cNvPr id="138" name="Straight Arrow Connector 137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FF714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FF714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Rectangle 122"/>
            <p:cNvSpPr>
              <a:spLocks noChangeAspect="1"/>
            </p:cNvSpPr>
            <p:nvPr/>
          </p:nvSpPr>
          <p:spPr>
            <a:xfrm>
              <a:off x="2311940" y="4161862"/>
              <a:ext cx="457200" cy="457200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>
            <a:xfrm>
              <a:off x="2971781" y="4161862"/>
              <a:ext cx="457200" cy="457200"/>
            </a:xfrm>
            <a:prstGeom prst="rect">
              <a:avLst/>
            </a:prstGeom>
            <a:noFill/>
            <a:ln w="34925"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>
            <a:xfrm>
              <a:off x="1636068" y="4161862"/>
              <a:ext cx="457200" cy="457200"/>
            </a:xfrm>
            <a:prstGeom prst="rect">
              <a:avLst/>
            </a:prstGeom>
            <a:noFill/>
            <a:ln w="349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16656" y="459856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solidFill>
                    <a:srgbClr val="FF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192528" y="4602393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868399" y="4598567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solidFill>
                    <a:srgbClr val="66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3123297" y="4207582"/>
              <a:ext cx="154169" cy="365760"/>
              <a:chOff x="1029834" y="2194938"/>
              <a:chExt cx="154169" cy="365760"/>
            </a:xfrm>
            <a:noFill/>
          </p:grpSpPr>
          <p:cxnSp>
            <p:nvCxnSpPr>
              <p:cNvPr id="136" name="Straight Arrow Connector 135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66FF6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66FF6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2463456" y="4207582"/>
              <a:ext cx="154169" cy="365760"/>
              <a:chOff x="1029834" y="2194938"/>
              <a:chExt cx="154169" cy="365760"/>
            </a:xfrm>
            <a:noFill/>
          </p:grpSpPr>
          <p:cxnSp>
            <p:nvCxnSpPr>
              <p:cNvPr id="134" name="Straight Arrow Connector 133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FFFF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FFFF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1787584" y="4207582"/>
              <a:ext cx="154169" cy="365760"/>
              <a:chOff x="1029834" y="2194938"/>
              <a:chExt cx="154169" cy="365760"/>
            </a:xfrm>
            <a:noFill/>
          </p:grpSpPr>
          <p:cxnSp>
            <p:nvCxnSpPr>
              <p:cNvPr id="132" name="Straight Arrow Connector 131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FF66CC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grpFill/>
              <a:ln w="50800">
                <a:solidFill>
                  <a:srgbClr val="FF66CC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/>
          <p:cNvGrpSpPr/>
          <p:nvPr/>
        </p:nvGrpSpPr>
        <p:grpSpPr>
          <a:xfrm>
            <a:off x="733042" y="741632"/>
            <a:ext cx="2725180" cy="2130557"/>
            <a:chOff x="733042" y="741632"/>
            <a:chExt cx="2725180" cy="2130557"/>
          </a:xfrm>
        </p:grpSpPr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768297" y="1973819"/>
              <a:ext cx="457200" cy="457200"/>
            </a:xfrm>
            <a:prstGeom prst="rect">
              <a:avLst/>
            </a:prstGeom>
            <a:solidFill>
              <a:srgbClr val="65D7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33042" y="241052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919813" y="2019539"/>
              <a:ext cx="154169" cy="365760"/>
              <a:chOff x="1029834" y="2194938"/>
              <a:chExt cx="154169" cy="365760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768297" y="1054379"/>
              <a:ext cx="457200" cy="457200"/>
            </a:xfrm>
            <a:prstGeom prst="rect">
              <a:avLst/>
            </a:prstGeom>
            <a:solidFill>
              <a:srgbClr val="FFBBA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3042" y="149108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919813" y="1100099"/>
              <a:ext cx="154169" cy="365760"/>
              <a:chOff x="1029834" y="2194938"/>
              <a:chExt cx="154169" cy="365760"/>
            </a:xfrm>
          </p:grpSpPr>
          <p:cxnSp>
            <p:nvCxnSpPr>
              <p:cNvPr id="164" name="Straight Arrow Connector 163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2237799" y="741632"/>
              <a:ext cx="457200" cy="457200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2897640" y="741632"/>
              <a:ext cx="457200" cy="457200"/>
            </a:xfrm>
            <a:prstGeom prst="rect">
              <a:avLst/>
            </a:prstGeom>
            <a:solidFill>
              <a:srgbClr val="66FF66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1561927" y="741632"/>
              <a:ext cx="457200" cy="457200"/>
            </a:xfrm>
            <a:prstGeom prst="rect">
              <a:avLst/>
            </a:prstGeom>
            <a:solidFill>
              <a:srgbClr val="FF93D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442515" y="117833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118387" y="1182163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794258" y="1178337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049156" y="787352"/>
              <a:ext cx="154169" cy="365760"/>
              <a:chOff x="1029834" y="2194938"/>
              <a:chExt cx="154169" cy="365760"/>
            </a:xfrm>
          </p:grpSpPr>
          <p:cxnSp>
            <p:nvCxnSpPr>
              <p:cNvPr id="162" name="Straight Arrow Connector 161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2389315" y="787352"/>
              <a:ext cx="154169" cy="365760"/>
              <a:chOff x="1029834" y="2194938"/>
              <a:chExt cx="154169" cy="365760"/>
            </a:xfrm>
          </p:grpSpPr>
          <p:cxnSp>
            <p:nvCxnSpPr>
              <p:cNvPr id="160" name="Straight Arrow Connector 159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1713443" y="787352"/>
              <a:ext cx="154169" cy="365760"/>
              <a:chOff x="1029834" y="2194938"/>
              <a:chExt cx="154169" cy="365760"/>
            </a:xfrm>
          </p:grpSpPr>
          <p:cxnSp>
            <p:nvCxnSpPr>
              <p:cNvPr id="158" name="Straight Arrow Connector 157"/>
              <p:cNvCxnSpPr/>
              <p:nvPr/>
            </p:nvCxnSpPr>
            <p:spPr>
              <a:xfrm flipV="1">
                <a:off x="1029834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1184003" y="2194938"/>
                <a:ext cx="0" cy="36576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69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 orb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1611085"/>
            <a:ext cx="666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73569" y="4568889"/>
            <a:ext cx="914400" cy="914400"/>
            <a:chOff x="5173569" y="4568889"/>
            <a:chExt cx="914400" cy="914400"/>
          </a:xfrm>
        </p:grpSpPr>
        <p:sp>
          <p:nvSpPr>
            <p:cNvPr id="3" name="Oval 2"/>
            <p:cNvSpPr/>
            <p:nvPr/>
          </p:nvSpPr>
          <p:spPr>
            <a:xfrm>
              <a:off x="5173569" y="4568889"/>
              <a:ext cx="914400" cy="914400"/>
            </a:xfrm>
            <a:prstGeom prst="ellipse">
              <a:avLst/>
            </a:prstGeom>
            <a:gradFill flip="none" rotWithShape="1">
              <a:gsLst>
                <a:gs pos="649">
                  <a:srgbClr val="FFD1D1">
                    <a:alpha val="9000"/>
                    <a:lumMod val="0"/>
                    <a:lumOff val="100000"/>
                  </a:srgbClr>
                </a:gs>
                <a:gs pos="49000">
                  <a:srgbClr val="FFB3B3"/>
                </a:gs>
                <a:gs pos="83000">
                  <a:srgbClr val="FF0000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626197" y="5021517"/>
              <a:ext cx="9144" cy="91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36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 and p orb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774717"/>
            <a:ext cx="7952727" cy="33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7" y="317241"/>
            <a:ext cx="7159188" cy="62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308631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81175"/>
            <a:ext cx="48768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 orb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5" y="2108103"/>
            <a:ext cx="762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14333" y="3357832"/>
            <a:ext cx="2604165" cy="1526804"/>
            <a:chOff x="814333" y="3357832"/>
            <a:chExt cx="2604165" cy="1526804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814333" y="3986266"/>
              <a:ext cx="457200" cy="457200"/>
            </a:xfrm>
            <a:prstGeom prst="rect">
              <a:avLst/>
            </a:prstGeom>
            <a:solidFill>
              <a:srgbClr val="FFBBA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4839" y="4422971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283835" y="3357832"/>
              <a:ext cx="457200" cy="457200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943676" y="3357832"/>
              <a:ext cx="457200" cy="457200"/>
            </a:xfrm>
            <a:prstGeom prst="rect">
              <a:avLst/>
            </a:prstGeom>
            <a:solidFill>
              <a:srgbClr val="66FF66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1607963" y="3357832"/>
              <a:ext cx="457200" cy="457200"/>
            </a:xfrm>
            <a:prstGeom prst="rect">
              <a:avLst/>
            </a:prstGeom>
            <a:solidFill>
              <a:srgbClr val="FF93DB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3929" y="3794537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9801" y="3798363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6055" y="379453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00644" y="3617494"/>
            <a:ext cx="2872463" cy="1308375"/>
            <a:chOff x="4700644" y="3617494"/>
            <a:chExt cx="2872463" cy="1308375"/>
          </a:xfrm>
        </p:grpSpPr>
        <p:sp>
          <p:nvSpPr>
            <p:cNvPr id="16" name="TextBox 15"/>
            <p:cNvSpPr txBox="1"/>
            <p:nvPr/>
          </p:nvSpPr>
          <p:spPr>
            <a:xfrm>
              <a:off x="4839885" y="4464204"/>
              <a:ext cx="2593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four sp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orbitals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43604" y="3617494"/>
              <a:ext cx="2586543" cy="457200"/>
              <a:chOff x="4831161" y="3617494"/>
              <a:chExt cx="2586543" cy="457200"/>
            </a:xfrm>
          </p:grpSpPr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4831161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6250723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>
                <a:spLocks noChangeAspect="1"/>
              </p:cNvSpPr>
              <p:nvPr/>
            </p:nvSpPr>
            <p:spPr>
              <a:xfrm>
                <a:off x="6960504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540942" y="3617494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FFBBAB"/>
                  </a:gs>
                  <a:gs pos="33000">
                    <a:srgbClr val="FFFF00"/>
                  </a:gs>
                  <a:gs pos="66000">
                    <a:srgbClr val="FF93DB"/>
                  </a:gs>
                  <a:gs pos="100000">
                    <a:srgbClr val="66FF66"/>
                  </a:gs>
                </a:gsLst>
                <a:lin ang="0" scaled="1"/>
                <a:tileRect/>
              </a:gra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ight Brace 24"/>
            <p:cNvSpPr/>
            <p:nvPr/>
          </p:nvSpPr>
          <p:spPr>
            <a:xfrm rot="5400000">
              <a:off x="5926399" y="2758137"/>
              <a:ext cx="420953" cy="2872463"/>
            </a:xfrm>
            <a:prstGeom prst="rightBrace">
              <a:avLst>
                <a:gd name="adj1" fmla="val 4453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2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Curriculum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846" y="2808514"/>
            <a:ext cx="8040189" cy="196875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59" y="1194819"/>
            <a:ext cx="7944083" cy="5128054"/>
          </a:xfrm>
        </p:spPr>
        <p:txBody>
          <a:bodyPr/>
          <a:lstStyle/>
          <a:p>
            <a:r>
              <a:rPr lang="en-US" dirty="0" smtClean="0"/>
              <a:t>Unit 7:  Bonding Overview</a:t>
            </a:r>
          </a:p>
          <a:p>
            <a:pPr lvl="1"/>
            <a:r>
              <a:rPr lang="en-US" dirty="0" smtClean="0"/>
              <a:t>Bonds, bond types &amp; their characteristics</a:t>
            </a:r>
          </a:p>
          <a:p>
            <a:pPr lvl="1"/>
            <a:r>
              <a:rPr lang="en-US" dirty="0" smtClean="0"/>
              <a:t>One lesson with a 50 point quiz</a:t>
            </a:r>
          </a:p>
          <a:p>
            <a:pPr>
              <a:spcBef>
                <a:spcPts val="3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Unit 8:  Covalent Bonding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Method for predicting covalent bonding in covalent molecules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Longer section with quizzes and a 100 point test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Unit 9:  Advanced covalent molecules</a:t>
            </a:r>
          </a:p>
          <a:p>
            <a:pPr lvl="1"/>
            <a:r>
              <a:rPr lang="en-US" dirty="0" smtClean="0"/>
              <a:t>Molecular geometry, isomers, skeletal structures and non-bonding interactions</a:t>
            </a:r>
          </a:p>
          <a:p>
            <a:pPr lvl="1"/>
            <a:r>
              <a:rPr lang="en-US" dirty="0" smtClean="0"/>
              <a:t>Medium length section with a 100 point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Simplified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No Animations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317273" y="1817828"/>
            <a:ext cx="1605055" cy="1938992"/>
            <a:chOff x="1317273" y="1817828"/>
            <a:chExt cx="1605055" cy="1938992"/>
          </a:xfrm>
        </p:grpSpPr>
        <p:sp>
          <p:nvSpPr>
            <p:cNvPr id="53" name="TextBox 52"/>
            <p:cNvSpPr txBox="1"/>
            <p:nvPr/>
          </p:nvSpPr>
          <p:spPr>
            <a:xfrm>
              <a:off x="131727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02288" y="2400626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Hard for an Atom to be Happy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3537" y="1115984"/>
            <a:ext cx="3200400" cy="3200400"/>
            <a:chOff x="973737" y="1649384"/>
            <a:chExt cx="3200400" cy="320040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973737" y="1649384"/>
              <a:ext cx="3200400" cy="32004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5000">
                  <a:schemeClr val="bg1"/>
                </a:gs>
                <a:gs pos="25000">
                  <a:srgbClr val="8FFF8F"/>
                </a:gs>
                <a:gs pos="77000">
                  <a:srgbClr val="00DE00"/>
                </a:gs>
                <a:gs pos="96000">
                  <a:srgbClr val="00DE00"/>
                </a:gs>
              </a:gsLst>
              <a:path path="circl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7544" y="3841934"/>
              <a:ext cx="8130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6000" b="1" baseline="30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endParaRPr lang="en-US" sz="4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51958" y="2300686"/>
            <a:ext cx="86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191001" y="1115984"/>
            <a:ext cx="4876799" cy="5392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Hydrogen has 1 proton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also has 1 electron moving swiftly in the cloud around the proton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negative charge of the electron spends all of its time around the proton and neutralizing its positive charge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From the outside, the atom appears to have no charge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05" y="4571365"/>
            <a:ext cx="1115665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317273" y="1817828"/>
            <a:ext cx="1605055" cy="1938992"/>
            <a:chOff x="1317273" y="1817828"/>
            <a:chExt cx="1605055" cy="1938992"/>
          </a:xfrm>
        </p:grpSpPr>
        <p:sp>
          <p:nvSpPr>
            <p:cNvPr id="53" name="TextBox 52"/>
            <p:cNvSpPr txBox="1"/>
            <p:nvPr/>
          </p:nvSpPr>
          <p:spPr>
            <a:xfrm>
              <a:off x="131727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02288" y="2400626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2602288" y="2853983"/>
            <a:ext cx="320040" cy="32004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72155" y="1485900"/>
            <a:ext cx="732893" cy="830997"/>
          </a:xfrm>
          <a:prstGeom prst="rect">
            <a:avLst/>
          </a:prstGeom>
          <a:noFill/>
          <a:ln w="28575">
            <a:solidFill>
              <a:srgbClr val="008000"/>
            </a:solidFill>
            <a:prstDash val="lg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7227" y="3859769"/>
            <a:ext cx="1364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693" y="5036686"/>
            <a:ext cx="186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2890817" y="3892644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7178" r="49801" b="34083"/>
          <a:stretch/>
        </p:blipFill>
        <p:spPr bwMode="auto">
          <a:xfrm>
            <a:off x="2895129" y="5091122"/>
            <a:ext cx="905606" cy="8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644253" y="2841377"/>
            <a:ext cx="4316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stealing an electron to get a closed shell make it happy?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Hard for an Atom to be Happy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  <p:bldP spid="18" grpId="0"/>
      <p:bldP spid="58" grpId="0"/>
      <p:bldP spid="6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338953" y="1817828"/>
            <a:ext cx="1605055" cy="1938992"/>
            <a:chOff x="5338953" y="1817828"/>
            <a:chExt cx="1605055" cy="1938992"/>
          </a:xfrm>
        </p:grpSpPr>
        <p:sp>
          <p:nvSpPr>
            <p:cNvPr id="51" name="TextBox 50"/>
            <p:cNvSpPr txBox="1"/>
            <p:nvPr/>
          </p:nvSpPr>
          <p:spPr>
            <a:xfrm>
              <a:off x="533895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623968" y="2400626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623968" y="2853983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317273" y="1817828"/>
            <a:ext cx="1605055" cy="1938992"/>
            <a:chOff x="1317273" y="1817828"/>
            <a:chExt cx="1605055" cy="1938992"/>
          </a:xfrm>
        </p:grpSpPr>
        <p:sp>
          <p:nvSpPr>
            <p:cNvPr id="53" name="TextBox 52"/>
            <p:cNvSpPr txBox="1"/>
            <p:nvPr/>
          </p:nvSpPr>
          <p:spPr>
            <a:xfrm>
              <a:off x="131727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02288" y="2400626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2602288" y="2853983"/>
            <a:ext cx="320040" cy="32004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72155" y="1485900"/>
            <a:ext cx="732893" cy="830997"/>
          </a:xfrm>
          <a:prstGeom prst="rect">
            <a:avLst/>
          </a:prstGeom>
          <a:noFill/>
          <a:ln w="28575">
            <a:solidFill>
              <a:srgbClr val="008000"/>
            </a:solidFill>
            <a:prstDash val="lg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7227" y="3859769"/>
            <a:ext cx="1364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693" y="5036686"/>
            <a:ext cx="186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2890817" y="3892644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7178" r="49801" b="34083"/>
          <a:stretch/>
        </p:blipFill>
        <p:spPr bwMode="auto">
          <a:xfrm>
            <a:off x="2895129" y="5091122"/>
            <a:ext cx="905606" cy="8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366715" y="3859769"/>
            <a:ext cx="1324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6912497" y="3892644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Hard for an Atom to be Happy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>
            <a:spLocks noChangeAspect="1"/>
          </p:cNvSpPr>
          <p:nvPr/>
        </p:nvSpPr>
        <p:spPr>
          <a:xfrm>
            <a:off x="973737" y="1115984"/>
            <a:ext cx="3200400" cy="3200400"/>
          </a:xfrm>
          <a:prstGeom prst="ellipse">
            <a:avLst/>
          </a:prstGeom>
          <a:gradFill>
            <a:gsLst>
              <a:gs pos="0">
                <a:schemeClr val="bg1"/>
              </a:gs>
              <a:gs pos="15000">
                <a:schemeClr val="bg1"/>
              </a:gs>
              <a:gs pos="25000">
                <a:srgbClr val="8FFF8F"/>
              </a:gs>
              <a:gs pos="77000">
                <a:srgbClr val="00DE00"/>
              </a:gs>
              <a:gs pos="96000">
                <a:srgbClr val="00DE00"/>
              </a:gs>
            </a:gsLst>
            <a:path path="circl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90555" y="1115984"/>
            <a:ext cx="3200400" cy="3200400"/>
            <a:chOff x="4990555" y="1649384"/>
            <a:chExt cx="3200400" cy="3200400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990555" y="1649384"/>
              <a:ext cx="3200400" cy="32004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5000">
                  <a:schemeClr val="bg1"/>
                </a:gs>
                <a:gs pos="30000">
                  <a:srgbClr val="FFC9F1"/>
                </a:gs>
                <a:gs pos="77000">
                  <a:srgbClr val="CC00CC"/>
                </a:gs>
                <a:gs pos="96000">
                  <a:srgbClr val="CC00CC"/>
                </a:gs>
              </a:gsLst>
              <a:path path="circl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88187" y="1792256"/>
              <a:ext cx="1605136" cy="2880675"/>
              <a:chOff x="5932844" y="1144556"/>
              <a:chExt cx="1605136" cy="288067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32844" y="3194234"/>
                <a:ext cx="8130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6000" b="1" baseline="300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endParaRPr lang="en-US" sz="4800" b="1" baseline="30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24937" y="1144556"/>
                <a:ext cx="8130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6000" b="1" baseline="300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endParaRPr lang="en-US" sz="4800" b="1" baseline="30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282158" y="2300685"/>
            <a:ext cx="86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0188" y="2300684"/>
            <a:ext cx="86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7544" y="3308534"/>
            <a:ext cx="813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48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05" y="4571365"/>
            <a:ext cx="1115665" cy="185944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33542" y="4571365"/>
            <a:ext cx="1114426" cy="1858586"/>
            <a:chOff x="3702649" y="4513396"/>
            <a:chExt cx="1114426" cy="1858586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r="20092"/>
            <a:stretch/>
          </p:blipFill>
          <p:spPr bwMode="auto">
            <a:xfrm>
              <a:off x="3702649" y="4513396"/>
              <a:ext cx="1114426" cy="185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30088" y="5232623"/>
              <a:ext cx="459549" cy="200055"/>
            </a:xfrm>
            <a:prstGeom prst="rect">
              <a:avLst/>
            </a:prstGeom>
            <a:solidFill>
              <a:srgbClr val="FFDD09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300" b="1" dirty="0" smtClean="0"/>
                <a:t>charge</a:t>
              </a:r>
              <a:endParaRPr lang="en-US" sz="13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81290" y="4740885"/>
              <a:ext cx="757145" cy="425450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– 1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6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979474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338953" y="1817828"/>
            <a:ext cx="1605055" cy="1938992"/>
            <a:chOff x="5338953" y="1817828"/>
            <a:chExt cx="1605055" cy="1938992"/>
          </a:xfrm>
        </p:grpSpPr>
        <p:sp>
          <p:nvSpPr>
            <p:cNvPr id="51" name="TextBox 50"/>
            <p:cNvSpPr txBox="1"/>
            <p:nvPr/>
          </p:nvSpPr>
          <p:spPr>
            <a:xfrm>
              <a:off x="533895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623968" y="2400626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623968" y="2853983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3835" y="1485900"/>
            <a:ext cx="732893" cy="830997"/>
          </a:xfrm>
          <a:prstGeom prst="rect">
            <a:avLst/>
          </a:prstGeom>
          <a:noFill/>
          <a:ln w="28575">
            <a:solidFill>
              <a:srgbClr val="CC00CC"/>
            </a:solidFill>
            <a:prstDash val="lg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48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317273" y="1817828"/>
            <a:ext cx="1605055" cy="1938992"/>
            <a:chOff x="1317273" y="1817828"/>
            <a:chExt cx="1605055" cy="1938992"/>
          </a:xfrm>
        </p:grpSpPr>
        <p:sp>
          <p:nvSpPr>
            <p:cNvPr id="53" name="TextBox 52"/>
            <p:cNvSpPr txBox="1"/>
            <p:nvPr/>
          </p:nvSpPr>
          <p:spPr>
            <a:xfrm>
              <a:off x="131727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02288" y="2400626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2602288" y="2853983"/>
            <a:ext cx="320040" cy="32004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72155" y="1485900"/>
            <a:ext cx="732893" cy="830997"/>
          </a:xfrm>
          <a:prstGeom prst="rect">
            <a:avLst/>
          </a:prstGeom>
          <a:noFill/>
          <a:ln w="28575">
            <a:solidFill>
              <a:srgbClr val="008000"/>
            </a:solidFill>
            <a:prstDash val="lg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7227" y="3859769"/>
            <a:ext cx="1364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693" y="5036686"/>
            <a:ext cx="186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2890817" y="3892644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7178" r="49801" b="34083"/>
          <a:stretch/>
        </p:blipFill>
        <p:spPr bwMode="auto">
          <a:xfrm>
            <a:off x="2895129" y="5091122"/>
            <a:ext cx="905606" cy="8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25867" r="72710" b="54494"/>
          <a:stretch/>
        </p:blipFill>
        <p:spPr bwMode="auto">
          <a:xfrm>
            <a:off x="6940987" y="5070826"/>
            <a:ext cx="85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366715" y="3859769"/>
            <a:ext cx="1324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6912497" y="3892644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5326640" y="5036686"/>
            <a:ext cx="1364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–1 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Hard for an Atom to be Happy</a:t>
            </a:r>
            <a:endParaRPr lang="en-US" dirty="0"/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182880" y="6126480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Neither is Perfect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4" grpId="0"/>
      <p:bldP spid="2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6740" y="3830175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6814" y="4906056"/>
            <a:ext cx="1324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5508256" y="3647607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7178" r="49801" b="34083"/>
          <a:stretch/>
        </p:blipFill>
        <p:spPr bwMode="auto">
          <a:xfrm>
            <a:off x="5512568" y="4960492"/>
            <a:ext cx="905606" cy="8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Offers Another Solution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02971" y="1360627"/>
            <a:ext cx="1724800" cy="1938992"/>
            <a:chOff x="4104014" y="1817828"/>
            <a:chExt cx="1724800" cy="1938992"/>
          </a:xfrm>
        </p:grpSpPr>
        <p:sp>
          <p:nvSpPr>
            <p:cNvPr id="53" name="TextBox 52"/>
            <p:cNvSpPr txBox="1"/>
            <p:nvPr/>
          </p:nvSpPr>
          <p:spPr>
            <a:xfrm flipH="1">
              <a:off x="4533268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flipH="1">
              <a:off x="4104014" y="2400626"/>
              <a:ext cx="320040" cy="320040"/>
            </a:xfrm>
            <a:prstGeom prst="ellipse">
              <a:avLst/>
            </a:prstGeom>
            <a:noFill/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flipH="1">
              <a:off x="4104014" y="2853983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16230" y="1360627"/>
            <a:ext cx="1724800" cy="1938992"/>
            <a:chOff x="1317273" y="1817828"/>
            <a:chExt cx="1724800" cy="1938992"/>
          </a:xfrm>
        </p:grpSpPr>
        <p:sp>
          <p:nvSpPr>
            <p:cNvPr id="24" name="TextBox 23"/>
            <p:cNvSpPr txBox="1"/>
            <p:nvPr/>
          </p:nvSpPr>
          <p:spPr>
            <a:xfrm>
              <a:off x="131727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722033" y="2400626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22033" y="2853983"/>
              <a:ext cx="320040" cy="3200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2721515" y="3647607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7178" r="49801" b="34083"/>
          <a:stretch/>
        </p:blipFill>
        <p:spPr bwMode="auto">
          <a:xfrm>
            <a:off x="2725827" y="4960492"/>
            <a:ext cx="905606" cy="8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Offers Another 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3903" y="3299618"/>
            <a:ext cx="7656195" cy="3125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two hydrogen atoms can get close enough, they can share their electrons</a:t>
            </a:r>
          </a:p>
          <a:p>
            <a:r>
              <a:rPr lang="en-US" sz="2800" dirty="0" smtClean="0"/>
              <a:t>Even though the electrons are being shared, the valence orbitals of both atoms are full</a:t>
            </a:r>
          </a:p>
          <a:p>
            <a:r>
              <a:rPr lang="en-US" sz="2800" dirty="0" smtClean="0"/>
              <a:t>This creates something approaching a closed shell for each atom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102971" y="1360627"/>
            <a:ext cx="1724800" cy="1938992"/>
            <a:chOff x="4104014" y="1817828"/>
            <a:chExt cx="1724800" cy="1938992"/>
          </a:xfrm>
        </p:grpSpPr>
        <p:sp>
          <p:nvSpPr>
            <p:cNvPr id="53" name="TextBox 52"/>
            <p:cNvSpPr txBox="1"/>
            <p:nvPr/>
          </p:nvSpPr>
          <p:spPr>
            <a:xfrm flipH="1">
              <a:off x="4533268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flipH="1">
              <a:off x="4104014" y="2400626"/>
              <a:ext cx="320040" cy="320040"/>
            </a:xfrm>
            <a:prstGeom prst="ellipse">
              <a:avLst/>
            </a:prstGeom>
            <a:noFill/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flipH="1">
              <a:off x="4104014" y="2853983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16230" y="1360627"/>
            <a:ext cx="1724800" cy="1938992"/>
            <a:chOff x="1317273" y="1817828"/>
            <a:chExt cx="1724800" cy="1938992"/>
          </a:xfrm>
        </p:grpSpPr>
        <p:sp>
          <p:nvSpPr>
            <p:cNvPr id="24" name="TextBox 23"/>
            <p:cNvSpPr txBox="1"/>
            <p:nvPr/>
          </p:nvSpPr>
          <p:spPr>
            <a:xfrm>
              <a:off x="131727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722033" y="2400626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22033" y="2853983"/>
              <a:ext cx="320040" cy="320040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79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07569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07604 -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59190" y="3830175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99264" y="4906056"/>
            <a:ext cx="1324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Offers Another Solution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06792" y="1360627"/>
            <a:ext cx="3130416" cy="1938992"/>
            <a:chOff x="2316230" y="1360627"/>
            <a:chExt cx="3130416" cy="1938992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720990" y="1943425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16230" y="1360627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20990" y="2396782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4151100" y="1360627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flipH="1">
              <a:off x="3721846" y="1943425"/>
              <a:ext cx="320040" cy="320040"/>
            </a:xfrm>
            <a:prstGeom prst="ellipse">
              <a:avLst/>
            </a:prstGeom>
            <a:noFill/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5572" r="50149" b="54351"/>
          <a:stretch/>
        </p:blipFill>
        <p:spPr bwMode="auto">
          <a:xfrm>
            <a:off x="3214698" y="4860924"/>
            <a:ext cx="879733" cy="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5572" r="50149" b="54351"/>
          <a:stretch/>
        </p:blipFill>
        <p:spPr bwMode="auto">
          <a:xfrm>
            <a:off x="5049568" y="4860924"/>
            <a:ext cx="879733" cy="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81098" y="3830175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charges?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46328" y="2715511"/>
            <a:ext cx="1115665" cy="185944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3094" y="232321"/>
            <a:ext cx="6037812" cy="3017520"/>
            <a:chOff x="1544781" y="1131481"/>
            <a:chExt cx="6037812" cy="3017520"/>
          </a:xfrm>
        </p:grpSpPr>
        <p:sp>
          <p:nvSpPr>
            <p:cNvPr id="5" name="Flowchart: Delay 4"/>
            <p:cNvSpPr>
              <a:spLocks noChangeAspect="1"/>
            </p:cNvSpPr>
            <p:nvPr/>
          </p:nvSpPr>
          <p:spPr>
            <a:xfrm>
              <a:off x="4565073" y="1131481"/>
              <a:ext cx="3017520" cy="3017520"/>
            </a:xfrm>
            <a:prstGeom prst="flowChartDelay">
              <a:avLst/>
            </a:prstGeom>
            <a:gradFill>
              <a:gsLst>
                <a:gs pos="0">
                  <a:schemeClr val="bg1"/>
                </a:gs>
                <a:gs pos="15000">
                  <a:schemeClr val="bg1"/>
                </a:gs>
                <a:gs pos="25000">
                  <a:srgbClr val="FFC9F1"/>
                </a:gs>
                <a:gs pos="77000">
                  <a:srgbClr val="CC00CC"/>
                </a:gs>
                <a:gs pos="96000">
                  <a:srgbClr val="CC00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elay 17"/>
            <p:cNvSpPr>
              <a:spLocks noChangeAspect="1"/>
            </p:cNvSpPr>
            <p:nvPr/>
          </p:nvSpPr>
          <p:spPr>
            <a:xfrm flipH="1">
              <a:off x="1544781" y="1131481"/>
              <a:ext cx="3017520" cy="3017520"/>
            </a:xfrm>
            <a:prstGeom prst="flowChartDelay">
              <a:avLst/>
            </a:prstGeom>
            <a:gradFill>
              <a:gsLst>
                <a:gs pos="0">
                  <a:schemeClr val="bg1"/>
                </a:gs>
                <a:gs pos="15000">
                  <a:schemeClr val="bg1"/>
                </a:gs>
                <a:gs pos="25000">
                  <a:srgbClr val="8FFF8F"/>
                </a:gs>
                <a:gs pos="77000">
                  <a:srgbClr val="00DE00"/>
                </a:gs>
                <a:gs pos="96000">
                  <a:srgbClr val="00DE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01203" y="1325583"/>
            <a:ext cx="86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1616" y="1325583"/>
            <a:ext cx="86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6105" y="2102547"/>
            <a:ext cx="813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48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908659" y="3535680"/>
            <a:ext cx="7326683" cy="3148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1925">
              <a:buFont typeface="Arial" panose="020B0604020202020204" pitchFamily="34" charset="0"/>
              <a:buChar char="•"/>
            </a:pPr>
            <a:r>
              <a:rPr lang="en-US" sz="2800" dirty="0" smtClean="0"/>
              <a:t>When one electron is in the green cloud, it neutralizes the left proton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When that electron moves to the violet cloud, the left proton is not neutralized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 the electron moves back and forth, the left proton is neutralized half the time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829707" y="232321"/>
            <a:ext cx="813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48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546328" y="2715511"/>
            <a:ext cx="1115665" cy="1859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" y="2593372"/>
            <a:ext cx="2109399" cy="2109399"/>
          </a:xfrm>
          <a:prstGeom prst="rect">
            <a:avLst/>
          </a:prstGeom>
        </p:spPr>
      </p:pic>
      <p:sp>
        <p:nvSpPr>
          <p:cNvPr id="42" name="Rounded Rectangle 41"/>
          <p:cNvSpPr>
            <a:spLocks/>
          </p:cNvSpPr>
          <p:nvPr/>
        </p:nvSpPr>
        <p:spPr>
          <a:xfrm>
            <a:off x="1874520" y="531770"/>
            <a:ext cx="5394960" cy="2374114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>
            <a:spLocks/>
          </p:cNvSpPr>
          <p:nvPr/>
        </p:nvSpPr>
        <p:spPr>
          <a:xfrm>
            <a:off x="1783080" y="438667"/>
            <a:ext cx="5577840" cy="256032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>
            <a:off x="1691640" y="347227"/>
            <a:ext cx="5760720" cy="274320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>
            <a:spLocks/>
          </p:cNvSpPr>
          <p:nvPr/>
        </p:nvSpPr>
        <p:spPr>
          <a:xfrm>
            <a:off x="1600200" y="255787"/>
            <a:ext cx="5943600" cy="292608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2" grpId="0" uiExpand="1" build="p"/>
      <p:bldP spid="33" grpId="0"/>
      <p:bldP spid="33" grpId="1"/>
      <p:bldP spid="42" grpId="0" animBg="1"/>
      <p:bldP spid="43" grpId="0" animBg="1"/>
      <p:bldP spid="44" grpId="0" animBg="1"/>
      <p:bldP spid="4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" y="2593372"/>
            <a:ext cx="2109399" cy="21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546328" y="2715511"/>
            <a:ext cx="1115665" cy="185944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3094" y="232321"/>
            <a:ext cx="6037812" cy="3017520"/>
            <a:chOff x="1544781" y="1131481"/>
            <a:chExt cx="6037812" cy="3017520"/>
          </a:xfrm>
        </p:grpSpPr>
        <p:sp>
          <p:nvSpPr>
            <p:cNvPr id="5" name="Flowchart: Delay 4"/>
            <p:cNvSpPr>
              <a:spLocks noChangeAspect="1"/>
            </p:cNvSpPr>
            <p:nvPr/>
          </p:nvSpPr>
          <p:spPr>
            <a:xfrm>
              <a:off x="4565073" y="1131481"/>
              <a:ext cx="3017520" cy="3017520"/>
            </a:xfrm>
            <a:prstGeom prst="flowChartDelay">
              <a:avLst/>
            </a:prstGeom>
            <a:gradFill>
              <a:gsLst>
                <a:gs pos="0">
                  <a:schemeClr val="bg1"/>
                </a:gs>
                <a:gs pos="15000">
                  <a:schemeClr val="bg1"/>
                </a:gs>
                <a:gs pos="25000">
                  <a:srgbClr val="FFC9F1"/>
                </a:gs>
                <a:gs pos="77000">
                  <a:srgbClr val="CC00CC"/>
                </a:gs>
                <a:gs pos="96000">
                  <a:srgbClr val="CC00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elay 17"/>
            <p:cNvSpPr>
              <a:spLocks noChangeAspect="1"/>
            </p:cNvSpPr>
            <p:nvPr/>
          </p:nvSpPr>
          <p:spPr>
            <a:xfrm flipH="1">
              <a:off x="1544781" y="1131481"/>
              <a:ext cx="3017520" cy="3017520"/>
            </a:xfrm>
            <a:prstGeom prst="flowChartDelay">
              <a:avLst/>
            </a:prstGeom>
            <a:gradFill>
              <a:gsLst>
                <a:gs pos="0">
                  <a:schemeClr val="bg1"/>
                </a:gs>
                <a:gs pos="15000">
                  <a:schemeClr val="bg1"/>
                </a:gs>
                <a:gs pos="25000">
                  <a:srgbClr val="8FFF8F"/>
                </a:gs>
                <a:gs pos="77000">
                  <a:srgbClr val="00DE00"/>
                </a:gs>
                <a:gs pos="96000">
                  <a:srgbClr val="00DE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01203" y="1325583"/>
            <a:ext cx="86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1616" y="1325583"/>
            <a:ext cx="86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908659" y="3535680"/>
            <a:ext cx="7564781" cy="3148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1925">
              <a:buFont typeface="Arial" panose="020B0604020202020204" pitchFamily="34" charset="0"/>
              <a:buChar char="•"/>
            </a:pPr>
            <a:r>
              <a:rPr lang="en-US" sz="2800" dirty="0" smtClean="0"/>
              <a:t>Keep in mind, however, there are two electrons being shared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second electron also neutralizes the left proton, and together with the first electron, completely covers the proton’s charge.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this way, both hydrogens have no charge</a:t>
            </a:r>
          </a:p>
        </p:txBody>
      </p:sp>
      <p:sp>
        <p:nvSpPr>
          <p:cNvPr id="42" name="Rounded Rectangle 41"/>
          <p:cNvSpPr>
            <a:spLocks/>
          </p:cNvSpPr>
          <p:nvPr/>
        </p:nvSpPr>
        <p:spPr>
          <a:xfrm>
            <a:off x="1874520" y="531770"/>
            <a:ext cx="5394960" cy="2374114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>
            <a:spLocks/>
          </p:cNvSpPr>
          <p:nvPr/>
        </p:nvSpPr>
        <p:spPr>
          <a:xfrm>
            <a:off x="1783080" y="438667"/>
            <a:ext cx="5577840" cy="256032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>
            <a:off x="1691640" y="347227"/>
            <a:ext cx="5760720" cy="274320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>
            <a:spLocks/>
          </p:cNvSpPr>
          <p:nvPr/>
        </p:nvSpPr>
        <p:spPr>
          <a:xfrm>
            <a:off x="1600200" y="255787"/>
            <a:ext cx="5943600" cy="292608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1874514" y="557165"/>
            <a:ext cx="5394960" cy="2374114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1783074" y="464062"/>
            <a:ext cx="5577840" cy="256032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>
            <a:spLocks/>
          </p:cNvSpPr>
          <p:nvPr/>
        </p:nvSpPr>
        <p:spPr>
          <a:xfrm>
            <a:off x="1691634" y="372622"/>
            <a:ext cx="5760720" cy="274320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>
            <a:spLocks/>
          </p:cNvSpPr>
          <p:nvPr/>
        </p:nvSpPr>
        <p:spPr>
          <a:xfrm>
            <a:off x="1600194" y="281182"/>
            <a:ext cx="5943600" cy="292608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24" grpId="0" animBg="1"/>
      <p:bldP spid="25" grpId="0" animBg="1"/>
      <p:bldP spid="26" grpId="0" animBg="1"/>
      <p:bldP spid="2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59190" y="3830175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99264" y="4906056"/>
            <a:ext cx="1324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Offers Another Solution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06792" y="1360627"/>
            <a:ext cx="3130416" cy="1938992"/>
            <a:chOff x="2316230" y="1360627"/>
            <a:chExt cx="3130416" cy="1938992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720990" y="1943425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16230" y="1360627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20990" y="2396782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4151100" y="1360627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flipH="1">
              <a:off x="3721846" y="1943425"/>
              <a:ext cx="320040" cy="320040"/>
            </a:xfrm>
            <a:prstGeom prst="ellipse">
              <a:avLst/>
            </a:prstGeom>
            <a:noFill/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5572" r="50149" b="54351"/>
          <a:stretch/>
        </p:blipFill>
        <p:spPr bwMode="auto">
          <a:xfrm>
            <a:off x="3214698" y="3684056"/>
            <a:ext cx="879733" cy="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5572" r="50149" b="54351"/>
          <a:stretch/>
        </p:blipFill>
        <p:spPr bwMode="auto">
          <a:xfrm>
            <a:off x="5049568" y="3684056"/>
            <a:ext cx="879733" cy="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5572" r="50149" b="54351"/>
          <a:stretch/>
        </p:blipFill>
        <p:spPr bwMode="auto">
          <a:xfrm>
            <a:off x="3214698" y="4860924"/>
            <a:ext cx="879733" cy="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5572" r="50149" b="54351"/>
          <a:stretch/>
        </p:blipFill>
        <p:spPr bwMode="auto">
          <a:xfrm>
            <a:off x="5049568" y="4860924"/>
            <a:ext cx="879733" cy="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0"/>
          <p:cNvSpPr txBox="1">
            <a:spLocks/>
          </p:cNvSpPr>
          <p:nvPr/>
        </p:nvSpPr>
        <p:spPr>
          <a:xfrm>
            <a:off x="182880" y="6126480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Still Not Perfect, but Good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is Sometimes Best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73285" y="1186543"/>
            <a:ext cx="4987835" cy="52525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Sharing electrons through covalent bonds sometimes provides the best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Atoms get something approaching a closed shell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Atoms get to minimize the charge they need to carry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Using the covalent bonding method, we will be able to find electron arrangements for the best structures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0" y="3962400"/>
            <a:ext cx="3302318" cy="247673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0" y="1186543"/>
            <a:ext cx="3302318" cy="247673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/>
          </p:cNvSpPr>
          <p:nvPr/>
        </p:nvSpPr>
        <p:spPr>
          <a:xfrm>
            <a:off x="1874520" y="531770"/>
            <a:ext cx="5394960" cy="2374114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>
            <a:spLocks/>
          </p:cNvSpPr>
          <p:nvPr/>
        </p:nvSpPr>
        <p:spPr>
          <a:xfrm>
            <a:off x="1783080" y="438667"/>
            <a:ext cx="5577840" cy="256032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>
            <a:spLocks/>
          </p:cNvSpPr>
          <p:nvPr/>
        </p:nvSpPr>
        <p:spPr>
          <a:xfrm>
            <a:off x="1691640" y="347227"/>
            <a:ext cx="5760720" cy="274320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>
            <a:spLocks/>
          </p:cNvSpPr>
          <p:nvPr/>
        </p:nvSpPr>
        <p:spPr>
          <a:xfrm>
            <a:off x="1600200" y="255787"/>
            <a:ext cx="5943600" cy="2926080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0" grpId="0" animBg="1"/>
      <p:bldP spid="4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>
            <a:spLocks noChangeAspect="1"/>
          </p:cNvSpPr>
          <p:nvPr/>
        </p:nvSpPr>
        <p:spPr>
          <a:xfrm>
            <a:off x="973737" y="1830359"/>
            <a:ext cx="3200400" cy="3200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990555" y="1830359"/>
            <a:ext cx="3200400" cy="3200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346290" y="3201959"/>
            <a:ext cx="457200" cy="457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008" rtlCol="0" anchor="ctr" anchorCtr="1"/>
          <a:lstStyle/>
          <a:p>
            <a:pPr algn="ctr"/>
            <a:r>
              <a:rPr lang="en-US" sz="4400" dirty="0" smtClean="0">
                <a:solidFill>
                  <a:srgbClr val="4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dirty="0">
              <a:solidFill>
                <a:srgbClr val="4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601809" y="2843983"/>
            <a:ext cx="457200" cy="457200"/>
            <a:chOff x="3201040" y="2803859"/>
            <a:chExt cx="457200" cy="4572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01809" y="3559936"/>
            <a:ext cx="457200" cy="457200"/>
            <a:chOff x="3201040" y="2803859"/>
            <a:chExt cx="457200" cy="457200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Oval 41"/>
          <p:cNvSpPr>
            <a:spLocks noChangeAspect="1"/>
          </p:cNvSpPr>
          <p:nvPr/>
        </p:nvSpPr>
        <p:spPr>
          <a:xfrm>
            <a:off x="6360919" y="3201959"/>
            <a:ext cx="457200" cy="457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008" rtlCol="0" anchor="ctr" anchorCtr="1"/>
          <a:lstStyle/>
          <a:p>
            <a:pPr algn="ctr"/>
            <a:r>
              <a:rPr lang="en-US" sz="4400" dirty="0" smtClean="0">
                <a:solidFill>
                  <a:srgbClr val="4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dirty="0">
              <a:solidFill>
                <a:srgbClr val="4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105400" y="2843983"/>
            <a:ext cx="457200" cy="457200"/>
            <a:chOff x="3201040" y="2803859"/>
            <a:chExt cx="457200" cy="457200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05400" y="3559936"/>
            <a:ext cx="457200" cy="457200"/>
            <a:chOff x="3201040" y="2803859"/>
            <a:chExt cx="457200" cy="457200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368146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>
            <a:spLocks noChangeAspect="1"/>
          </p:cNvSpPr>
          <p:nvPr/>
        </p:nvSpPr>
        <p:spPr>
          <a:xfrm>
            <a:off x="5598919" y="3201959"/>
            <a:ext cx="457200" cy="457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008" rtlCol="0" anchor="ctr" anchorCtr="1"/>
          <a:lstStyle/>
          <a:p>
            <a:pPr algn="ctr"/>
            <a:r>
              <a:rPr lang="en-US" sz="4400" dirty="0" smtClean="0">
                <a:solidFill>
                  <a:srgbClr val="4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dirty="0">
              <a:solidFill>
                <a:srgbClr val="4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716281" y="1830359"/>
            <a:ext cx="3200400" cy="3200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227319" y="1830359"/>
            <a:ext cx="3200400" cy="3200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087881" y="3201959"/>
            <a:ext cx="457200" cy="457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008" rtlCol="0" anchor="ctr" anchorCtr="1"/>
          <a:lstStyle/>
          <a:p>
            <a:pPr algn="ctr"/>
            <a:r>
              <a:rPr lang="en-US" sz="4400" dirty="0" smtClean="0">
                <a:solidFill>
                  <a:srgbClr val="4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dirty="0">
              <a:solidFill>
                <a:srgbClr val="4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43400" y="2843983"/>
            <a:ext cx="457200" cy="457200"/>
            <a:chOff x="3201040" y="2803859"/>
            <a:chExt cx="457200" cy="4572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0" y="3559936"/>
            <a:ext cx="457200" cy="457200"/>
            <a:chOff x="3201040" y="2803859"/>
            <a:chExt cx="457200" cy="4572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6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With Animations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852821" y="181014"/>
            <a:ext cx="1828800" cy="1828800"/>
            <a:chOff x="4236410" y="4349595"/>
            <a:chExt cx="1828800" cy="1828800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236410" y="4349595"/>
              <a:ext cx="1828800" cy="18288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2000">
                  <a:schemeClr val="bg1"/>
                </a:gs>
                <a:gs pos="44000">
                  <a:schemeClr val="accent1">
                    <a:lumMod val="45000"/>
                    <a:lumOff val="55000"/>
                  </a:schemeClr>
                </a:gs>
                <a:gs pos="77000">
                  <a:srgbClr val="2B3DE5"/>
                </a:gs>
                <a:gs pos="96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70704" y="4910052"/>
              <a:ext cx="1760213" cy="707886"/>
              <a:chOff x="4280550" y="4910052"/>
              <a:chExt cx="1760213" cy="7078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883177" y="4910052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766443" y="5126835"/>
                <a:ext cx="274320" cy="274320"/>
                <a:chOff x="6233161" y="2097185"/>
                <a:chExt cx="274320" cy="274320"/>
              </a:xfrm>
            </p:grpSpPr>
            <p:sp>
              <p:nvSpPr>
                <p:cNvPr id="4" name="Oval 3"/>
                <p:cNvSpPr>
                  <a:spLocks noChangeAspect="1"/>
                </p:cNvSpPr>
                <p:nvPr/>
              </p:nvSpPr>
              <p:spPr>
                <a:xfrm>
                  <a:off x="6233161" y="2097185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>
                  <a:spLocks noChangeAspect="1"/>
                </p:cNvSpPr>
                <p:nvPr/>
              </p:nvSpPr>
              <p:spPr>
                <a:xfrm>
                  <a:off x="6278881" y="2142905"/>
                  <a:ext cx="182880" cy="18288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280550" y="5126835"/>
                <a:ext cx="274320" cy="274320"/>
                <a:chOff x="6233161" y="2097185"/>
                <a:chExt cx="274320" cy="274320"/>
              </a:xfrm>
            </p:grpSpPr>
            <p:sp>
              <p:nvSpPr>
                <p:cNvPr id="9" name="Oval 8"/>
                <p:cNvSpPr>
                  <a:spLocks noChangeAspect="1"/>
                </p:cNvSpPr>
                <p:nvPr/>
              </p:nvSpPr>
              <p:spPr>
                <a:xfrm>
                  <a:off x="6233161" y="2097185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>
                  <a:spLocks noChangeAspect="1"/>
                </p:cNvSpPr>
                <p:nvPr/>
              </p:nvSpPr>
              <p:spPr>
                <a:xfrm>
                  <a:off x="6278881" y="2142905"/>
                  <a:ext cx="182880" cy="18288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4" name="Oval 13"/>
          <p:cNvSpPr>
            <a:spLocks noChangeAspect="1"/>
          </p:cNvSpPr>
          <p:nvPr/>
        </p:nvSpPr>
        <p:spPr>
          <a:xfrm>
            <a:off x="636275" y="1449357"/>
            <a:ext cx="3200400" cy="3200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2000">
                <a:schemeClr val="bg1"/>
              </a:gs>
              <a:gs pos="44000">
                <a:schemeClr val="accent1">
                  <a:lumMod val="45000"/>
                  <a:lumOff val="55000"/>
                </a:schemeClr>
              </a:gs>
              <a:gs pos="77000">
                <a:srgbClr val="2B3DE5"/>
              </a:gs>
              <a:gs pos="96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66021" y="2541726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99775" y="2820957"/>
            <a:ext cx="457200" cy="457200"/>
            <a:chOff x="1126049" y="2803859"/>
            <a:chExt cx="457200" cy="45720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126049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165419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4809689" y="4258442"/>
            <a:ext cx="548640" cy="54864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008" rtlCol="0" anchor="ctr" anchorCtr="1"/>
          <a:lstStyle/>
          <a:p>
            <a:pPr algn="ctr"/>
            <a:r>
              <a:rPr lang="en-US" sz="6000" dirty="0" smtClean="0">
                <a:solidFill>
                  <a:srgbClr val="4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6000" dirty="0">
              <a:solidFill>
                <a:srgbClr val="4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315975" y="2820957"/>
            <a:ext cx="457200" cy="457200"/>
            <a:chOff x="3201040" y="2803859"/>
            <a:chExt cx="457200" cy="4572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>
            <a:spLocks noChangeAspect="1"/>
          </p:cNvSpPr>
          <p:nvPr/>
        </p:nvSpPr>
        <p:spPr>
          <a:xfrm>
            <a:off x="918215" y="1749077"/>
            <a:ext cx="2615184" cy="26151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C -3.61111E-6 0.10463 -0.06423 0.19074 -0.14357 0.19074 C -0.22309 0.19005 -0.28767 0.10463 -0.28767 -1.85185E-6 C -0.28767 -0.10555 -0.22309 -0.19074 -0.14357 -0.19074 C -0.06423 -0.19074 -3.61111E-6 -0.10555 -3.61111E-6 -1.85185E-6 Z " pathEditMode="fixed" rAng="5400000" ptsTypes="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/>
        </p:nvSpPr>
        <p:spPr>
          <a:xfrm>
            <a:off x="4990555" y="1830359"/>
            <a:ext cx="3200400" cy="3200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4000">
                <a:schemeClr val="bg1"/>
              </a:gs>
              <a:gs pos="38000">
                <a:srgbClr val="C1FFC1"/>
              </a:gs>
              <a:gs pos="58000">
                <a:srgbClr val="8FFF8F"/>
              </a:gs>
              <a:gs pos="96000">
                <a:srgbClr val="00DE00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054055" y="3201959"/>
            <a:ext cx="457200" cy="457200"/>
            <a:chOff x="3201040" y="2803859"/>
            <a:chExt cx="457200" cy="45720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6351487" y="3209071"/>
            <a:ext cx="457200" cy="457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008" rtlCol="0" anchor="ctr" anchorCtr="1"/>
          <a:lstStyle/>
          <a:p>
            <a:pPr algn="ctr"/>
            <a:r>
              <a:rPr lang="en-US" sz="4400" dirty="0" smtClean="0">
                <a:solidFill>
                  <a:srgbClr val="4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dirty="0">
              <a:solidFill>
                <a:srgbClr val="4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70255" y="3201959"/>
            <a:ext cx="457200" cy="457200"/>
            <a:chOff x="3201040" y="2803859"/>
            <a:chExt cx="457200" cy="4572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20"/>
          <p:cNvSpPr>
            <a:spLocks noChangeAspect="1"/>
          </p:cNvSpPr>
          <p:nvPr/>
        </p:nvSpPr>
        <p:spPr>
          <a:xfrm>
            <a:off x="973737" y="1830359"/>
            <a:ext cx="3200400" cy="3200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4000">
                <a:schemeClr val="bg1"/>
              </a:gs>
              <a:gs pos="38000">
                <a:srgbClr val="FFABE9"/>
              </a:gs>
              <a:gs pos="58000">
                <a:srgbClr val="FF8BE1"/>
              </a:gs>
              <a:gs pos="96000">
                <a:srgbClr val="FF33CC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37237" y="3201959"/>
            <a:ext cx="457200" cy="457200"/>
            <a:chOff x="3201040" y="2803859"/>
            <a:chExt cx="457200" cy="457200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val 27"/>
          <p:cNvSpPr>
            <a:spLocks noChangeAspect="1"/>
          </p:cNvSpPr>
          <p:nvPr/>
        </p:nvSpPr>
        <p:spPr>
          <a:xfrm>
            <a:off x="2334669" y="3209071"/>
            <a:ext cx="457200" cy="457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008" rtlCol="0" anchor="ctr" anchorCtr="1"/>
          <a:lstStyle/>
          <a:p>
            <a:pPr algn="ctr"/>
            <a:r>
              <a:rPr lang="en-US" sz="4400" dirty="0" smtClean="0">
                <a:solidFill>
                  <a:srgbClr val="4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dirty="0">
              <a:solidFill>
                <a:srgbClr val="4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53437" y="3201959"/>
            <a:ext cx="457200" cy="457200"/>
            <a:chOff x="3201040" y="2803859"/>
            <a:chExt cx="457200" cy="4572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201040" y="280385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240410" y="2849579"/>
              <a:ext cx="365760" cy="36576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r>
                <a:rPr lang="en-US" sz="6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7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21 -0.05555 C -0.47621 0.04908 -0.54044 0.13519 -0.61978 0.13519 C -0.6993 0.1345 -0.76388 0.04908 -0.76388 -0.05555 C -0.76388 -0.1611 -0.6993 -0.24629 -0.61978 -0.24629 C -0.54044 -0.24629 -0.47621 -0.1611 -0.47621 -0.05555 Z " pathEditMode="fixed" rAng="5400000" ptsTypes="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03 -0.05463 C -0.47603 -0.15903 -0.4118 -0.24537 -0.33245 -0.24537 C -0.25293 -0.24467 -0.18835 -0.15903 -0.18835 -0.05463 C -0.18835 0.05093 -0.25293 0.13611 -0.33245 0.13611 C -0.4118 0.13611 -0.47603 0.05093 -0.47603 -0.05463 Z " pathEditMode="fixed" rAng="16200000" ptsTypes="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9 -0.05555 C -0.03679 0.04908 -0.10102 0.13519 -0.18036 0.13519 C -0.25988 0.1345 -0.32446 0.04908 -0.32446 -0.05555 C -0.32446 -0.1611 -0.25988 -0.24629 -0.18036 -0.24629 C -0.10102 -0.24629 -0.03679 -0.1611 -0.03679 -0.05555 Z " pathEditMode="fixed" rAng="540000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1 -0.05463 C -0.03661 -0.15903 0.02763 -0.24537 0.10698 -0.24537 C 0.1865 -0.24467 0.25108 -0.15903 0.25108 -0.05463 C 0.25108 0.05093 0.1865 0.13611 0.10698 0.13611 C 0.02763 0.13611 -0.03661 0.05093 -0.03661 -0.05463 Z " pathEditMode="fixed" rAng="16200000" ptsTypes="A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96"/>
            <a:ext cx="4333875" cy="45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6413497" y="317498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5572" r="50149" b="54351"/>
          <a:stretch/>
        </p:blipFill>
        <p:spPr bwMode="auto">
          <a:xfrm>
            <a:off x="5454647" y="317499"/>
            <a:ext cx="879733" cy="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7178" r="49801" b="34083"/>
          <a:stretch/>
        </p:blipFill>
        <p:spPr bwMode="auto">
          <a:xfrm>
            <a:off x="4533898" y="339724"/>
            <a:ext cx="905606" cy="8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25867" r="72710" b="54494"/>
          <a:stretch/>
        </p:blipFill>
        <p:spPr bwMode="auto">
          <a:xfrm>
            <a:off x="7677149" y="339724"/>
            <a:ext cx="85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338953" y="1817828"/>
            <a:ext cx="1605055" cy="1938992"/>
            <a:chOff x="5338953" y="1817828"/>
            <a:chExt cx="1605055" cy="1938992"/>
          </a:xfrm>
        </p:grpSpPr>
        <p:sp>
          <p:nvSpPr>
            <p:cNvPr id="51" name="TextBox 50"/>
            <p:cNvSpPr txBox="1"/>
            <p:nvPr/>
          </p:nvSpPr>
          <p:spPr>
            <a:xfrm>
              <a:off x="533895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623968" y="2400626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623968" y="2853983"/>
              <a:ext cx="320040" cy="320040"/>
            </a:xfrm>
            <a:prstGeom prst="ellipse">
              <a:avLst/>
            </a:prstGeom>
            <a:solidFill>
              <a:srgbClr val="CC00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3835" y="1485900"/>
            <a:ext cx="732893" cy="830997"/>
          </a:xfrm>
          <a:prstGeom prst="rect">
            <a:avLst/>
          </a:prstGeom>
          <a:noFill/>
          <a:ln w="28575">
            <a:solidFill>
              <a:srgbClr val="CC00CC"/>
            </a:solidFill>
            <a:prstDash val="lg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48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317273" y="1817828"/>
            <a:ext cx="1605055" cy="1938992"/>
            <a:chOff x="1317273" y="1817828"/>
            <a:chExt cx="1605055" cy="1938992"/>
          </a:xfrm>
        </p:grpSpPr>
        <p:sp>
          <p:nvSpPr>
            <p:cNvPr id="53" name="TextBox 52"/>
            <p:cNvSpPr txBox="1"/>
            <p:nvPr/>
          </p:nvSpPr>
          <p:spPr>
            <a:xfrm>
              <a:off x="1317273" y="1817828"/>
              <a:ext cx="129554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02288" y="2400626"/>
              <a:ext cx="320040" cy="320040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01168" rtlCol="0" anchor="ctr" anchorCtr="1"/>
            <a:lstStyle/>
            <a:p>
              <a:pPr algn="ctr"/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2602288" y="2853983"/>
            <a:ext cx="320040" cy="32004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72155" y="1485900"/>
            <a:ext cx="732893" cy="830997"/>
          </a:xfrm>
          <a:prstGeom prst="rect">
            <a:avLst/>
          </a:prstGeom>
          <a:noFill/>
          <a:ln w="28575">
            <a:solidFill>
              <a:srgbClr val="008000"/>
            </a:solidFill>
            <a:prstDash val="lg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7227" y="3859769"/>
            <a:ext cx="1364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693" y="5036686"/>
            <a:ext cx="186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2890817" y="3892644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47178" r="49801" b="34083"/>
          <a:stretch/>
        </p:blipFill>
        <p:spPr bwMode="auto">
          <a:xfrm>
            <a:off x="2895129" y="5091122"/>
            <a:ext cx="905606" cy="8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25867" r="72710" b="54494"/>
          <a:stretch/>
        </p:blipFill>
        <p:spPr bwMode="auto">
          <a:xfrm>
            <a:off x="6940987" y="5070826"/>
            <a:ext cx="85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366715" y="3859769"/>
            <a:ext cx="1324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46796" r="27562" b="33509"/>
          <a:stretch/>
        </p:blipFill>
        <p:spPr bwMode="auto">
          <a:xfrm>
            <a:off x="6912497" y="3892644"/>
            <a:ext cx="914231" cy="8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5326640" y="5036686"/>
            <a:ext cx="1364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–1 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Hard for an Atom to be Happy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07049" y="4650348"/>
            <a:ext cx="1114426" cy="1858586"/>
            <a:chOff x="3702649" y="4513396"/>
            <a:chExt cx="1114426" cy="1858586"/>
          </a:xfrm>
        </p:grpSpPr>
        <p:pic>
          <p:nvPicPr>
            <p:cNvPr id="23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r="20092"/>
            <a:stretch/>
          </p:blipFill>
          <p:spPr bwMode="auto">
            <a:xfrm>
              <a:off x="3702649" y="4513396"/>
              <a:ext cx="1114426" cy="185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030088" y="5232623"/>
              <a:ext cx="459549" cy="200055"/>
            </a:xfrm>
            <a:prstGeom prst="rect">
              <a:avLst/>
            </a:prstGeom>
            <a:solidFill>
              <a:srgbClr val="FFDD09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300" b="1" dirty="0" smtClean="0"/>
                <a:t>charge</a:t>
              </a:r>
              <a:endParaRPr lang="en-US" sz="13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81290" y="4740885"/>
              <a:ext cx="757145" cy="425450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7" grpId="0" animBg="1"/>
      <p:bldP spid="55" grpId="0" animBg="1"/>
      <p:bldP spid="18" grpId="0"/>
      <p:bldP spid="58" grpId="0"/>
      <p:bldP spid="62" grpId="0"/>
      <p:bldP spid="6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5093"/>
              </p:ext>
            </p:extLst>
          </p:nvPr>
        </p:nvGraphicFramePr>
        <p:xfrm>
          <a:off x="4114800" y="45720"/>
          <a:ext cx="5029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shorthand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laugh out loud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arrival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:-(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 face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TTYL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to you later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Repondez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s'il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plait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five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:-P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0:-)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MYOB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*\0/*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1079746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every 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218286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allow us to get our message across quickly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365530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meanings of these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shorthands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9450</TotalTime>
  <Words>2723</Words>
  <Application>Microsoft Office PowerPoint</Application>
  <PresentationFormat>On-screen Show (4:3)</PresentationFormat>
  <Paragraphs>848</Paragraphs>
  <Slides>85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Wingdings</vt:lpstr>
      <vt:lpstr>Office Theme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Lewis Dot Structures</vt:lpstr>
      <vt:lpstr>Today’s Lesson</vt:lpstr>
      <vt:lpstr>Covalent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Orbital Theory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Figuring out Bonding</vt:lpstr>
      <vt:lpstr>Lewis Dot Structures</vt:lpstr>
      <vt:lpstr>Counting In The Electrons</vt:lpstr>
      <vt:lpstr>Rationale for this Method</vt:lpstr>
      <vt:lpstr>Drawing Lewis Dot Structures 1</vt:lpstr>
      <vt:lpstr>Get Valence Electrons (Ve) from Group Numbers (GN)</vt:lpstr>
      <vt:lpstr>PowerPoint Presentation</vt:lpstr>
      <vt:lpstr>Drawing Lewis Dot Structures 1</vt:lpstr>
      <vt:lpstr>Drawing Lewis Dot Structures 2</vt:lpstr>
      <vt:lpstr>PowerPoint Presentation</vt:lpstr>
      <vt:lpstr>Drawing Lewis Dot Structures 2</vt:lpstr>
      <vt:lpstr>Drawing Lewis Dot Structures 3</vt:lpstr>
      <vt:lpstr>Drawing Lewis Dot Structures 4</vt:lpstr>
      <vt:lpstr>Check for Understanding 1</vt:lpstr>
      <vt:lpstr>Check for Understanding 2</vt:lpstr>
      <vt:lpstr>Special Case</vt:lpstr>
      <vt:lpstr>Valence Electrons &amp; Lewis Dot Structures</vt:lpstr>
      <vt:lpstr>Individual Practice</vt:lpstr>
      <vt:lpstr>Counting In The Electrons</vt:lpstr>
      <vt:lpstr>What is available for bonding?</vt:lpstr>
      <vt:lpstr>What is available for bonding?</vt:lpstr>
      <vt:lpstr>How Many Bonds Can Form?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Curriculum</vt:lpstr>
      <vt:lpstr>Simplified</vt:lpstr>
      <vt:lpstr>It’s Hard for an Atom to be Happy</vt:lpstr>
      <vt:lpstr>Charges</vt:lpstr>
      <vt:lpstr>It’s Hard for an Atom to be Happy</vt:lpstr>
      <vt:lpstr>It’s Hard for an Atom to be Happy</vt:lpstr>
      <vt:lpstr>Charges</vt:lpstr>
      <vt:lpstr>It’s Hard for an Atom to be Happy</vt:lpstr>
      <vt:lpstr>Bonding Offers Another Solution</vt:lpstr>
      <vt:lpstr>Bonding Offers Another Solution</vt:lpstr>
      <vt:lpstr>Bonding Offers Another Solution</vt:lpstr>
      <vt:lpstr>PowerPoint Presentation</vt:lpstr>
      <vt:lpstr>PowerPoint Presentation</vt:lpstr>
      <vt:lpstr>Bonding Offers Another Solution</vt:lpstr>
      <vt:lpstr>Bonding is Sometimes Best</vt:lpstr>
      <vt:lpstr>PowerPoint Presentation</vt:lpstr>
      <vt:lpstr>PowerPoint Presentation</vt:lpstr>
      <vt:lpstr>PowerPoint Presentation</vt:lpstr>
      <vt:lpstr>With Animations</vt:lpstr>
      <vt:lpstr>PowerPoint Presentation</vt:lpstr>
      <vt:lpstr>PowerPoint Presentation</vt:lpstr>
      <vt:lpstr>PowerPoint Presentation</vt:lpstr>
      <vt:lpstr>It’s Hard for an Atom to be Happy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486</cp:revision>
  <cp:lastPrinted>2014-05-22T01:24:15Z</cp:lastPrinted>
  <dcterms:created xsi:type="dcterms:W3CDTF">2012-09-15T16:31:25Z</dcterms:created>
  <dcterms:modified xsi:type="dcterms:W3CDTF">2019-04-20T00:51:33Z</dcterms:modified>
</cp:coreProperties>
</file>