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1072" r:id="rId2"/>
    <p:sldId id="1074" r:id="rId3"/>
    <p:sldId id="1075" r:id="rId4"/>
    <p:sldId id="1076" r:id="rId5"/>
    <p:sldId id="1077" r:id="rId6"/>
    <p:sldId id="1078" r:id="rId7"/>
    <p:sldId id="1080" r:id="rId8"/>
    <p:sldId id="975" r:id="rId9"/>
    <p:sldId id="1120" r:id="rId10"/>
    <p:sldId id="1079" r:id="rId11"/>
    <p:sldId id="1089" r:id="rId12"/>
    <p:sldId id="1086" r:id="rId13"/>
    <p:sldId id="1097" r:id="rId14"/>
    <p:sldId id="1090" r:id="rId15"/>
    <p:sldId id="1083" r:id="rId16"/>
    <p:sldId id="1084" r:id="rId17"/>
    <p:sldId id="1085" r:id="rId18"/>
    <p:sldId id="1110" r:id="rId19"/>
    <p:sldId id="1111" r:id="rId20"/>
    <p:sldId id="1113" r:id="rId21"/>
    <p:sldId id="1114" r:id="rId22"/>
    <p:sldId id="1115" r:id="rId23"/>
    <p:sldId id="1112" r:id="rId24"/>
    <p:sldId id="1109" r:id="rId25"/>
    <p:sldId id="1094" r:id="rId26"/>
    <p:sldId id="1087" r:id="rId27"/>
    <p:sldId id="1091" r:id="rId28"/>
    <p:sldId id="1082" r:id="rId29"/>
    <p:sldId id="1104" r:id="rId30"/>
    <p:sldId id="1105" r:id="rId31"/>
    <p:sldId id="1088" r:id="rId32"/>
    <p:sldId id="1108" r:id="rId33"/>
    <p:sldId id="1117" r:id="rId34"/>
    <p:sldId id="1118" r:id="rId35"/>
    <p:sldId id="1098" r:id="rId36"/>
    <p:sldId id="1099" r:id="rId37"/>
    <p:sldId id="1103" r:id="rId38"/>
    <p:sldId id="1106" r:id="rId39"/>
    <p:sldId id="1123" r:id="rId40"/>
    <p:sldId id="1107" r:id="rId41"/>
    <p:sldId id="1119" r:id="rId42"/>
    <p:sldId id="1073" r:id="rId43"/>
    <p:sldId id="1058" r:id="rId44"/>
    <p:sldId id="976" r:id="rId45"/>
    <p:sldId id="977" r:id="rId46"/>
    <p:sldId id="978" r:id="rId47"/>
    <p:sldId id="979" r:id="rId48"/>
    <p:sldId id="1026" r:id="rId49"/>
    <p:sldId id="1095" r:id="rId50"/>
    <p:sldId id="1096" r:id="rId51"/>
    <p:sldId id="1092" r:id="rId52"/>
    <p:sldId id="1121" r:id="rId53"/>
    <p:sldId id="1122" r:id="rId54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0066"/>
    <a:srgbClr val="FFFFBD"/>
    <a:srgbClr val="53FFA1"/>
    <a:srgbClr val="008A3E"/>
    <a:srgbClr val="CCFF99"/>
    <a:srgbClr val="E80000"/>
    <a:srgbClr val="006600"/>
    <a:srgbClr val="FFC1C1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256" autoAdjust="0"/>
    <p:restoredTop sz="86375" autoAdjust="0"/>
  </p:normalViewPr>
  <p:slideViewPr>
    <p:cSldViewPr snapToGrid="0">
      <p:cViewPr>
        <p:scale>
          <a:sx n="70" d="100"/>
          <a:sy n="70" d="100"/>
        </p:scale>
        <p:origin x="-1574" y="-3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10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4" y="0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0" tIns="46660" rIns="93320" bIns="466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20" tIns="46660" rIns="93320" bIns="466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4" y="8845045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457594" y="6596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UxChgvLAzp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LiAvDpl5aJ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List Mg, Al and Ca in order of increasing ionization energy</a:t>
            </a:r>
          </a:p>
          <a:p>
            <a:pPr marL="803275"/>
            <a:r>
              <a:rPr lang="en-US" b="1" dirty="0" smtClean="0">
                <a:solidFill>
                  <a:schemeClr val="bg1"/>
                </a:solidFill>
              </a:rPr>
              <a:t>Ca &lt; Mg &lt; Al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n-US" dirty="0" smtClean="0"/>
              <a:t>Which metal will react most readily in a reaction that involves ionization?</a:t>
            </a:r>
          </a:p>
          <a:p>
            <a:pPr marL="803275"/>
            <a:r>
              <a:rPr lang="en-US" b="1" dirty="0" smtClean="0">
                <a:solidFill>
                  <a:schemeClr val="bg1"/>
                </a:solidFill>
              </a:rPr>
              <a:t>Ca</a:t>
            </a:r>
          </a:p>
          <a:p>
            <a:pPr marL="803275"/>
            <a:r>
              <a:rPr lang="en-US" b="1" dirty="0" smtClean="0">
                <a:solidFill>
                  <a:schemeClr val="bg1"/>
                </a:solidFill>
              </a:rPr>
              <a:t>Lowest ionization energy means most readily lose its electron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2809" y="0"/>
            <a:ext cx="1191191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Ionization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Find a reaction for which the rate is dependent upon removal of electrons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Run this reaction with a variety of different elements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The element that reacts the fastest has the lowest ionization energy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The element that reacts the slowest has the highest ionization energy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65550" y="5944969"/>
            <a:ext cx="1612900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8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Experiment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77312" y="1266869"/>
            <a:ext cx="2220481" cy="1373734"/>
            <a:chOff x="119844" y="1502451"/>
            <a:chExt cx="2220481" cy="137373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89" b="20974"/>
            <a:stretch/>
          </p:blipFill>
          <p:spPr bwMode="auto">
            <a:xfrm>
              <a:off x="559085" y="1502451"/>
              <a:ext cx="134199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9844" y="2414520"/>
              <a:ext cx="2220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calcium metal</a:t>
              </a:r>
              <a:endPara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90341" y="3003408"/>
            <a:ext cx="3383280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Whichever one reacts the most vigorously has the lowest ionization energy</a:t>
            </a:r>
            <a:endParaRPr lang="en-US" sz="32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9843" y="3094585"/>
            <a:ext cx="2935419" cy="1373734"/>
            <a:chOff x="4456610" y="1502451"/>
            <a:chExt cx="2935419" cy="137373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39" r="28901" b="10134"/>
            <a:stretch/>
          </p:blipFill>
          <p:spPr bwMode="auto">
            <a:xfrm>
              <a:off x="4837771" y="1502451"/>
              <a:ext cx="2173097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456610" y="2414520"/>
              <a:ext cx="29354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magnesium ribbon</a:t>
              </a:r>
              <a:endPara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6548" y="4922300"/>
            <a:ext cx="2182008" cy="1373734"/>
            <a:chOff x="7392029" y="1502451"/>
            <a:chExt cx="2182008" cy="137373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70" b="5795"/>
            <a:stretch/>
          </p:blipFill>
          <p:spPr bwMode="auto">
            <a:xfrm>
              <a:off x="7844995" y="1502451"/>
              <a:ext cx="1276077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392029" y="2414520"/>
              <a:ext cx="2182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aluminum foil</a:t>
              </a:r>
              <a:endPara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47688" y="1266869"/>
            <a:ext cx="2116285" cy="5029165"/>
            <a:chOff x="3247688" y="1266869"/>
            <a:chExt cx="2116285" cy="5029165"/>
          </a:xfrm>
        </p:grpSpPr>
        <p:grpSp>
          <p:nvGrpSpPr>
            <p:cNvPr id="4" name="Group 3"/>
            <p:cNvGrpSpPr/>
            <p:nvPr/>
          </p:nvGrpSpPr>
          <p:grpSpPr>
            <a:xfrm>
              <a:off x="3247688" y="1266869"/>
              <a:ext cx="2116285" cy="1373734"/>
              <a:chOff x="2340325" y="1502451"/>
              <a:chExt cx="2116285" cy="1373734"/>
            </a:xfrm>
          </p:grpSpPr>
          <p:pic>
            <p:nvPicPr>
              <p:cNvPr id="2054" name="Picture 6" descr="http://www.classicgaming.cc/classics/pacman/i/pacma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944509" y="1502451"/>
                <a:ext cx="907917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340325" y="2414520"/>
                <a:ext cx="2116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electron thief</a:t>
                </a:r>
                <a:endPara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247688" y="3094585"/>
              <a:ext cx="2116285" cy="1373734"/>
              <a:chOff x="2340325" y="1502451"/>
              <a:chExt cx="2116285" cy="1373734"/>
            </a:xfrm>
          </p:grpSpPr>
          <p:pic>
            <p:nvPicPr>
              <p:cNvPr id="19" name="Picture 6" descr="http://www.classicgaming.cc/classics/pacman/i/pacma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944509" y="1502451"/>
                <a:ext cx="907917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2340325" y="2414520"/>
                <a:ext cx="2116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electron thief</a:t>
                </a:r>
                <a:endPara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247688" y="4922300"/>
              <a:ext cx="2116285" cy="1373734"/>
              <a:chOff x="2340325" y="1502451"/>
              <a:chExt cx="2116285" cy="1373734"/>
            </a:xfrm>
          </p:grpSpPr>
          <p:pic>
            <p:nvPicPr>
              <p:cNvPr id="22" name="Picture 6" descr="http://www.classicgaming.cc/classics/pacman/i/pacma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944509" y="1502451"/>
                <a:ext cx="907917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340325" y="2414520"/>
                <a:ext cx="2116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electron thief</a:t>
                </a:r>
                <a:endPara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5590341" y="5372704"/>
            <a:ext cx="3383280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one has the lowest ionization energy?</a:t>
            </a:r>
          </a:p>
          <a:p>
            <a:pPr algn="ctr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video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(go to 1:10)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7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53003" y="4650218"/>
            <a:ext cx="7959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other is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energy it takes to remove the electron from the metal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Thief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52809" y="0"/>
            <a:ext cx="1191191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3003" y="3010060"/>
            <a:ext cx="795963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fast depends on two things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3003" y="5962740"/>
            <a:ext cx="795963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ionization energy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003" y="2189981"/>
            <a:ext cx="795963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can steal electrons from metals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003" y="3830139"/>
            <a:ext cx="795963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One is the concentration of H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07462" y="1369902"/>
            <a:ext cx="5529079" cy="584775"/>
            <a:chOff x="1807462" y="3680768"/>
            <a:chExt cx="5529079" cy="584775"/>
          </a:xfrm>
        </p:grpSpPr>
        <p:sp>
          <p:nvSpPr>
            <p:cNvPr id="27" name="TextBox 26"/>
            <p:cNvSpPr txBox="1"/>
            <p:nvPr/>
          </p:nvSpPr>
          <p:spPr>
            <a:xfrm>
              <a:off x="1807462" y="3680768"/>
              <a:ext cx="5529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Mg  +  H</a:t>
              </a:r>
              <a:r>
                <a: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Mg</a:t>
              </a:r>
              <a:r>
                <a: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+ 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6200000">
              <a:off x="4565650" y="3287356"/>
              <a:ext cx="0" cy="1371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293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25" grpId="0"/>
      <p:bldP spid="26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220"/>
          <p:cNvGrpSpPr/>
          <p:nvPr/>
        </p:nvGrpSpPr>
        <p:grpSpPr>
          <a:xfrm>
            <a:off x="2831240" y="5486669"/>
            <a:ext cx="836079" cy="411480"/>
            <a:chOff x="2928215" y="3152072"/>
            <a:chExt cx="836079" cy="411480"/>
          </a:xfrm>
        </p:grpSpPr>
        <p:sp>
          <p:nvSpPr>
            <p:cNvPr id="7" name="TextBox 6"/>
            <p:cNvSpPr txBox="1"/>
            <p:nvPr/>
          </p:nvSpPr>
          <p:spPr>
            <a:xfrm>
              <a:off x="2928215" y="317314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>
              <a:spLocks/>
            </p:cNvSpPr>
            <p:nvPr/>
          </p:nvSpPr>
          <p:spPr>
            <a:xfrm>
              <a:off x="3352814" y="3152072"/>
              <a:ext cx="411480" cy="41148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221667" y="4197924"/>
            <a:ext cx="2615627" cy="1700225"/>
            <a:chOff x="34635" y="1863327"/>
            <a:chExt cx="2615627" cy="1700225"/>
          </a:xfrm>
        </p:grpSpPr>
        <p:sp>
          <p:nvSpPr>
            <p:cNvPr id="202" name="TextBox 201"/>
            <p:cNvSpPr txBox="1"/>
            <p:nvPr/>
          </p:nvSpPr>
          <p:spPr>
            <a:xfrm>
              <a:off x="34635" y="317314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Rectangle 203"/>
            <p:cNvSpPr>
              <a:spLocks/>
            </p:cNvSpPr>
            <p:nvPr/>
          </p:nvSpPr>
          <p:spPr>
            <a:xfrm>
              <a:off x="459234" y="3152072"/>
              <a:ext cx="411480" cy="41148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603441" y="3197792"/>
              <a:ext cx="123067" cy="301752"/>
              <a:chOff x="947846" y="5752718"/>
              <a:chExt cx="123067" cy="301752"/>
            </a:xfrm>
          </p:grpSpPr>
          <p:cxnSp>
            <p:nvCxnSpPr>
              <p:cNvPr id="206" name="Straight Arrow Connector 205"/>
              <p:cNvCxnSpPr/>
              <p:nvPr/>
            </p:nvCxnSpPr>
            <p:spPr>
              <a:xfrm flipV="1">
                <a:off x="947846" y="5752718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/>
              <p:nvPr/>
            </p:nvCxnSpPr>
            <p:spPr>
              <a:xfrm>
                <a:off x="1070913" y="5752718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6" name="TextBox 195"/>
            <p:cNvSpPr txBox="1"/>
            <p:nvPr/>
          </p:nvSpPr>
          <p:spPr>
            <a:xfrm>
              <a:off x="34635" y="208761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Rectangle 197"/>
            <p:cNvSpPr>
              <a:spLocks/>
            </p:cNvSpPr>
            <p:nvPr/>
          </p:nvSpPr>
          <p:spPr>
            <a:xfrm>
              <a:off x="459234" y="2066541"/>
              <a:ext cx="411480" cy="41148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200" name="Straight Arrow Connector 199"/>
            <p:cNvCxnSpPr/>
            <p:nvPr/>
          </p:nvCxnSpPr>
          <p:spPr>
            <a:xfrm flipV="1">
              <a:off x="603441" y="2112261"/>
              <a:ext cx="0" cy="301752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/>
            <p:cNvSpPr txBox="1"/>
            <p:nvPr/>
          </p:nvSpPr>
          <p:spPr>
            <a:xfrm>
              <a:off x="34635" y="262893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Rectangle 191"/>
            <p:cNvSpPr>
              <a:spLocks/>
            </p:cNvSpPr>
            <p:nvPr/>
          </p:nvSpPr>
          <p:spPr>
            <a:xfrm>
              <a:off x="459234" y="2607863"/>
              <a:ext cx="411480" cy="41148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194" name="Straight Arrow Connector 193"/>
            <p:cNvCxnSpPr/>
            <p:nvPr/>
          </p:nvCxnSpPr>
          <p:spPr>
            <a:xfrm flipV="1">
              <a:off x="603441" y="2653583"/>
              <a:ext cx="0" cy="30175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>
              <a:off x="726508" y="2653583"/>
              <a:ext cx="0" cy="30175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>
              <a:off x="850759" y="1884401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Rectangle 186"/>
            <p:cNvSpPr>
              <a:spLocks/>
            </p:cNvSpPr>
            <p:nvPr/>
          </p:nvSpPr>
          <p:spPr>
            <a:xfrm>
              <a:off x="1289162" y="1863327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88" name="Rectangle 187"/>
            <p:cNvSpPr>
              <a:spLocks/>
            </p:cNvSpPr>
            <p:nvPr/>
          </p:nvSpPr>
          <p:spPr>
            <a:xfrm>
              <a:off x="1763972" y="1863327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89" name="Rectangle 188"/>
            <p:cNvSpPr>
              <a:spLocks/>
            </p:cNvSpPr>
            <p:nvPr/>
          </p:nvSpPr>
          <p:spPr>
            <a:xfrm>
              <a:off x="2238782" y="1863327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850759" y="2428624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ctangle 181"/>
            <p:cNvSpPr>
              <a:spLocks/>
            </p:cNvSpPr>
            <p:nvPr/>
          </p:nvSpPr>
          <p:spPr>
            <a:xfrm>
              <a:off x="1289162" y="2407550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1433369" y="2453270"/>
              <a:ext cx="123067" cy="301752"/>
              <a:chOff x="2323612" y="4418077"/>
              <a:chExt cx="123067" cy="301752"/>
            </a:xfrm>
          </p:grpSpPr>
          <p:cxnSp>
            <p:nvCxnSpPr>
              <p:cNvPr id="184" name="Straight Arrow Connector 183"/>
              <p:cNvCxnSpPr/>
              <p:nvPr/>
            </p:nvCxnSpPr>
            <p:spPr>
              <a:xfrm flipV="1">
                <a:off x="2323612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/>
              <p:cNvCxnSpPr/>
              <p:nvPr/>
            </p:nvCxnSpPr>
            <p:spPr>
              <a:xfrm>
                <a:off x="2446679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8" name="Rectangle 177"/>
            <p:cNvSpPr>
              <a:spLocks/>
            </p:cNvSpPr>
            <p:nvPr/>
          </p:nvSpPr>
          <p:spPr>
            <a:xfrm>
              <a:off x="1763972" y="2407550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1908179" y="2453270"/>
              <a:ext cx="123067" cy="301752"/>
              <a:chOff x="2874628" y="4418077"/>
              <a:chExt cx="123067" cy="301752"/>
            </a:xfrm>
          </p:grpSpPr>
          <p:cxnSp>
            <p:nvCxnSpPr>
              <p:cNvPr id="180" name="Straight Arrow Connector 179"/>
              <p:cNvCxnSpPr/>
              <p:nvPr/>
            </p:nvCxnSpPr>
            <p:spPr>
              <a:xfrm flipV="1">
                <a:off x="2874628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/>
              <p:nvPr/>
            </p:nvCxnSpPr>
            <p:spPr>
              <a:xfrm>
                <a:off x="2997695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" name="Rectangle 173"/>
            <p:cNvSpPr>
              <a:spLocks/>
            </p:cNvSpPr>
            <p:nvPr/>
          </p:nvSpPr>
          <p:spPr>
            <a:xfrm>
              <a:off x="2238782" y="2407550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2382989" y="2453270"/>
              <a:ext cx="123067" cy="301752"/>
              <a:chOff x="3425644" y="4418077"/>
              <a:chExt cx="123067" cy="301752"/>
            </a:xfrm>
          </p:grpSpPr>
          <p:cxnSp>
            <p:nvCxnSpPr>
              <p:cNvPr id="176" name="Straight Arrow Connector 175"/>
              <p:cNvCxnSpPr/>
              <p:nvPr/>
            </p:nvCxnSpPr>
            <p:spPr>
              <a:xfrm flipV="1">
                <a:off x="3425644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>
                <a:off x="3548711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2" name="Group 261"/>
          <p:cNvGrpSpPr/>
          <p:nvPr/>
        </p:nvGrpSpPr>
        <p:grpSpPr>
          <a:xfrm>
            <a:off x="1417950" y="6143951"/>
            <a:ext cx="7504384" cy="584775"/>
            <a:chOff x="1514925" y="3893172"/>
            <a:chExt cx="7504384" cy="584775"/>
          </a:xfrm>
        </p:grpSpPr>
        <p:sp>
          <p:nvSpPr>
            <p:cNvPr id="210" name="TextBox 209"/>
            <p:cNvSpPr txBox="1"/>
            <p:nvPr/>
          </p:nvSpPr>
          <p:spPr>
            <a:xfrm>
              <a:off x="1514925" y="3893172"/>
              <a:ext cx="7504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r>
                <a:rPr lang="en-US" sz="4000" b="1" baseline="30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+    H</a:t>
              </a:r>
              <a:r>
                <a:rPr lang="en-US" sz="4000" b="1" baseline="30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Mg</a:t>
              </a:r>
              <a:r>
                <a:rPr lang="en-US" sz="4000" b="1" baseline="30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r>
                <a:rPr lang="en-US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+    H 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1" name="Straight Arrow Connector 210"/>
            <p:cNvCxnSpPr/>
            <p:nvPr/>
          </p:nvCxnSpPr>
          <p:spPr>
            <a:xfrm rot="16200000">
              <a:off x="4686870" y="3774080"/>
              <a:ext cx="0" cy="82296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/>
          <p:cNvGrpSpPr/>
          <p:nvPr/>
        </p:nvGrpSpPr>
        <p:grpSpPr>
          <a:xfrm>
            <a:off x="7604131" y="5486669"/>
            <a:ext cx="836079" cy="411480"/>
            <a:chOff x="2928215" y="3152072"/>
            <a:chExt cx="836079" cy="411480"/>
          </a:xfrm>
        </p:grpSpPr>
        <p:sp>
          <p:nvSpPr>
            <p:cNvPr id="256" name="TextBox 255"/>
            <p:cNvSpPr txBox="1"/>
            <p:nvPr/>
          </p:nvSpPr>
          <p:spPr>
            <a:xfrm>
              <a:off x="2928215" y="317314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7" name="Group 256"/>
            <p:cNvGrpSpPr/>
            <p:nvPr/>
          </p:nvGrpSpPr>
          <p:grpSpPr>
            <a:xfrm>
              <a:off x="3352814" y="3152072"/>
              <a:ext cx="411480" cy="411480"/>
              <a:chOff x="811261" y="5706998"/>
              <a:chExt cx="411480" cy="411480"/>
            </a:xfrm>
          </p:grpSpPr>
          <p:sp>
            <p:nvSpPr>
              <p:cNvPr id="258" name="Rectangle 257"/>
              <p:cNvSpPr>
                <a:spLocks/>
              </p:cNvSpPr>
              <p:nvPr/>
            </p:nvSpPr>
            <p:spPr>
              <a:xfrm>
                <a:off x="811261" y="5706998"/>
                <a:ext cx="411480" cy="411480"/>
              </a:xfrm>
              <a:prstGeom prst="rect">
                <a:avLst/>
              </a:prstGeom>
              <a:solidFill>
                <a:srgbClr val="CCFF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260" name="Straight Arrow Connector 259"/>
              <p:cNvCxnSpPr/>
              <p:nvPr/>
            </p:nvCxnSpPr>
            <p:spPr>
              <a:xfrm flipV="1">
                <a:off x="955468" y="5752718"/>
                <a:ext cx="0" cy="3017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5" name="Group 224"/>
          <p:cNvGrpSpPr/>
          <p:nvPr/>
        </p:nvGrpSpPr>
        <p:grpSpPr>
          <a:xfrm>
            <a:off x="4994558" y="4197924"/>
            <a:ext cx="2615627" cy="1700225"/>
            <a:chOff x="34635" y="1863327"/>
            <a:chExt cx="2615627" cy="1700225"/>
          </a:xfrm>
        </p:grpSpPr>
        <p:sp>
          <p:nvSpPr>
            <p:cNvPr id="226" name="TextBox 225"/>
            <p:cNvSpPr txBox="1"/>
            <p:nvPr/>
          </p:nvSpPr>
          <p:spPr>
            <a:xfrm>
              <a:off x="34635" y="317314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Rectangle 226"/>
            <p:cNvSpPr>
              <a:spLocks/>
            </p:cNvSpPr>
            <p:nvPr/>
          </p:nvSpPr>
          <p:spPr>
            <a:xfrm>
              <a:off x="459234" y="3152072"/>
              <a:ext cx="411480" cy="41148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603441" y="3197792"/>
              <a:ext cx="123067" cy="301752"/>
              <a:chOff x="947846" y="5752718"/>
              <a:chExt cx="123067" cy="301752"/>
            </a:xfrm>
          </p:grpSpPr>
          <p:cxnSp>
            <p:nvCxnSpPr>
              <p:cNvPr id="254" name="Straight Arrow Connector 253"/>
              <p:cNvCxnSpPr/>
              <p:nvPr/>
            </p:nvCxnSpPr>
            <p:spPr>
              <a:xfrm flipV="1">
                <a:off x="947846" y="5752718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Arrow Connector 254"/>
              <p:cNvCxnSpPr/>
              <p:nvPr/>
            </p:nvCxnSpPr>
            <p:spPr>
              <a:xfrm>
                <a:off x="1070913" y="5752718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9" name="TextBox 228"/>
            <p:cNvSpPr txBox="1"/>
            <p:nvPr/>
          </p:nvSpPr>
          <p:spPr>
            <a:xfrm>
              <a:off x="34635" y="208761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Rectangle 229"/>
            <p:cNvSpPr>
              <a:spLocks/>
            </p:cNvSpPr>
            <p:nvPr/>
          </p:nvSpPr>
          <p:spPr>
            <a:xfrm>
              <a:off x="459234" y="2066541"/>
              <a:ext cx="411480" cy="41148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34635" y="262893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Rectangle 233"/>
            <p:cNvSpPr>
              <a:spLocks/>
            </p:cNvSpPr>
            <p:nvPr/>
          </p:nvSpPr>
          <p:spPr>
            <a:xfrm>
              <a:off x="459234" y="2607863"/>
              <a:ext cx="411480" cy="41148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603441" y="2653583"/>
              <a:ext cx="0" cy="30175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726508" y="2653583"/>
              <a:ext cx="0" cy="30175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TextBox 236"/>
            <p:cNvSpPr txBox="1"/>
            <p:nvPr/>
          </p:nvSpPr>
          <p:spPr>
            <a:xfrm>
              <a:off x="850759" y="1884401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Rectangle 237"/>
            <p:cNvSpPr>
              <a:spLocks/>
            </p:cNvSpPr>
            <p:nvPr/>
          </p:nvSpPr>
          <p:spPr>
            <a:xfrm>
              <a:off x="1289162" y="1863327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39" name="Rectangle 238"/>
            <p:cNvSpPr>
              <a:spLocks/>
            </p:cNvSpPr>
            <p:nvPr/>
          </p:nvSpPr>
          <p:spPr>
            <a:xfrm>
              <a:off x="1763972" y="1863327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40" name="Rectangle 239"/>
            <p:cNvSpPr>
              <a:spLocks/>
            </p:cNvSpPr>
            <p:nvPr/>
          </p:nvSpPr>
          <p:spPr>
            <a:xfrm>
              <a:off x="2238782" y="1863327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850759" y="2428624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Rectangle 241"/>
            <p:cNvSpPr>
              <a:spLocks/>
            </p:cNvSpPr>
            <p:nvPr/>
          </p:nvSpPr>
          <p:spPr>
            <a:xfrm>
              <a:off x="1289162" y="2407550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1433369" y="2453270"/>
              <a:ext cx="123067" cy="301752"/>
              <a:chOff x="2323612" y="4418077"/>
              <a:chExt cx="123067" cy="301752"/>
            </a:xfrm>
          </p:grpSpPr>
          <p:cxnSp>
            <p:nvCxnSpPr>
              <p:cNvPr id="252" name="Straight Arrow Connector 251"/>
              <p:cNvCxnSpPr/>
              <p:nvPr/>
            </p:nvCxnSpPr>
            <p:spPr>
              <a:xfrm flipV="1">
                <a:off x="2323612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Arrow Connector 252"/>
              <p:cNvCxnSpPr/>
              <p:nvPr/>
            </p:nvCxnSpPr>
            <p:spPr>
              <a:xfrm>
                <a:off x="2446679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4" name="Rectangle 243"/>
            <p:cNvSpPr>
              <a:spLocks/>
            </p:cNvSpPr>
            <p:nvPr/>
          </p:nvSpPr>
          <p:spPr>
            <a:xfrm>
              <a:off x="1763972" y="2407550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45" name="Group 244"/>
            <p:cNvGrpSpPr/>
            <p:nvPr/>
          </p:nvGrpSpPr>
          <p:grpSpPr>
            <a:xfrm>
              <a:off x="1908179" y="2453270"/>
              <a:ext cx="123067" cy="301752"/>
              <a:chOff x="2874628" y="4418077"/>
              <a:chExt cx="123067" cy="301752"/>
            </a:xfrm>
          </p:grpSpPr>
          <p:cxnSp>
            <p:nvCxnSpPr>
              <p:cNvPr id="250" name="Straight Arrow Connector 249"/>
              <p:cNvCxnSpPr/>
              <p:nvPr/>
            </p:nvCxnSpPr>
            <p:spPr>
              <a:xfrm flipV="1">
                <a:off x="2874628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Arrow Connector 250"/>
              <p:cNvCxnSpPr/>
              <p:nvPr/>
            </p:nvCxnSpPr>
            <p:spPr>
              <a:xfrm>
                <a:off x="2997695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6" name="Rectangle 245"/>
            <p:cNvSpPr>
              <a:spLocks/>
            </p:cNvSpPr>
            <p:nvPr/>
          </p:nvSpPr>
          <p:spPr>
            <a:xfrm>
              <a:off x="2238782" y="2407550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47" name="Group 246"/>
            <p:cNvGrpSpPr/>
            <p:nvPr/>
          </p:nvGrpSpPr>
          <p:grpSpPr>
            <a:xfrm>
              <a:off x="2382989" y="2453270"/>
              <a:ext cx="123067" cy="301752"/>
              <a:chOff x="3425644" y="4418077"/>
              <a:chExt cx="123067" cy="301752"/>
            </a:xfrm>
          </p:grpSpPr>
          <p:cxnSp>
            <p:nvCxnSpPr>
              <p:cNvPr id="248" name="Straight Arrow Connector 247"/>
              <p:cNvCxnSpPr/>
              <p:nvPr/>
            </p:nvCxnSpPr>
            <p:spPr>
              <a:xfrm flipV="1">
                <a:off x="3425644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Arrow Connector 248"/>
              <p:cNvCxnSpPr/>
              <p:nvPr/>
            </p:nvCxnSpPr>
            <p:spPr>
              <a:xfrm>
                <a:off x="3548711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8" name="Group 307"/>
          <p:cNvGrpSpPr/>
          <p:nvPr/>
        </p:nvGrpSpPr>
        <p:grpSpPr>
          <a:xfrm>
            <a:off x="2831240" y="2669910"/>
            <a:ext cx="836079" cy="411480"/>
            <a:chOff x="2928215" y="3152072"/>
            <a:chExt cx="836079" cy="411480"/>
          </a:xfrm>
        </p:grpSpPr>
        <p:sp>
          <p:nvSpPr>
            <p:cNvPr id="340" name="TextBox 339"/>
            <p:cNvSpPr txBox="1"/>
            <p:nvPr/>
          </p:nvSpPr>
          <p:spPr>
            <a:xfrm>
              <a:off x="2928215" y="317314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Rectangle 341"/>
            <p:cNvSpPr>
              <a:spLocks/>
            </p:cNvSpPr>
            <p:nvPr/>
          </p:nvSpPr>
          <p:spPr>
            <a:xfrm>
              <a:off x="3352814" y="3152072"/>
              <a:ext cx="411480" cy="41148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221667" y="1381165"/>
            <a:ext cx="2615627" cy="1700225"/>
            <a:chOff x="34635" y="1863327"/>
            <a:chExt cx="2615627" cy="1700225"/>
          </a:xfrm>
        </p:grpSpPr>
        <p:sp>
          <p:nvSpPr>
            <p:cNvPr id="310" name="TextBox 309"/>
            <p:cNvSpPr txBox="1"/>
            <p:nvPr/>
          </p:nvSpPr>
          <p:spPr>
            <a:xfrm>
              <a:off x="34635" y="317314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Rectangle 310"/>
            <p:cNvSpPr>
              <a:spLocks/>
            </p:cNvSpPr>
            <p:nvPr/>
          </p:nvSpPr>
          <p:spPr>
            <a:xfrm>
              <a:off x="459234" y="3152072"/>
              <a:ext cx="411480" cy="41148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312" name="Group 311"/>
            <p:cNvGrpSpPr/>
            <p:nvPr/>
          </p:nvGrpSpPr>
          <p:grpSpPr>
            <a:xfrm>
              <a:off x="603441" y="3197792"/>
              <a:ext cx="123067" cy="301752"/>
              <a:chOff x="947846" y="5752718"/>
              <a:chExt cx="123067" cy="301752"/>
            </a:xfrm>
          </p:grpSpPr>
          <p:cxnSp>
            <p:nvCxnSpPr>
              <p:cNvPr id="338" name="Straight Arrow Connector 337"/>
              <p:cNvCxnSpPr/>
              <p:nvPr/>
            </p:nvCxnSpPr>
            <p:spPr>
              <a:xfrm flipV="1">
                <a:off x="947846" y="5752718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Arrow Connector 338"/>
              <p:cNvCxnSpPr/>
              <p:nvPr/>
            </p:nvCxnSpPr>
            <p:spPr>
              <a:xfrm>
                <a:off x="1070913" y="5752718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3" name="TextBox 312"/>
            <p:cNvSpPr txBox="1"/>
            <p:nvPr/>
          </p:nvSpPr>
          <p:spPr>
            <a:xfrm>
              <a:off x="34635" y="208761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Rectangle 313"/>
            <p:cNvSpPr>
              <a:spLocks/>
            </p:cNvSpPr>
            <p:nvPr/>
          </p:nvSpPr>
          <p:spPr>
            <a:xfrm>
              <a:off x="459234" y="2066541"/>
              <a:ext cx="411480" cy="41148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315" name="Straight Arrow Connector 314"/>
            <p:cNvCxnSpPr/>
            <p:nvPr/>
          </p:nvCxnSpPr>
          <p:spPr>
            <a:xfrm flipV="1">
              <a:off x="603441" y="2112261"/>
              <a:ext cx="0" cy="301752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/>
            <p:cNvCxnSpPr/>
            <p:nvPr/>
          </p:nvCxnSpPr>
          <p:spPr>
            <a:xfrm>
              <a:off x="726508" y="2112261"/>
              <a:ext cx="0" cy="301752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TextBox 316"/>
            <p:cNvSpPr txBox="1"/>
            <p:nvPr/>
          </p:nvSpPr>
          <p:spPr>
            <a:xfrm>
              <a:off x="34635" y="262893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Rectangle 317"/>
            <p:cNvSpPr>
              <a:spLocks/>
            </p:cNvSpPr>
            <p:nvPr/>
          </p:nvSpPr>
          <p:spPr>
            <a:xfrm>
              <a:off x="459234" y="2607863"/>
              <a:ext cx="411480" cy="41148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319" name="Straight Arrow Connector 318"/>
            <p:cNvCxnSpPr/>
            <p:nvPr/>
          </p:nvCxnSpPr>
          <p:spPr>
            <a:xfrm flipV="1">
              <a:off x="603441" y="2653583"/>
              <a:ext cx="0" cy="30175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/>
            <p:nvPr/>
          </p:nvCxnSpPr>
          <p:spPr>
            <a:xfrm>
              <a:off x="726508" y="2653583"/>
              <a:ext cx="0" cy="30175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TextBox 320"/>
            <p:cNvSpPr txBox="1"/>
            <p:nvPr/>
          </p:nvSpPr>
          <p:spPr>
            <a:xfrm>
              <a:off x="850759" y="1884401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Rectangle 321"/>
            <p:cNvSpPr>
              <a:spLocks/>
            </p:cNvSpPr>
            <p:nvPr/>
          </p:nvSpPr>
          <p:spPr>
            <a:xfrm>
              <a:off x="1289162" y="1863327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23" name="Rectangle 322"/>
            <p:cNvSpPr>
              <a:spLocks/>
            </p:cNvSpPr>
            <p:nvPr/>
          </p:nvSpPr>
          <p:spPr>
            <a:xfrm>
              <a:off x="1763972" y="1863327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24" name="Rectangle 323"/>
            <p:cNvSpPr>
              <a:spLocks/>
            </p:cNvSpPr>
            <p:nvPr/>
          </p:nvSpPr>
          <p:spPr>
            <a:xfrm>
              <a:off x="2238782" y="1863327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850759" y="2428624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Rectangle 325"/>
            <p:cNvSpPr>
              <a:spLocks/>
            </p:cNvSpPr>
            <p:nvPr/>
          </p:nvSpPr>
          <p:spPr>
            <a:xfrm>
              <a:off x="1289162" y="2407550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327" name="Group 326"/>
            <p:cNvGrpSpPr/>
            <p:nvPr/>
          </p:nvGrpSpPr>
          <p:grpSpPr>
            <a:xfrm>
              <a:off x="1433369" y="2453270"/>
              <a:ext cx="123067" cy="301752"/>
              <a:chOff x="2323612" y="4418077"/>
              <a:chExt cx="123067" cy="301752"/>
            </a:xfrm>
          </p:grpSpPr>
          <p:cxnSp>
            <p:nvCxnSpPr>
              <p:cNvPr id="336" name="Straight Arrow Connector 335"/>
              <p:cNvCxnSpPr/>
              <p:nvPr/>
            </p:nvCxnSpPr>
            <p:spPr>
              <a:xfrm flipV="1">
                <a:off x="2323612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Arrow Connector 336"/>
              <p:cNvCxnSpPr/>
              <p:nvPr/>
            </p:nvCxnSpPr>
            <p:spPr>
              <a:xfrm>
                <a:off x="2446679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8" name="Rectangle 327"/>
            <p:cNvSpPr>
              <a:spLocks/>
            </p:cNvSpPr>
            <p:nvPr/>
          </p:nvSpPr>
          <p:spPr>
            <a:xfrm>
              <a:off x="1763972" y="2407550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329" name="Group 328"/>
            <p:cNvGrpSpPr/>
            <p:nvPr/>
          </p:nvGrpSpPr>
          <p:grpSpPr>
            <a:xfrm>
              <a:off x="1908179" y="2453270"/>
              <a:ext cx="123067" cy="301752"/>
              <a:chOff x="2874628" y="4418077"/>
              <a:chExt cx="123067" cy="301752"/>
            </a:xfrm>
          </p:grpSpPr>
          <p:cxnSp>
            <p:nvCxnSpPr>
              <p:cNvPr id="334" name="Straight Arrow Connector 333"/>
              <p:cNvCxnSpPr/>
              <p:nvPr/>
            </p:nvCxnSpPr>
            <p:spPr>
              <a:xfrm flipV="1">
                <a:off x="2874628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Arrow Connector 334"/>
              <p:cNvCxnSpPr/>
              <p:nvPr/>
            </p:nvCxnSpPr>
            <p:spPr>
              <a:xfrm>
                <a:off x="2997695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0" name="Rectangle 329"/>
            <p:cNvSpPr>
              <a:spLocks/>
            </p:cNvSpPr>
            <p:nvPr/>
          </p:nvSpPr>
          <p:spPr>
            <a:xfrm>
              <a:off x="2238782" y="2407550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331" name="Group 330"/>
            <p:cNvGrpSpPr/>
            <p:nvPr/>
          </p:nvGrpSpPr>
          <p:grpSpPr>
            <a:xfrm>
              <a:off x="2382989" y="2453270"/>
              <a:ext cx="123067" cy="301752"/>
              <a:chOff x="3425644" y="4418077"/>
              <a:chExt cx="123067" cy="301752"/>
            </a:xfrm>
          </p:grpSpPr>
          <p:cxnSp>
            <p:nvCxnSpPr>
              <p:cNvPr id="332" name="Straight Arrow Connector 331"/>
              <p:cNvCxnSpPr/>
              <p:nvPr/>
            </p:nvCxnSpPr>
            <p:spPr>
              <a:xfrm flipV="1">
                <a:off x="3425644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Arrow Connector 332"/>
              <p:cNvCxnSpPr/>
              <p:nvPr/>
            </p:nvCxnSpPr>
            <p:spPr>
              <a:xfrm>
                <a:off x="3548711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6" name="Group 265"/>
          <p:cNvGrpSpPr/>
          <p:nvPr/>
        </p:nvGrpSpPr>
        <p:grpSpPr>
          <a:xfrm>
            <a:off x="1417950" y="3327192"/>
            <a:ext cx="7504384" cy="584775"/>
            <a:chOff x="1514925" y="3893172"/>
            <a:chExt cx="7504384" cy="584775"/>
          </a:xfrm>
        </p:grpSpPr>
        <p:sp>
          <p:nvSpPr>
            <p:cNvPr id="306" name="TextBox 305"/>
            <p:cNvSpPr txBox="1"/>
            <p:nvPr/>
          </p:nvSpPr>
          <p:spPr>
            <a:xfrm>
              <a:off x="1514925" y="3893172"/>
              <a:ext cx="7504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Mg  </a:t>
              </a:r>
              <a:r>
                <a:rPr lang="en-US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+    H</a:t>
              </a:r>
              <a:r>
                <a:rPr lang="en-US" sz="4000" b="1" baseline="30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Mg</a:t>
              </a:r>
              <a:r>
                <a:rPr lang="en-US" sz="4000" b="1" baseline="30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+    H 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7" name="Straight Arrow Connector 306"/>
            <p:cNvCxnSpPr/>
            <p:nvPr/>
          </p:nvCxnSpPr>
          <p:spPr>
            <a:xfrm rot="16200000">
              <a:off x="4686870" y="3774080"/>
              <a:ext cx="0" cy="82296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7604131" y="2669910"/>
            <a:ext cx="836079" cy="411480"/>
            <a:chOff x="2928215" y="3152072"/>
            <a:chExt cx="836079" cy="411480"/>
          </a:xfrm>
        </p:grpSpPr>
        <p:sp>
          <p:nvSpPr>
            <p:cNvPr id="300" name="TextBox 299"/>
            <p:cNvSpPr txBox="1"/>
            <p:nvPr/>
          </p:nvSpPr>
          <p:spPr>
            <a:xfrm>
              <a:off x="2928215" y="317314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1" name="Group 300"/>
            <p:cNvGrpSpPr/>
            <p:nvPr/>
          </p:nvGrpSpPr>
          <p:grpSpPr>
            <a:xfrm>
              <a:off x="3352814" y="3152072"/>
              <a:ext cx="411480" cy="411480"/>
              <a:chOff x="811261" y="5706998"/>
              <a:chExt cx="411480" cy="411480"/>
            </a:xfrm>
          </p:grpSpPr>
          <p:sp>
            <p:nvSpPr>
              <p:cNvPr id="302" name="Rectangle 301"/>
              <p:cNvSpPr>
                <a:spLocks/>
              </p:cNvSpPr>
              <p:nvPr/>
            </p:nvSpPr>
            <p:spPr>
              <a:xfrm>
                <a:off x="811261" y="5706998"/>
                <a:ext cx="411480" cy="411480"/>
              </a:xfrm>
              <a:prstGeom prst="rect">
                <a:avLst/>
              </a:prstGeom>
              <a:solidFill>
                <a:srgbClr val="CCFF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305" name="Straight Arrow Connector 304"/>
              <p:cNvCxnSpPr/>
              <p:nvPr/>
            </p:nvCxnSpPr>
            <p:spPr>
              <a:xfrm>
                <a:off x="1078535" y="5752718"/>
                <a:ext cx="0" cy="30175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9" name="Group 268"/>
          <p:cNvGrpSpPr/>
          <p:nvPr/>
        </p:nvGrpSpPr>
        <p:grpSpPr>
          <a:xfrm>
            <a:off x="4994558" y="1381165"/>
            <a:ext cx="2615627" cy="1700225"/>
            <a:chOff x="34635" y="1863327"/>
            <a:chExt cx="2615627" cy="1700225"/>
          </a:xfrm>
        </p:grpSpPr>
        <p:sp>
          <p:nvSpPr>
            <p:cNvPr id="270" name="TextBox 269"/>
            <p:cNvSpPr txBox="1"/>
            <p:nvPr/>
          </p:nvSpPr>
          <p:spPr>
            <a:xfrm>
              <a:off x="34635" y="317314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Rectangle 270"/>
            <p:cNvSpPr>
              <a:spLocks/>
            </p:cNvSpPr>
            <p:nvPr/>
          </p:nvSpPr>
          <p:spPr>
            <a:xfrm>
              <a:off x="459234" y="3152072"/>
              <a:ext cx="411480" cy="41148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72" name="Group 271"/>
            <p:cNvGrpSpPr/>
            <p:nvPr/>
          </p:nvGrpSpPr>
          <p:grpSpPr>
            <a:xfrm>
              <a:off x="603441" y="3197792"/>
              <a:ext cx="123067" cy="301752"/>
              <a:chOff x="947846" y="5752718"/>
              <a:chExt cx="123067" cy="301752"/>
            </a:xfrm>
          </p:grpSpPr>
          <p:cxnSp>
            <p:nvCxnSpPr>
              <p:cNvPr id="298" name="Straight Arrow Connector 297"/>
              <p:cNvCxnSpPr/>
              <p:nvPr/>
            </p:nvCxnSpPr>
            <p:spPr>
              <a:xfrm flipV="1">
                <a:off x="947846" y="5752718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98"/>
              <p:cNvCxnSpPr/>
              <p:nvPr/>
            </p:nvCxnSpPr>
            <p:spPr>
              <a:xfrm>
                <a:off x="1070913" y="5752718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3" name="TextBox 272"/>
            <p:cNvSpPr txBox="1"/>
            <p:nvPr/>
          </p:nvSpPr>
          <p:spPr>
            <a:xfrm>
              <a:off x="34635" y="208761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Rectangle 273"/>
            <p:cNvSpPr>
              <a:spLocks/>
            </p:cNvSpPr>
            <p:nvPr/>
          </p:nvSpPr>
          <p:spPr>
            <a:xfrm>
              <a:off x="459234" y="2066541"/>
              <a:ext cx="411480" cy="41148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275" name="Straight Arrow Connector 274"/>
            <p:cNvCxnSpPr/>
            <p:nvPr/>
          </p:nvCxnSpPr>
          <p:spPr>
            <a:xfrm flipV="1">
              <a:off x="603441" y="2112261"/>
              <a:ext cx="0" cy="301752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TextBox 276"/>
            <p:cNvSpPr txBox="1"/>
            <p:nvPr/>
          </p:nvSpPr>
          <p:spPr>
            <a:xfrm>
              <a:off x="34635" y="262893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Rectangle 277"/>
            <p:cNvSpPr>
              <a:spLocks/>
            </p:cNvSpPr>
            <p:nvPr/>
          </p:nvSpPr>
          <p:spPr>
            <a:xfrm>
              <a:off x="459234" y="2607863"/>
              <a:ext cx="411480" cy="41148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279" name="Straight Arrow Connector 278"/>
            <p:cNvCxnSpPr/>
            <p:nvPr/>
          </p:nvCxnSpPr>
          <p:spPr>
            <a:xfrm flipV="1">
              <a:off x="603441" y="2653583"/>
              <a:ext cx="0" cy="30175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/>
            <p:cNvCxnSpPr/>
            <p:nvPr/>
          </p:nvCxnSpPr>
          <p:spPr>
            <a:xfrm>
              <a:off x="726508" y="2653583"/>
              <a:ext cx="0" cy="30175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TextBox 280"/>
            <p:cNvSpPr txBox="1"/>
            <p:nvPr/>
          </p:nvSpPr>
          <p:spPr>
            <a:xfrm>
              <a:off x="850759" y="1884401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Rectangle 281"/>
            <p:cNvSpPr>
              <a:spLocks/>
            </p:cNvSpPr>
            <p:nvPr/>
          </p:nvSpPr>
          <p:spPr>
            <a:xfrm>
              <a:off x="1289162" y="1863327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83" name="Rectangle 282"/>
            <p:cNvSpPr>
              <a:spLocks/>
            </p:cNvSpPr>
            <p:nvPr/>
          </p:nvSpPr>
          <p:spPr>
            <a:xfrm>
              <a:off x="1763972" y="1863327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84" name="Rectangle 283"/>
            <p:cNvSpPr>
              <a:spLocks/>
            </p:cNvSpPr>
            <p:nvPr/>
          </p:nvSpPr>
          <p:spPr>
            <a:xfrm>
              <a:off x="2238782" y="1863327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850759" y="2428624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Rectangle 285"/>
            <p:cNvSpPr>
              <a:spLocks/>
            </p:cNvSpPr>
            <p:nvPr/>
          </p:nvSpPr>
          <p:spPr>
            <a:xfrm>
              <a:off x="1289162" y="2407550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87" name="Group 286"/>
            <p:cNvGrpSpPr/>
            <p:nvPr/>
          </p:nvGrpSpPr>
          <p:grpSpPr>
            <a:xfrm>
              <a:off x="1433369" y="2453270"/>
              <a:ext cx="123067" cy="301752"/>
              <a:chOff x="2323612" y="4418077"/>
              <a:chExt cx="123067" cy="301752"/>
            </a:xfrm>
          </p:grpSpPr>
          <p:cxnSp>
            <p:nvCxnSpPr>
              <p:cNvPr id="296" name="Straight Arrow Connector 295"/>
              <p:cNvCxnSpPr/>
              <p:nvPr/>
            </p:nvCxnSpPr>
            <p:spPr>
              <a:xfrm flipV="1">
                <a:off x="2323612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Arrow Connector 296"/>
              <p:cNvCxnSpPr/>
              <p:nvPr/>
            </p:nvCxnSpPr>
            <p:spPr>
              <a:xfrm>
                <a:off x="2446679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8" name="Rectangle 287"/>
            <p:cNvSpPr>
              <a:spLocks/>
            </p:cNvSpPr>
            <p:nvPr/>
          </p:nvSpPr>
          <p:spPr>
            <a:xfrm>
              <a:off x="1763972" y="2407550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89" name="Group 288"/>
            <p:cNvGrpSpPr/>
            <p:nvPr/>
          </p:nvGrpSpPr>
          <p:grpSpPr>
            <a:xfrm>
              <a:off x="1908179" y="2453270"/>
              <a:ext cx="123067" cy="301752"/>
              <a:chOff x="2874628" y="4418077"/>
              <a:chExt cx="123067" cy="301752"/>
            </a:xfrm>
          </p:grpSpPr>
          <p:cxnSp>
            <p:nvCxnSpPr>
              <p:cNvPr id="294" name="Straight Arrow Connector 293"/>
              <p:cNvCxnSpPr/>
              <p:nvPr/>
            </p:nvCxnSpPr>
            <p:spPr>
              <a:xfrm flipV="1">
                <a:off x="2874628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Arrow Connector 294"/>
              <p:cNvCxnSpPr/>
              <p:nvPr/>
            </p:nvCxnSpPr>
            <p:spPr>
              <a:xfrm>
                <a:off x="2997695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0" name="Rectangle 289"/>
            <p:cNvSpPr>
              <a:spLocks/>
            </p:cNvSpPr>
            <p:nvPr/>
          </p:nvSpPr>
          <p:spPr>
            <a:xfrm>
              <a:off x="2238782" y="2407550"/>
              <a:ext cx="411480" cy="411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91" name="Group 290"/>
            <p:cNvGrpSpPr/>
            <p:nvPr/>
          </p:nvGrpSpPr>
          <p:grpSpPr>
            <a:xfrm>
              <a:off x="2382989" y="2453270"/>
              <a:ext cx="123067" cy="301752"/>
              <a:chOff x="3425644" y="4418077"/>
              <a:chExt cx="123067" cy="301752"/>
            </a:xfrm>
          </p:grpSpPr>
          <p:cxnSp>
            <p:nvCxnSpPr>
              <p:cNvPr id="292" name="Straight Arrow Connector 291"/>
              <p:cNvCxnSpPr/>
              <p:nvPr/>
            </p:nvCxnSpPr>
            <p:spPr>
              <a:xfrm flipV="1">
                <a:off x="3425644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Arrow Connector 292"/>
              <p:cNvCxnSpPr/>
              <p:nvPr/>
            </p:nvCxnSpPr>
            <p:spPr>
              <a:xfrm>
                <a:off x="3548711" y="4418077"/>
                <a:ext cx="0" cy="30175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7" name="Title 3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Thieving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get H</a:t>
            </a:r>
            <a:r>
              <a:rPr lang="en-US" sz="4800" baseline="30000" dirty="0" smtClean="0"/>
              <a:t>+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226" y="1297460"/>
            <a:ext cx="6729549" cy="5128054"/>
          </a:xfrm>
        </p:spPr>
        <p:txBody>
          <a:bodyPr/>
          <a:lstStyle/>
          <a:p>
            <a:r>
              <a:rPr lang="en-US" dirty="0" smtClean="0"/>
              <a:t>We can get H</a:t>
            </a:r>
            <a:r>
              <a:rPr lang="en-US" sz="4000" baseline="30000" dirty="0" smtClean="0"/>
              <a:t>+</a:t>
            </a:r>
            <a:r>
              <a:rPr lang="en-US" dirty="0" smtClean="0"/>
              <a:t> from neutral water</a:t>
            </a:r>
          </a:p>
          <a:p>
            <a:r>
              <a:rPr lang="en-US" dirty="0" smtClean="0"/>
              <a:t>If we want greater concentrations, we can use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5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Acid-Base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[X] = concentration of X</a:t>
            </a:r>
          </a:p>
          <a:p>
            <a:pPr marL="457200" indent="0">
              <a:buNone/>
            </a:pPr>
            <a:r>
              <a:rPr lang="en-US" b="1" u="sng" dirty="0" smtClean="0"/>
              <a:t>Acid</a:t>
            </a:r>
            <a:r>
              <a:rPr lang="en-US" dirty="0" smtClean="0"/>
              <a:t> </a:t>
            </a:r>
          </a:p>
          <a:p>
            <a:pPr marL="1260475"/>
            <a:r>
              <a:rPr lang="en-US" dirty="0" smtClean="0"/>
              <a:t>Increases [H</a:t>
            </a:r>
            <a:r>
              <a:rPr lang="en-US" sz="4000" baseline="30000" dirty="0" smtClean="0"/>
              <a:t>+</a:t>
            </a:r>
            <a:r>
              <a:rPr lang="en-US" dirty="0" smtClean="0"/>
              <a:t>] in water</a:t>
            </a:r>
          </a:p>
          <a:p>
            <a:pPr marL="457200" indent="0">
              <a:spcBef>
                <a:spcPts val="2400"/>
              </a:spcBef>
              <a:buNone/>
            </a:pPr>
            <a:r>
              <a:rPr lang="en-US" b="1" u="sng" dirty="0" smtClean="0"/>
              <a:t>Base</a:t>
            </a:r>
          </a:p>
          <a:p>
            <a:pPr marL="1260475"/>
            <a:r>
              <a:rPr lang="en-US" dirty="0" smtClean="0"/>
              <a:t>Decreases [H</a:t>
            </a:r>
            <a:r>
              <a:rPr lang="en-US" sz="4000" baseline="30000" dirty="0" smtClean="0"/>
              <a:t>+</a:t>
            </a:r>
            <a:r>
              <a:rPr lang="en-US" dirty="0" smtClean="0"/>
              <a:t>] in water</a:t>
            </a:r>
          </a:p>
          <a:p>
            <a:pPr marL="1260475"/>
            <a:r>
              <a:rPr lang="en-US" dirty="0" smtClean="0"/>
              <a:t>Often by increasing [OH</a:t>
            </a:r>
            <a:r>
              <a:rPr lang="en-US" b="1" baseline="30000" dirty="0" smtClean="0">
                <a:cs typeface="Arial" panose="020B0604020202020204" pitchFamily="34" charset="0"/>
              </a:rPr>
              <a:t>‒</a:t>
            </a:r>
            <a:r>
              <a:rPr lang="en-US" dirty="0" smtClean="0"/>
              <a:t>] which reacts with H</a:t>
            </a:r>
            <a:r>
              <a:rPr lang="en-US" sz="4000" baseline="30000" dirty="0" smtClean="0"/>
              <a:t>+</a:t>
            </a:r>
            <a:r>
              <a:rPr lang="en-US" dirty="0" smtClean="0"/>
              <a:t> to make more water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52809" y="0"/>
            <a:ext cx="1191191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6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29307" y="1656694"/>
            <a:ext cx="990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Acid-Base in Water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2219" y="1547838"/>
            <a:ext cx="685957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                                H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+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64364" y="1783725"/>
            <a:ext cx="3108960" cy="225226"/>
            <a:chOff x="2468882" y="2802753"/>
            <a:chExt cx="3108960" cy="225226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H="1">
              <a:off x="4023362" y="1473499"/>
              <a:ext cx="0" cy="310896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468882" y="2802753"/>
              <a:ext cx="325122" cy="18483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90244" y="1826070"/>
            <a:ext cx="457200" cy="150626"/>
            <a:chOff x="3371852" y="2845098"/>
            <a:chExt cx="457200" cy="150626"/>
          </a:xfrm>
        </p:grpSpPr>
        <p:cxnSp>
          <p:nvCxnSpPr>
            <p:cNvPr id="16" name="Straight Arrow Connector 15"/>
            <p:cNvCxnSpPr/>
            <p:nvPr/>
          </p:nvCxnSpPr>
          <p:spPr>
            <a:xfrm rot="16200000">
              <a:off x="3600452" y="2616498"/>
              <a:ext cx="0" cy="45720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503930" y="2876852"/>
              <a:ext cx="325122" cy="118872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952809" y="0"/>
            <a:ext cx="1191191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79" y="3518833"/>
            <a:ext cx="877824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Only a little bit of this "dissociation" occurs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879" y="4327119"/>
            <a:ext cx="877824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ions prefer to join back together into H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879" y="5135404"/>
            <a:ext cx="877824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Normally, [H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] is 1.0 x 10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M in H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79" y="2710547"/>
            <a:ext cx="877824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Water will spontaneously break up into ions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7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23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Scale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42219" y="1547838"/>
            <a:ext cx="6859570" cy="707886"/>
            <a:chOff x="1142219" y="1547838"/>
            <a:chExt cx="6859570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1142219" y="1547838"/>
              <a:ext cx="68595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4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                                 H</a:t>
              </a:r>
              <a:r>
                <a: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+ 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OH</a:t>
              </a:r>
              <a:r>
                <a:rPr lang="en-US" sz="40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364364" y="1794611"/>
              <a:ext cx="3108960" cy="214340"/>
              <a:chOff x="2468882" y="2813639"/>
              <a:chExt cx="3108960" cy="214340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rot="5400000" flipH="1">
                <a:off x="4023362" y="1473499"/>
                <a:ext cx="0" cy="310896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68882" y="2813639"/>
                <a:ext cx="325122" cy="18483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690244" y="1826070"/>
              <a:ext cx="457200" cy="150626"/>
              <a:chOff x="3371852" y="2845098"/>
              <a:chExt cx="457200" cy="150626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rot="16200000">
                <a:off x="3600452" y="2616498"/>
                <a:ext cx="0" cy="45720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3503930" y="2876852"/>
                <a:ext cx="325122" cy="1188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7952809" y="0"/>
            <a:ext cx="1191191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7303" y="3377315"/>
            <a:ext cx="681663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pH means " </a:t>
            </a:r>
            <a:r>
              <a:rPr lang="en-US" sz="3200" b="1" dirty="0" smtClean="0"/>
              <a:t>‒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[H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] "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97303" y="2569029"/>
            <a:ext cx="681663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pH scale is used to indicate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[H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6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Inverse operation to exponentiation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800" b="1" dirty="0" smtClean="0"/>
                  <a:t>Example: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𝑰𝒇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𝟎𝟎𝟎</m:t>
                    </m:r>
                    <m:r>
                      <a:rPr lang="en-US" sz="2800" b="1" i="1" smtClean="0">
                        <a:latin typeface="Cambria Math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</a:rPr>
                      <m:t>𝒕𝒉𝒆𝒏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𝟎𝟎𝟎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e>
                    </m:func>
                  </m:oMath>
                </a14:m>
                <a:endParaRPr lang="en-US" sz="2800" b="1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800" b="1" dirty="0" smtClean="0"/>
                  <a:t>General: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𝑰𝒇</m:t>
                    </m:r>
                    <m:r>
                      <a:rPr lang="en-US" sz="2800" b="1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latin typeface="Cambria Math"/>
                      </a:rPr>
                      <m:t>,  </m:t>
                    </m:r>
                    <m:r>
                      <a:rPr lang="en-US" sz="2800" b="1" i="1">
                        <a:latin typeface="Cambria Math"/>
                      </a:rPr>
                      <m:t>𝒕𝒉𝒆𝒏</m:t>
                    </m:r>
                    <m:r>
                      <a:rPr lang="en-US" sz="2800" b="1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</m:func>
                  </m:oMath>
                </a14:m>
                <a:endParaRPr lang="en-US" sz="2800" b="1" dirty="0"/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Different bases can be used</a:t>
                </a:r>
              </a:p>
              <a:p>
                <a:pPr marL="1260475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sz="2800" i="1" dirty="0" smtClean="0"/>
                  <a:t>common logarithm = base 10</a:t>
                </a:r>
              </a:p>
              <a:p>
                <a:pPr marL="1260475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sz="2800" i="1" dirty="0" smtClean="0"/>
                  <a:t>binary logarithm = base 2</a:t>
                </a:r>
              </a:p>
              <a:p>
                <a:pPr marL="1260475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sz="2800" i="1" dirty="0" smtClean="0"/>
                  <a:t>natural logarithm = base e (Euler's number)</a:t>
                </a:r>
              </a:p>
              <a:p>
                <a:r>
                  <a:rPr lang="en-US" dirty="0" smtClean="0"/>
                  <a:t>If the base is not indicated, it is assumed to be base 10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28" t="-1546" b="-6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315200" y="0"/>
            <a:ext cx="1828800" cy="112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7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Logarithms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320209"/>
              </p:ext>
            </p:extLst>
          </p:nvPr>
        </p:nvGraphicFramePr>
        <p:xfrm>
          <a:off x="731520" y="1976870"/>
          <a:ext cx="768096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2560320"/>
                <a:gridCol w="256032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</a:t>
                      </a:r>
                      <a:r>
                        <a:rPr lang="en-US" sz="3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 X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413" y="1164771"/>
            <a:ext cx="7895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To what number does 10 need to be raised to get X?</a:t>
            </a:r>
            <a:endParaRPr lang="en-US" sz="2800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315200" y="0"/>
            <a:ext cx="1828800" cy="112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24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List Mg, Al and Ca in order of increasing ionization energy</a:t>
            </a:r>
          </a:p>
          <a:p>
            <a:pPr marL="803275"/>
            <a:r>
              <a:rPr lang="en-US" b="1" dirty="0" smtClean="0">
                <a:solidFill>
                  <a:srgbClr val="FF0000"/>
                </a:solidFill>
              </a:rPr>
              <a:t>Ca &lt; Mg &lt; Al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n-US" dirty="0" smtClean="0"/>
              <a:t>Which metal will react most readily in a reaction that involves ionization?</a:t>
            </a:r>
          </a:p>
          <a:p>
            <a:pPr marL="803275"/>
            <a:r>
              <a:rPr lang="en-US" b="1" dirty="0" smtClean="0">
                <a:solidFill>
                  <a:schemeClr val="bg1"/>
                </a:solidFill>
              </a:rPr>
              <a:t>Ca</a:t>
            </a:r>
          </a:p>
          <a:p>
            <a:pPr marL="803275"/>
            <a:r>
              <a:rPr lang="en-US" b="1" dirty="0" smtClean="0">
                <a:solidFill>
                  <a:schemeClr val="bg1"/>
                </a:solidFill>
              </a:rPr>
              <a:t>Lowest ionization energy means most readily lose its electron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2809" y="0"/>
            <a:ext cx="1191191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Logarithms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727173"/>
              </p:ext>
            </p:extLst>
          </p:nvPr>
        </p:nvGraphicFramePr>
        <p:xfrm>
          <a:off x="731520" y="1976870"/>
          <a:ext cx="768096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2560320"/>
                <a:gridCol w="256032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</a:t>
                      </a:r>
                      <a:r>
                        <a:rPr lang="en-US" sz="3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 X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</a:t>
                      </a:r>
                      <a:r>
                        <a:rPr lang="en-US" sz="3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413" y="1164771"/>
            <a:ext cx="7895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To what number does 10 need to be raised to get X?</a:t>
            </a:r>
            <a:endParaRPr lang="en-US" sz="2800" b="1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315200" y="0"/>
            <a:ext cx="1828800" cy="112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1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Logarithms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750810"/>
              </p:ext>
            </p:extLst>
          </p:nvPr>
        </p:nvGraphicFramePr>
        <p:xfrm>
          <a:off x="731520" y="1976870"/>
          <a:ext cx="768096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2560320"/>
                <a:gridCol w="256032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</a:t>
                      </a:r>
                      <a:r>
                        <a:rPr lang="en-US" sz="3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 X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</a:t>
                      </a:r>
                      <a:r>
                        <a:rPr lang="en-US" sz="3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</a:t>
                      </a:r>
                      <a:r>
                        <a:rPr lang="en-US" sz="3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1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</a:t>
                      </a:r>
                      <a:r>
                        <a:rPr lang="en-US" sz="3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</a:t>
                      </a:r>
                      <a:r>
                        <a:rPr lang="en-US" sz="3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413" y="1164771"/>
            <a:ext cx="7895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To what number does 10 need to be raised to get X?</a:t>
            </a:r>
            <a:endParaRPr lang="en-US" sz="2800" b="1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315200" y="0"/>
            <a:ext cx="1828800" cy="112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9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Logarithms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945267"/>
              </p:ext>
            </p:extLst>
          </p:nvPr>
        </p:nvGraphicFramePr>
        <p:xfrm>
          <a:off x="731520" y="1976870"/>
          <a:ext cx="768096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  <a:gridCol w="2560320"/>
                <a:gridCol w="256032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</a:t>
                      </a:r>
                      <a:r>
                        <a:rPr lang="en-US" sz="3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 X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</a:t>
                      </a:r>
                      <a:r>
                        <a:rPr lang="en-US" sz="3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</a:t>
                      </a:r>
                      <a:r>
                        <a:rPr lang="en-US" sz="3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1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</a:t>
                      </a:r>
                      <a:r>
                        <a:rPr lang="en-US" sz="3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</a:t>
                      </a:r>
                      <a:r>
                        <a:rPr lang="en-US" sz="3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</a:t>
                      </a:r>
                      <a:r>
                        <a:rPr lang="en-US" sz="3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‒</a:t>
                      </a:r>
                      <a:r>
                        <a:rPr lang="en-US" sz="3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‒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</a:t>
                      </a:r>
                      <a:r>
                        <a:rPr lang="en-US" sz="3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‒</a:t>
                      </a:r>
                      <a:r>
                        <a:rPr lang="en-US" sz="3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‒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10</a:t>
                      </a:r>
                      <a:r>
                        <a:rPr lang="en-US" sz="3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‒</a:t>
                      </a:r>
                      <a:r>
                        <a:rPr lang="en-US" sz="3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‒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413" y="1164771"/>
            <a:ext cx="7895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To what number does 10 need to be raised to get X?</a:t>
            </a:r>
            <a:endParaRPr lang="en-US" sz="2800" b="1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315200" y="0"/>
            <a:ext cx="1828800" cy="112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6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pH means " </a:t>
            </a:r>
            <a:r>
              <a:rPr lang="en-US" dirty="0"/>
              <a:t>‒ </a:t>
            </a:r>
            <a:r>
              <a:rPr lang="en-US" dirty="0">
                <a:cs typeface="Arial" panose="020B0604020202020204" pitchFamily="34" charset="0"/>
              </a:rPr>
              <a:t>log [H</a:t>
            </a:r>
            <a:r>
              <a:rPr lang="en-US" sz="4800" baseline="30000" dirty="0">
                <a:cs typeface="Arial" panose="020B0604020202020204" pitchFamily="34" charset="0"/>
              </a:rPr>
              <a:t>+</a:t>
            </a:r>
            <a:r>
              <a:rPr lang="en-US" dirty="0">
                <a:cs typeface="Arial" panose="020B0604020202020204" pitchFamily="34" charset="0"/>
              </a:rPr>
              <a:t>] </a:t>
            </a:r>
            <a:r>
              <a:rPr lang="en-US" dirty="0" smtClean="0">
                <a:cs typeface="Arial" panose="020B0604020202020204" pitchFamily="34" charset="0"/>
              </a:rPr>
              <a:t>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12" y="1297460"/>
            <a:ext cx="8155577" cy="5128054"/>
          </a:xfrm>
        </p:spPr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In neutral water, [H</a:t>
            </a:r>
            <a:r>
              <a:rPr lang="en-US" sz="4000" baseline="30000" dirty="0">
                <a:cs typeface="Arial" panose="020B0604020202020204" pitchFamily="34" charset="0"/>
              </a:rPr>
              <a:t>+</a:t>
            </a:r>
            <a:r>
              <a:rPr lang="en-US" dirty="0">
                <a:cs typeface="Arial" panose="020B0604020202020204" pitchFamily="34" charset="0"/>
              </a:rPr>
              <a:t>] is 1.0 x 10</a:t>
            </a:r>
            <a:r>
              <a:rPr lang="en-US" sz="4000" baseline="30000" dirty="0">
                <a:cs typeface="Arial" panose="020B0604020202020204" pitchFamily="34" charset="0"/>
              </a:rPr>
              <a:t>-7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M</a:t>
            </a:r>
            <a:endParaRPr lang="en-US" dirty="0">
              <a:cs typeface="Arial" panose="020B0604020202020204" pitchFamily="34" charset="0"/>
            </a:endParaRP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600" b="1" dirty="0" smtClean="0"/>
              <a:t>log (</a:t>
            </a:r>
            <a:r>
              <a:rPr lang="en-US" sz="3600" b="1" dirty="0" smtClean="0">
                <a:cs typeface="Arial" panose="020B0604020202020204" pitchFamily="34" charset="0"/>
              </a:rPr>
              <a:t>1.0 x 10</a:t>
            </a:r>
            <a:r>
              <a:rPr lang="en-US" sz="4400" b="1" baseline="30000" dirty="0" smtClean="0">
                <a:cs typeface="Arial" panose="020B0604020202020204" pitchFamily="34" charset="0"/>
              </a:rPr>
              <a:t>-7</a:t>
            </a:r>
            <a:r>
              <a:rPr lang="en-US" sz="3600" b="1" dirty="0" smtClean="0">
                <a:cs typeface="Arial" panose="020B0604020202020204" pitchFamily="34" charset="0"/>
              </a:rPr>
              <a:t>) = </a:t>
            </a:r>
            <a:r>
              <a:rPr lang="en-US" sz="3600" b="1" dirty="0" smtClean="0"/>
              <a:t>‒</a:t>
            </a:r>
            <a:r>
              <a:rPr lang="en-US" sz="3600" b="1" dirty="0" smtClean="0">
                <a:cs typeface="Arial" panose="020B0604020202020204" pitchFamily="34" charset="0"/>
              </a:rPr>
              <a:t>7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600" b="1" dirty="0"/>
              <a:t>‒ </a:t>
            </a:r>
            <a:r>
              <a:rPr lang="en-US" sz="3600" b="1" dirty="0" smtClean="0"/>
              <a:t>log </a:t>
            </a:r>
            <a:r>
              <a:rPr lang="en-US" sz="3600" b="1" dirty="0"/>
              <a:t>(</a:t>
            </a:r>
            <a:r>
              <a:rPr lang="en-US" sz="3600" b="1" dirty="0">
                <a:cs typeface="Arial" panose="020B0604020202020204" pitchFamily="34" charset="0"/>
              </a:rPr>
              <a:t>1.0 x 10</a:t>
            </a:r>
            <a:r>
              <a:rPr lang="en-US" sz="4400" b="1" baseline="30000" dirty="0">
                <a:cs typeface="Arial" panose="020B0604020202020204" pitchFamily="34" charset="0"/>
              </a:rPr>
              <a:t>-7</a:t>
            </a:r>
            <a:r>
              <a:rPr lang="en-US" sz="3600" b="1" dirty="0" smtClean="0">
                <a:cs typeface="Arial" panose="020B0604020202020204" pitchFamily="34" charset="0"/>
              </a:rPr>
              <a:t>) = 7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cs typeface="Arial" panose="020B0604020202020204" pitchFamily="34" charset="0"/>
              </a:rPr>
              <a:t>Neutral water has a pH of 7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The bigger the pH, the lower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[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H</a:t>
            </a:r>
            <a:r>
              <a:rPr lang="en-US" sz="4000" b="1" baseline="30000" dirty="0" smtClean="0">
                <a:solidFill>
                  <a:srgbClr val="FF0000"/>
                </a:solidFill>
                <a:cs typeface="Arial" panose="020B0604020202020204" pitchFamily="34" charset="0"/>
              </a:rPr>
              <a:t>+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]</a:t>
            </a:r>
          </a:p>
          <a:p>
            <a:pPr marL="803275">
              <a:buFont typeface="Wingdings" panose="05000000000000000000" pitchFamily="2" charset="2"/>
              <a:buChar char="Ø"/>
            </a:pPr>
            <a:r>
              <a:rPr lang="en-US" i="1" dirty="0" smtClean="0">
                <a:cs typeface="Arial" panose="020B0604020202020204" pitchFamily="34" charset="0"/>
              </a:rPr>
              <a:t>If pH = 1,  [</a:t>
            </a:r>
            <a:r>
              <a:rPr lang="en-US" i="1" dirty="0">
                <a:cs typeface="Arial" panose="020B0604020202020204" pitchFamily="34" charset="0"/>
              </a:rPr>
              <a:t>H</a:t>
            </a:r>
            <a:r>
              <a:rPr lang="en-US" sz="4000" i="1" baseline="30000" dirty="0" smtClean="0">
                <a:cs typeface="Arial" panose="020B0604020202020204" pitchFamily="34" charset="0"/>
              </a:rPr>
              <a:t>+</a:t>
            </a:r>
            <a:r>
              <a:rPr lang="en-US" i="1" dirty="0" smtClean="0">
                <a:cs typeface="Arial" panose="020B0604020202020204" pitchFamily="34" charset="0"/>
              </a:rPr>
              <a:t>] = 0.1 mol/L</a:t>
            </a:r>
          </a:p>
          <a:p>
            <a:pPr marL="803275">
              <a:buFont typeface="Wingdings" panose="05000000000000000000" pitchFamily="2" charset="2"/>
              <a:buChar char="Ø"/>
            </a:pPr>
            <a:r>
              <a:rPr lang="en-US" i="1" dirty="0" smtClean="0">
                <a:cs typeface="Arial" panose="020B0604020202020204" pitchFamily="34" charset="0"/>
              </a:rPr>
              <a:t>If pH = 9, </a:t>
            </a:r>
            <a:r>
              <a:rPr lang="en-US" i="1" dirty="0">
                <a:cs typeface="Arial" panose="020B0604020202020204" pitchFamily="34" charset="0"/>
              </a:rPr>
              <a:t>[H</a:t>
            </a:r>
            <a:r>
              <a:rPr lang="en-US" sz="4000" i="1" baseline="30000" dirty="0">
                <a:cs typeface="Arial" panose="020B0604020202020204" pitchFamily="34" charset="0"/>
              </a:rPr>
              <a:t>+</a:t>
            </a:r>
            <a:r>
              <a:rPr lang="en-US" i="1" dirty="0">
                <a:cs typeface="Arial" panose="020B0604020202020204" pitchFamily="34" charset="0"/>
              </a:rPr>
              <a:t>] = </a:t>
            </a:r>
            <a:r>
              <a:rPr lang="en-US" i="1" dirty="0" smtClean="0">
                <a:cs typeface="Arial" panose="020B0604020202020204" pitchFamily="34" charset="0"/>
              </a:rPr>
              <a:t>0.0000000001 </a:t>
            </a:r>
            <a:r>
              <a:rPr lang="en-US" i="1" dirty="0">
                <a:cs typeface="Arial" panose="020B0604020202020204" pitchFamily="34" charset="0"/>
              </a:rPr>
              <a:t>mol/L</a:t>
            </a:r>
            <a:endParaRPr lang="en-US" i="1" dirty="0"/>
          </a:p>
        </p:txBody>
      </p:sp>
      <p:sp>
        <p:nvSpPr>
          <p:cNvPr id="4" name="Left Arrow Callout 3"/>
          <p:cNvSpPr/>
          <p:nvPr/>
        </p:nvSpPr>
        <p:spPr>
          <a:xfrm>
            <a:off x="7413171" y="4093029"/>
            <a:ext cx="1545772" cy="1436914"/>
          </a:xfrm>
          <a:prstGeom prst="leftArrowCallou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097303" y="4185601"/>
            <a:ext cx="681663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pH of neutral water is 7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Scale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42219" y="1547838"/>
            <a:ext cx="6859570" cy="707886"/>
            <a:chOff x="1142219" y="1547838"/>
            <a:chExt cx="6859570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1142219" y="1547838"/>
              <a:ext cx="68595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4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                                 H</a:t>
              </a:r>
              <a:r>
                <a: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+ 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OH</a:t>
              </a:r>
              <a:r>
                <a:rPr lang="en-US" sz="40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364364" y="1794611"/>
              <a:ext cx="3108960" cy="214340"/>
              <a:chOff x="2468882" y="2813639"/>
              <a:chExt cx="3108960" cy="214340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rot="5400000" flipH="1">
                <a:off x="4023362" y="1473499"/>
                <a:ext cx="0" cy="310896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68882" y="2813639"/>
                <a:ext cx="325122" cy="18483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690244" y="1826070"/>
              <a:ext cx="457200" cy="150626"/>
              <a:chOff x="3371852" y="2845098"/>
              <a:chExt cx="457200" cy="150626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rot="16200000">
                <a:off x="3600452" y="2616498"/>
                <a:ext cx="0" cy="45720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3503930" y="2876852"/>
                <a:ext cx="325122" cy="1188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7952809" y="0"/>
            <a:ext cx="1191191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7303" y="3377315"/>
            <a:ext cx="681663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pH means " </a:t>
            </a:r>
            <a:r>
              <a:rPr lang="en-US" sz="3200" b="1" dirty="0" smtClean="0"/>
              <a:t>‒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[H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] "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97303" y="2569029"/>
            <a:ext cx="681663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pH scale is used to indicate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[H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0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5651" r="13449" b="6392"/>
          <a:stretch/>
        </p:blipFill>
        <p:spPr bwMode="auto">
          <a:xfrm>
            <a:off x="0" y="414559"/>
            <a:ext cx="9144000" cy="602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0" y="0"/>
            <a:ext cx="1828800" cy="112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82879" y="4993886"/>
            <a:ext cx="877824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Thus,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has a pH of 0.3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of an Acid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60040" y="1547838"/>
            <a:ext cx="6623929" cy="707886"/>
            <a:chOff x="1260040" y="1547838"/>
            <a:chExt cx="6623929" cy="707886"/>
          </a:xfrm>
        </p:grpSpPr>
        <p:grpSp>
          <p:nvGrpSpPr>
            <p:cNvPr id="5" name="Group 4"/>
            <p:cNvGrpSpPr/>
            <p:nvPr/>
          </p:nvGrpSpPr>
          <p:grpSpPr>
            <a:xfrm>
              <a:off x="1260040" y="1547838"/>
              <a:ext cx="6623929" cy="707886"/>
              <a:chOff x="1260040" y="1547838"/>
              <a:chExt cx="6623929" cy="70788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260040" y="1547838"/>
                <a:ext cx="662392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HCl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H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+ 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Cl</a:t>
                </a:r>
                <a:r>
                  <a:rPr lang="en-US" sz="40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‒</a:t>
                </a: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2364364" y="1783725"/>
                <a:ext cx="3108960" cy="225226"/>
                <a:chOff x="2468882" y="2802753"/>
                <a:chExt cx="3108960" cy="225226"/>
              </a:xfrm>
            </p:grpSpPr>
            <p:cxnSp>
              <p:nvCxnSpPr>
                <p:cNvPr id="18" name="Straight Arrow Connector 17"/>
                <p:cNvCxnSpPr/>
                <p:nvPr/>
              </p:nvCxnSpPr>
              <p:spPr>
                <a:xfrm rot="5400000" flipH="1">
                  <a:off x="4023362" y="1473499"/>
                  <a:ext cx="0" cy="3108960"/>
                </a:xfrm>
                <a:prstGeom prst="straightConnector1">
                  <a:avLst/>
                </a:prstGeom>
                <a:ln w="57150">
                  <a:solidFill>
                    <a:srgbClr val="0070C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 18"/>
                <p:cNvSpPr/>
                <p:nvPr/>
              </p:nvSpPr>
              <p:spPr>
                <a:xfrm>
                  <a:off x="2468882" y="2802753"/>
                  <a:ext cx="325122" cy="18483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3324484" y="1826070"/>
              <a:ext cx="1188720" cy="150626"/>
              <a:chOff x="3690244" y="1826070"/>
              <a:chExt cx="1188720" cy="150626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rot="16200000">
                <a:off x="4284604" y="1231710"/>
                <a:ext cx="0" cy="118872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4529912" y="1857824"/>
                <a:ext cx="325122" cy="1188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7952809" y="0"/>
            <a:ext cx="1191191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79" y="3377315"/>
            <a:ext cx="877824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lab, we will use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with [H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] = 0.5 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879" y="5810336"/>
            <a:ext cx="877824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million times more H</a:t>
            </a:r>
            <a:r>
              <a:rPr lang="en-US" sz="4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water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79" y="2569029"/>
            <a:ext cx="877824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Hydrochloric acid breaks into ions a lot more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79" y="4185601"/>
            <a:ext cx="877824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200" dirty="0"/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log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(0.5) = 0.3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25" grpId="0"/>
      <p:bldP spid="26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Mechanism of Reaction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07462" y="2247445"/>
            <a:ext cx="5529079" cy="584775"/>
            <a:chOff x="1807462" y="2461536"/>
            <a:chExt cx="5529079" cy="584775"/>
          </a:xfrm>
        </p:grpSpPr>
        <p:sp>
          <p:nvSpPr>
            <p:cNvPr id="12" name="TextBox 11"/>
            <p:cNvSpPr txBox="1"/>
            <p:nvPr/>
          </p:nvSpPr>
          <p:spPr>
            <a:xfrm>
              <a:off x="1807462" y="2461536"/>
              <a:ext cx="55290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Mg  +  H</a:t>
              </a:r>
              <a:r>
                <a: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Mg</a:t>
              </a:r>
              <a:r>
                <a: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+ 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6200000">
              <a:off x="4565650" y="2068124"/>
              <a:ext cx="0" cy="1371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611897" y="3069376"/>
            <a:ext cx="5920210" cy="584775"/>
            <a:chOff x="1611897" y="3497558"/>
            <a:chExt cx="5920210" cy="584775"/>
          </a:xfrm>
        </p:grpSpPr>
        <p:sp>
          <p:nvSpPr>
            <p:cNvPr id="13" name="TextBox 12"/>
            <p:cNvSpPr txBox="1"/>
            <p:nvPr/>
          </p:nvSpPr>
          <p:spPr>
            <a:xfrm>
              <a:off x="1611897" y="3497558"/>
              <a:ext cx="59202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r>
                <a: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+  H</a:t>
              </a:r>
              <a:r>
                <a: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r>
                <a: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+ 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6200000">
              <a:off x="4572002" y="3104146"/>
              <a:ext cx="0" cy="1371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681100" y="3891307"/>
            <a:ext cx="3781805" cy="584775"/>
            <a:chOff x="2681100" y="4533581"/>
            <a:chExt cx="3781805" cy="584775"/>
          </a:xfrm>
        </p:grpSpPr>
        <p:sp>
          <p:nvSpPr>
            <p:cNvPr id="14" name="TextBox 13"/>
            <p:cNvSpPr txBox="1"/>
            <p:nvPr/>
          </p:nvSpPr>
          <p:spPr>
            <a:xfrm>
              <a:off x="2681100" y="4533581"/>
              <a:ext cx="37818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H  +  H     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H</a:t>
              </a:r>
              <a:r>
                <a:rPr lang="en-US" sz="4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6200000">
              <a:off x="5003800" y="4140169"/>
              <a:ext cx="0" cy="1371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914593" y="1302403"/>
            <a:ext cx="7314823" cy="707886"/>
            <a:chOff x="914593" y="1302403"/>
            <a:chExt cx="7314823" cy="707886"/>
          </a:xfrm>
        </p:grpSpPr>
        <p:sp>
          <p:nvSpPr>
            <p:cNvPr id="11" name="TextBox 10"/>
            <p:cNvSpPr txBox="1"/>
            <p:nvPr/>
          </p:nvSpPr>
          <p:spPr>
            <a:xfrm>
              <a:off x="914593" y="1302403"/>
              <a:ext cx="73148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2H</a:t>
              </a:r>
              <a:r>
                <a:rPr lang="en-US" sz="4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O       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2H</a:t>
              </a:r>
              <a:r>
                <a: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+  2OH</a:t>
              </a:r>
              <a:r>
                <a:rPr lang="en-US" sz="40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288162" y="1549176"/>
              <a:ext cx="3108960" cy="214340"/>
              <a:chOff x="2468882" y="2813639"/>
              <a:chExt cx="3108960" cy="21434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468882" y="2813639"/>
                <a:ext cx="3108960" cy="214340"/>
                <a:chOff x="2468882" y="2813639"/>
                <a:chExt cx="3108960" cy="214340"/>
              </a:xfrm>
            </p:grpSpPr>
            <p:cxnSp>
              <p:nvCxnSpPr>
                <p:cNvPr id="21" name="Straight Arrow Connector 20"/>
                <p:cNvCxnSpPr/>
                <p:nvPr/>
              </p:nvCxnSpPr>
              <p:spPr>
                <a:xfrm rot="5400000" flipH="1">
                  <a:off x="4023362" y="1473499"/>
                  <a:ext cx="0" cy="310896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Rectangle 21"/>
                <p:cNvSpPr/>
                <p:nvPr/>
              </p:nvSpPr>
              <p:spPr>
                <a:xfrm>
                  <a:off x="2468882" y="2813639"/>
                  <a:ext cx="325122" cy="18483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3794762" y="2845098"/>
                <a:ext cx="457200" cy="150626"/>
                <a:chOff x="3371852" y="2845098"/>
                <a:chExt cx="457200" cy="150626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 rot="16200000">
                  <a:off x="3600452" y="2616498"/>
                  <a:ext cx="0" cy="45720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ctangle 22"/>
                <p:cNvSpPr/>
                <p:nvPr/>
              </p:nvSpPr>
              <p:spPr>
                <a:xfrm>
                  <a:off x="3503930" y="2876852"/>
                  <a:ext cx="325122" cy="11887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7" name="TextBox 26"/>
          <p:cNvSpPr txBox="1"/>
          <p:nvPr/>
        </p:nvSpPr>
        <p:spPr>
          <a:xfrm>
            <a:off x="7952809" y="0"/>
            <a:ext cx="1191191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3382" y="4672983"/>
            <a:ext cx="8177240" cy="1118189"/>
            <a:chOff x="483382" y="5032221"/>
            <a:chExt cx="8177240" cy="1118189"/>
          </a:xfrm>
        </p:grpSpPr>
        <p:cxnSp>
          <p:nvCxnSpPr>
            <p:cNvPr id="7" name="Straight Arrow Connector 6"/>
            <p:cNvCxnSpPr/>
            <p:nvPr/>
          </p:nvCxnSpPr>
          <p:spPr>
            <a:xfrm rot="16200000">
              <a:off x="3803650" y="5172223"/>
              <a:ext cx="0" cy="137160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3382" y="5032221"/>
              <a:ext cx="2459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overall reaction</a:t>
              </a:r>
              <a:endParaRPr lang="en-US" sz="3200" b="1" u="sng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3382" y="5565635"/>
              <a:ext cx="81772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Mg  +  </a:t>
              </a:r>
              <a:r>
                <a:rPr lang="en-US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2H</a:t>
              </a:r>
              <a:r>
                <a:rPr lang="en-US" sz="4000" b="1" baseline="-25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         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Mg</a:t>
              </a:r>
              <a:r>
                <a:rPr lang="en-US" sz="4000" b="1" baseline="30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+  H</a:t>
              </a:r>
              <a:r>
                <a:rPr lang="en-US" sz="4000" b="1" baseline="-25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+  2OH</a:t>
              </a:r>
              <a:r>
                <a:rPr lang="en-US" sz="4000" b="1" baseline="30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4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1372" y="6022847"/>
            <a:ext cx="788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</a:t>
            </a:r>
            <a:r>
              <a:rPr lang="en-US" sz="2400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take the place of OH</a:t>
            </a:r>
            <a:r>
              <a:rPr lang="en-US" sz="3200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endParaRPr lang="en-US" sz="3200" b="1" i="1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Detect a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226" y="2471056"/>
            <a:ext cx="5967549" cy="3954457"/>
          </a:xfrm>
        </p:spPr>
        <p:txBody>
          <a:bodyPr/>
          <a:lstStyle/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dirty="0" smtClean="0"/>
              <a:t>Bubbling (H</a:t>
            </a:r>
            <a:r>
              <a:rPr lang="en-US" sz="4000" baseline="-25000" dirty="0" smtClean="0"/>
              <a:t>2</a:t>
            </a:r>
            <a:r>
              <a:rPr lang="en-US" dirty="0" smtClean="0"/>
              <a:t> is a gas)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dirty="0" smtClean="0"/>
              <a:t>Flame test (H</a:t>
            </a:r>
            <a:r>
              <a:rPr lang="en-US" sz="4000" baseline="-25000" dirty="0" smtClean="0"/>
              <a:t>2</a:t>
            </a:r>
            <a:r>
              <a:rPr lang="en-US" dirty="0" smtClean="0"/>
              <a:t> is explosive)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dirty="0" smtClean="0"/>
              <a:t>Litmus test (OH</a:t>
            </a:r>
            <a:r>
              <a:rPr lang="en-US" sz="4000" b="1" baseline="30000" dirty="0" smtClean="0">
                <a:cs typeface="Arial" panose="020B0604020202020204" pitchFamily="34" charset="0"/>
              </a:rPr>
              <a:t>‒</a:t>
            </a:r>
            <a:r>
              <a:rPr lang="en-US" dirty="0" smtClean="0"/>
              <a:t> is basic)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dirty="0" smtClean="0"/>
              <a:t>Heat (reaction is exothermic)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2800" b="1" i="1" dirty="0" smtClean="0">
                <a:solidFill>
                  <a:srgbClr val="0070C0"/>
                </a:solidFill>
              </a:rPr>
              <a:t>You will look for these during lab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>
            <a:off x="3803650" y="1092201"/>
            <a:ext cx="0" cy="1371600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3382" y="1485613"/>
            <a:ext cx="8177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Mg  +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        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+  H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+  2OH</a:t>
            </a:r>
            <a:r>
              <a:rPr lang="en-US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endParaRPr lang="en-US" sz="4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52809" y="0"/>
            <a:ext cx="1191191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1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Flame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114" y="1297460"/>
            <a:ext cx="4400006" cy="5128054"/>
          </a:xfrm>
        </p:spPr>
        <p:txBody>
          <a:bodyPr/>
          <a:lstStyle/>
          <a:p>
            <a:r>
              <a:rPr lang="en-US" dirty="0" smtClean="0"/>
              <a:t>When H</a:t>
            </a:r>
            <a:r>
              <a:rPr lang="en-US" sz="4000" baseline="-25000" dirty="0" smtClean="0"/>
              <a:t>2</a:t>
            </a:r>
            <a:r>
              <a:rPr lang="en-US" dirty="0" smtClean="0"/>
              <a:t> gas comes in contact with a flame, it explodes</a:t>
            </a:r>
            <a:r>
              <a:rPr lang="en-US" dirty="0"/>
              <a:t> </a:t>
            </a:r>
            <a:r>
              <a:rPr lang="en-US" dirty="0" smtClean="0"/>
              <a:t>with a popping noise</a:t>
            </a:r>
          </a:p>
          <a:p>
            <a:r>
              <a:rPr lang="en-US" dirty="0" smtClean="0"/>
              <a:t>We will use a lit match to test for the production of H</a:t>
            </a:r>
            <a:r>
              <a:rPr lang="en-US" sz="4000" baseline="-25000" dirty="0" smtClean="0"/>
              <a:t>2</a:t>
            </a:r>
            <a:r>
              <a:rPr lang="en-US" dirty="0" smtClean="0"/>
              <a:t> gas</a:t>
            </a:r>
          </a:p>
          <a:p>
            <a:r>
              <a:rPr lang="en-US" dirty="0" smtClean="0"/>
              <a:t>This test is optional</a:t>
            </a:r>
          </a:p>
          <a:p>
            <a:r>
              <a:rPr lang="en-US" dirty="0" smtClean="0">
                <a:hlinkClick r:id="rId2"/>
              </a:rPr>
              <a:t>Video</a:t>
            </a:r>
            <a:r>
              <a:rPr lang="en-US" dirty="0" smtClean="0"/>
              <a:t> 0:26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93" y="1267504"/>
            <a:ext cx="3803450" cy="221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18115" r="4400" b="18285"/>
          <a:stretch/>
        </p:blipFill>
        <p:spPr bwMode="auto">
          <a:xfrm>
            <a:off x="273478" y="3603169"/>
            <a:ext cx="3840480" cy="268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315200" y="0"/>
            <a:ext cx="1828800" cy="112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70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List Mg, Al and Ca in order of increasing ionization energy</a:t>
            </a:r>
          </a:p>
          <a:p>
            <a:pPr marL="803275"/>
            <a:r>
              <a:rPr lang="en-US" b="1" dirty="0" smtClean="0">
                <a:solidFill>
                  <a:srgbClr val="FF0000"/>
                </a:solidFill>
              </a:rPr>
              <a:t>Ca &lt; Mg &lt; Al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n-US" dirty="0" smtClean="0"/>
              <a:t>Which metal will react most readily in a reaction that involves ionization?</a:t>
            </a:r>
          </a:p>
          <a:p>
            <a:pPr marL="803275"/>
            <a:r>
              <a:rPr lang="en-US" b="1" dirty="0" smtClean="0">
                <a:solidFill>
                  <a:srgbClr val="FF0000"/>
                </a:solidFill>
              </a:rPr>
              <a:t>Ca</a:t>
            </a:r>
          </a:p>
          <a:p>
            <a:pPr marL="803275"/>
            <a:r>
              <a:rPr lang="en-US" b="1" dirty="0" smtClean="0">
                <a:solidFill>
                  <a:srgbClr val="FF0000"/>
                </a:solidFill>
              </a:rPr>
              <a:t>Lowest ionization energy means most readily lose its electron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2809" y="0"/>
            <a:ext cx="1191191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Litmus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4367349" cy="5128054"/>
          </a:xfrm>
        </p:spPr>
        <p:txBody>
          <a:bodyPr/>
          <a:lstStyle/>
          <a:p>
            <a:r>
              <a:rPr lang="en-US" dirty="0" smtClean="0"/>
              <a:t>Test for pH of water</a:t>
            </a:r>
          </a:p>
          <a:p>
            <a:r>
              <a:rPr lang="en-US" dirty="0" smtClean="0"/>
              <a:t>Red litmus paper will turn blue if the water is basic (pH &gt; 8.3)</a:t>
            </a:r>
          </a:p>
          <a:p>
            <a:r>
              <a:rPr lang="en-US" dirty="0" smtClean="0"/>
              <a:t>Allows us to test for production of </a:t>
            </a:r>
            <a:r>
              <a:rPr lang="en-US" dirty="0"/>
              <a:t>OH</a:t>
            </a:r>
            <a:r>
              <a:rPr lang="en-US" sz="4000" b="1" baseline="30000" dirty="0">
                <a:cs typeface="Arial" panose="020B0604020202020204" pitchFamily="34" charset="0"/>
              </a:rPr>
              <a:t>‒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67" y="1291317"/>
            <a:ext cx="3982485" cy="52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315200" y="0"/>
            <a:ext cx="1828800" cy="112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1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468"/>
            <a:ext cx="9144000" cy="62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1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983" y="1297460"/>
            <a:ext cx="7350034" cy="5128054"/>
          </a:xfrm>
        </p:spPr>
        <p:txBody>
          <a:bodyPr/>
          <a:lstStyle/>
          <a:p>
            <a:r>
              <a:rPr lang="en-US" u="sng" dirty="0" smtClean="0"/>
              <a:t>Wear glasses &amp; gloves at all times</a:t>
            </a:r>
          </a:p>
          <a:p>
            <a:r>
              <a:rPr lang="en-US" u="sng" dirty="0" smtClean="0"/>
              <a:t>Be prepared for vigorous reactions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the correct amount of metal</a:t>
            </a:r>
          </a:p>
          <a:p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en-US" dirty="0" smtClean="0"/>
              <a:t>is corrosive</a:t>
            </a:r>
          </a:p>
          <a:p>
            <a:r>
              <a:rPr lang="en-US" dirty="0" smtClean="0"/>
              <a:t>H</a:t>
            </a:r>
            <a:r>
              <a:rPr lang="en-US" sz="4000" baseline="-25000" dirty="0" smtClean="0"/>
              <a:t>2</a:t>
            </a:r>
            <a:r>
              <a:rPr lang="en-US" dirty="0" smtClean="0"/>
              <a:t> gas is explosive</a:t>
            </a:r>
          </a:p>
          <a:p>
            <a:r>
              <a:rPr lang="en-US" dirty="0" smtClean="0"/>
              <a:t>Dispose of all metal in metal waste</a:t>
            </a:r>
          </a:p>
          <a:p>
            <a:r>
              <a:rPr lang="en-US" dirty="0" smtClean="0"/>
              <a:t>No horseplay.  Take this lab seriously or you will be out.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52809" y="0"/>
            <a:ext cx="1191191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907" y="1297460"/>
            <a:ext cx="6912187" cy="5128054"/>
          </a:xfrm>
        </p:spPr>
        <p:txBody>
          <a:bodyPr/>
          <a:lstStyle/>
          <a:p>
            <a:r>
              <a:rPr lang="en-US" dirty="0" smtClean="0"/>
              <a:t>No contact lenses (wear glasses)</a:t>
            </a:r>
          </a:p>
          <a:p>
            <a:r>
              <a:rPr lang="en-US" dirty="0" smtClean="0"/>
              <a:t>No skirts or shorts</a:t>
            </a:r>
          </a:p>
          <a:p>
            <a:r>
              <a:rPr lang="en-US" dirty="0" smtClean="0"/>
              <a:t>Shoes must cover the foot</a:t>
            </a:r>
          </a:p>
          <a:p>
            <a:r>
              <a:rPr lang="en-US" dirty="0" smtClean="0"/>
              <a:t>Hair must be tied back or put up</a:t>
            </a:r>
          </a:p>
          <a:p>
            <a:r>
              <a:rPr lang="en-US" dirty="0" smtClean="0"/>
              <a:t>Dangling jewelry must be removed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loose or baggy clothing</a:t>
            </a:r>
          </a:p>
          <a:p>
            <a:r>
              <a:rPr lang="en-US" dirty="0" smtClean="0"/>
              <a:t>Push up or roll up </a:t>
            </a:r>
            <a:r>
              <a:rPr lang="en-US" dirty="0" smtClean="0"/>
              <a:t>sleeves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315200" y="0"/>
            <a:ext cx="1828800" cy="112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Make Lab Teams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2-3 students per team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FFFFBD"/>
                </a:solidFill>
              </a:rPr>
              <a:t>Procedure</a:t>
            </a:r>
            <a:endParaRPr lang="en-US" sz="6000" b="1" dirty="0">
              <a:solidFill>
                <a:srgbClr val="FFFFB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General Guidelines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18179" r="6975" b="18628"/>
          <a:stretch/>
        </p:blipFill>
        <p:spPr bwMode="auto">
          <a:xfrm>
            <a:off x="54427" y="191213"/>
            <a:ext cx="4680858" cy="345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2880" y="3788229"/>
            <a:ext cx="8778240" cy="28194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Get a 24 well plate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Clean and dry it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Add 20 drops </a:t>
            </a:r>
            <a:r>
              <a:rPr lang="en-US" dirty="0" smtClean="0"/>
              <a:t>of </a:t>
            </a:r>
            <a:r>
              <a:rPr lang="en-US" dirty="0" smtClean="0"/>
              <a:t>water </a:t>
            </a:r>
            <a:r>
              <a:rPr lang="en-US" dirty="0" smtClean="0"/>
              <a:t>into each </a:t>
            </a:r>
            <a:r>
              <a:rPr lang="en-US" dirty="0" smtClean="0"/>
              <a:t>cell </a:t>
            </a:r>
            <a:r>
              <a:rPr lang="en-US" dirty="0" smtClean="0"/>
              <a:t>A1 - A3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Test pH of each cell with litmus paper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67" y="348467"/>
            <a:ext cx="4060371" cy="314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2880" y="2993571"/>
            <a:ext cx="8778240" cy="3614057"/>
          </a:xfrm>
        </p:spPr>
        <p:txBody>
          <a:bodyPr/>
          <a:lstStyle/>
          <a:p>
            <a:pPr marL="514350" indent="-514350">
              <a:buFont typeface="+mj-lt"/>
              <a:buAutoNum type="arabicParenR" startAt="5"/>
            </a:pPr>
            <a:r>
              <a:rPr lang="en-US" dirty="0" smtClean="0"/>
              <a:t>Weigh out approximately 0.05 g of each metal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en-US" dirty="0" smtClean="0"/>
              <a:t>Add first metal to cell A1 and watch for any reaction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en-US" dirty="0" smtClean="0"/>
              <a:t>Retest pH of cell with litmus paper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en-US" dirty="0" smtClean="0"/>
              <a:t>Repeat for the other two metals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61483" y="1025049"/>
            <a:ext cx="8221034" cy="1373734"/>
            <a:chOff x="397308" y="1155681"/>
            <a:chExt cx="8221034" cy="1373734"/>
          </a:xfrm>
        </p:grpSpPr>
        <p:grpSp>
          <p:nvGrpSpPr>
            <p:cNvPr id="5" name="Group 4"/>
            <p:cNvGrpSpPr/>
            <p:nvPr/>
          </p:nvGrpSpPr>
          <p:grpSpPr>
            <a:xfrm>
              <a:off x="397308" y="1155681"/>
              <a:ext cx="2220481" cy="1373734"/>
              <a:chOff x="119844" y="1502451"/>
              <a:chExt cx="2220481" cy="137373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889" b="20974"/>
              <a:stretch/>
            </p:blipFill>
            <p:spPr bwMode="auto">
              <a:xfrm>
                <a:off x="559085" y="1502451"/>
                <a:ext cx="1341998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19844" y="2414520"/>
                <a:ext cx="22204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calcium metal</a:t>
                </a:r>
                <a:endPara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059352" y="1155681"/>
              <a:ext cx="2935419" cy="1373734"/>
              <a:chOff x="4456610" y="1502451"/>
              <a:chExt cx="2935419" cy="1373734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239" r="28901" b="10134"/>
              <a:stretch/>
            </p:blipFill>
            <p:spPr bwMode="auto">
              <a:xfrm>
                <a:off x="4837771" y="1502451"/>
                <a:ext cx="2173097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456610" y="2414520"/>
                <a:ext cx="29354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magnesium ribbon</a:t>
                </a:r>
                <a:endPara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436334" y="1155681"/>
              <a:ext cx="2182008" cy="1373734"/>
              <a:chOff x="7392029" y="1502451"/>
              <a:chExt cx="2182008" cy="1373734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70" b="5795"/>
              <a:stretch/>
            </p:blipFill>
            <p:spPr bwMode="auto">
              <a:xfrm>
                <a:off x="7844995" y="1502451"/>
                <a:ext cx="1276077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392029" y="2414520"/>
                <a:ext cx="21820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aluminum foil</a:t>
                </a:r>
                <a:endPara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014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1109" y="3788229"/>
            <a:ext cx="8778240" cy="2775856"/>
          </a:xfrm>
        </p:spPr>
        <p:txBody>
          <a:bodyPr/>
          <a:lstStyle/>
          <a:p>
            <a:pPr marL="685800" indent="-685800">
              <a:buFont typeface="+mj-lt"/>
              <a:buAutoNum type="arabicParenR" startAt="9"/>
            </a:pPr>
            <a:r>
              <a:rPr lang="en-US" dirty="0" smtClean="0"/>
              <a:t>Add 20 drops of 0.5 M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en-US" dirty="0" smtClean="0"/>
              <a:t>each into </a:t>
            </a:r>
            <a:r>
              <a:rPr lang="en-US" dirty="0" smtClean="0"/>
              <a:t>cells </a:t>
            </a:r>
            <a:r>
              <a:rPr lang="en-US" dirty="0" smtClean="0"/>
              <a:t>C1-C3</a:t>
            </a:r>
          </a:p>
          <a:p>
            <a:pPr marL="685800" indent="-685800">
              <a:buFont typeface="+mj-lt"/>
              <a:buAutoNum type="arabicParenR" startAt="9"/>
            </a:pPr>
            <a:r>
              <a:rPr lang="en-US" dirty="0" smtClean="0"/>
              <a:t>Weigh out another 0.05 g of each metal</a:t>
            </a:r>
          </a:p>
          <a:p>
            <a:pPr marL="685800" indent="-685800">
              <a:buFont typeface="+mj-lt"/>
              <a:buAutoNum type="arabicParenR" startAt="9"/>
            </a:pPr>
            <a:r>
              <a:rPr lang="en-US" dirty="0" smtClean="0"/>
              <a:t>Add first metal to cell C1 and </a:t>
            </a:r>
            <a:r>
              <a:rPr lang="en-US" dirty="0" smtClean="0"/>
              <a:t>observe</a:t>
            </a:r>
          </a:p>
        </p:txBody>
      </p:sp>
      <p:pic>
        <p:nvPicPr>
          <p:cNvPr id="15" name="Picture 2" descr="http://www.hazsigns.com.au/images/products/500/HYDROCHLORIC%20ACI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5" b="12591"/>
          <a:stretch/>
        </p:blipFill>
        <p:spPr bwMode="auto">
          <a:xfrm>
            <a:off x="425951" y="746259"/>
            <a:ext cx="368144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47" y="348467"/>
            <a:ext cx="4060371" cy="314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11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1109" y="4234543"/>
            <a:ext cx="8778240" cy="2329542"/>
          </a:xfrm>
        </p:spPr>
        <p:txBody>
          <a:bodyPr/>
          <a:lstStyle/>
          <a:p>
            <a:pPr marL="685800" indent="-685800">
              <a:buFont typeface="+mj-lt"/>
              <a:buAutoNum type="arabicParenR" startAt="12"/>
            </a:pPr>
            <a:r>
              <a:rPr lang="en-US" dirty="0" smtClean="0"/>
              <a:t>Check for rise in temperature </a:t>
            </a:r>
            <a:endParaRPr lang="en-US" dirty="0" smtClean="0"/>
          </a:p>
          <a:p>
            <a:pPr marL="685800" indent="-685800">
              <a:buFont typeface="+mj-lt"/>
              <a:buAutoNum type="arabicParenR" startAt="12"/>
            </a:pPr>
            <a:r>
              <a:rPr lang="en-US" dirty="0" smtClean="0"/>
              <a:t>Hold a lit match over cell &amp; observe</a:t>
            </a:r>
          </a:p>
          <a:p>
            <a:pPr marL="685800" indent="-685800">
              <a:buFont typeface="+mj-lt"/>
              <a:buAutoNum type="arabicParenR" startAt="12"/>
            </a:pPr>
            <a:r>
              <a:rPr lang="en-US" dirty="0" smtClean="0"/>
              <a:t>Repeat for the other two metals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4"/>
          <a:stretch/>
        </p:blipFill>
        <p:spPr bwMode="auto">
          <a:xfrm>
            <a:off x="4597730" y="335274"/>
            <a:ext cx="4187032" cy="311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4" y="335273"/>
            <a:ext cx="4132473" cy="311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53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Trends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340" y="1297460"/>
            <a:ext cx="7767320" cy="5128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SWBAT explain how periodic trends are discovered by determining the trends in ionization energy of three different metals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52809" y="0"/>
            <a:ext cx="1191191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55942"/>
            <a:ext cx="8778240" cy="5128054"/>
          </a:xfrm>
        </p:spPr>
        <p:txBody>
          <a:bodyPr/>
          <a:lstStyle/>
          <a:p>
            <a:pPr marL="685800" indent="-685800">
              <a:buFont typeface="+mj-lt"/>
              <a:buAutoNum type="arabicParenR" startAt="15"/>
            </a:pPr>
            <a:r>
              <a:rPr lang="en-US" dirty="0" smtClean="0"/>
              <a:t>Put all metal &amp; surrounding fluids in metal </a:t>
            </a:r>
            <a:r>
              <a:rPr lang="en-US" dirty="0" smtClean="0"/>
              <a:t>waste</a:t>
            </a:r>
          </a:p>
          <a:p>
            <a:pPr marL="685800" indent="-685800">
              <a:buFont typeface="+mj-lt"/>
              <a:buAutoNum type="arabicParenR" startAt="15"/>
            </a:pPr>
            <a:r>
              <a:rPr lang="en-US" dirty="0" smtClean="0"/>
              <a:t>Wash </a:t>
            </a:r>
            <a:r>
              <a:rPr lang="en-US" dirty="0"/>
              <a:t>out plate and put it out to </a:t>
            </a:r>
            <a:r>
              <a:rPr lang="en-US" dirty="0" smtClean="0"/>
              <a:t>dry</a:t>
            </a:r>
            <a:endParaRPr lang="en-US" dirty="0" smtClean="0"/>
          </a:p>
          <a:p>
            <a:pPr marL="685800" indent="-685800">
              <a:buFont typeface="+mj-lt"/>
              <a:buAutoNum type="arabicParenR" startAt="15"/>
            </a:pPr>
            <a:r>
              <a:rPr lang="en-US" dirty="0" smtClean="0"/>
              <a:t>Put all matches into designated beaker</a:t>
            </a:r>
          </a:p>
          <a:p>
            <a:pPr marL="685800" indent="-685800">
              <a:buFont typeface="+mj-lt"/>
              <a:buAutoNum type="arabicParenR" startAt="15"/>
            </a:pPr>
            <a:r>
              <a:rPr lang="en-US" dirty="0" smtClean="0"/>
              <a:t>Throw </a:t>
            </a:r>
            <a:r>
              <a:rPr lang="en-US" dirty="0" smtClean="0"/>
              <a:t>out all trash</a:t>
            </a:r>
          </a:p>
          <a:p>
            <a:pPr marL="685800" indent="-685800">
              <a:buFont typeface="+mj-lt"/>
              <a:buAutoNum type="arabicParenR" startAt="15"/>
            </a:pPr>
            <a:r>
              <a:rPr lang="en-US" dirty="0" smtClean="0"/>
              <a:t>Wash off bench</a:t>
            </a:r>
          </a:p>
          <a:p>
            <a:pPr marL="685800" indent="-685800">
              <a:buFont typeface="+mj-lt"/>
              <a:buAutoNum type="arabicParenR" startAt="15"/>
            </a:pPr>
            <a:r>
              <a:rPr lang="en-US" dirty="0" smtClean="0"/>
              <a:t>Throw out gloves and wash hands with soap</a:t>
            </a:r>
          </a:p>
          <a:p>
            <a:pPr marL="685800" indent="-685800">
              <a:buFont typeface="+mj-lt"/>
              <a:buAutoNum type="arabicParenR" startAt="15"/>
            </a:pPr>
            <a:r>
              <a:rPr lang="en-US" dirty="0" smtClean="0"/>
              <a:t>Put away glasses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4496"/>
            <a:ext cx="7772400" cy="1470025"/>
          </a:xfrm>
        </p:spPr>
        <p:txBody>
          <a:bodyPr/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Questions???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6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FF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2650" y="3009900"/>
            <a:ext cx="4838700" cy="64008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690" y="1297460"/>
            <a:ext cx="4706620" cy="512805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dirty="0" smtClean="0"/>
              <a:t>Atomic Radius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dirty="0" smtClean="0"/>
              <a:t>Ionic Radius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b="1" dirty="0" smtClean="0">
                <a:solidFill>
                  <a:srgbClr val="FF0000"/>
                </a:solidFill>
              </a:rPr>
              <a:t>Ionization Energy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dirty="0" smtClean="0"/>
              <a:t>Electronegativity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26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Ionization Energy</a:t>
            </a:r>
          </a:p>
        </p:txBody>
      </p:sp>
      <p:pic>
        <p:nvPicPr>
          <p:cNvPr id="6" name="Picture 6" descr="TABLE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6725"/>
            <a:ext cx="8686800" cy="44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Ionization Energy</a:t>
            </a:r>
          </a:p>
        </p:txBody>
      </p:sp>
      <p:pic>
        <p:nvPicPr>
          <p:cNvPr id="5" name="Picture 6" descr="C06-14C-828378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59" y="1188720"/>
            <a:ext cx="6835082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206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06-15C-828378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7902"/>
            <a:ext cx="8229600" cy="563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Ionization Energy</a:t>
            </a:r>
            <a:r>
              <a:rPr lang="en-US" dirty="0" smtClean="0"/>
              <a:t> - Periodic Trends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6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Ionization Energy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i="1" dirty="0" smtClean="0"/>
              <a:t>Rationale for Periodic Trends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409700"/>
            <a:ext cx="8778240" cy="5015814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u="sng" dirty="0" smtClean="0"/>
              <a:t>Increase going left to right</a:t>
            </a:r>
          </a:p>
          <a:p>
            <a:r>
              <a:rPr lang="en-US" dirty="0" smtClean="0"/>
              <a:t>Atoms on the left want to lose electrons because it gets them closer to a noble gas</a:t>
            </a:r>
          </a:p>
          <a:p>
            <a:r>
              <a:rPr lang="en-US" dirty="0" smtClean="0"/>
              <a:t>Atoms on the right hate to lose electrons because it gets them farther from a noble gas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en-US" b="1" u="sng" dirty="0" smtClean="0"/>
              <a:t>Decrease </a:t>
            </a:r>
            <a:r>
              <a:rPr lang="en-US" altLang="en-US" b="1" u="sng" dirty="0"/>
              <a:t>going </a:t>
            </a:r>
            <a:r>
              <a:rPr lang="en-US" altLang="en-US" b="1" u="sng" dirty="0" smtClean="0"/>
              <a:t>top </a:t>
            </a:r>
            <a:r>
              <a:rPr lang="en-US" altLang="en-US" b="1" u="sng" dirty="0"/>
              <a:t>to </a:t>
            </a:r>
            <a:r>
              <a:rPr lang="en-US" altLang="en-US" b="1" u="sng" dirty="0" smtClean="0"/>
              <a:t>bottom</a:t>
            </a:r>
            <a:endParaRPr lang="en-US" altLang="en-US" b="1" u="sng" dirty="0"/>
          </a:p>
          <a:p>
            <a:r>
              <a:rPr lang="en-US" dirty="0" smtClean="0"/>
              <a:t>Electrons are farther from nucleus, so they are held more loosely and are more easily removed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99400" y="0"/>
            <a:ext cx="1244599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35" y="2183938"/>
            <a:ext cx="5808731" cy="296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4072252" cy="1371600"/>
          </a:xfrm>
        </p:spPr>
        <p:txBody>
          <a:bodyPr/>
          <a:lstStyle/>
          <a:p>
            <a:r>
              <a:rPr lang="en-US" dirty="0" smtClean="0"/>
              <a:t>Summary of Periodic Trends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67635" y="4500711"/>
            <a:ext cx="64530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lIns="27432" rIns="27432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0710" y="1761777"/>
            <a:ext cx="64922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288340"/>
            <a:ext cx="25714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smtClean="0"/>
              <a:t>SW Greatest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Atomic Radius</a:t>
            </a:r>
          </a:p>
          <a:p>
            <a:pPr algn="ctr"/>
            <a:r>
              <a:rPr lang="en-US" sz="3200" dirty="0" smtClean="0"/>
              <a:t>Ionic Radius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88340"/>
            <a:ext cx="2571473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smtClean="0"/>
              <a:t>SW Greatest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Atomic </a:t>
            </a:r>
            <a:r>
              <a:rPr lang="en-US" sz="3200" b="1" dirty="0" smtClean="0">
                <a:solidFill>
                  <a:srgbClr val="FF0000"/>
                </a:solidFill>
              </a:rPr>
              <a:t>Ra</a:t>
            </a:r>
            <a:r>
              <a:rPr lang="en-US" sz="3200" dirty="0" smtClean="0"/>
              <a:t>dius</a:t>
            </a:r>
          </a:p>
          <a:p>
            <a:pPr algn="ctr"/>
            <a:r>
              <a:rPr lang="en-US" sz="3200" dirty="0" smtClean="0"/>
              <a:t>Ionic </a:t>
            </a:r>
            <a:r>
              <a:rPr lang="en-US" sz="3200" b="1" dirty="0" smtClean="0">
                <a:solidFill>
                  <a:srgbClr val="FF0000"/>
                </a:solidFill>
              </a:rPr>
              <a:t>Ra</a:t>
            </a:r>
            <a:r>
              <a:rPr lang="en-US" sz="3200" dirty="0" smtClean="0"/>
              <a:t>dius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1"/>
          <a:stretch/>
        </p:blipFill>
        <p:spPr bwMode="auto">
          <a:xfrm rot="20457107">
            <a:off x="6200703" y="1399049"/>
            <a:ext cx="618434" cy="48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83740" y="0"/>
            <a:ext cx="30602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smtClean="0"/>
              <a:t>NE Greatest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Ionization Energy</a:t>
            </a:r>
          </a:p>
          <a:p>
            <a:pPr algn="ctr"/>
            <a:r>
              <a:rPr lang="en-US" sz="3200" dirty="0" smtClean="0"/>
              <a:t>Electronegativity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261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/>
      <p:bldP spid="10" grpId="0" animBg="1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13607" y="4043914"/>
            <a:ext cx="1650672" cy="548640"/>
            <a:chOff x="2513607" y="4043914"/>
            <a:chExt cx="1650672" cy="548640"/>
          </a:xfrm>
        </p:grpSpPr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2513607" y="4043914"/>
              <a:ext cx="548640" cy="54864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3064623" y="4043914"/>
              <a:ext cx="548640" cy="54864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3615639" y="4043914"/>
              <a:ext cx="548640" cy="54864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13607" y="2715442"/>
            <a:ext cx="1650672" cy="548640"/>
            <a:chOff x="2513607" y="2715442"/>
            <a:chExt cx="1650672" cy="548640"/>
          </a:xfrm>
        </p:grpSpPr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2513607" y="2715442"/>
              <a:ext cx="548640" cy="54864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3064623" y="2715442"/>
              <a:ext cx="548640" cy="54864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3615639" y="2715442"/>
              <a:ext cx="548640" cy="54864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3254" y="568893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811261" y="5706998"/>
            <a:ext cx="548640" cy="54864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3254" y="442147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811261" y="4439537"/>
            <a:ext cx="548640" cy="54864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3254" y="315400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811261" y="3172075"/>
            <a:ext cx="548640" cy="54864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28446" y="4025847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446" y="2697375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3p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80504" y="5752718"/>
            <a:ext cx="210155" cy="457200"/>
            <a:chOff x="6582943" y="5065886"/>
            <a:chExt cx="210155" cy="457200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6582943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793098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980504" y="4485257"/>
            <a:ext cx="210155" cy="457200"/>
            <a:chOff x="6582943" y="5065886"/>
            <a:chExt cx="210155" cy="457200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6582943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793098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980504" y="3217795"/>
            <a:ext cx="210155" cy="457200"/>
            <a:chOff x="6582943" y="5065886"/>
            <a:chExt cx="210155" cy="457200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6582943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6793098" y="5065886"/>
              <a:ext cx="0" cy="45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682850" y="4089634"/>
            <a:ext cx="1312187" cy="457200"/>
            <a:chOff x="2682850" y="4089634"/>
            <a:chExt cx="1312187" cy="457200"/>
          </a:xfrm>
        </p:grpSpPr>
        <p:grpSp>
          <p:nvGrpSpPr>
            <p:cNvPr id="45" name="Group 44"/>
            <p:cNvGrpSpPr/>
            <p:nvPr/>
          </p:nvGrpSpPr>
          <p:grpSpPr>
            <a:xfrm>
              <a:off x="2682850" y="4089634"/>
              <a:ext cx="210155" cy="457200"/>
              <a:chOff x="6582943" y="5065886"/>
              <a:chExt cx="210155" cy="457200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3233866" y="4089634"/>
              <a:ext cx="210155" cy="457200"/>
              <a:chOff x="6582943" y="5065886"/>
              <a:chExt cx="210155" cy="457200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784882" y="4089634"/>
              <a:ext cx="210155" cy="457200"/>
              <a:chOff x="6582943" y="5065886"/>
              <a:chExt cx="210155" cy="457200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 flipV="1">
                <a:off x="6582943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6793098" y="5065886"/>
                <a:ext cx="0" cy="45720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TextBox 62"/>
          <p:cNvSpPr txBox="1"/>
          <p:nvPr/>
        </p:nvSpPr>
        <p:spPr>
          <a:xfrm>
            <a:off x="2671944" y="5274570"/>
            <a:ext cx="56364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Configuration Notation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</a:t>
            </a:r>
            <a:r>
              <a:rPr lang="en-US" sz="2800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2s</a:t>
            </a:r>
            <a:r>
              <a:rPr lang="en-US" sz="28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2p</a:t>
            </a:r>
            <a:r>
              <a:rPr lang="en-US" sz="28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3s</a:t>
            </a:r>
            <a:r>
              <a:rPr lang="en-US" sz="2800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5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Today's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today's class, we will review the theory behind our next laboratory experiment</a:t>
            </a:r>
          </a:p>
          <a:p>
            <a:r>
              <a:rPr lang="en-US" dirty="0" smtClean="0"/>
              <a:t>You will conduct an experiment to determine the trends in ionization energy among Ca, Mg and Al</a:t>
            </a:r>
          </a:p>
          <a:p>
            <a:r>
              <a:rPr lang="en-US" dirty="0" smtClean="0"/>
              <a:t>You will need to write a lab report on this experiment</a:t>
            </a:r>
          </a:p>
          <a:p>
            <a:r>
              <a:rPr lang="en-US" dirty="0" smtClean="0"/>
              <a:t>Take notes so you are prepared to conduct this lab and write your lab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6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65464" y="3350535"/>
            <a:ext cx="3539577" cy="2813663"/>
            <a:chOff x="265464" y="3350535"/>
            <a:chExt cx="3539577" cy="2813663"/>
          </a:xfrm>
        </p:grpSpPr>
        <p:grpSp>
          <p:nvGrpSpPr>
            <p:cNvPr id="2" name="Group 1"/>
            <p:cNvGrpSpPr/>
            <p:nvPr/>
          </p:nvGrpSpPr>
          <p:grpSpPr>
            <a:xfrm>
              <a:off x="265464" y="5688931"/>
              <a:ext cx="1002997" cy="475267"/>
              <a:chOff x="265464" y="5688931"/>
              <a:chExt cx="1002997" cy="47526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65464" y="568893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1s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7"/>
              <p:cNvSpPr>
                <a:spLocks noChangeAspect="1"/>
              </p:cNvSpPr>
              <p:nvPr/>
            </p:nvSpPr>
            <p:spPr>
              <a:xfrm>
                <a:off x="811261" y="5706998"/>
                <a:ext cx="457200" cy="457200"/>
              </a:xfrm>
              <a:prstGeom prst="rect">
                <a:avLst/>
              </a:prstGeom>
              <a:solidFill>
                <a:srgbClr val="CCFF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V="1">
                <a:off x="947846" y="5752718"/>
                <a:ext cx="0" cy="347472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1158001" y="5752718"/>
                <a:ext cx="0" cy="347472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1587830" y="3350535"/>
              <a:ext cx="2217211" cy="475267"/>
              <a:chOff x="1947068" y="2697375"/>
              <a:chExt cx="2217211" cy="475267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513607" y="2715442"/>
                <a:ext cx="1650672" cy="457200"/>
                <a:chOff x="2513607" y="2715442"/>
                <a:chExt cx="1650672" cy="548640"/>
              </a:xfrm>
            </p:grpSpPr>
            <p:sp>
              <p:nvSpPr>
                <p:cNvPr id="27" name="Rectangle 26"/>
                <p:cNvSpPr>
                  <a:spLocks noChangeAspect="1"/>
                </p:cNvSpPr>
                <p:nvPr/>
              </p:nvSpPr>
              <p:spPr>
                <a:xfrm>
                  <a:off x="2513607" y="2715442"/>
                  <a:ext cx="548640" cy="548640"/>
                </a:xfrm>
                <a:prstGeom prst="rect">
                  <a:avLst/>
                </a:prstGeom>
                <a:solidFill>
                  <a:srgbClr val="FFFF99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28" name="Rectangle 27"/>
                <p:cNvSpPr>
                  <a:spLocks noChangeAspect="1"/>
                </p:cNvSpPr>
                <p:nvPr/>
              </p:nvSpPr>
              <p:spPr>
                <a:xfrm>
                  <a:off x="3064623" y="2715442"/>
                  <a:ext cx="548640" cy="548640"/>
                </a:xfrm>
                <a:prstGeom prst="rect">
                  <a:avLst/>
                </a:prstGeom>
                <a:solidFill>
                  <a:srgbClr val="FFFF99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29" name="Rectangle 28"/>
                <p:cNvSpPr>
                  <a:spLocks noChangeAspect="1"/>
                </p:cNvSpPr>
                <p:nvPr/>
              </p:nvSpPr>
              <p:spPr>
                <a:xfrm>
                  <a:off x="3615639" y="2715442"/>
                  <a:ext cx="548640" cy="548640"/>
                </a:xfrm>
                <a:prstGeom prst="rect">
                  <a:avLst/>
                </a:prstGeom>
                <a:solidFill>
                  <a:srgbClr val="FFFF99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1947068" y="2697375"/>
                <a:ext cx="5437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3p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65464" y="3807168"/>
              <a:ext cx="1002997" cy="475267"/>
              <a:chOff x="265464" y="3154008"/>
              <a:chExt cx="1002997" cy="47526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65464" y="3154008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3s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>
              <a:xfrm>
                <a:off x="811261" y="3172075"/>
                <a:ext cx="457200" cy="457200"/>
              </a:xfrm>
              <a:prstGeom prst="rect">
                <a:avLst/>
              </a:prstGeom>
              <a:solidFill>
                <a:srgbClr val="CCFF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V="1">
                <a:off x="947846" y="3217795"/>
                <a:ext cx="0" cy="347472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1158001" y="3217795"/>
                <a:ext cx="0" cy="347472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265464" y="4749913"/>
              <a:ext cx="1002997" cy="475267"/>
              <a:chOff x="265464" y="4421470"/>
              <a:chExt cx="1002997" cy="47526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65464" y="4421470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2s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/>
              <p:cNvSpPr>
                <a:spLocks noChangeAspect="1"/>
              </p:cNvSpPr>
              <p:nvPr/>
            </p:nvSpPr>
            <p:spPr>
              <a:xfrm>
                <a:off x="811261" y="4439537"/>
                <a:ext cx="457200" cy="457200"/>
              </a:xfrm>
              <a:prstGeom prst="rect">
                <a:avLst/>
              </a:prstGeom>
              <a:solidFill>
                <a:srgbClr val="CCFF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V="1">
                <a:off x="947846" y="4485257"/>
                <a:ext cx="0" cy="347472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1158001" y="4485257"/>
                <a:ext cx="0" cy="347472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587830" y="4354290"/>
              <a:ext cx="2217211" cy="475267"/>
              <a:chOff x="1947068" y="4025847"/>
              <a:chExt cx="2217211" cy="475267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513607" y="4043914"/>
                <a:ext cx="1650672" cy="457200"/>
                <a:chOff x="2513607" y="4043914"/>
                <a:chExt cx="1650672" cy="548640"/>
              </a:xfrm>
            </p:grpSpPr>
            <p:sp>
              <p:nvSpPr>
                <p:cNvPr id="30" name="Rectangle 29"/>
                <p:cNvSpPr>
                  <a:spLocks noChangeAspect="1"/>
                </p:cNvSpPr>
                <p:nvPr/>
              </p:nvSpPr>
              <p:spPr>
                <a:xfrm>
                  <a:off x="2513607" y="4043914"/>
                  <a:ext cx="548640" cy="548640"/>
                </a:xfrm>
                <a:prstGeom prst="rect">
                  <a:avLst/>
                </a:prstGeom>
                <a:solidFill>
                  <a:srgbClr val="FFFF99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1" name="Rectangle 30"/>
                <p:cNvSpPr>
                  <a:spLocks noChangeAspect="1"/>
                </p:cNvSpPr>
                <p:nvPr/>
              </p:nvSpPr>
              <p:spPr>
                <a:xfrm>
                  <a:off x="3064623" y="4043914"/>
                  <a:ext cx="548640" cy="548640"/>
                </a:xfrm>
                <a:prstGeom prst="rect">
                  <a:avLst/>
                </a:prstGeom>
                <a:solidFill>
                  <a:srgbClr val="FFFF99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2" name="Rectangle 31"/>
                <p:cNvSpPr>
                  <a:spLocks noChangeAspect="1"/>
                </p:cNvSpPr>
                <p:nvPr/>
              </p:nvSpPr>
              <p:spPr>
                <a:xfrm>
                  <a:off x="3615639" y="4043914"/>
                  <a:ext cx="548640" cy="548640"/>
                </a:xfrm>
                <a:prstGeom prst="rect">
                  <a:avLst/>
                </a:prstGeom>
                <a:solidFill>
                  <a:srgbClr val="FFFF99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1947068" y="4025847"/>
                <a:ext cx="5437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2p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flipV="1">
                <a:off x="2682850" y="4089634"/>
                <a:ext cx="0" cy="347472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2893005" y="4089634"/>
                <a:ext cx="0" cy="347472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3233866" y="4089634"/>
                <a:ext cx="0" cy="347472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3444021" y="4089634"/>
                <a:ext cx="0" cy="347472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3784882" y="4089634"/>
                <a:ext cx="0" cy="347472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3995037" y="4089634"/>
                <a:ext cx="0" cy="347472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961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Reaction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>
            <a:off x="3803650" y="1092201"/>
            <a:ext cx="0" cy="1371600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3382" y="1485613"/>
            <a:ext cx="8177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Mg  +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        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+  H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+  2OH</a:t>
            </a:r>
            <a:r>
              <a:rPr lang="en-US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endParaRPr lang="en-US" sz="4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593" y="2521635"/>
            <a:ext cx="731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    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+  2OH</a:t>
            </a:r>
            <a:r>
              <a:rPr lang="en-US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7462" y="3680768"/>
            <a:ext cx="5529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Mg  +  H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Mg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+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1897" y="4716790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+  H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+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1100" y="5752813"/>
            <a:ext cx="3781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  +  H  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H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>
            <a:off x="4565650" y="3287356"/>
            <a:ext cx="0" cy="1371600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>
            <a:off x="4572002" y="4323378"/>
            <a:ext cx="0" cy="1371600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>
            <a:off x="5003800" y="5359401"/>
            <a:ext cx="0" cy="1371600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288162" y="2768408"/>
            <a:ext cx="3108960" cy="214340"/>
            <a:chOff x="2468882" y="2813639"/>
            <a:chExt cx="3108960" cy="214340"/>
          </a:xfrm>
        </p:grpSpPr>
        <p:grpSp>
          <p:nvGrpSpPr>
            <p:cNvPr id="25" name="Group 24"/>
            <p:cNvGrpSpPr/>
            <p:nvPr/>
          </p:nvGrpSpPr>
          <p:grpSpPr>
            <a:xfrm>
              <a:off x="2468882" y="2813639"/>
              <a:ext cx="3108960" cy="214340"/>
              <a:chOff x="2468882" y="2813639"/>
              <a:chExt cx="3108960" cy="214340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rot="5400000" flipH="1">
                <a:off x="4023362" y="1473499"/>
                <a:ext cx="0" cy="310896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68882" y="2813639"/>
                <a:ext cx="325122" cy="18483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794762" y="2845098"/>
              <a:ext cx="457200" cy="150626"/>
              <a:chOff x="3371852" y="2845098"/>
              <a:chExt cx="457200" cy="150626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rot="16200000">
                <a:off x="3600452" y="2616498"/>
                <a:ext cx="0" cy="45720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3503930" y="2876852"/>
                <a:ext cx="325122" cy="1188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7952809" y="0"/>
            <a:ext cx="1191191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36074" y="435424"/>
            <a:ext cx="8871852" cy="5987153"/>
            <a:chOff x="0" y="870847"/>
            <a:chExt cx="8871852" cy="598715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870847"/>
              <a:ext cx="8871852" cy="1371601"/>
              <a:chOff x="0" y="1208313"/>
              <a:chExt cx="8871852" cy="1371601"/>
            </a:xfrm>
          </p:grpSpPr>
          <p:sp>
            <p:nvSpPr>
              <p:cNvPr id="2" name="Oval 1"/>
              <p:cNvSpPr>
                <a:spLocks noChangeAspect="1"/>
              </p:cNvSpPr>
              <p:nvPr/>
            </p:nvSpPr>
            <p:spPr>
              <a:xfrm>
                <a:off x="0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/>
              <p:cNvSpPr>
                <a:spLocks noChangeAspect="1"/>
              </p:cNvSpPr>
              <p:nvPr/>
            </p:nvSpPr>
            <p:spPr>
              <a:xfrm>
                <a:off x="1500050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>
                <a:spLocks noChangeAspect="1"/>
              </p:cNvSpPr>
              <p:nvPr/>
            </p:nvSpPr>
            <p:spPr>
              <a:xfrm>
                <a:off x="3000100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>
                <a:spLocks noChangeAspect="1"/>
              </p:cNvSpPr>
              <p:nvPr/>
            </p:nvSpPr>
            <p:spPr>
              <a:xfrm>
                <a:off x="4500150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6000200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7500251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0" y="2409364"/>
              <a:ext cx="8871852" cy="1371601"/>
              <a:chOff x="0" y="1208313"/>
              <a:chExt cx="8871852" cy="1371601"/>
            </a:xfrm>
          </p:grpSpPr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0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1500050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3000100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4500150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6000200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7500251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0" y="3947881"/>
              <a:ext cx="8871852" cy="1371601"/>
              <a:chOff x="0" y="1208313"/>
              <a:chExt cx="8871852" cy="1371601"/>
            </a:xfrm>
          </p:grpSpPr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0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1500050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3000100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4500150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6000200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7500251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0" y="5486399"/>
              <a:ext cx="8871852" cy="1371601"/>
              <a:chOff x="0" y="1208313"/>
              <a:chExt cx="8871852" cy="1371601"/>
            </a:xfrm>
          </p:grpSpPr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0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1500050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3000100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4500150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6000200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7500251" y="1208313"/>
                <a:ext cx="1371601" cy="13716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36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404717" y="143808"/>
            <a:ext cx="4781160" cy="3735899"/>
            <a:chOff x="2795297" y="1282415"/>
            <a:chExt cx="4781160" cy="3735899"/>
          </a:xfrm>
        </p:grpSpPr>
        <p:sp>
          <p:nvSpPr>
            <p:cNvPr id="63" name="Rounded Rectangle 62"/>
            <p:cNvSpPr/>
            <p:nvPr/>
          </p:nvSpPr>
          <p:spPr>
            <a:xfrm>
              <a:off x="3228895" y="1817914"/>
              <a:ext cx="4347562" cy="32004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348491" y="1988456"/>
              <a:ext cx="4085624" cy="631379"/>
              <a:chOff x="451764" y="870852"/>
              <a:chExt cx="4085624" cy="631379"/>
            </a:xfrm>
          </p:grpSpPr>
          <p:sp>
            <p:nvSpPr>
              <p:cNvPr id="2" name="Oval 1"/>
              <p:cNvSpPr>
                <a:spLocks noChangeAspect="1"/>
              </p:cNvSpPr>
              <p:nvPr/>
            </p:nvSpPr>
            <p:spPr>
              <a:xfrm>
                <a:off x="451764" y="870852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/>
              <p:cNvSpPr>
                <a:spLocks noChangeAspect="1"/>
              </p:cNvSpPr>
              <p:nvPr/>
            </p:nvSpPr>
            <p:spPr>
              <a:xfrm>
                <a:off x="1833462" y="870852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>
                <a:spLocks noChangeAspect="1"/>
              </p:cNvSpPr>
              <p:nvPr/>
            </p:nvSpPr>
            <p:spPr>
              <a:xfrm>
                <a:off x="3906010" y="870852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>
                <a:spLocks noChangeAspect="1"/>
              </p:cNvSpPr>
              <p:nvPr/>
            </p:nvSpPr>
            <p:spPr>
              <a:xfrm>
                <a:off x="3215160" y="870853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2524311" y="870852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1142613" y="870852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348491" y="2735941"/>
              <a:ext cx="4085624" cy="631379"/>
              <a:chOff x="451764" y="870852"/>
              <a:chExt cx="4085624" cy="631379"/>
            </a:xfrm>
          </p:grpSpPr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451764" y="870852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1833462" y="870852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3906010" y="870852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3215160" y="870853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2524311" y="870852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1142613" y="870852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348491" y="3483426"/>
              <a:ext cx="4085624" cy="631379"/>
              <a:chOff x="451764" y="870852"/>
              <a:chExt cx="4085624" cy="631379"/>
            </a:xfrm>
          </p:grpSpPr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451764" y="870852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1833462" y="870852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3906010" y="870852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3215160" y="870853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2524311" y="870852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1142613" y="870852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348491" y="4230910"/>
              <a:ext cx="4085624" cy="631379"/>
              <a:chOff x="451764" y="870852"/>
              <a:chExt cx="4085624" cy="631379"/>
            </a:xfrm>
          </p:grpSpPr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451764" y="870852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1833462" y="870852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3906010" y="870852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3215160" y="870853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2524311" y="870852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1142613" y="870852"/>
                <a:ext cx="631378" cy="6313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2800106" y="2011758"/>
              <a:ext cx="4331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66FF"/>
                  </a:solidFill>
                </a:rPr>
                <a:t>A</a:t>
              </a:r>
              <a:endParaRPr lang="en-US" sz="3200" b="1" dirty="0">
                <a:solidFill>
                  <a:srgbClr val="0066FF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808923" y="2759243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66FF"/>
                  </a:solidFill>
                </a:rPr>
                <a:t>B</a:t>
              </a:r>
              <a:endParaRPr lang="en-US" sz="3200" b="1" dirty="0">
                <a:solidFill>
                  <a:srgbClr val="0066FF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15335" y="3506728"/>
              <a:ext cx="4026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66FF"/>
                  </a:solidFill>
                </a:rPr>
                <a:t>C</a:t>
              </a:r>
              <a:endParaRPr lang="en-US" sz="3200" b="1" dirty="0">
                <a:solidFill>
                  <a:srgbClr val="0066FF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95297" y="4254212"/>
              <a:ext cx="4427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66FF"/>
                  </a:solidFill>
                </a:rPr>
                <a:t>D</a:t>
              </a:r>
              <a:endParaRPr lang="en-US" sz="3200" b="1" dirty="0">
                <a:solidFill>
                  <a:srgbClr val="0066FF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467652" y="1282415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66FF"/>
                  </a:solidFill>
                </a:rPr>
                <a:t>1</a:t>
              </a:r>
              <a:endParaRPr lang="en-US" sz="3200" b="1" dirty="0">
                <a:solidFill>
                  <a:srgbClr val="0066FF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58501" y="1282415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66FF"/>
                  </a:solidFill>
                </a:rPr>
                <a:t>2</a:t>
              </a:r>
              <a:endParaRPr lang="en-US" sz="3200" b="1" dirty="0">
                <a:solidFill>
                  <a:srgbClr val="0066FF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849350" y="1282415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66FF"/>
                  </a:solidFill>
                </a:rPr>
                <a:t>3</a:t>
              </a:r>
              <a:endParaRPr lang="en-US" sz="3200" b="1" dirty="0">
                <a:solidFill>
                  <a:srgbClr val="0066FF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540199" y="1282415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66FF"/>
                  </a:solidFill>
                </a:rPr>
                <a:t>4</a:t>
              </a:r>
              <a:endParaRPr lang="en-US" sz="3200" b="1" dirty="0">
                <a:solidFill>
                  <a:srgbClr val="0066FF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231048" y="1282415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66FF"/>
                  </a:solidFill>
                </a:rPr>
                <a:t>5</a:t>
              </a:r>
              <a:endParaRPr lang="en-US" sz="3200" b="1" dirty="0">
                <a:solidFill>
                  <a:srgbClr val="0066FF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921898" y="1282415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66FF"/>
                  </a:solidFill>
                </a:rPr>
                <a:t>6</a:t>
              </a:r>
              <a:endParaRPr lang="en-US" sz="3200" b="1" dirty="0">
                <a:solidFill>
                  <a:srgbClr val="00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8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lab report due on March 31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r>
              <a:rPr lang="en-US" dirty="0" smtClean="0"/>
              <a:t>The grade will be part of the 4</a:t>
            </a:r>
            <a:r>
              <a:rPr lang="en-US" baseline="30000" dirty="0" smtClean="0"/>
              <a:t>th</a:t>
            </a:r>
            <a:r>
              <a:rPr lang="en-US" dirty="0" smtClean="0"/>
              <a:t> Quarter</a:t>
            </a:r>
          </a:p>
          <a:p>
            <a:r>
              <a:rPr lang="en-US" dirty="0" smtClean="0"/>
              <a:t>The lab report must be submitted online through </a:t>
            </a:r>
            <a:r>
              <a:rPr lang="en-US" sz="4000" b="1" dirty="0" err="1" smtClean="0">
                <a:solidFill>
                  <a:srgbClr val="FF0000"/>
                </a:solidFill>
              </a:rPr>
              <a:t>Turn</a:t>
            </a:r>
            <a:r>
              <a:rPr lang="en-US" sz="4000" b="1" dirty="0" err="1" smtClean="0">
                <a:solidFill>
                  <a:srgbClr val="0070C0"/>
                </a:solidFill>
              </a:rPr>
              <a:t>it</a:t>
            </a:r>
            <a:r>
              <a:rPr lang="en-US" sz="4000" b="1" dirty="0" err="1" smtClean="0">
                <a:solidFill>
                  <a:srgbClr val="FF0000"/>
                </a:solidFill>
              </a:rPr>
              <a:t>in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800100" indent="-342900"/>
            <a:r>
              <a:rPr lang="en-US" sz="2400" b="1" i="1" dirty="0" smtClean="0">
                <a:solidFill>
                  <a:srgbClr val="FF0000"/>
                </a:solidFill>
              </a:rPr>
              <a:t>NO EXCEPTIONS DUE TO TECHNICAL DIFFICULTIES</a:t>
            </a:r>
          </a:p>
          <a:p>
            <a:pPr marL="800100" indent="-342900"/>
            <a:r>
              <a:rPr lang="en-US" sz="2400" b="1" i="1" dirty="0" smtClean="0">
                <a:solidFill>
                  <a:srgbClr val="FF0000"/>
                </a:solidFill>
              </a:rPr>
              <a:t>If you have difficulties with online submission, plan to come to Department Night on Mar 30</a:t>
            </a:r>
          </a:p>
          <a:p>
            <a:pPr marL="800100" indent="-342900"/>
            <a:r>
              <a:rPr lang="en-US" sz="2400" b="1" i="1" dirty="0" smtClean="0">
                <a:solidFill>
                  <a:srgbClr val="FF0000"/>
                </a:solidFill>
              </a:rPr>
              <a:t>LATE PENALTIES WILL BE APPLIED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28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2880" y="123825"/>
            <a:ext cx="877824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Ionization Energy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3630" y="5381625"/>
            <a:ext cx="7672070" cy="10191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energy does it take to steal an electron away?</a:t>
            </a:r>
            <a:endParaRPr lang="en-US" sz="28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ft Arrow 7"/>
          <p:cNvSpPr/>
          <p:nvPr/>
        </p:nvSpPr>
        <p:spPr>
          <a:xfrm flipH="1">
            <a:off x="3938588" y="3242256"/>
            <a:ext cx="1266825" cy="56515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10788" r="7500" b="15497"/>
          <a:stretch/>
        </p:blipFill>
        <p:spPr bwMode="auto">
          <a:xfrm>
            <a:off x="381000" y="1973843"/>
            <a:ext cx="3340100" cy="31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>
            <a:spLocks noChangeAspect="1"/>
          </p:cNvSpPr>
          <p:nvPr/>
        </p:nvSpPr>
        <p:spPr>
          <a:xfrm>
            <a:off x="2781300" y="4336043"/>
            <a:ext cx="365760" cy="36576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422900" y="1973843"/>
            <a:ext cx="3340100" cy="3101976"/>
            <a:chOff x="5422900" y="1973843"/>
            <a:chExt cx="3340100" cy="3101976"/>
          </a:xfrm>
        </p:grpSpPr>
        <p:pic>
          <p:nvPicPr>
            <p:cNvPr id="6146" name="Picture 2"/>
            <p:cNvPicPr preferRelativeResize="0"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50" t="10788" r="7500" b="15497"/>
            <a:stretch/>
          </p:blipFill>
          <p:spPr bwMode="auto">
            <a:xfrm>
              <a:off x="5422900" y="1973843"/>
              <a:ext cx="3340100" cy="310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7868920" y="4410229"/>
              <a:ext cx="274320" cy="27432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18272" y="1694443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+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7823200" y="4336043"/>
            <a:ext cx="365760" cy="36576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3" grpId="0" animBg="1"/>
      <p:bldP spid="1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Energy -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energy required to remove an electron from an atom's electron configuration</a:t>
            </a:r>
          </a:p>
          <a:p>
            <a:pPr marL="0" indent="0" algn="ctr">
              <a:buNone/>
            </a:pPr>
            <a:r>
              <a:rPr lang="en-US" sz="2400" b="1" i="1" dirty="0" smtClean="0"/>
              <a:t>first electron - first ionization energy</a:t>
            </a:r>
          </a:p>
          <a:p>
            <a:pPr marL="0" indent="0" algn="ctr">
              <a:buNone/>
            </a:pPr>
            <a:r>
              <a:rPr lang="en-US" sz="2400" b="1" i="1" dirty="0" smtClean="0"/>
              <a:t>second electron - second ionization energy</a:t>
            </a:r>
          </a:p>
          <a:p>
            <a:pPr marL="0" indent="0" algn="ctr">
              <a:buNone/>
            </a:pPr>
            <a:r>
              <a:rPr lang="en-US" sz="2400" b="1" i="1" dirty="0" smtClean="0"/>
              <a:t>etc.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How do scientists find out about periodic trends for ionization energy?</a:t>
            </a:r>
          </a:p>
        </p:txBody>
      </p:sp>
    </p:spTree>
    <p:extLst>
      <p:ext uri="{BB962C8B-B14F-4D97-AF65-F5344CB8AC3E}">
        <p14:creationId xmlns:p14="http://schemas.microsoft.com/office/powerpoint/2010/main" val="26624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Do Now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Write your answer to each question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</a:t>
            </a:r>
            <a:r>
              <a:rPr lang="en-US" dirty="0" smtClean="0"/>
              <a:t>is the purpose of this lab?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How are you going to accomplish this purpose?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are you going to use as an "electron thief"?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18552</TotalTime>
  <Words>1752</Words>
  <Application>Microsoft Office PowerPoint</Application>
  <PresentationFormat>On-screen Show (4:3)</PresentationFormat>
  <Paragraphs>345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Do Now</vt:lpstr>
      <vt:lpstr>Do Now</vt:lpstr>
      <vt:lpstr>Do Now</vt:lpstr>
      <vt:lpstr>Periodic Trends Lab</vt:lpstr>
      <vt:lpstr>Today's Class</vt:lpstr>
      <vt:lpstr>Lab Report</vt:lpstr>
      <vt:lpstr>PowerPoint Presentation</vt:lpstr>
      <vt:lpstr>Ionization Energy - Definition</vt:lpstr>
      <vt:lpstr>Do Now</vt:lpstr>
      <vt:lpstr>Determining Ionization Energy</vt:lpstr>
      <vt:lpstr>Our Experiment</vt:lpstr>
      <vt:lpstr>Electron Thief</vt:lpstr>
      <vt:lpstr>Electron Thieving In Progress</vt:lpstr>
      <vt:lpstr>Where do we get H+?</vt:lpstr>
      <vt:lpstr>Acid-Base Theory</vt:lpstr>
      <vt:lpstr>Acid-Base in Water</vt:lpstr>
      <vt:lpstr>pH Scale</vt:lpstr>
      <vt:lpstr>Logarithm</vt:lpstr>
      <vt:lpstr>Common Logarithms</vt:lpstr>
      <vt:lpstr>Common Logarithms</vt:lpstr>
      <vt:lpstr>Common Logarithms</vt:lpstr>
      <vt:lpstr>Common Logarithms</vt:lpstr>
      <vt:lpstr>pH means " ‒ log [H+] "</vt:lpstr>
      <vt:lpstr>pH Scale</vt:lpstr>
      <vt:lpstr>PowerPoint Presentation</vt:lpstr>
      <vt:lpstr>pH of an Acid</vt:lpstr>
      <vt:lpstr>Mechanism of Reaction</vt:lpstr>
      <vt:lpstr>How to Detect a Reaction</vt:lpstr>
      <vt:lpstr>Flame Test</vt:lpstr>
      <vt:lpstr>Litmus Paper</vt:lpstr>
      <vt:lpstr>PowerPoint Presentation</vt:lpstr>
      <vt:lpstr>Safety Alerts</vt:lpstr>
      <vt:lpstr>Proper Dress</vt:lpstr>
      <vt:lpstr>Make Lab Teams</vt:lpstr>
      <vt:lpstr>Procedure</vt:lpstr>
      <vt:lpstr>PowerPoint Presentation</vt:lpstr>
      <vt:lpstr>PowerPoint Presentation</vt:lpstr>
      <vt:lpstr>PowerPoint Presentation</vt:lpstr>
      <vt:lpstr>PowerPoint Presentation</vt:lpstr>
      <vt:lpstr>Clean-up</vt:lpstr>
      <vt:lpstr>Questions???</vt:lpstr>
      <vt:lpstr>Backup Slides</vt:lpstr>
      <vt:lpstr>Periodic Trends</vt:lpstr>
      <vt:lpstr>Ionization Energy</vt:lpstr>
      <vt:lpstr>Ionization Energy</vt:lpstr>
      <vt:lpstr>Ionization Energy - Periodic Trends</vt:lpstr>
      <vt:lpstr>Ionization Energy Rationale for Periodic Trends</vt:lpstr>
      <vt:lpstr>Summary of Periodic Trends</vt:lpstr>
      <vt:lpstr>PowerPoint Presentation</vt:lpstr>
      <vt:lpstr>PowerPoint Presentation</vt:lpstr>
      <vt:lpstr>Mechanism of Reaction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1016</cp:revision>
  <cp:lastPrinted>2015-02-16T17:38:57Z</cp:lastPrinted>
  <dcterms:created xsi:type="dcterms:W3CDTF">2012-09-15T16:31:25Z</dcterms:created>
  <dcterms:modified xsi:type="dcterms:W3CDTF">2016-03-18T14:50:14Z</dcterms:modified>
</cp:coreProperties>
</file>