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1024" r:id="rId2"/>
    <p:sldId id="1062" r:id="rId3"/>
    <p:sldId id="1064" r:id="rId4"/>
    <p:sldId id="990" r:id="rId5"/>
    <p:sldId id="1025" r:id="rId6"/>
    <p:sldId id="1053" r:id="rId7"/>
    <p:sldId id="1040" r:id="rId8"/>
    <p:sldId id="1063" r:id="rId9"/>
    <p:sldId id="1041" r:id="rId10"/>
    <p:sldId id="1046" r:id="rId11"/>
    <p:sldId id="1066" r:id="rId12"/>
    <p:sldId id="1048" r:id="rId13"/>
    <p:sldId id="1050" r:id="rId14"/>
    <p:sldId id="1049" r:id="rId15"/>
    <p:sldId id="1059" r:id="rId16"/>
    <p:sldId id="1060" r:id="rId17"/>
    <p:sldId id="1061" r:id="rId18"/>
    <p:sldId id="1054" r:id="rId19"/>
    <p:sldId id="1055" r:id="rId20"/>
    <p:sldId id="968" r:id="rId21"/>
    <p:sldId id="878" r:id="rId22"/>
    <p:sldId id="879" r:id="rId23"/>
    <p:sldId id="969" r:id="rId24"/>
    <p:sldId id="1015" r:id="rId25"/>
    <p:sldId id="1052" r:id="rId26"/>
    <p:sldId id="1016" r:id="rId27"/>
    <p:sldId id="1057" r:id="rId28"/>
    <p:sldId id="970" r:id="rId29"/>
    <p:sldId id="974" r:id="rId30"/>
    <p:sldId id="1065" r:id="rId31"/>
    <p:sldId id="971" r:id="rId32"/>
    <p:sldId id="972" r:id="rId33"/>
    <p:sldId id="973" r:id="rId34"/>
    <p:sldId id="1067" r:id="rId35"/>
    <p:sldId id="1058" r:id="rId36"/>
    <p:sldId id="975" r:id="rId37"/>
    <p:sldId id="976" r:id="rId38"/>
    <p:sldId id="977" r:id="rId39"/>
    <p:sldId id="978" r:id="rId40"/>
    <p:sldId id="979" r:id="rId41"/>
    <p:sldId id="1056" r:id="rId42"/>
    <p:sldId id="981" r:id="rId43"/>
    <p:sldId id="984" r:id="rId44"/>
    <p:sldId id="985" r:id="rId45"/>
    <p:sldId id="1027" r:id="rId46"/>
    <p:sldId id="1000" r:id="rId47"/>
    <p:sldId id="1004" r:id="rId48"/>
    <p:sldId id="1021" r:id="rId49"/>
    <p:sldId id="1001" r:id="rId50"/>
    <p:sldId id="1018" r:id="rId51"/>
    <p:sldId id="1019" r:id="rId52"/>
    <p:sldId id="1009" r:id="rId53"/>
    <p:sldId id="1002" r:id="rId54"/>
    <p:sldId id="1022" r:id="rId55"/>
    <p:sldId id="1003" r:id="rId56"/>
    <p:sldId id="1020" r:id="rId57"/>
    <p:sldId id="986" r:id="rId58"/>
    <p:sldId id="1007" r:id="rId59"/>
    <p:sldId id="1006" r:id="rId60"/>
    <p:sldId id="1008" r:id="rId61"/>
    <p:sldId id="1023" r:id="rId62"/>
    <p:sldId id="1068" r:id="rId63"/>
    <p:sldId id="1026" r:id="rId64"/>
    <p:sldId id="1029" r:id="rId65"/>
    <p:sldId id="1030" r:id="rId66"/>
    <p:sldId id="1031" r:id="rId67"/>
    <p:sldId id="1032" r:id="rId68"/>
    <p:sldId id="1033" r:id="rId69"/>
    <p:sldId id="980" r:id="rId70"/>
    <p:sldId id="1005" r:id="rId71"/>
    <p:sldId id="1035" r:id="rId72"/>
    <p:sldId id="1051" r:id="rId73"/>
    <p:sldId id="1036" r:id="rId74"/>
    <p:sldId id="1038" r:id="rId75"/>
    <p:sldId id="1039" r:id="rId76"/>
    <p:sldId id="1034" r:id="rId77"/>
    <p:sldId id="1037" r:id="rId78"/>
    <p:sldId id="1028" r:id="rId79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0066FF"/>
    <a:srgbClr val="53FFA1"/>
    <a:srgbClr val="CCFF99"/>
    <a:srgbClr val="E80000"/>
    <a:srgbClr val="006600"/>
    <a:srgbClr val="FFFFBD"/>
    <a:srgbClr val="FFC1C1"/>
    <a:srgbClr val="4BACC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6" autoAdjust="0"/>
    <p:restoredTop sz="86375" autoAdjust="0"/>
  </p:normalViewPr>
  <p:slideViewPr>
    <p:cSldViewPr snapToGrid="0">
      <p:cViewPr>
        <p:scale>
          <a:sx n="69" d="100"/>
          <a:sy n="69" d="100"/>
        </p:scale>
        <p:origin x="-1819" y="-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4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0" tIns="46660" rIns="93320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20" tIns="46660" rIns="93320" bIns="466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4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our school, the bell rings between classes.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At what times does the bell ring?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Why does the bell ring at those times?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Increased Distance = Decreased Force</a:t>
            </a:r>
            <a:endParaRPr lang="en-US" sz="3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323904" y="4945380"/>
            <a:ext cx="1645920" cy="16459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5000">
                <a:srgbClr val="7030A0">
                  <a:alpha val="38000"/>
                </a:srgbClr>
              </a:gs>
              <a:gs pos="65000">
                <a:srgbClr val="7030A0">
                  <a:alpha val="30000"/>
                </a:srgbClr>
              </a:gs>
              <a:gs pos="50000">
                <a:srgbClr val="7030A0">
                  <a:alpha val="82000"/>
                </a:srgbClr>
              </a:gs>
              <a:gs pos="9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 3s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5669" y="1628612"/>
            <a:ext cx="1721757" cy="720200"/>
            <a:chOff x="348844" y="1641998"/>
            <a:chExt cx="1721757" cy="720200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26" y="1641998"/>
              <a:ext cx="609610" cy="72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403431" y="1678933"/>
              <a:ext cx="667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8A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3200" b="1" dirty="0">
                  <a:solidFill>
                    <a:srgbClr val="008A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¯</a:t>
              </a:r>
              <a:endParaRPr lang="en-US" sz="36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48844" y="1819218"/>
              <a:ext cx="365760" cy="36576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298360" y="1388548"/>
            <a:ext cx="384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1s orbital, the distance is small so the force is large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7506784" y="3157067"/>
            <a:ext cx="1280160" cy="12801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5000">
                <a:srgbClr val="7030A0">
                  <a:alpha val="38000"/>
                </a:srgbClr>
              </a:gs>
              <a:gs pos="65000">
                <a:srgbClr val="7030A0">
                  <a:alpha val="30000"/>
                </a:srgbClr>
              </a:gs>
              <a:gs pos="50000">
                <a:srgbClr val="7030A0">
                  <a:alpha val="82000"/>
                </a:srgbClr>
              </a:gs>
              <a:gs pos="9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 2s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669" y="3457833"/>
            <a:ext cx="2442230" cy="646331"/>
            <a:chOff x="348844" y="3560577"/>
            <a:chExt cx="2442230" cy="646331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521" y="3761497"/>
              <a:ext cx="807465" cy="332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123904" y="3560577"/>
              <a:ext cx="667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8A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3200" b="1" dirty="0">
                  <a:solidFill>
                    <a:srgbClr val="008A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¯</a:t>
              </a:r>
              <a:endParaRPr lang="en-US" sz="36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48844" y="3728567"/>
              <a:ext cx="365760" cy="36576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298360" y="3180834"/>
            <a:ext cx="384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2s orbital, the distance is 2x larger so the force is 4x smaller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689664" y="1562098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5000">
                <a:srgbClr val="7030A0">
                  <a:alpha val="38000"/>
                </a:srgbClr>
              </a:gs>
              <a:gs pos="65000">
                <a:srgbClr val="7030A0">
                  <a:alpha val="30000"/>
                </a:srgbClr>
              </a:gs>
              <a:gs pos="50000">
                <a:srgbClr val="7030A0">
                  <a:alpha val="82000"/>
                </a:srgbClr>
              </a:gs>
              <a:gs pos="9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 1s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669" y="5440620"/>
            <a:ext cx="3191367" cy="646331"/>
            <a:chOff x="348844" y="5397076"/>
            <a:chExt cx="3191367" cy="6463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09" y="5676678"/>
              <a:ext cx="498227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2873041" y="5397076"/>
              <a:ext cx="667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8A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3200" b="1" dirty="0">
                  <a:solidFill>
                    <a:srgbClr val="008A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¯</a:t>
              </a:r>
              <a:endParaRPr lang="en-US" sz="36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48844" y="5580905"/>
              <a:ext cx="365760" cy="36576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298360" y="5163621"/>
            <a:ext cx="384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3s orbital, the distance is 3x larger so the force is 9x smaller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611779"/>
            <a:ext cx="5293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+mj-lt"/>
                <a:cs typeface="Arial" panose="020B0604020202020204" pitchFamily="34" charset="0"/>
              </a:rPr>
              <a:t>Actual ratios size ratios for H : Li : Na are 1.0 : 5.8 : 7.2 (measured atomic radius)</a:t>
            </a:r>
            <a:endParaRPr lang="en-US" sz="10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40500" y="0"/>
            <a:ext cx="2603499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0" grpId="0"/>
      <p:bldP spid="43" grpId="0" animBg="1"/>
      <p:bldP spid="56" grpId="0"/>
      <p:bldP spid="44" grpId="0" animBg="1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Increased Charge = Increased Force</a:t>
            </a:r>
            <a:endParaRPr lang="en-US" sz="3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323904" y="1165752"/>
            <a:ext cx="1645920" cy="16459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5000">
                <a:srgbClr val="008A3E">
                  <a:alpha val="44000"/>
                </a:srgbClr>
              </a:gs>
              <a:gs pos="65000">
                <a:srgbClr val="008A3E">
                  <a:alpha val="43000"/>
                </a:srgbClr>
              </a:gs>
              <a:gs pos="50000">
                <a:srgbClr val="008A3E">
                  <a:alpha val="89000"/>
                </a:srgbClr>
              </a:gs>
              <a:gs pos="9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Na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+1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98360" y="1388548"/>
            <a:ext cx="384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has 11 protons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attracts the electron in its cloud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7506784" y="3347567"/>
            <a:ext cx="1280160" cy="12801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5000">
                <a:srgbClr val="008A3E">
                  <a:alpha val="44000"/>
                </a:srgbClr>
              </a:gs>
              <a:gs pos="65000">
                <a:srgbClr val="008A3E">
                  <a:alpha val="43000"/>
                </a:srgbClr>
              </a:gs>
              <a:gs pos="50000">
                <a:srgbClr val="008A3E">
                  <a:alpha val="89000"/>
                </a:srgbClr>
              </a:gs>
              <a:gs pos="9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Mg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+2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98360" y="3387483"/>
            <a:ext cx="384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has an increase in charge, so an increase in attraction force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689664" y="5306585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5000">
                <a:srgbClr val="008A3E">
                  <a:alpha val="44000"/>
                </a:srgbClr>
              </a:gs>
              <a:gs pos="65000">
                <a:srgbClr val="008A3E">
                  <a:alpha val="43000"/>
                </a:srgbClr>
              </a:gs>
              <a:gs pos="50000">
                <a:srgbClr val="008A3E">
                  <a:alpha val="89000"/>
                </a:srgbClr>
              </a:gs>
              <a:gs pos="9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Al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+3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98360" y="5163621"/>
            <a:ext cx="384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has an increase in charge, so an increase in attraction force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40500" y="0"/>
            <a:ext cx="2603499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4704" y="1586095"/>
            <a:ext cx="2736523" cy="718502"/>
            <a:chOff x="324704" y="1586095"/>
            <a:chExt cx="2736523" cy="718502"/>
          </a:xfrm>
        </p:grpSpPr>
        <p:grpSp>
          <p:nvGrpSpPr>
            <p:cNvPr id="7" name="Group 6"/>
            <p:cNvGrpSpPr/>
            <p:nvPr/>
          </p:nvGrpSpPr>
          <p:grpSpPr>
            <a:xfrm>
              <a:off x="1377436" y="1622181"/>
              <a:ext cx="1683791" cy="646331"/>
              <a:chOff x="1377436" y="1665547"/>
              <a:chExt cx="1683791" cy="64633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436" y="1837946"/>
                <a:ext cx="457200" cy="3015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394057" y="1665547"/>
                <a:ext cx="6671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8A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3200" b="1" dirty="0">
                    <a:solidFill>
                      <a:srgbClr val="008A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¯</a:t>
                </a:r>
                <a:endParaRPr lang="en-US" sz="3600" b="1" dirty="0">
                  <a:solidFill>
                    <a:srgbClr val="008A3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24704" y="1586095"/>
              <a:ext cx="631873" cy="718502"/>
              <a:chOff x="324704" y="1578814"/>
              <a:chExt cx="631873" cy="718502"/>
            </a:xfrm>
          </p:grpSpPr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682257" y="1801249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477105" y="1578814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flipH="1">
                <a:off x="629504" y="1660573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flipH="1">
                <a:off x="477104" y="1812973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flipH="1">
                <a:off x="324704" y="1965373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339944" y="1645784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492344" y="1798184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459265" y="2022996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48505" y="5357633"/>
            <a:ext cx="2812722" cy="718502"/>
            <a:chOff x="248505" y="5357633"/>
            <a:chExt cx="2812722" cy="718502"/>
          </a:xfrm>
        </p:grpSpPr>
        <p:grpSp>
          <p:nvGrpSpPr>
            <p:cNvPr id="9" name="Group 8"/>
            <p:cNvGrpSpPr/>
            <p:nvPr/>
          </p:nvGrpSpPr>
          <p:grpSpPr>
            <a:xfrm>
              <a:off x="1148836" y="5393719"/>
              <a:ext cx="1912391" cy="646331"/>
              <a:chOff x="1148836" y="5440620"/>
              <a:chExt cx="1912391" cy="646331"/>
            </a:xfrm>
          </p:grpSpPr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8836" y="5462251"/>
                <a:ext cx="914400" cy="603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2394057" y="5440620"/>
                <a:ext cx="6671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8A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3200" b="1" dirty="0">
                    <a:solidFill>
                      <a:srgbClr val="008A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¯</a:t>
                </a:r>
                <a:endParaRPr lang="en-US" sz="3600" b="1" dirty="0">
                  <a:solidFill>
                    <a:srgbClr val="008A3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48505" y="5357633"/>
              <a:ext cx="708072" cy="718502"/>
              <a:chOff x="1011676" y="4490567"/>
              <a:chExt cx="708072" cy="718502"/>
            </a:xfrm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1445428" y="4713002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1240276" y="4490567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1011676" y="4694697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flipH="1">
                <a:off x="1392675" y="4572326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flipH="1">
                <a:off x="1240275" y="4724726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flipH="1">
                <a:off x="1087875" y="4877126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1103115" y="4557537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1255515" y="4709937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1407915" y="4862337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1222436" y="4934749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48505" y="3628396"/>
            <a:ext cx="2812722" cy="718502"/>
            <a:chOff x="248505" y="3628396"/>
            <a:chExt cx="2812722" cy="718502"/>
          </a:xfrm>
        </p:grpSpPr>
        <p:grpSp>
          <p:nvGrpSpPr>
            <p:cNvPr id="8" name="Group 7"/>
            <p:cNvGrpSpPr/>
            <p:nvPr/>
          </p:nvGrpSpPr>
          <p:grpSpPr>
            <a:xfrm>
              <a:off x="1263136" y="3664482"/>
              <a:ext cx="1798091" cy="646331"/>
              <a:chOff x="1263136" y="3664482"/>
              <a:chExt cx="1798091" cy="646331"/>
            </a:xfrm>
          </p:grpSpPr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3136" y="3761497"/>
                <a:ext cx="685800" cy="452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394057" y="3664482"/>
                <a:ext cx="6671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8A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3200" b="1" dirty="0">
                    <a:solidFill>
                      <a:srgbClr val="008A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¯</a:t>
                </a:r>
                <a:endParaRPr lang="en-US" sz="3600" b="1" dirty="0">
                  <a:solidFill>
                    <a:srgbClr val="008A3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48505" y="3628396"/>
              <a:ext cx="708072" cy="718502"/>
              <a:chOff x="248505" y="3628396"/>
              <a:chExt cx="708072" cy="718502"/>
            </a:xfrm>
          </p:grpSpPr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682257" y="3850831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477105" y="3628396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248505" y="3832526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 flipH="1">
                <a:off x="629504" y="3710155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 flipH="1">
                <a:off x="477104" y="3862555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 flipH="1">
                <a:off x="324704" y="4014955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339944" y="3695366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492344" y="3847766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459265" y="4072578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2" name="TextBox 81"/>
          <p:cNvSpPr txBox="1"/>
          <p:nvPr/>
        </p:nvSpPr>
        <p:spPr>
          <a:xfrm>
            <a:off x="0" y="6611779"/>
            <a:ext cx="5293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+mj-lt"/>
                <a:cs typeface="Arial" panose="020B0604020202020204" pitchFamily="34" charset="0"/>
              </a:rPr>
              <a:t>Actual ionic radii are 102 pm, 72 pm and 54 pm, respectively</a:t>
            </a:r>
            <a:endParaRPr lang="en-US" sz="1000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0" grpId="0"/>
      <p:bldP spid="43" grpId="0" animBg="1"/>
      <p:bldP spid="56" grpId="0"/>
      <p:bldP spid="44" grpId="0" animBg="1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>
            <a:spLocks noChangeAspect="1"/>
          </p:cNvSpPr>
          <p:nvPr/>
        </p:nvSpPr>
        <p:spPr>
          <a:xfrm>
            <a:off x="432331" y="1670789"/>
            <a:ext cx="4754880" cy="47548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3000">
                <a:srgbClr val="008A3E">
                  <a:alpha val="48000"/>
                </a:srgbClr>
              </a:gs>
              <a:gs pos="71000">
                <a:srgbClr val="008A3E">
                  <a:alpha val="68000"/>
                </a:srgbClr>
              </a:gs>
              <a:gs pos="45000">
                <a:srgbClr val="008A3E"/>
              </a:gs>
              <a:gs pos="9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Opposites Attract</a:t>
            </a:r>
            <a:r>
              <a:rPr lang="en-US" sz="3600" dirty="0">
                <a:solidFill>
                  <a:schemeClr val="bg1"/>
                </a:solidFill>
              </a:rPr>
              <a:t>, Like Charges Repel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0079" y="3697447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¯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626891" y="3865349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3260905" y="3866329"/>
            <a:ext cx="898071" cy="36576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905500" y="1520302"/>
            <a:ext cx="3243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proton and electron attract each other &amp; make a certain sized orbital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0500" y="0"/>
            <a:ext cx="2603499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/>
      <p:bldP spid="29" grpId="0" animBg="1"/>
      <p:bldP spid="24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>
            <a:spLocks noChangeAspect="1"/>
          </p:cNvSpPr>
          <p:nvPr/>
        </p:nvSpPr>
        <p:spPr>
          <a:xfrm>
            <a:off x="432331" y="1670789"/>
            <a:ext cx="4754880" cy="47548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3000">
                <a:srgbClr val="008A3E">
                  <a:alpha val="48000"/>
                </a:srgbClr>
              </a:gs>
              <a:gs pos="71000">
                <a:srgbClr val="008A3E">
                  <a:alpha val="68000"/>
                </a:srgbClr>
              </a:gs>
              <a:gs pos="45000">
                <a:srgbClr val="008A3E"/>
              </a:gs>
              <a:gs pos="9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Opposites Attract, Like Charges Repel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3659131" y="2161741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¯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0079" y="3697447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¯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626891" y="3865349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3260905" y="3866329"/>
            <a:ext cx="898071" cy="36576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 rot="14460000">
            <a:off x="4580579" y="4688039"/>
            <a:ext cx="898071" cy="365760"/>
          </a:xfrm>
          <a:prstGeom prst="lef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05500" y="1520302"/>
            <a:ext cx="3243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proton and electron attract each other &amp; make a certain sized orbital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5500" y="3407839"/>
            <a:ext cx="3243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a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electron enters the cloud, it repels the first electron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0500" y="0"/>
            <a:ext cx="2603499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>
            <a:spLocks noChangeAspect="1"/>
          </p:cNvSpPr>
          <p:nvPr/>
        </p:nvSpPr>
        <p:spPr>
          <a:xfrm>
            <a:off x="432331" y="1670789"/>
            <a:ext cx="4754880" cy="47548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3000">
                <a:srgbClr val="008A3E">
                  <a:alpha val="48000"/>
                </a:srgbClr>
              </a:gs>
              <a:gs pos="71000">
                <a:srgbClr val="008A3E">
                  <a:alpha val="68000"/>
                </a:srgbClr>
              </a:gs>
              <a:gs pos="45000">
                <a:srgbClr val="008A3E"/>
              </a:gs>
              <a:gs pos="9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238458"/>
            <a:ext cx="5619542" cy="5619542"/>
            <a:chOff x="0" y="1238458"/>
            <a:chExt cx="5619542" cy="5619542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0" y="1238458"/>
              <a:ext cx="5619542" cy="561954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3000">
                  <a:srgbClr val="53FFA1">
                    <a:alpha val="84000"/>
                  </a:srgbClr>
                </a:gs>
                <a:gs pos="83000">
                  <a:srgbClr val="53FFA1"/>
                </a:gs>
                <a:gs pos="50000">
                  <a:srgbClr val="008A3E"/>
                </a:gs>
                <a:gs pos="99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32331" y="1670789"/>
              <a:ext cx="4754880" cy="475488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Opposites Attract, Like Charges Repel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3659131" y="2161741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¯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0079" y="3697447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¯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626891" y="3865349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3260905" y="3866329"/>
            <a:ext cx="898071" cy="36576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 rot="14460000">
            <a:off x="4580579" y="4688039"/>
            <a:ext cx="898071" cy="365760"/>
          </a:xfrm>
          <a:prstGeom prst="lef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05500" y="1520302"/>
            <a:ext cx="3243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proton and electron attract each other &amp; make a certain sized orbital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5500" y="3407839"/>
            <a:ext cx="3243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a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electron enters the cloud, it repels the first electron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5500" y="5295375"/>
            <a:ext cx="3243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a result, the orbital grows slightly larger than before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0500" y="0"/>
            <a:ext cx="2603499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are trying to steal electrons away from potassium.  Which is easier to steal, an electron in the 1s orbital, or an electron in the 4s orbital?  Explain your answer.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electron in the 4s orbital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 the primary quantum number increases, so does the radius of the orbital.  Thus the 4s electrons are farther away than 1s electrons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 distance increases, the electrostatic forces decrease.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A3E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atom is smaller, Rb</a:t>
            </a:r>
            <a:r>
              <a:rPr lang="en-US" sz="4000" baseline="30000" dirty="0" smtClean="0"/>
              <a:t>+1</a:t>
            </a:r>
            <a:r>
              <a:rPr lang="en-US" dirty="0" smtClean="0"/>
              <a:t> or Sr</a:t>
            </a:r>
            <a:r>
              <a:rPr lang="en-US" sz="4000" baseline="30000" dirty="0" smtClean="0"/>
              <a:t>+2</a:t>
            </a:r>
            <a:r>
              <a:rPr lang="en-US" dirty="0" smtClean="0"/>
              <a:t>?</a:t>
            </a:r>
          </a:p>
          <a:p>
            <a:r>
              <a:rPr lang="en-US" b="1" dirty="0">
                <a:solidFill>
                  <a:srgbClr val="FF0000"/>
                </a:solidFill>
              </a:rPr>
              <a:t>Sr</a:t>
            </a:r>
            <a:r>
              <a:rPr lang="en-US" b="1" baseline="30000" dirty="0">
                <a:solidFill>
                  <a:srgbClr val="FF0000"/>
                </a:solidFill>
              </a:rPr>
              <a:t>+2 </a:t>
            </a:r>
            <a:endParaRPr lang="en-US" b="1" baseline="300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Both have 4p as their outermost orbital, so the distance from the nucleus is the same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Both have the same number of electrons (36)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Sr</a:t>
            </a:r>
            <a:r>
              <a:rPr lang="en-US" dirty="0" smtClean="0">
                <a:solidFill>
                  <a:srgbClr val="FF0000"/>
                </a:solidFill>
              </a:rPr>
              <a:t> has 38 protons, while </a:t>
            </a:r>
            <a:r>
              <a:rPr lang="en-US" dirty="0" err="1" smtClean="0">
                <a:solidFill>
                  <a:srgbClr val="FF0000"/>
                </a:solidFill>
              </a:rPr>
              <a:t>Rb</a:t>
            </a:r>
            <a:r>
              <a:rPr lang="en-US" dirty="0" smtClean="0">
                <a:solidFill>
                  <a:srgbClr val="FF0000"/>
                </a:solidFill>
              </a:rPr>
              <a:t> has 37.  Since </a:t>
            </a:r>
            <a:r>
              <a:rPr lang="en-US" dirty="0" err="1" smtClean="0">
                <a:solidFill>
                  <a:srgbClr val="FF0000"/>
                </a:solidFill>
              </a:rPr>
              <a:t>Sr</a:t>
            </a:r>
            <a:r>
              <a:rPr lang="en-US" dirty="0" smtClean="0">
                <a:solidFill>
                  <a:srgbClr val="FF0000"/>
                </a:solidFill>
              </a:rPr>
              <a:t> has a greater charge in its nucleus, it attracts its electrons more and thus is smaller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atom holds its outermost electron the strongest, Ne or Na?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</a:t>
            </a:r>
            <a:r>
              <a:rPr lang="en-US" b="1" baseline="30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 has a closed shell.  To remove an electron would make it much </a:t>
            </a:r>
            <a:r>
              <a:rPr lang="en-US" u="sng" dirty="0" smtClean="0">
                <a:solidFill>
                  <a:srgbClr val="FF0000"/>
                </a:solidFill>
              </a:rPr>
              <a:t>less</a:t>
            </a:r>
            <a:r>
              <a:rPr lang="en-US" dirty="0" smtClean="0">
                <a:solidFill>
                  <a:srgbClr val="FF0000"/>
                </a:solidFill>
              </a:rPr>
              <a:t> stable.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 has one electron more than a closed shell.  To remove an electron would make it much </a:t>
            </a:r>
            <a:r>
              <a:rPr lang="en-US" u="sng" dirty="0" smtClean="0">
                <a:solidFill>
                  <a:srgbClr val="FF0000"/>
                </a:solidFill>
              </a:rPr>
              <a:t>more</a:t>
            </a:r>
            <a:r>
              <a:rPr lang="en-US" dirty="0" smtClean="0">
                <a:solidFill>
                  <a:srgbClr val="FF0000"/>
                </a:solidFill>
              </a:rPr>
              <a:t> stable.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Driving Periodic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126" y="1297460"/>
            <a:ext cx="7567749" cy="5128054"/>
          </a:xfrm>
        </p:spPr>
        <p:txBody>
          <a:bodyPr/>
          <a:lstStyle/>
          <a:p>
            <a:r>
              <a:rPr lang="en-US" dirty="0" smtClean="0"/>
              <a:t>Periodic trends are driven by 4 factors (in order of impact)</a:t>
            </a:r>
          </a:p>
          <a:p>
            <a:pPr marL="86360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i="1" dirty="0"/>
              <a:t>stability of the </a:t>
            </a:r>
            <a:r>
              <a:rPr lang="en-US" sz="2800" i="1" u="sng" dirty="0"/>
              <a:t>closed shell</a:t>
            </a:r>
          </a:p>
          <a:p>
            <a:pPr marL="86360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i="1" u="sng" dirty="0" smtClean="0"/>
              <a:t>distance</a:t>
            </a:r>
            <a:r>
              <a:rPr lang="en-US" sz="2800" i="1" dirty="0" smtClean="0"/>
              <a:t> from nucleus to an electron</a:t>
            </a:r>
          </a:p>
          <a:p>
            <a:pPr marL="86360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i="1" u="sng" dirty="0" smtClean="0"/>
              <a:t>charges</a:t>
            </a:r>
            <a:r>
              <a:rPr lang="en-US" sz="2800" i="1" dirty="0" smtClean="0"/>
              <a:t> in nucleus attracting an electron</a:t>
            </a:r>
          </a:p>
          <a:p>
            <a:pPr marL="86360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i="1" u="sng" dirty="0" smtClean="0"/>
              <a:t>repulsion</a:t>
            </a:r>
            <a:r>
              <a:rPr lang="en-US" sz="2800" i="1" dirty="0" smtClean="0"/>
              <a:t> of electron by other electrons      			(also called </a:t>
            </a:r>
            <a:r>
              <a:rPr lang="en-US" sz="2800" i="1" u="sng" dirty="0" smtClean="0"/>
              <a:t>shielding</a:t>
            </a:r>
            <a:r>
              <a:rPr lang="en-US" sz="2800" i="1" dirty="0"/>
              <a:t>)</a:t>
            </a:r>
            <a:endParaRPr lang="en-US" sz="28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26310" y="5880100"/>
            <a:ext cx="469138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use these to understand why the periodic trends occur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2650" y="1308100"/>
            <a:ext cx="4838700" cy="64008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690" y="1297460"/>
            <a:ext cx="4706620" cy="512805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b="1" dirty="0" smtClean="0">
                <a:solidFill>
                  <a:srgbClr val="FF0000"/>
                </a:solidFill>
              </a:rPr>
              <a:t>Atomic Radius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dirty="0" smtClean="0"/>
              <a:t>Ionic Radius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dirty="0" smtClean="0"/>
              <a:t>Ionization Energy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dirty="0" smtClean="0"/>
              <a:t>Electronegativity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90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our school, the bell rings between classes.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At what times does the bell ring?</a:t>
            </a:r>
          </a:p>
          <a:p>
            <a:pPr marL="51435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Morning: 9:50, 9:54, 9:55</a:t>
            </a:r>
          </a:p>
          <a:p>
            <a:pPr marL="51435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Afternoon:  1:15, 1:19, 1:20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dirty="0" smtClean="0"/>
              <a:t>Why does the bell ring at those times?</a:t>
            </a:r>
          </a:p>
          <a:p>
            <a:pPr marL="51435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End of class</a:t>
            </a:r>
          </a:p>
          <a:p>
            <a:pPr marL="51435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1 minute until class begins</a:t>
            </a:r>
          </a:p>
          <a:p>
            <a:pPr marL="51435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Class begins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5895975" y="2751564"/>
            <a:ext cx="2571750" cy="83099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57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400" b="1" dirty="0" smtClean="0"/>
              <a:t>This is a periodic trend</a:t>
            </a:r>
            <a:endParaRPr lang="en-US" sz="2400" b="1" dirty="0"/>
          </a:p>
        </p:txBody>
      </p:sp>
      <p:sp>
        <p:nvSpPr>
          <p:cNvPr id="5" name="Left Arrow Callout 4"/>
          <p:cNvSpPr/>
          <p:nvPr/>
        </p:nvSpPr>
        <p:spPr>
          <a:xfrm>
            <a:off x="5895975" y="4624298"/>
            <a:ext cx="2571750" cy="120032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57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400" b="1" dirty="0" smtClean="0"/>
              <a:t>There is a reason this happens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22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Radius -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size of an atom</a:t>
            </a:r>
          </a:p>
          <a:p>
            <a:r>
              <a:rPr lang="en-US" dirty="0" smtClean="0"/>
              <a:t>Estimated as half the distance between the nuclei of two identical atoms bonded to each other</a:t>
            </a:r>
          </a:p>
        </p:txBody>
      </p:sp>
      <p:pic>
        <p:nvPicPr>
          <p:cNvPr id="4" name="Picture 12" descr="C06-08C-828378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68" y="3035300"/>
            <a:ext cx="6459045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99400" y="0"/>
            <a:ext cx="1244599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10" name="Picture 6" descr="C06-09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41369"/>
            <a:ext cx="6629400" cy="63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2319020" cy="2379662"/>
          </a:xfrm>
        </p:spPr>
        <p:txBody>
          <a:bodyPr/>
          <a:lstStyle/>
          <a:p>
            <a:r>
              <a:rPr lang="en-US" dirty="0" smtClean="0"/>
              <a:t>Atomic Radius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17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4" name="Picture 6" descr="C06-10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2052"/>
            <a:ext cx="8229600" cy="466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Radius - Periodic Trends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7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Radius</a:t>
            </a:r>
            <a:br>
              <a:rPr lang="en-US" dirty="0" smtClean="0"/>
            </a:br>
            <a:r>
              <a:rPr lang="en-US" sz="3200" i="1" dirty="0" smtClean="0"/>
              <a:t>Rationale for Periodic Trends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409700"/>
            <a:ext cx="8778240" cy="5015814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Decrease going left to right</a:t>
            </a:r>
          </a:p>
          <a:p>
            <a:r>
              <a:rPr lang="en-US" dirty="0" smtClean="0"/>
              <a:t>Distance is constant, but charges in the nucleus increase.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Increase </a:t>
            </a:r>
            <a:r>
              <a:rPr lang="en-US" altLang="en-US" b="1" u="sng" dirty="0">
                <a:solidFill>
                  <a:srgbClr val="FF0000"/>
                </a:solidFill>
              </a:rPr>
              <a:t>going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top </a:t>
            </a:r>
            <a:r>
              <a:rPr lang="en-US" altLang="en-US" b="1" u="sng" dirty="0">
                <a:solidFill>
                  <a:srgbClr val="FF0000"/>
                </a:solidFill>
              </a:rPr>
              <a:t>to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bottom</a:t>
            </a:r>
            <a:endParaRPr lang="en-US" altLang="en-US" b="1" u="sng" dirty="0">
              <a:solidFill>
                <a:srgbClr val="FF0000"/>
              </a:solidFill>
            </a:endParaRPr>
          </a:p>
          <a:p>
            <a:r>
              <a:rPr lang="en-US" dirty="0" smtClean="0"/>
              <a:t>Distance grows with increase in the principle </a:t>
            </a:r>
            <a:r>
              <a:rPr lang="en-US" dirty="0"/>
              <a:t>quantum </a:t>
            </a:r>
            <a:r>
              <a:rPr lang="en-US" dirty="0" smtClean="0"/>
              <a:t>number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99400" y="0"/>
            <a:ext cx="1244599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Between Cs and Li, which has a greater atomic radius?</a:t>
            </a:r>
          </a:p>
        </p:txBody>
      </p:sp>
    </p:spTree>
    <p:extLst>
      <p:ext uri="{BB962C8B-B14F-4D97-AF65-F5344CB8AC3E}">
        <p14:creationId xmlns:p14="http://schemas.microsoft.com/office/powerpoint/2010/main" val="13980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Radius</a:t>
            </a:r>
            <a:br>
              <a:rPr lang="en-US" dirty="0" smtClean="0"/>
            </a:br>
            <a:r>
              <a:rPr lang="en-US" sz="3200" i="1" dirty="0" smtClean="0"/>
              <a:t>Rationale for Periodic Trends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409700"/>
            <a:ext cx="8778240" cy="5015814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Decrease going left to right</a:t>
            </a:r>
          </a:p>
          <a:p>
            <a:r>
              <a:rPr lang="en-US" dirty="0" smtClean="0"/>
              <a:t>Distance is constant, but charges in the nucleus increase.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Increase </a:t>
            </a:r>
            <a:r>
              <a:rPr lang="en-US" altLang="en-US" b="1" u="sng" dirty="0">
                <a:solidFill>
                  <a:srgbClr val="FF0000"/>
                </a:solidFill>
              </a:rPr>
              <a:t>going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top </a:t>
            </a:r>
            <a:r>
              <a:rPr lang="en-US" altLang="en-US" b="1" u="sng" dirty="0">
                <a:solidFill>
                  <a:srgbClr val="FF0000"/>
                </a:solidFill>
              </a:rPr>
              <a:t>to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bottom</a:t>
            </a:r>
            <a:endParaRPr lang="en-US" altLang="en-US" b="1" u="sng" dirty="0">
              <a:solidFill>
                <a:srgbClr val="FF0000"/>
              </a:solidFill>
            </a:endParaRPr>
          </a:p>
          <a:p>
            <a:r>
              <a:rPr lang="en-US" dirty="0" smtClean="0"/>
              <a:t>Distance grows with increase in the principle </a:t>
            </a:r>
            <a:r>
              <a:rPr lang="en-US" dirty="0"/>
              <a:t>quantum </a:t>
            </a:r>
            <a:r>
              <a:rPr lang="en-US" dirty="0" smtClean="0"/>
              <a:t>number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Between Cs and Li, which has a greater atomic radius?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Cs and Li are in the </a:t>
            </a:r>
            <a:r>
              <a:rPr lang="en-US" sz="2800" b="1" smtClean="0">
                <a:solidFill>
                  <a:srgbClr val="FF0000"/>
                </a:solidFill>
              </a:rPr>
              <a:t>same group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9715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atomic radius increases from top to bottom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Cs &gt; Li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2650" y="2159000"/>
            <a:ext cx="4838700" cy="64008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690" y="1297460"/>
            <a:ext cx="4706620" cy="512805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dirty="0" smtClean="0"/>
              <a:t>Atomic Radius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b="1" dirty="0" smtClean="0">
                <a:solidFill>
                  <a:srgbClr val="FF0000"/>
                </a:solidFill>
              </a:rPr>
              <a:t>Ionic Radius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dirty="0" smtClean="0"/>
              <a:t>Ionization Energy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dirty="0" smtClean="0"/>
              <a:t>Electronegativity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26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Radius -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size of an atom when it has the charge necessary to achieve a full set of valence electrons (a closed shell)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899400" y="0"/>
            <a:ext cx="1244599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vs Ionic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1579090"/>
          </a:xfrm>
        </p:spPr>
        <p:txBody>
          <a:bodyPr/>
          <a:lstStyle/>
          <a:p>
            <a:pPr marL="514350" indent="-514350">
              <a:buClr>
                <a:srgbClr val="0070C0"/>
              </a:buClr>
              <a:buFont typeface="+mj-lt"/>
              <a:buAutoNum type="alphaLcPeriod"/>
            </a:pPr>
            <a:r>
              <a:rPr lang="en-US" b="1" dirty="0" smtClean="0"/>
              <a:t>Atoms that become cations get smaller</a:t>
            </a:r>
          </a:p>
          <a:p>
            <a:pPr lvl="1"/>
            <a:r>
              <a:rPr lang="en-US" sz="2600" b="1" i="1" dirty="0" smtClean="0">
                <a:solidFill>
                  <a:schemeClr val="accent2">
                    <a:lumMod val="50000"/>
                  </a:schemeClr>
                </a:solidFill>
              </a:rPr>
              <a:t>Larger ratio of protons to electrons</a:t>
            </a:r>
          </a:p>
          <a:p>
            <a:pPr lvl="1"/>
            <a:r>
              <a:rPr lang="en-US" sz="2600" b="1" i="1" dirty="0" smtClean="0">
                <a:solidFill>
                  <a:schemeClr val="accent2">
                    <a:lumMod val="50000"/>
                  </a:schemeClr>
                </a:solidFill>
              </a:rPr>
              <a:t>Fewer electrons to repel each other</a:t>
            </a:r>
          </a:p>
        </p:txBody>
      </p:sp>
      <p:pic>
        <p:nvPicPr>
          <p:cNvPr id="4" name="Picture 6" descr="C06-11C-828378-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3"/>
          <a:stretch/>
        </p:blipFill>
        <p:spPr bwMode="auto">
          <a:xfrm>
            <a:off x="0" y="4432300"/>
            <a:ext cx="4724400" cy="222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7 - Periodic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438274"/>
            <a:ext cx="8778240" cy="4987239"/>
          </a:xfrm>
        </p:spPr>
        <p:txBody>
          <a:bodyPr/>
          <a:lstStyle/>
          <a:p>
            <a:pPr marL="0" indent="0">
              <a:buNone/>
              <a:tabLst>
                <a:tab pos="3943350" algn="r"/>
                <a:tab pos="4114800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Dates:</a:t>
            </a:r>
            <a:endParaRPr lang="en-US" dirty="0" smtClean="0"/>
          </a:p>
          <a:p>
            <a:pPr marL="1717675">
              <a:spcBef>
                <a:spcPts val="3000"/>
              </a:spcBef>
            </a:pPr>
            <a:r>
              <a:rPr lang="en-US" dirty="0" smtClean="0"/>
              <a:t>Honors Chemistry Test</a:t>
            </a:r>
          </a:p>
          <a:p>
            <a:pPr marL="2516188" lvl="1"/>
            <a:r>
              <a:rPr lang="en-US" dirty="0" smtClean="0"/>
              <a:t>10 multiple choice questions</a:t>
            </a:r>
          </a:p>
          <a:p>
            <a:pPr marL="2516188" lvl="1"/>
            <a:r>
              <a:rPr lang="en-US" dirty="0" smtClean="0"/>
              <a:t>20 open response questions</a:t>
            </a:r>
          </a:p>
          <a:p>
            <a:pPr marL="1717675"/>
            <a:r>
              <a:rPr lang="en-US" dirty="0" smtClean="0"/>
              <a:t>Chemistry Test</a:t>
            </a:r>
          </a:p>
          <a:p>
            <a:pPr marL="2516188" lvl="1"/>
            <a:r>
              <a:rPr lang="en-US" dirty="0" smtClean="0"/>
              <a:t>10 multiple choice questions</a:t>
            </a:r>
          </a:p>
          <a:p>
            <a:pPr marL="2516188" lvl="1"/>
            <a:r>
              <a:rPr lang="en-US" dirty="0" smtClean="0"/>
              <a:t>15 open response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vs Ionic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0070C0"/>
              </a:buClr>
              <a:buFont typeface="+mj-lt"/>
              <a:buAutoNum type="alphaLcPeriod"/>
            </a:pPr>
            <a:r>
              <a:rPr lang="en-US" b="1" dirty="0" smtClean="0"/>
              <a:t>Atoms that become cations get smaller</a:t>
            </a:r>
          </a:p>
          <a:p>
            <a:pPr lvl="1"/>
            <a:r>
              <a:rPr lang="en-US" sz="2600" b="1" i="1" dirty="0" smtClean="0">
                <a:solidFill>
                  <a:schemeClr val="accent2">
                    <a:lumMod val="50000"/>
                  </a:schemeClr>
                </a:solidFill>
              </a:rPr>
              <a:t>Larger ratio of protons to electrons</a:t>
            </a:r>
          </a:p>
          <a:p>
            <a:pPr lvl="1"/>
            <a:r>
              <a:rPr lang="en-US" sz="2600" b="1" i="1" dirty="0" smtClean="0">
                <a:solidFill>
                  <a:schemeClr val="accent2">
                    <a:lumMod val="50000"/>
                  </a:schemeClr>
                </a:solidFill>
              </a:rPr>
              <a:t>Fewer electrons to repel each other</a:t>
            </a:r>
          </a:p>
          <a:p>
            <a:pPr marL="514350" indent="-514350">
              <a:buClr>
                <a:srgbClr val="0070C0"/>
              </a:buClr>
              <a:buFont typeface="+mj-lt"/>
              <a:buAutoNum type="alphaLcPeriod"/>
            </a:pPr>
            <a:r>
              <a:rPr lang="en-US" b="1" dirty="0" smtClean="0"/>
              <a:t>Atoms that become anions get bigger</a:t>
            </a:r>
          </a:p>
          <a:p>
            <a:pPr lvl="1"/>
            <a:r>
              <a:rPr lang="en-US" sz="2600" b="1" i="1" dirty="0" smtClean="0">
                <a:solidFill>
                  <a:schemeClr val="accent2">
                    <a:lumMod val="50000"/>
                  </a:schemeClr>
                </a:solidFill>
              </a:rPr>
              <a:t>Smaller ratio of protons to electrons</a:t>
            </a:r>
          </a:p>
          <a:p>
            <a:pPr lvl="1"/>
            <a:r>
              <a:rPr lang="en-US" sz="2600" b="1" i="1" dirty="0" smtClean="0">
                <a:solidFill>
                  <a:schemeClr val="accent2">
                    <a:lumMod val="50000"/>
                  </a:schemeClr>
                </a:solidFill>
              </a:rPr>
              <a:t>More electrons to repel each other</a:t>
            </a:r>
          </a:p>
        </p:txBody>
      </p:sp>
      <p:pic>
        <p:nvPicPr>
          <p:cNvPr id="4" name="Picture 6" descr="C06-11C-828378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300"/>
            <a:ext cx="9144000" cy="222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2880" y="1297460"/>
            <a:ext cx="8778240" cy="157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0070C0"/>
              </a:buClr>
              <a:buFont typeface="+mj-lt"/>
              <a:buAutoNum type="alphaLcPeriod"/>
            </a:pPr>
            <a:r>
              <a:rPr lang="en-US" b="1" dirty="0" smtClean="0"/>
              <a:t>Atoms that become cations get smaller</a:t>
            </a:r>
          </a:p>
          <a:p>
            <a:pPr lvl="1"/>
            <a:r>
              <a:rPr lang="en-US" sz="2600" b="1" i="1" dirty="0" smtClean="0">
                <a:solidFill>
                  <a:schemeClr val="accent2">
                    <a:lumMod val="50000"/>
                  </a:schemeClr>
                </a:solidFill>
              </a:rPr>
              <a:t>Larger ratio of protons to electrons</a:t>
            </a:r>
          </a:p>
          <a:p>
            <a:pPr lvl="1"/>
            <a:r>
              <a:rPr lang="en-US" sz="2600" b="1" i="1" dirty="0" smtClean="0">
                <a:solidFill>
                  <a:schemeClr val="accent2">
                    <a:lumMod val="50000"/>
                  </a:schemeClr>
                </a:solidFill>
              </a:rPr>
              <a:t>Fewer electrons to repel each other</a:t>
            </a:r>
          </a:p>
        </p:txBody>
      </p:sp>
      <p:pic>
        <p:nvPicPr>
          <p:cNvPr id="6" name="Picture 6" descr="C06-11C-828378-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3"/>
          <a:stretch/>
        </p:blipFill>
        <p:spPr bwMode="auto">
          <a:xfrm>
            <a:off x="0" y="4432300"/>
            <a:ext cx="4724400" cy="222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0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6-12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" y="484632"/>
            <a:ext cx="9024676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7"/>
            <a:ext cx="2319020" cy="3354387"/>
          </a:xfrm>
        </p:spPr>
        <p:txBody>
          <a:bodyPr/>
          <a:lstStyle/>
          <a:p>
            <a:r>
              <a:rPr lang="en-US" dirty="0" smtClean="0"/>
              <a:t>Ionic Radius</a:t>
            </a:r>
            <a:br>
              <a:rPr lang="en-US" dirty="0" smtClean="0"/>
            </a:br>
            <a:r>
              <a:rPr lang="en-US" sz="2000" i="1" dirty="0" smtClean="0"/>
              <a:t>(for closed shells)</a:t>
            </a:r>
            <a:endParaRPr lang="en-US" sz="2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7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6-13C-828378-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9036"/>
            <a:ext cx="8229600" cy="579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Radius - Periodic Trends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37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Radius</a:t>
            </a:r>
            <a:br>
              <a:rPr lang="en-US" dirty="0" smtClean="0"/>
            </a:br>
            <a:r>
              <a:rPr lang="en-US" sz="3200" i="1" dirty="0" smtClean="0"/>
              <a:t>Rationale for Periodic Trends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409700"/>
            <a:ext cx="8778240" cy="5015814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Decrease going left to right</a:t>
            </a:r>
          </a:p>
          <a:p>
            <a:r>
              <a:rPr lang="en-US" dirty="0" smtClean="0"/>
              <a:t>Ratio of protons to electrons rises for both cations and anions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Increase </a:t>
            </a:r>
            <a:r>
              <a:rPr lang="en-US" altLang="en-US" b="1" u="sng" dirty="0">
                <a:solidFill>
                  <a:srgbClr val="FF0000"/>
                </a:solidFill>
              </a:rPr>
              <a:t>going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top </a:t>
            </a:r>
            <a:r>
              <a:rPr lang="en-US" altLang="en-US" b="1" u="sng" dirty="0">
                <a:solidFill>
                  <a:srgbClr val="FF0000"/>
                </a:solidFill>
              </a:rPr>
              <a:t>to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bottom</a:t>
            </a:r>
            <a:endParaRPr lang="en-US" altLang="en-US" b="1" u="sng" dirty="0">
              <a:solidFill>
                <a:srgbClr val="FF0000"/>
              </a:solidFill>
            </a:endParaRPr>
          </a:p>
          <a:p>
            <a:r>
              <a:rPr lang="en-US" dirty="0"/>
              <a:t>Distance grows with increase in the principle quantum number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99400" y="0"/>
            <a:ext cx="1244599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sz="2800" i="1" dirty="0" smtClean="0"/>
              <a:t>Try to answer these without your notes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 smtClean="0"/>
              <a:t>What are the four drivers for periodic properties?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 smtClean="0"/>
              <a:t>What are the periodic trends for atomic radius?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 smtClean="0"/>
              <a:t>What is the definition of ionic radius?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2650" y="3009900"/>
            <a:ext cx="4838700" cy="64008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690" y="1297460"/>
            <a:ext cx="4706620" cy="512805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dirty="0" smtClean="0"/>
              <a:t>Atomic Radius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dirty="0" smtClean="0"/>
              <a:t>Ionic Radius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b="1" dirty="0" smtClean="0">
                <a:solidFill>
                  <a:srgbClr val="FF0000"/>
                </a:solidFill>
              </a:rPr>
              <a:t>Ionization Energy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dirty="0" smtClean="0"/>
              <a:t>Electronegativity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26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Energy -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energy required to remove an electron from an atom's electron configuration</a:t>
            </a: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first electron - first ionization energy</a:t>
            </a: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second electron - second ionization energy</a:t>
            </a: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99400" y="2540000"/>
            <a:ext cx="1244599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Ionization Energy</a:t>
            </a:r>
          </a:p>
        </p:txBody>
      </p:sp>
      <p:pic>
        <p:nvPicPr>
          <p:cNvPr id="6" name="Picture 6" descr="TABLE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6725"/>
            <a:ext cx="8686800" cy="44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Ionization Energy</a:t>
            </a:r>
          </a:p>
        </p:txBody>
      </p:sp>
      <p:pic>
        <p:nvPicPr>
          <p:cNvPr id="5" name="Picture 6" descr="C06-14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59" y="1188720"/>
            <a:ext cx="6835082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20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06-15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7902"/>
            <a:ext cx="8229600" cy="56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Ionization Energy</a:t>
            </a:r>
            <a:r>
              <a:rPr lang="en-US" dirty="0" smtClean="0"/>
              <a:t> - Periodic Trends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Periodic Trends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50" y="1297460"/>
            <a:ext cx="8176101" cy="512805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SWBAT explain the major periodic trends and the rationale for each of them.</a:t>
            </a:r>
            <a:endParaRPr lang="en-US" sz="2400" b="1" i="1" dirty="0" smtClean="0">
              <a:solidFill>
                <a:srgbClr val="008A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5100" y="3501683"/>
            <a:ext cx="135889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Ionization Energy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Rationale for Periodic Trends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409700"/>
            <a:ext cx="8778240" cy="5015814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Increase going left to right</a:t>
            </a:r>
          </a:p>
          <a:p>
            <a:r>
              <a:rPr lang="en-US" dirty="0" smtClean="0"/>
              <a:t>Atoms on the left want to lose electrons because it gets them closer to a noble gas</a:t>
            </a:r>
          </a:p>
          <a:p>
            <a:r>
              <a:rPr lang="en-US" dirty="0" smtClean="0"/>
              <a:t>Atoms on the right hate to lose electrons because it gets them farther from a noble gas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Decrease </a:t>
            </a:r>
            <a:r>
              <a:rPr lang="en-US" altLang="en-US" b="1" u="sng" dirty="0">
                <a:solidFill>
                  <a:srgbClr val="FF0000"/>
                </a:solidFill>
              </a:rPr>
              <a:t>going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top </a:t>
            </a:r>
            <a:r>
              <a:rPr lang="en-US" altLang="en-US" b="1" u="sng" dirty="0">
                <a:solidFill>
                  <a:srgbClr val="FF0000"/>
                </a:solidFill>
              </a:rPr>
              <a:t>to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bottom</a:t>
            </a:r>
            <a:endParaRPr lang="en-US" altLang="en-US" b="1" u="sng" dirty="0">
              <a:solidFill>
                <a:srgbClr val="FF0000"/>
              </a:solidFill>
            </a:endParaRPr>
          </a:p>
          <a:p>
            <a:r>
              <a:rPr lang="en-US" dirty="0" smtClean="0"/>
              <a:t>Electrons are farther from nucleus, so they are held more loosely and are more easily removed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99400" y="0"/>
            <a:ext cx="1244599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2650" y="3898900"/>
            <a:ext cx="4838700" cy="64008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690" y="1297460"/>
            <a:ext cx="4706620" cy="512805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dirty="0" smtClean="0"/>
              <a:t>Atomic Radius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dirty="0" smtClean="0"/>
              <a:t>Ionic Radius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dirty="0" smtClean="0"/>
              <a:t>Ionization Energy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b="1" dirty="0" smtClean="0">
                <a:solidFill>
                  <a:srgbClr val="FF0000"/>
                </a:solidFill>
              </a:rPr>
              <a:t>Electronegativity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Electronegativity -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ability to attract an extra electron while participating in a chemical bond</a:t>
            </a:r>
            <a:endParaRPr lang="en-US" sz="24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9400" y="2501900"/>
            <a:ext cx="1244599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6-16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45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Electronegativity - Periodic Trends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1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Electronegativity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Rationale for Periodic Trends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409700"/>
            <a:ext cx="8778240" cy="5015814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Increase going left to right</a:t>
            </a:r>
          </a:p>
          <a:p>
            <a:r>
              <a:rPr lang="en-US" dirty="0" smtClean="0"/>
              <a:t>Atoms on the left hate to gain electrons because it gets them farther from a noble gas</a:t>
            </a:r>
          </a:p>
          <a:p>
            <a:r>
              <a:rPr lang="en-US" dirty="0" smtClean="0"/>
              <a:t>Atoms on the right want to gain electrons because it gets them closer to a noble gas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Decrease </a:t>
            </a:r>
            <a:r>
              <a:rPr lang="en-US" altLang="en-US" b="1" u="sng" dirty="0">
                <a:solidFill>
                  <a:srgbClr val="FF0000"/>
                </a:solidFill>
              </a:rPr>
              <a:t>going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top </a:t>
            </a:r>
            <a:r>
              <a:rPr lang="en-US" altLang="en-US" b="1" u="sng" dirty="0">
                <a:solidFill>
                  <a:srgbClr val="FF0000"/>
                </a:solidFill>
              </a:rPr>
              <a:t>to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bottom</a:t>
            </a:r>
            <a:endParaRPr lang="en-US" altLang="en-US" b="1" u="sng" dirty="0">
              <a:solidFill>
                <a:srgbClr val="FF0000"/>
              </a:solidFill>
            </a:endParaRPr>
          </a:p>
          <a:p>
            <a:r>
              <a:rPr lang="en-US" dirty="0" smtClean="0"/>
              <a:t>Gained electrons are farther from nucleus, so the electrostatic attraction is decreased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99400" y="0"/>
            <a:ext cx="1244599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5010" y="1270000"/>
            <a:ext cx="8993981" cy="5618162"/>
            <a:chOff x="75010" y="1155700"/>
            <a:chExt cx="8993981" cy="56181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1" y="2031799"/>
              <a:ext cx="7130520" cy="3637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16200000">
              <a:off x="-1972389" y="3350419"/>
              <a:ext cx="4937760" cy="842962"/>
            </a:xfrm>
            <a:prstGeom prst="leftArrow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Atomic Radius &amp; Ionic Radius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Left Arrow 3"/>
            <p:cNvSpPr/>
            <p:nvPr/>
          </p:nvSpPr>
          <p:spPr>
            <a:xfrm>
              <a:off x="2028111" y="5930900"/>
              <a:ext cx="4937760" cy="842962"/>
            </a:xfrm>
            <a:prstGeom prst="leftArrow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Atomic Radius &amp; Ionic Radius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Left Arrow 4"/>
            <p:cNvSpPr/>
            <p:nvPr/>
          </p:nvSpPr>
          <p:spPr>
            <a:xfrm flipH="1">
              <a:off x="2028111" y="1155700"/>
              <a:ext cx="4937760" cy="84296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Electronegativity &amp; Ionization Energy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eft Arrow 5"/>
            <p:cNvSpPr/>
            <p:nvPr/>
          </p:nvSpPr>
          <p:spPr>
            <a:xfrm rot="16200000" flipH="1">
              <a:off x="6178630" y="3350419"/>
              <a:ext cx="4937760" cy="84296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Electronegativity &amp; Ionization Energy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2880" y="363538"/>
            <a:ext cx="8778240" cy="731520"/>
          </a:xfrm>
        </p:spPr>
        <p:txBody>
          <a:bodyPr/>
          <a:lstStyle/>
          <a:p>
            <a:r>
              <a:rPr lang="en-US" dirty="0" smtClean="0"/>
              <a:t>Summary of Periodic Trends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64300" y="0"/>
            <a:ext cx="2679699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Between F and Li, which has a greater atomic radius?</a:t>
            </a:r>
          </a:p>
        </p:txBody>
      </p:sp>
    </p:spTree>
    <p:extLst>
      <p:ext uri="{BB962C8B-B14F-4D97-AF65-F5344CB8AC3E}">
        <p14:creationId xmlns:p14="http://schemas.microsoft.com/office/powerpoint/2010/main" val="10139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Between F and Li, which has a greater atomic radius?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Li and F are in the same period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atomic radius decreases from left to right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Li &gt; F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10" name="Picture 6" descr="C06-09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41369"/>
            <a:ext cx="6629400" cy="63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2319020" cy="2379662"/>
          </a:xfrm>
        </p:spPr>
        <p:txBody>
          <a:bodyPr/>
          <a:lstStyle/>
          <a:p>
            <a:r>
              <a:rPr lang="en-US" dirty="0" smtClean="0"/>
              <a:t>Atomic Radius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06006" y="1485898"/>
            <a:ext cx="822960" cy="109728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55806" y="1485898"/>
            <a:ext cx="822960" cy="109728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2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Between B and Li, which has a greater ionic radius?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090" y="1297460"/>
            <a:ext cx="6179820" cy="5128054"/>
          </a:xfrm>
        </p:spPr>
        <p:txBody>
          <a:bodyPr/>
          <a:lstStyle/>
          <a:p>
            <a:r>
              <a:rPr lang="en-US" dirty="0" smtClean="0"/>
              <a:t>We will learn 4 periodic trends</a:t>
            </a:r>
          </a:p>
          <a:p>
            <a:pPr marL="917575" lvl="1" indent="-514350">
              <a:buFont typeface="+mj-lt"/>
              <a:buAutoNum type="arabicParenR"/>
            </a:pPr>
            <a:r>
              <a:rPr lang="en-US" sz="2800" i="1" dirty="0" smtClean="0"/>
              <a:t>Atomic radius</a:t>
            </a:r>
          </a:p>
          <a:p>
            <a:pPr marL="917575" lvl="1" indent="-514350">
              <a:buFont typeface="+mj-lt"/>
              <a:buAutoNum type="arabicParenR"/>
            </a:pPr>
            <a:r>
              <a:rPr lang="en-US" sz="2800" i="1" dirty="0" smtClean="0"/>
              <a:t>Ionic radius</a:t>
            </a:r>
          </a:p>
          <a:p>
            <a:pPr marL="917575" lvl="1" indent="-514350">
              <a:buFont typeface="+mj-lt"/>
              <a:buAutoNum type="arabicParenR"/>
            </a:pPr>
            <a:r>
              <a:rPr lang="en-US" sz="2800" i="1" dirty="0" smtClean="0"/>
              <a:t>Ionization energy</a:t>
            </a:r>
          </a:p>
          <a:p>
            <a:pPr marL="917575" lvl="1" indent="-514350">
              <a:buFont typeface="+mj-lt"/>
              <a:buAutoNum type="arabicParenR"/>
            </a:pPr>
            <a:r>
              <a:rPr lang="en-US" sz="2800" i="1" dirty="0" smtClean="0"/>
              <a:t>Electronegativity</a:t>
            </a:r>
          </a:p>
          <a:p>
            <a:r>
              <a:rPr lang="en-US" dirty="0" smtClean="0"/>
              <a:t>For each trend, we will</a:t>
            </a:r>
          </a:p>
          <a:p>
            <a:pPr marL="749300" lvl="1" indent="-346075"/>
            <a:r>
              <a:rPr lang="en-US" sz="2800" i="1" dirty="0" smtClean="0"/>
              <a:t>learn the definition</a:t>
            </a:r>
          </a:p>
          <a:p>
            <a:pPr marL="749300" lvl="1" indent="-346075"/>
            <a:r>
              <a:rPr lang="en-US" sz="2800" i="1" dirty="0" smtClean="0"/>
              <a:t>learn the periodic trends</a:t>
            </a:r>
          </a:p>
          <a:p>
            <a:pPr marL="749300" lvl="1" indent="-346075"/>
            <a:r>
              <a:rPr lang="en-US" sz="2800" i="1" dirty="0" smtClean="0"/>
              <a:t>review rationale for trend</a:t>
            </a:r>
          </a:p>
          <a:p>
            <a:pPr marL="749300" lvl="1" indent="-346075"/>
            <a:r>
              <a:rPr lang="en-US" sz="2800" i="1" dirty="0" smtClean="0"/>
              <a:t>practice problems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6-13C-828378-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9036"/>
            <a:ext cx="8229600" cy="579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Radius - Periodic Trends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9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Between B and Li, which has a greater ionic radius?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Li and B are in the same period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ionic radius decreases from left to right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Li &gt; B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6-12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" y="484632"/>
            <a:ext cx="9024676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2319020" cy="2379662"/>
          </a:xfrm>
        </p:spPr>
        <p:txBody>
          <a:bodyPr/>
          <a:lstStyle/>
          <a:p>
            <a:r>
              <a:rPr lang="en-US" dirty="0" smtClean="0"/>
              <a:t>Ionic Radius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1906" y="787398"/>
            <a:ext cx="822960" cy="109728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7706" y="787398"/>
            <a:ext cx="822960" cy="109728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7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Between Be and Ba, which has a greater electronegativity?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Be and Ba are in the same group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electronegativity decreases from top to bottom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Be &gt; Ba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6-16C-828378-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3" r="72738" b="7874"/>
          <a:stretch/>
        </p:blipFill>
        <p:spPr bwMode="auto">
          <a:xfrm>
            <a:off x="2514600" y="0"/>
            <a:ext cx="5054600" cy="69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0506" y="482598"/>
            <a:ext cx="1005840" cy="109728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20506" y="4686298"/>
            <a:ext cx="1005840" cy="109728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8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Between C and Sn, which has a greater ionic radius?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C and Sn are in the same group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ionic radius increases from top to bottom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Sn &gt; 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6-12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" y="484632"/>
            <a:ext cx="9024676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2319020" cy="2379662"/>
          </a:xfrm>
        </p:spPr>
        <p:txBody>
          <a:bodyPr/>
          <a:lstStyle/>
          <a:p>
            <a:r>
              <a:rPr lang="en-US" dirty="0" smtClean="0"/>
              <a:t>Ionic Radius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15906" y="3860798"/>
            <a:ext cx="822960" cy="109728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906" y="825498"/>
            <a:ext cx="822960" cy="109728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99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45" y="1297460"/>
            <a:ext cx="8525510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List the elements </a:t>
            </a:r>
            <a:r>
              <a:rPr lang="en-US" dirty="0"/>
              <a:t>K, Cs, </a:t>
            </a:r>
            <a:r>
              <a:rPr lang="en-US" dirty="0" smtClean="0"/>
              <a:t>&amp; Br in increasing order of atomic radius</a:t>
            </a:r>
          </a:p>
          <a:p>
            <a:pPr marL="914400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K and Br are in the same period</a:t>
            </a:r>
          </a:p>
          <a:p>
            <a:pPr marL="914400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Atomic radius decreases from left to right</a:t>
            </a:r>
          </a:p>
          <a:p>
            <a:pPr marL="914400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Br &lt; K</a:t>
            </a:r>
          </a:p>
          <a:p>
            <a:pPr marL="914400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K and Cs are in the same group</a:t>
            </a:r>
          </a:p>
          <a:p>
            <a:pPr marL="914400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Atomic radius increases from top to bottom</a:t>
            </a:r>
          </a:p>
          <a:p>
            <a:pPr marL="914400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K &lt; Cs</a:t>
            </a:r>
          </a:p>
          <a:p>
            <a:pPr marL="914400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Br &lt; K &lt; Cs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10" name="Picture 6" descr="C06-09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41369"/>
            <a:ext cx="6629400" cy="63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2319020" cy="2379662"/>
          </a:xfrm>
        </p:spPr>
        <p:txBody>
          <a:bodyPr/>
          <a:lstStyle/>
          <a:p>
            <a:r>
              <a:rPr lang="en-US" dirty="0" smtClean="0"/>
              <a:t>Atomic Radius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80606" y="3530598"/>
            <a:ext cx="822960" cy="109728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43106" y="3530598"/>
            <a:ext cx="822960" cy="109728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80606" y="5524429"/>
            <a:ext cx="822960" cy="109728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72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23" y="941860"/>
            <a:ext cx="8910955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List the elements Ra, Se, &amp; Ca in increasing order of electronegativity</a:t>
            </a:r>
          </a:p>
          <a:p>
            <a:pPr marL="914400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Ca and Se are in the same period</a:t>
            </a:r>
          </a:p>
          <a:p>
            <a:pPr marL="914400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Electronegativity increases from left to right</a:t>
            </a:r>
          </a:p>
          <a:p>
            <a:pPr marL="914400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Ca &lt; Se</a:t>
            </a:r>
          </a:p>
          <a:p>
            <a:pPr marL="914400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Ca and Ra are in the same group</a:t>
            </a:r>
          </a:p>
          <a:p>
            <a:pPr marL="914400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Electronegativity decreases from top to bottom</a:t>
            </a:r>
          </a:p>
          <a:p>
            <a:pPr marL="914400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Ra &lt; Ca</a:t>
            </a:r>
          </a:p>
          <a:p>
            <a:pPr marL="914400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Ra &lt; Ca &lt; Se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Protons and Electrons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204096"/>
            <a:ext cx="9144000" cy="5336404"/>
            <a:chOff x="0" y="1204096"/>
            <a:chExt cx="9144000" cy="53364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00" r="33959" b="15333"/>
            <a:stretch/>
          </p:blipFill>
          <p:spPr bwMode="auto">
            <a:xfrm>
              <a:off x="0" y="1204096"/>
              <a:ext cx="9144000" cy="533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001000" y="5644634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"</a:t>
              </a:r>
              <a:endPara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3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6-16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45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Electronegativity - Periodic Trends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6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6-16C-828378-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2" r="75903"/>
          <a:stretch/>
        </p:blipFill>
        <p:spPr bwMode="auto">
          <a:xfrm>
            <a:off x="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06-16C-828378-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3" t="13462"/>
          <a:stretch/>
        </p:blipFill>
        <p:spPr bwMode="auto">
          <a:xfrm>
            <a:off x="5339306" y="0"/>
            <a:ext cx="38046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7306" y="5181598"/>
            <a:ext cx="822960" cy="100584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7306" y="2430779"/>
            <a:ext cx="822960" cy="100584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5959" y="2430779"/>
            <a:ext cx="822960" cy="100584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9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Online Homework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drmccarthyscience.weebly.com</a:t>
            </a:r>
          </a:p>
          <a:p>
            <a:r>
              <a:rPr lang="en-US" dirty="0" smtClean="0"/>
              <a:t>Chemistry ---&gt;  Periodic Properties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0611 - WS Periodic Trends</a:t>
            </a:r>
          </a:p>
          <a:p>
            <a:endParaRPr lang="en-US" dirty="0"/>
          </a:p>
          <a:p>
            <a:pPr marL="457200" indent="0">
              <a:spcBef>
                <a:spcPts val="600"/>
              </a:spcBef>
              <a:buNone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Reminder about online homework</a:t>
            </a:r>
          </a:p>
          <a:p>
            <a:pPr marL="10287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Everyone gets a different set of questions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287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Must be completed prior to test</a:t>
            </a:r>
          </a:p>
          <a:p>
            <a:pPr marL="10287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Completion and grade automatically recorded</a:t>
            </a:r>
          </a:p>
          <a:p>
            <a:pPr marL="10287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Answers will be shared online prior to test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5010" y="1155700"/>
            <a:ext cx="8993981" cy="5618162"/>
            <a:chOff x="75010" y="1155700"/>
            <a:chExt cx="8993981" cy="56181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1" y="2031799"/>
              <a:ext cx="7130520" cy="3637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16200000">
              <a:off x="-1972389" y="3350419"/>
              <a:ext cx="4937760" cy="842962"/>
            </a:xfrm>
            <a:prstGeom prst="leftArrow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Atomic Radius &amp; Ionic Radius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Left Arrow 3"/>
            <p:cNvSpPr/>
            <p:nvPr/>
          </p:nvSpPr>
          <p:spPr>
            <a:xfrm>
              <a:off x="2028111" y="5930900"/>
              <a:ext cx="4937760" cy="842962"/>
            </a:xfrm>
            <a:prstGeom prst="leftArrow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Atomic Radius &amp; Ionic Radius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Left Arrow 4"/>
            <p:cNvSpPr/>
            <p:nvPr/>
          </p:nvSpPr>
          <p:spPr>
            <a:xfrm flipH="1">
              <a:off x="2028111" y="1155700"/>
              <a:ext cx="4937760" cy="84296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Electronegativity &amp; Ionization Energy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eft Arrow 5"/>
            <p:cNvSpPr/>
            <p:nvPr/>
          </p:nvSpPr>
          <p:spPr>
            <a:xfrm rot="16200000" flipH="1">
              <a:off x="6178630" y="3350419"/>
              <a:ext cx="4937760" cy="84296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Electronegativity &amp; Ionization Energy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Periodic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37037" r="10312" b="25370"/>
          <a:stretch/>
        </p:blipFill>
        <p:spPr bwMode="auto">
          <a:xfrm>
            <a:off x="0" y="1894924"/>
            <a:ext cx="9144000" cy="30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7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42037" r="6771" b="14259"/>
          <a:stretch/>
        </p:blipFill>
        <p:spPr bwMode="auto">
          <a:xfrm>
            <a:off x="0" y="676470"/>
            <a:ext cx="9144000" cy="550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5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9" t="34444" r="7812" b="14815"/>
          <a:stretch/>
        </p:blipFill>
        <p:spPr bwMode="auto">
          <a:xfrm>
            <a:off x="1460036" y="0"/>
            <a:ext cx="76839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4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9" t="30371" r="7188" b="13889"/>
          <a:stretch/>
        </p:blipFill>
        <p:spPr bwMode="auto">
          <a:xfrm>
            <a:off x="2126512" y="0"/>
            <a:ext cx="7017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4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27222" r="39271" b="14445"/>
          <a:stretch/>
        </p:blipFill>
        <p:spPr bwMode="auto">
          <a:xfrm>
            <a:off x="2416629" y="0"/>
            <a:ext cx="67273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0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Driving Periodic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126" y="1297460"/>
            <a:ext cx="7567749" cy="5128054"/>
          </a:xfrm>
        </p:spPr>
        <p:txBody>
          <a:bodyPr/>
          <a:lstStyle/>
          <a:p>
            <a:r>
              <a:rPr lang="en-US" dirty="0" smtClean="0"/>
              <a:t>Periodic trends are driven by 4 factors (in order of impact)</a:t>
            </a:r>
          </a:p>
          <a:p>
            <a:pPr marL="86360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i="1" dirty="0" smtClean="0"/>
              <a:t>stability of the </a:t>
            </a:r>
            <a:r>
              <a:rPr lang="en-US" sz="2800" i="1" u="sng" dirty="0" smtClean="0"/>
              <a:t>closed shell</a:t>
            </a:r>
          </a:p>
          <a:p>
            <a:pPr marL="86360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i="1" u="sng" dirty="0" smtClean="0"/>
              <a:t>distance</a:t>
            </a:r>
            <a:r>
              <a:rPr lang="en-US" sz="2800" i="1" dirty="0" smtClean="0"/>
              <a:t> from nucleus to an electron</a:t>
            </a:r>
          </a:p>
          <a:p>
            <a:pPr marL="86360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i="1" u="sng" dirty="0" smtClean="0"/>
              <a:t>charges</a:t>
            </a:r>
            <a:r>
              <a:rPr lang="en-US" sz="2800" i="1" dirty="0" smtClean="0"/>
              <a:t> in nucleus attracting an electron</a:t>
            </a:r>
          </a:p>
          <a:p>
            <a:pPr marL="86360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i="1" u="sng" dirty="0" smtClean="0"/>
              <a:t>repulsion</a:t>
            </a:r>
            <a:r>
              <a:rPr lang="en-US" sz="2800" i="1" dirty="0" smtClean="0"/>
              <a:t> of electron by other electrons      			(also called </a:t>
            </a:r>
            <a:r>
              <a:rPr lang="en-US" sz="2800" i="1" u="sng" dirty="0" smtClean="0"/>
              <a:t>shielding</a:t>
            </a:r>
            <a:r>
              <a:rPr lang="en-US" sz="2800" i="1" dirty="0"/>
              <a:t>)</a:t>
            </a:r>
            <a:endParaRPr lang="en-US" sz="28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47000" y="2032000"/>
            <a:ext cx="139700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ACC6"/>
                </a:solidFill>
              </a:rPr>
              <a:t>Periodic Trends</a:t>
            </a:r>
            <a:endParaRPr lang="en-US" dirty="0">
              <a:solidFill>
                <a:srgbClr val="4BACC6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555393"/>
              </p:ext>
            </p:extLst>
          </p:nvPr>
        </p:nvGraphicFramePr>
        <p:xfrm>
          <a:off x="182563" y="1296988"/>
          <a:ext cx="8778876" cy="411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26292"/>
                <a:gridCol w="2926292"/>
                <a:gridCol w="2926292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 to Right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to Bottom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radius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ionic radius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ionization energy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electronegativity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9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Radius -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size of an atom</a:t>
            </a:r>
          </a:p>
          <a:p>
            <a:r>
              <a:rPr lang="en-US" dirty="0" smtClean="0"/>
              <a:t>Estimated as half the distance between the nuclei of two identical atoms bonded to each other</a:t>
            </a:r>
          </a:p>
        </p:txBody>
      </p:sp>
      <p:pic>
        <p:nvPicPr>
          <p:cNvPr id="4" name="Picture 12" descr="C06-08C-828378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68" y="3035300"/>
            <a:ext cx="6459045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99400" y="0"/>
            <a:ext cx="1244599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917414"/>
              </p:ext>
            </p:extLst>
          </p:nvPr>
        </p:nvGraphicFramePr>
        <p:xfrm>
          <a:off x="182563" y="1296988"/>
          <a:ext cx="8778875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775"/>
                <a:gridCol w="1755775"/>
                <a:gridCol w="1755775"/>
                <a:gridCol w="1755775"/>
                <a:gridCol w="17557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charge results</a:t>
                      </a:r>
                      <a:r>
                        <a:rPr lang="en-US" baseline="0" dirty="0" smtClean="0"/>
                        <a:t> in increased attractive 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distance between charges decreases</a:t>
                      </a:r>
                      <a:r>
                        <a:rPr lang="en-US" baseline="0" dirty="0" smtClean="0"/>
                        <a:t> attractive 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Shielding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Electrons in cloud repel each other and</a:t>
                      </a:r>
                      <a:r>
                        <a:rPr lang="en-US" baseline="0" dirty="0" smtClean="0"/>
                        <a:t> counter the attractive force of the 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27415" y="1143000"/>
            <a:ext cx="5889170" cy="968829"/>
            <a:chOff x="1502229" y="1143000"/>
            <a:chExt cx="5889170" cy="968829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>
            <a:xfrm>
              <a:off x="1502229" y="1251856"/>
              <a:ext cx="696685" cy="69668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FF0000"/>
                </a:gs>
                <a:gs pos="45000">
                  <a:srgbClr val="FFC1C1"/>
                </a:gs>
                <a:gs pos="100000">
                  <a:srgbClr val="FF00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+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7043057" y="1426027"/>
              <a:ext cx="348342" cy="34834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FFF00"/>
                </a:gs>
                <a:gs pos="26000">
                  <a:srgbClr val="FFFFBD"/>
                </a:gs>
                <a:gs pos="100000">
                  <a:srgbClr val="FFFF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‒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465614" y="1600198"/>
              <a:ext cx="136071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5415643" y="1600198"/>
              <a:ext cx="136071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093028" y="1143000"/>
              <a:ext cx="1055915" cy="9688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17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38182" y="4920338"/>
            <a:ext cx="5747648" cy="1420582"/>
            <a:chOff x="838182" y="598720"/>
            <a:chExt cx="5747648" cy="1420582"/>
          </a:xfrm>
        </p:grpSpPr>
        <p:sp>
          <p:nvSpPr>
            <p:cNvPr id="8" name="Rectangle 7"/>
            <p:cNvSpPr/>
            <p:nvPr/>
          </p:nvSpPr>
          <p:spPr>
            <a:xfrm>
              <a:off x="3567769" y="824597"/>
              <a:ext cx="636816" cy="9688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38182" y="598720"/>
              <a:ext cx="696685" cy="1420582"/>
              <a:chOff x="1311726" y="903517"/>
              <a:chExt cx="696685" cy="1420582"/>
            </a:xfrm>
          </p:grpSpPr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1311726" y="903517"/>
                <a:ext cx="696685" cy="69668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FF0000"/>
                  </a:gs>
                  <a:gs pos="45000">
                    <a:srgbClr val="FFC1C1"/>
                  </a:gs>
                  <a:gs pos="100000">
                    <a:srgbClr val="FF0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</a:rPr>
                  <a:t>+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1311726" y="1627414"/>
                <a:ext cx="696685" cy="69668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FF0000"/>
                  </a:gs>
                  <a:gs pos="45000">
                    <a:srgbClr val="FFC1C1"/>
                  </a:gs>
                  <a:gs pos="100000">
                    <a:srgbClr val="FF0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</a:rPr>
                  <a:t>+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237488" y="610965"/>
              <a:ext cx="348342" cy="1396092"/>
              <a:chOff x="7146472" y="928007"/>
              <a:chExt cx="348342" cy="1396092"/>
            </a:xfrm>
          </p:grpSpPr>
          <p:sp>
            <p:nvSpPr>
              <p:cNvPr id="3" name="Oval 2"/>
              <p:cNvSpPr>
                <a:spLocks noChangeAspect="1"/>
              </p:cNvSpPr>
              <p:nvPr/>
            </p:nvSpPr>
            <p:spPr>
              <a:xfrm>
                <a:off x="7146472" y="1451882"/>
                <a:ext cx="348342" cy="3483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9000">
                    <a:srgbClr val="FFFF00"/>
                  </a:gs>
                  <a:gs pos="26000">
                    <a:srgbClr val="FFFFBD"/>
                  </a:gs>
                  <a:gs pos="100000">
                    <a:srgbClr val="FFFF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‒</a:t>
                </a:r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7146472" y="928007"/>
                <a:ext cx="348342" cy="3483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9000">
                    <a:srgbClr val="FFFF00"/>
                  </a:gs>
                  <a:gs pos="26000">
                    <a:srgbClr val="FFFFBD"/>
                  </a:gs>
                  <a:gs pos="100000">
                    <a:srgbClr val="FFFF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‒</a:t>
                </a:r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7146472" y="1975757"/>
                <a:ext cx="348342" cy="3483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9000">
                    <a:srgbClr val="FFFF00"/>
                  </a:gs>
                  <a:gs pos="26000">
                    <a:srgbClr val="FFFFBD"/>
                  </a:gs>
                  <a:gs pos="100000">
                    <a:srgbClr val="FFFF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‒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819798" y="1047074"/>
              <a:ext cx="1463040" cy="523875"/>
              <a:chOff x="2754087" y="1294043"/>
              <a:chExt cx="1360714" cy="523875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2754087" y="1294043"/>
                <a:ext cx="1360714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2754087" y="1817918"/>
                <a:ext cx="1360714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flipH="1">
              <a:off x="4489516" y="785136"/>
              <a:ext cx="1463040" cy="1047750"/>
              <a:chOff x="7630885" y="1102178"/>
              <a:chExt cx="1360714" cy="1047750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7630885" y="1626053"/>
                <a:ext cx="1360714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7630885" y="1102178"/>
                <a:ext cx="1360714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7630885" y="2149928"/>
                <a:ext cx="1360714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tangle 67"/>
          <p:cNvSpPr/>
          <p:nvPr/>
        </p:nvSpPr>
        <p:spPr>
          <a:xfrm>
            <a:off x="3567769" y="2944586"/>
            <a:ext cx="636816" cy="968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838182" y="2718709"/>
            <a:ext cx="696685" cy="1420582"/>
            <a:chOff x="1311726" y="903517"/>
            <a:chExt cx="696685" cy="1420582"/>
          </a:xfrm>
        </p:grpSpPr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311726" y="903517"/>
              <a:ext cx="696685" cy="69668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FF0000"/>
                </a:gs>
                <a:gs pos="45000">
                  <a:srgbClr val="FFC1C1"/>
                </a:gs>
                <a:gs pos="100000">
                  <a:srgbClr val="FF00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+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1311726" y="1627414"/>
              <a:ext cx="696685" cy="69668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FF0000"/>
                </a:gs>
                <a:gs pos="45000">
                  <a:srgbClr val="FFC1C1"/>
                </a:gs>
                <a:gs pos="100000">
                  <a:srgbClr val="FF00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+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237488" y="2993565"/>
            <a:ext cx="348342" cy="872217"/>
            <a:chOff x="6237488" y="2993565"/>
            <a:chExt cx="348342" cy="872217"/>
          </a:xfrm>
        </p:grpSpPr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6237488" y="2993565"/>
              <a:ext cx="348342" cy="34834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FFF00"/>
                </a:gs>
                <a:gs pos="26000">
                  <a:srgbClr val="FFFFBD"/>
                </a:gs>
                <a:gs pos="100000">
                  <a:srgbClr val="FFFF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‒</a:t>
              </a: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6237488" y="3517440"/>
              <a:ext cx="348342" cy="34834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FFF00"/>
                </a:gs>
                <a:gs pos="26000">
                  <a:srgbClr val="FFFFBD"/>
                </a:gs>
                <a:gs pos="100000">
                  <a:srgbClr val="FFFF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‒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489516" y="3167736"/>
            <a:ext cx="1463040" cy="523875"/>
            <a:chOff x="4489516" y="3167736"/>
            <a:chExt cx="1463040" cy="523875"/>
          </a:xfrm>
        </p:grpSpPr>
        <p:cxnSp>
          <p:nvCxnSpPr>
            <p:cNvPr id="73" name="Straight Arrow Connector 72"/>
            <p:cNvCxnSpPr/>
            <p:nvPr/>
          </p:nvCxnSpPr>
          <p:spPr>
            <a:xfrm flipH="1">
              <a:off x="4489516" y="3167736"/>
              <a:ext cx="14630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>
              <a:off x="4489516" y="3691611"/>
              <a:ext cx="14630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838182" y="517080"/>
            <a:ext cx="5747648" cy="1420582"/>
            <a:chOff x="838182" y="517080"/>
            <a:chExt cx="5747648" cy="1420582"/>
          </a:xfrm>
        </p:grpSpPr>
        <p:sp>
          <p:nvSpPr>
            <p:cNvPr id="84" name="Rectangle 83"/>
            <p:cNvSpPr/>
            <p:nvPr/>
          </p:nvSpPr>
          <p:spPr>
            <a:xfrm>
              <a:off x="3567769" y="742957"/>
              <a:ext cx="636816" cy="9688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838182" y="517080"/>
              <a:ext cx="696685" cy="1420582"/>
              <a:chOff x="1311726" y="903517"/>
              <a:chExt cx="696685" cy="1420582"/>
            </a:xfrm>
          </p:grpSpPr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1311726" y="903517"/>
                <a:ext cx="696685" cy="69668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FF0000"/>
                  </a:gs>
                  <a:gs pos="45000">
                    <a:srgbClr val="FFC1C1"/>
                  </a:gs>
                  <a:gs pos="100000">
                    <a:srgbClr val="FF0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</a:rPr>
                  <a:t>+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1311726" y="1627414"/>
                <a:ext cx="696685" cy="69668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FF0000"/>
                  </a:gs>
                  <a:gs pos="45000">
                    <a:srgbClr val="FFC1C1"/>
                  </a:gs>
                  <a:gs pos="100000">
                    <a:srgbClr val="FF0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</a:rPr>
                  <a:t>+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237488" y="1053200"/>
              <a:ext cx="348342" cy="34834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FFF00"/>
                </a:gs>
                <a:gs pos="26000">
                  <a:srgbClr val="FFFFBD"/>
                </a:gs>
                <a:gs pos="100000">
                  <a:srgbClr val="FFFF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‒</a:t>
              </a: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1819798" y="965434"/>
              <a:ext cx="1463040" cy="523875"/>
              <a:chOff x="2754087" y="1294043"/>
              <a:chExt cx="1360714" cy="523875"/>
            </a:xfrm>
          </p:grpSpPr>
          <p:cxnSp>
            <p:nvCxnSpPr>
              <p:cNvPr id="92" name="Straight Arrow Connector 91"/>
              <p:cNvCxnSpPr/>
              <p:nvPr/>
            </p:nvCxnSpPr>
            <p:spPr>
              <a:xfrm>
                <a:off x="2754087" y="1294043"/>
                <a:ext cx="1360714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>
                <a:off x="2754087" y="1817918"/>
                <a:ext cx="1360714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Arrow Connector 88"/>
            <p:cNvCxnSpPr/>
            <p:nvPr/>
          </p:nvCxnSpPr>
          <p:spPr>
            <a:xfrm flipH="1">
              <a:off x="4489516" y="1227371"/>
              <a:ext cx="14630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819798" y="3167063"/>
            <a:ext cx="1463040" cy="523875"/>
            <a:chOff x="2754087" y="1294043"/>
            <a:chExt cx="1360714" cy="523875"/>
          </a:xfrm>
        </p:grpSpPr>
        <p:cxnSp>
          <p:nvCxnSpPr>
            <p:cNvPr id="100" name="Straight Arrow Connector 99"/>
            <p:cNvCxnSpPr/>
            <p:nvPr/>
          </p:nvCxnSpPr>
          <p:spPr>
            <a:xfrm>
              <a:off x="2754087" y="1294043"/>
              <a:ext cx="136071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2754087" y="1817918"/>
              <a:ext cx="136071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67769" y="5146215"/>
            <a:ext cx="636816" cy="968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38182" y="4920338"/>
            <a:ext cx="696685" cy="1420582"/>
            <a:chOff x="1311726" y="903517"/>
            <a:chExt cx="696685" cy="1420582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311726" y="903517"/>
              <a:ext cx="696685" cy="69668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FF0000"/>
                </a:gs>
                <a:gs pos="45000">
                  <a:srgbClr val="FFC1C1"/>
                </a:gs>
                <a:gs pos="100000">
                  <a:srgbClr val="FF00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+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311726" y="1627414"/>
              <a:ext cx="696685" cy="69668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FF0000"/>
                </a:gs>
                <a:gs pos="45000">
                  <a:srgbClr val="FFC1C1"/>
                </a:gs>
                <a:gs pos="100000">
                  <a:srgbClr val="FF00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+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19798" y="5368692"/>
            <a:ext cx="1463040" cy="523875"/>
            <a:chOff x="2754087" y="1294043"/>
            <a:chExt cx="1360714" cy="523875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754087" y="1294043"/>
              <a:ext cx="136071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54087" y="1817918"/>
              <a:ext cx="136071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120640" y="4932583"/>
            <a:ext cx="2738588" cy="1396092"/>
            <a:chOff x="4489516" y="4932583"/>
            <a:chExt cx="2738588" cy="1396092"/>
          </a:xfrm>
        </p:grpSpPr>
        <p:grpSp>
          <p:nvGrpSpPr>
            <p:cNvPr id="27" name="Group 26"/>
            <p:cNvGrpSpPr/>
            <p:nvPr/>
          </p:nvGrpSpPr>
          <p:grpSpPr>
            <a:xfrm>
              <a:off x="6879762" y="4932583"/>
              <a:ext cx="348342" cy="1396092"/>
              <a:chOff x="7146472" y="928007"/>
              <a:chExt cx="348342" cy="1396092"/>
            </a:xfrm>
          </p:grpSpPr>
          <p:sp>
            <p:nvSpPr>
              <p:cNvPr id="3" name="Oval 2"/>
              <p:cNvSpPr>
                <a:spLocks noChangeAspect="1"/>
              </p:cNvSpPr>
              <p:nvPr/>
            </p:nvSpPr>
            <p:spPr>
              <a:xfrm>
                <a:off x="7146472" y="1451882"/>
                <a:ext cx="348342" cy="3483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9000">
                    <a:srgbClr val="FFFF00"/>
                  </a:gs>
                  <a:gs pos="26000">
                    <a:srgbClr val="FFFFBD"/>
                  </a:gs>
                  <a:gs pos="100000">
                    <a:srgbClr val="FFFF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‒</a:t>
                </a:r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7146472" y="928007"/>
                <a:ext cx="348342" cy="3483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9000">
                    <a:srgbClr val="FFFF00"/>
                  </a:gs>
                  <a:gs pos="26000">
                    <a:srgbClr val="FFFFBD"/>
                  </a:gs>
                  <a:gs pos="100000">
                    <a:srgbClr val="FFFF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‒</a:t>
                </a:r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7146472" y="1975757"/>
                <a:ext cx="348342" cy="3483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9000">
                    <a:srgbClr val="FFFF00"/>
                  </a:gs>
                  <a:gs pos="26000">
                    <a:srgbClr val="FFFFBD"/>
                  </a:gs>
                  <a:gs pos="100000">
                    <a:srgbClr val="FFFF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‒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 flipH="1">
              <a:off x="4489516" y="5106754"/>
              <a:ext cx="2194560" cy="1047750"/>
              <a:chOff x="7630885" y="1102178"/>
              <a:chExt cx="1360714" cy="1047750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7630885" y="1626053"/>
                <a:ext cx="1360714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7630885" y="1102178"/>
                <a:ext cx="1360714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7630885" y="2149928"/>
                <a:ext cx="1360714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tangle 67"/>
          <p:cNvSpPr/>
          <p:nvPr/>
        </p:nvSpPr>
        <p:spPr>
          <a:xfrm>
            <a:off x="3567769" y="2944586"/>
            <a:ext cx="636816" cy="968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838182" y="2718709"/>
            <a:ext cx="696685" cy="1420582"/>
            <a:chOff x="1311726" y="903517"/>
            <a:chExt cx="696685" cy="1420582"/>
          </a:xfrm>
        </p:grpSpPr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311726" y="903517"/>
              <a:ext cx="696685" cy="69668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FF0000"/>
                </a:gs>
                <a:gs pos="45000">
                  <a:srgbClr val="FFC1C1"/>
                </a:gs>
                <a:gs pos="100000">
                  <a:srgbClr val="FF00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+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1311726" y="1627414"/>
              <a:ext cx="696685" cy="69668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FF0000"/>
                </a:gs>
                <a:gs pos="45000">
                  <a:srgbClr val="FFC1C1"/>
                </a:gs>
                <a:gs pos="100000">
                  <a:srgbClr val="FF00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+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237488" y="2993565"/>
            <a:ext cx="348342" cy="872217"/>
            <a:chOff x="6237488" y="2993565"/>
            <a:chExt cx="348342" cy="872217"/>
          </a:xfrm>
        </p:grpSpPr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6237488" y="2993565"/>
              <a:ext cx="348342" cy="34834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FFF00"/>
                </a:gs>
                <a:gs pos="26000">
                  <a:srgbClr val="FFFFBD"/>
                </a:gs>
                <a:gs pos="100000">
                  <a:srgbClr val="FFFF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‒</a:t>
              </a: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6237488" y="3517440"/>
              <a:ext cx="348342" cy="34834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FFF00"/>
                </a:gs>
                <a:gs pos="26000">
                  <a:srgbClr val="FFFFBD"/>
                </a:gs>
                <a:gs pos="100000">
                  <a:srgbClr val="FFFF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‒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489516" y="3167736"/>
            <a:ext cx="1463040" cy="523875"/>
            <a:chOff x="4489516" y="3167736"/>
            <a:chExt cx="1463040" cy="523875"/>
          </a:xfrm>
        </p:grpSpPr>
        <p:cxnSp>
          <p:nvCxnSpPr>
            <p:cNvPr id="73" name="Straight Arrow Connector 72"/>
            <p:cNvCxnSpPr/>
            <p:nvPr/>
          </p:nvCxnSpPr>
          <p:spPr>
            <a:xfrm flipH="1">
              <a:off x="4489516" y="3167736"/>
              <a:ext cx="14630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>
              <a:off x="4489516" y="3691611"/>
              <a:ext cx="14630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3567769" y="742957"/>
            <a:ext cx="636816" cy="968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838182" y="517080"/>
            <a:ext cx="696685" cy="1420582"/>
            <a:chOff x="1311726" y="903517"/>
            <a:chExt cx="696685" cy="1420582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1311726" y="903517"/>
              <a:ext cx="696685" cy="69668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FF0000"/>
                </a:gs>
                <a:gs pos="45000">
                  <a:srgbClr val="FFC1C1"/>
                </a:gs>
                <a:gs pos="100000">
                  <a:srgbClr val="FF00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+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311726" y="1627414"/>
              <a:ext cx="696685" cy="69668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FF0000"/>
                </a:gs>
                <a:gs pos="45000">
                  <a:srgbClr val="FFC1C1"/>
                </a:gs>
                <a:gs pos="100000">
                  <a:srgbClr val="FF00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+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819798" y="965434"/>
            <a:ext cx="1463040" cy="523875"/>
            <a:chOff x="2754087" y="1294043"/>
            <a:chExt cx="1360714" cy="523875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2754087" y="1294043"/>
              <a:ext cx="136071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754087" y="1817918"/>
              <a:ext cx="136071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4023360" y="1053200"/>
            <a:ext cx="1649988" cy="348342"/>
            <a:chOff x="4489516" y="1053200"/>
            <a:chExt cx="1649988" cy="348342"/>
          </a:xfrm>
        </p:grpSpPr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5791162" y="1053200"/>
              <a:ext cx="348342" cy="34834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FFF00"/>
                </a:gs>
                <a:gs pos="26000">
                  <a:srgbClr val="FFFFBD"/>
                </a:gs>
                <a:gs pos="100000">
                  <a:srgbClr val="FFFF00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‒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H="1">
              <a:off x="4489516" y="1227371"/>
              <a:ext cx="1097280" cy="0"/>
            </a:xfrm>
            <a:prstGeom prst="straightConnector1">
              <a:avLst/>
            </a:prstGeom>
            <a:ln w="1143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819798" y="3167063"/>
            <a:ext cx="1463040" cy="523875"/>
            <a:chOff x="2754087" y="1294043"/>
            <a:chExt cx="1360714" cy="523875"/>
          </a:xfrm>
        </p:grpSpPr>
        <p:cxnSp>
          <p:nvCxnSpPr>
            <p:cNvPr id="100" name="Straight Arrow Connector 99"/>
            <p:cNvCxnSpPr/>
            <p:nvPr/>
          </p:nvCxnSpPr>
          <p:spPr>
            <a:xfrm>
              <a:off x="2754087" y="1294043"/>
              <a:ext cx="136071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2754087" y="1817918"/>
              <a:ext cx="136071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8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>
          <a:xfrm>
            <a:off x="957942" y="849084"/>
            <a:ext cx="4386943" cy="43869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76058" y="849089"/>
            <a:ext cx="1055915" cy="968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1344014" y="3707375"/>
            <a:ext cx="365760" cy="365760"/>
          </a:xfrm>
          <a:prstGeom prst="ellipse">
            <a:avLst/>
          </a:prstGeom>
          <a:solidFill>
            <a:srgbClr val="E8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54087" y="1294043"/>
            <a:ext cx="136071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54087" y="770168"/>
            <a:ext cx="136071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54087" y="1817918"/>
            <a:ext cx="136071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693230" y="1298125"/>
            <a:ext cx="136071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693230" y="774250"/>
            <a:ext cx="136071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693230" y="1822000"/>
            <a:ext cx="136071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294916" y="1706887"/>
            <a:ext cx="497108" cy="461665"/>
            <a:chOff x="7315202" y="1407469"/>
            <a:chExt cx="497108" cy="461665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7315202" y="1681846"/>
              <a:ext cx="182880" cy="18288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24062" y="1407469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 Black" panose="020B0A04020102020204" pitchFamily="34" charset="0"/>
                </a:rPr>
                <a:t>−</a:t>
              </a:r>
              <a:endParaRPr lang="en-US" sz="2400" b="1" dirty="0">
                <a:latin typeface="Arial Black" panose="020B0A04020102020204" pitchFamily="34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76058" y="422365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¯</a:t>
            </a:r>
            <a:endParaRPr lang="en-US" sz="24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2950029" y="3072009"/>
            <a:ext cx="566057" cy="36576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54" y="3771602"/>
            <a:ext cx="457200" cy="3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54" y="5763684"/>
            <a:ext cx="914400" cy="60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54" y="4692259"/>
            <a:ext cx="685800" cy="45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3697653" y="5803608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¯</a:t>
            </a:r>
            <a:endParaRPr lang="en-US" sz="28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Book Homework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 189, problems 16 &amp; 17</a:t>
            </a:r>
          </a:p>
          <a:p>
            <a:r>
              <a:rPr lang="en-US" dirty="0" smtClean="0"/>
              <a:t>pg 194, problem 21</a:t>
            </a:r>
          </a:p>
          <a:p>
            <a:r>
              <a:rPr lang="en-US" dirty="0" smtClean="0"/>
              <a:t>pg 199, problems 64, 66 &amp; 69</a:t>
            </a:r>
          </a:p>
          <a:p>
            <a:r>
              <a:rPr lang="en-US" dirty="0" smtClean="0"/>
              <a:t>pg 200, problem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Shell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1"/>
          <a:stretch/>
        </p:blipFill>
        <p:spPr bwMode="auto">
          <a:xfrm>
            <a:off x="1593850" y="1433513"/>
            <a:ext cx="5956300" cy="43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07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Coulomb's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4103" y="1153886"/>
                <a:ext cx="7715794" cy="527162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3600" b="1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3600" b="1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3600" b="1" i="1" baseline="30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  <a:tabLst>
                    <a:tab pos="1143000" algn="l"/>
                    <a:tab pos="2286000" algn="l"/>
                  </a:tabLst>
                </a:pPr>
                <a:r>
                  <a:rPr lang="en-US" sz="2400" i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	where:	F = electrostatic force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1143000" algn="l"/>
                    <a:tab pos="2286000" algn="l"/>
                  </a:tabLst>
                </a:pPr>
                <a:r>
                  <a:rPr lang="en-US" sz="2400" i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2400" i="1" dirty="0" err="1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2400" i="1" baseline="-250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e</a:t>
                </a:r>
                <a:r>
                  <a:rPr lang="en-US" sz="2400" i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= Coulomb's constant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1143000" algn="l"/>
                    <a:tab pos="2286000" algn="l"/>
                  </a:tabLst>
                </a:pPr>
                <a:r>
                  <a:rPr lang="en-US" sz="2400" i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		q</a:t>
                </a:r>
                <a:r>
                  <a:rPr lang="en-US" sz="2400" i="1" baseline="-25000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2400" i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= charge 1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1143000" algn="l"/>
                    <a:tab pos="2286000" algn="l"/>
                  </a:tabLst>
                </a:pPr>
                <a:r>
                  <a:rPr lang="en-US" sz="2400" i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		q</a:t>
                </a:r>
                <a:r>
                  <a:rPr lang="en-US" sz="2400" i="1" baseline="-25000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400" i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= charge 2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1143000" algn="l"/>
                    <a:tab pos="2286000" algn="l"/>
                  </a:tabLst>
                </a:pPr>
                <a:r>
                  <a:rPr lang="en-US" sz="2400" i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		r = distance between charges 1 &amp; 2</a:t>
                </a:r>
              </a:p>
              <a:p>
                <a:pPr marL="0" indent="0">
                  <a:buNone/>
                  <a:tabLst>
                    <a:tab pos="1947863" algn="l"/>
                    <a:tab pos="3429000" algn="l"/>
                  </a:tabLst>
                </a:pPr>
                <a:r>
                  <a:rPr lang="en-US" sz="2800" u="sng" dirty="0" smtClean="0">
                    <a:solidFill>
                      <a:srgbClr val="0070C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Key Points</a:t>
                </a:r>
              </a:p>
              <a:p>
                <a:pPr>
                  <a:tabLst>
                    <a:tab pos="1947863" algn="l"/>
                    <a:tab pos="3429000" algn="l"/>
                  </a:tabLst>
                </a:pPr>
                <a:r>
                  <a:rPr lang="en-US" sz="2800" dirty="0" smtClean="0">
                    <a:solidFill>
                      <a:srgbClr val="0070C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Increased distance = greatly decreased force</a:t>
                </a:r>
              </a:p>
              <a:p>
                <a:pPr>
                  <a:tabLst>
                    <a:tab pos="1947863" algn="l"/>
                    <a:tab pos="3429000" algn="l"/>
                  </a:tabLst>
                </a:pPr>
                <a:r>
                  <a:rPr lang="en-US" sz="2800" dirty="0" smtClean="0">
                    <a:solidFill>
                      <a:srgbClr val="0070C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Increased charge = increased force</a:t>
                </a:r>
              </a:p>
              <a:p>
                <a:pPr>
                  <a:tabLst>
                    <a:tab pos="1947863" algn="l"/>
                    <a:tab pos="3429000" algn="l"/>
                  </a:tabLst>
                </a:pPr>
                <a:r>
                  <a:rPr lang="en-US" sz="2800" dirty="0" smtClean="0">
                    <a:solidFill>
                      <a:srgbClr val="0070C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Opposites attract, like charges repel</a:t>
                </a:r>
                <a:endParaRPr lang="en-US" sz="2800" dirty="0">
                  <a:solidFill>
                    <a:srgbClr val="0070C0"/>
                  </a:solidFill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103" y="1153886"/>
                <a:ext cx="7715794" cy="5271628"/>
              </a:xfrm>
              <a:blipFill rotWithShape="1">
                <a:blip r:embed="rId2"/>
                <a:stretch>
                  <a:fillRect l="-1580" r="-632" b="-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6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17477</TotalTime>
  <Words>1897</Words>
  <Application>Microsoft Office PowerPoint</Application>
  <PresentationFormat>On-screen Show (4:3)</PresentationFormat>
  <Paragraphs>390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Do Now</vt:lpstr>
      <vt:lpstr>Do Now</vt:lpstr>
      <vt:lpstr>Test 7 - Periodic Trends</vt:lpstr>
      <vt:lpstr>Periodic Trends</vt:lpstr>
      <vt:lpstr>Outline</vt:lpstr>
      <vt:lpstr>Protons and Electrons</vt:lpstr>
      <vt:lpstr>Factors Driving Periodic Trends</vt:lpstr>
      <vt:lpstr>Closed Shell</vt:lpstr>
      <vt:lpstr>Coulomb's Law</vt:lpstr>
      <vt:lpstr>Increased Distance = Decreased Force</vt:lpstr>
      <vt:lpstr>Increased Charge = Increased Force</vt:lpstr>
      <vt:lpstr>Opposites Attract, Like Charges Repel</vt:lpstr>
      <vt:lpstr>Opposites Attract, Like Charges Repel</vt:lpstr>
      <vt:lpstr>Opposites Attract, Like Charges Repel</vt:lpstr>
      <vt:lpstr>Check for Understanding 1</vt:lpstr>
      <vt:lpstr>Check for Understanding 2</vt:lpstr>
      <vt:lpstr>Check for Understanding 3</vt:lpstr>
      <vt:lpstr>Factors Driving Periodic Trends</vt:lpstr>
      <vt:lpstr>Periodic Trends</vt:lpstr>
      <vt:lpstr>Atomic Radius - Definition</vt:lpstr>
      <vt:lpstr>Atomic Radius</vt:lpstr>
      <vt:lpstr>Atomic Radius - Periodic Trends</vt:lpstr>
      <vt:lpstr>Atomic Radius Rationale for Periodic Trends</vt:lpstr>
      <vt:lpstr>Check for Understanding</vt:lpstr>
      <vt:lpstr>Atomic Radius Rationale for Periodic Trends</vt:lpstr>
      <vt:lpstr>Check for Understanding</vt:lpstr>
      <vt:lpstr>Periodic Trends</vt:lpstr>
      <vt:lpstr>Ionic Radius - Definition</vt:lpstr>
      <vt:lpstr>Atomic vs Ionic Radius</vt:lpstr>
      <vt:lpstr>Atomic vs Ionic Radius</vt:lpstr>
      <vt:lpstr>Ionic Radius (for closed shells)</vt:lpstr>
      <vt:lpstr>Ionic Radius - Periodic Trends</vt:lpstr>
      <vt:lpstr>Ionic Radius Rationale for Periodic Trends</vt:lpstr>
      <vt:lpstr>Do Now</vt:lpstr>
      <vt:lpstr>Periodic Trends</vt:lpstr>
      <vt:lpstr>Ionization Energy - Definition</vt:lpstr>
      <vt:lpstr>Ionization Energy</vt:lpstr>
      <vt:lpstr>Ionization Energy</vt:lpstr>
      <vt:lpstr>Ionization Energy - Periodic Trends</vt:lpstr>
      <vt:lpstr>Ionization Energy Rationale for Periodic Trends</vt:lpstr>
      <vt:lpstr>Periodic Trends</vt:lpstr>
      <vt:lpstr>Electronegativity - Definition</vt:lpstr>
      <vt:lpstr>Electronegativity - Periodic Trends</vt:lpstr>
      <vt:lpstr>Electronegativity Rationale for Periodic Trends</vt:lpstr>
      <vt:lpstr>Summary of Periodic Trends</vt:lpstr>
      <vt:lpstr>Check for Understanding</vt:lpstr>
      <vt:lpstr>Check for Understanding</vt:lpstr>
      <vt:lpstr>Atomic Radius</vt:lpstr>
      <vt:lpstr>Check for Understanding</vt:lpstr>
      <vt:lpstr>Ionic Radius - Periodic Trends</vt:lpstr>
      <vt:lpstr>Check for Understanding</vt:lpstr>
      <vt:lpstr>Ionic Radius</vt:lpstr>
      <vt:lpstr>Check for Understanding</vt:lpstr>
      <vt:lpstr>PowerPoint Presentation</vt:lpstr>
      <vt:lpstr>Check for Understanding</vt:lpstr>
      <vt:lpstr>Ionic Radius</vt:lpstr>
      <vt:lpstr>Check for Understanding</vt:lpstr>
      <vt:lpstr>Atomic Radius</vt:lpstr>
      <vt:lpstr>Check for Understanding</vt:lpstr>
      <vt:lpstr>Electronegativity - Periodic Trends</vt:lpstr>
      <vt:lpstr>PowerPoint Presentation</vt:lpstr>
      <vt:lpstr>Online Homework</vt:lpstr>
      <vt:lpstr>Summary of Periodic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Periodic Trends</vt:lpstr>
      <vt:lpstr>Atomic Radius -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Book Homework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951</cp:revision>
  <cp:lastPrinted>2015-02-16T17:38:57Z</cp:lastPrinted>
  <dcterms:created xsi:type="dcterms:W3CDTF">2012-09-15T16:31:25Z</dcterms:created>
  <dcterms:modified xsi:type="dcterms:W3CDTF">2016-02-15T21:32:55Z</dcterms:modified>
</cp:coreProperties>
</file>