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1010" r:id="rId2"/>
    <p:sldId id="1056" r:id="rId3"/>
    <p:sldId id="989" r:id="rId4"/>
    <p:sldId id="952" r:id="rId5"/>
    <p:sldId id="1025" r:id="rId6"/>
    <p:sldId id="1034" r:id="rId7"/>
    <p:sldId id="1039" r:id="rId8"/>
    <p:sldId id="1035" r:id="rId9"/>
    <p:sldId id="1040" r:id="rId10"/>
    <p:sldId id="1037" r:id="rId11"/>
    <p:sldId id="1028" r:id="rId12"/>
    <p:sldId id="1041" r:id="rId13"/>
    <p:sldId id="1042" r:id="rId14"/>
    <p:sldId id="1043" r:id="rId15"/>
    <p:sldId id="1044" r:id="rId16"/>
    <p:sldId id="1045" r:id="rId17"/>
    <p:sldId id="1033" r:id="rId18"/>
    <p:sldId id="1046" r:id="rId19"/>
    <p:sldId id="1031" r:id="rId20"/>
    <p:sldId id="1029" r:id="rId21"/>
    <p:sldId id="1058" r:id="rId22"/>
    <p:sldId id="1026" r:id="rId23"/>
    <p:sldId id="1047" r:id="rId24"/>
    <p:sldId id="1048" r:id="rId25"/>
    <p:sldId id="954" r:id="rId26"/>
    <p:sldId id="956" r:id="rId27"/>
    <p:sldId id="959" r:id="rId28"/>
    <p:sldId id="960" r:id="rId29"/>
    <p:sldId id="961" r:id="rId30"/>
    <p:sldId id="964" r:id="rId31"/>
    <p:sldId id="965" r:id="rId32"/>
    <p:sldId id="1049" r:id="rId33"/>
    <p:sldId id="987" r:id="rId34"/>
    <p:sldId id="992" r:id="rId35"/>
    <p:sldId id="1050" r:id="rId36"/>
    <p:sldId id="1051" r:id="rId37"/>
    <p:sldId id="998" r:id="rId38"/>
    <p:sldId id="1062" r:id="rId39"/>
    <p:sldId id="1057" r:id="rId40"/>
    <p:sldId id="1032" r:id="rId41"/>
    <p:sldId id="1053" r:id="rId42"/>
    <p:sldId id="1054" r:id="rId43"/>
    <p:sldId id="1055" r:id="rId44"/>
    <p:sldId id="1059" r:id="rId45"/>
    <p:sldId id="1060" r:id="rId46"/>
    <p:sldId id="1061" r:id="rId47"/>
    <p:sldId id="1052" r:id="rId48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FFFF99"/>
    <a:srgbClr val="4BACC6"/>
    <a:srgbClr val="006600"/>
    <a:srgbClr val="0066FF"/>
    <a:srgbClr val="CCFF99"/>
    <a:srgbClr val="99FF99"/>
    <a:srgbClr val="CCFFFF"/>
    <a:srgbClr val="663300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86375" autoAdjust="0"/>
  </p:normalViewPr>
  <p:slideViewPr>
    <p:cSldViewPr snapToGrid="0">
      <p:cViewPr>
        <p:scale>
          <a:sx n="70" d="100"/>
          <a:sy n="70" d="100"/>
        </p:scale>
        <p:origin x="-67" y="-2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4" y="0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0" tIns="46660" rIns="93320" bIns="466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20" tIns="46660" rIns="93320" bIns="466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4" y="8845045"/>
            <a:ext cx="3044719" cy="465614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457594" y="659639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>
                <a:latin typeface="Arial" pitchFamily="34" charset="0"/>
                <a:cs typeface="Arial" pitchFamily="34" charset="0"/>
              </a:rPr>
              <a:t>slide </a:t>
            </a:r>
            <a:fld id="{6ABBB7C1-35F2-45E0-95DF-06E8CFB61640}" type="slidenum">
              <a:rPr lang="en-US" sz="11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1520" y="1297460"/>
            <a:ext cx="7680960" cy="5128054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Name three things that are reactive</a:t>
            </a:r>
          </a:p>
          <a:p>
            <a:pPr marL="798513" lvl="1" indent="-514350">
              <a:buFont typeface="Arial" panose="020B0604020202020204" pitchFamily="34" charset="0"/>
              <a:buChar char="•"/>
            </a:pPr>
            <a:r>
              <a:rPr lang="en-US" sz="2800" i="1" dirty="0" smtClean="0"/>
              <a:t>example: gasoline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Name three things that are unreactive</a:t>
            </a:r>
          </a:p>
          <a:p>
            <a:pPr marL="798513" lvl="1" indent="-514350">
              <a:buFont typeface="Arial" panose="020B0604020202020204" pitchFamily="34" charset="0"/>
              <a:buChar char="•"/>
            </a:pPr>
            <a:r>
              <a:rPr lang="en-US" sz="2800" i="1" dirty="0" smtClean="0"/>
              <a:t>example: salt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Why are some things reactive while others are not?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82543" y="0"/>
            <a:ext cx="186145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Put homework in the red basket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1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Common Error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297460"/>
            <a:ext cx="8177349" cy="981256"/>
          </a:xfrm>
        </p:spPr>
        <p:txBody>
          <a:bodyPr>
            <a:normAutofit/>
          </a:bodyPr>
          <a:lstStyle/>
          <a:p>
            <a:pPr marL="0" lvl="1" indent="0">
              <a:spcBef>
                <a:spcPts val="1200"/>
              </a:spcBef>
              <a:buNone/>
            </a:pPr>
            <a:r>
              <a:rPr lang="en-US" sz="2800" dirty="0" smtClean="0"/>
              <a:t>Students sometimes say that valence electrons are the electrons in the highest s- and p-orbitals.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3160" y="2616274"/>
            <a:ext cx="380745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2s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2p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3s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3p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4s</a:t>
            </a:r>
            <a:r>
              <a:rPr 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160" y="3362852"/>
            <a:ext cx="380745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2s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2p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3s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2058" y="4022017"/>
            <a:ext cx="412965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Calcium has 8 valence electrons</a:t>
            </a:r>
            <a:endParaRPr lang="en-US" sz="2000" b="1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43388" y="2616274"/>
            <a:ext cx="380745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2s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2p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3s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3p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4s</a:t>
            </a:r>
            <a:r>
              <a:rPr 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43388" y="3362852"/>
            <a:ext cx="380745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2s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2p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3s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3p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2286" y="4022017"/>
            <a:ext cx="412965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Calcium has 2 valence electrons</a:t>
            </a:r>
            <a:endParaRPr lang="en-US" sz="2000" b="1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485620" y="3406616"/>
            <a:ext cx="201168" cy="2614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26" name="Group 25"/>
          <p:cNvGrpSpPr/>
          <p:nvPr/>
        </p:nvGrpSpPr>
        <p:grpSpPr>
          <a:xfrm>
            <a:off x="3327060" y="3406616"/>
            <a:ext cx="810738" cy="261479"/>
            <a:chOff x="3327060" y="4201294"/>
            <a:chExt cx="810738" cy="261479"/>
          </a:xfrm>
        </p:grpSpPr>
        <p:sp>
          <p:nvSpPr>
            <p:cNvPr id="21" name="Oval 20"/>
            <p:cNvSpPr/>
            <p:nvPr/>
          </p:nvSpPr>
          <p:spPr>
            <a:xfrm>
              <a:off x="3327060" y="4201294"/>
              <a:ext cx="201168" cy="26147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" name="Oval 22"/>
            <p:cNvSpPr/>
            <p:nvPr/>
          </p:nvSpPr>
          <p:spPr>
            <a:xfrm>
              <a:off x="3936630" y="4201294"/>
              <a:ext cx="201168" cy="26147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93058" y="4729589"/>
            <a:ext cx="2207657" cy="707886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WRONG</a:t>
            </a:r>
            <a:endParaRPr lang="en-US" sz="40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57287" y="4729589"/>
            <a:ext cx="1779654" cy="707886"/>
          </a:xfrm>
          <a:prstGeom prst="rect">
            <a:avLst/>
          </a:prstGeom>
          <a:solidFill>
            <a:srgbClr val="008A3E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endParaRPr lang="en-US" sz="40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68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6" grpId="0" animBg="1"/>
      <p:bldP spid="17" grpId="0" animBg="1"/>
      <p:bldP spid="22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97460"/>
            <a:ext cx="8778240" cy="51280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valence electrons for each element?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nitrogen	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aluminum	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tin	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bismuth	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rubidium	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60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97460"/>
            <a:ext cx="8778240" cy="51280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valence electrons for each element?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nitrogen	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aluminum	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tin	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bismuth	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rubidium	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1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97460"/>
            <a:ext cx="8778240" cy="51280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valence electrons for each element?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nitrogen	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aluminum	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tin	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bismuth	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rubidium	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1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97460"/>
            <a:ext cx="8778240" cy="51280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valence electrons for each element?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nitrogen	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aluminum	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tin	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bismuth	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rubidium	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1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97460"/>
            <a:ext cx="8778240" cy="51280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valence electrons for each element?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nitrogen	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aluminum	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tin	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bismuth	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rubidium	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1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97460"/>
            <a:ext cx="8778240" cy="51280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valence electrons for each element?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nitrogen	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aluminum	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tin	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bismuth	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</a:p>
          <a:p>
            <a:pPr marL="1428750" indent="-514350">
              <a:buFont typeface="+mj-lt"/>
              <a:buAutoNum type="arabicParenR"/>
              <a:tabLst>
                <a:tab pos="4114800" algn="l"/>
              </a:tabLst>
            </a:pPr>
            <a:r>
              <a:rPr lang="en-US" dirty="0" smtClean="0"/>
              <a:t>rubidium	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1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main group elements, the number of valence electrons is number in front of the "A"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08442" y="0"/>
            <a:ext cx="1035557" cy="83099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Write this in your notes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2441065"/>
            <a:ext cx="9144000" cy="2500633"/>
            <a:chOff x="0" y="2441065"/>
            <a:chExt cx="9144000" cy="2500633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2838448"/>
              <a:ext cx="9144000" cy="2103250"/>
              <a:chOff x="0" y="2838448"/>
              <a:chExt cx="9144000" cy="2103250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656" t="27916" r="21641" b="49306"/>
              <a:stretch/>
            </p:blipFill>
            <p:spPr bwMode="auto">
              <a:xfrm>
                <a:off x="0" y="2838448"/>
                <a:ext cx="9144000" cy="2103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" name="Rectangle 3"/>
              <p:cNvSpPr/>
              <p:nvPr/>
            </p:nvSpPr>
            <p:spPr>
              <a:xfrm>
                <a:off x="5886450" y="2838448"/>
                <a:ext cx="1504950" cy="5524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Down Arrow 6"/>
            <p:cNvSpPr/>
            <p:nvPr/>
          </p:nvSpPr>
          <p:spPr>
            <a:xfrm>
              <a:off x="299466" y="2441065"/>
              <a:ext cx="242316" cy="397383"/>
            </a:xfrm>
            <a:prstGeom prst="downArrow">
              <a:avLst/>
            </a:prstGeom>
            <a:solidFill>
              <a:srgbClr val="C0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98957" y="2994849"/>
              <a:ext cx="242316" cy="397383"/>
            </a:xfrm>
            <a:prstGeom prst="downArrow">
              <a:avLst/>
            </a:prstGeom>
            <a:solidFill>
              <a:srgbClr val="C0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6166866" y="2994849"/>
              <a:ext cx="242316" cy="397383"/>
            </a:xfrm>
            <a:prstGeom prst="downArrow">
              <a:avLst/>
            </a:prstGeom>
            <a:solidFill>
              <a:srgbClr val="C0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6648450" y="2994849"/>
              <a:ext cx="242316" cy="397383"/>
            </a:xfrm>
            <a:prstGeom prst="downArrow">
              <a:avLst/>
            </a:prstGeom>
            <a:solidFill>
              <a:srgbClr val="C0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7138416" y="2994849"/>
              <a:ext cx="242316" cy="397383"/>
            </a:xfrm>
            <a:prstGeom prst="downArrow">
              <a:avLst/>
            </a:prstGeom>
            <a:solidFill>
              <a:srgbClr val="C0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8556116" y="2441065"/>
              <a:ext cx="242316" cy="397383"/>
            </a:xfrm>
            <a:prstGeom prst="downArrow">
              <a:avLst/>
            </a:prstGeom>
            <a:solidFill>
              <a:srgbClr val="C0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7633716" y="2994849"/>
              <a:ext cx="242316" cy="397383"/>
            </a:xfrm>
            <a:prstGeom prst="downArrow">
              <a:avLst/>
            </a:prstGeom>
            <a:solidFill>
              <a:srgbClr val="C0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8108442" y="2994849"/>
              <a:ext cx="242316" cy="397383"/>
            </a:xfrm>
            <a:prstGeom prst="downArrow">
              <a:avLst/>
            </a:prstGeom>
            <a:solidFill>
              <a:srgbClr val="C0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99466" y="5124450"/>
            <a:ext cx="2192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How many valence</a:t>
            </a:r>
          </a:p>
          <a:p>
            <a:pPr algn="ctr"/>
            <a:r>
              <a:rPr lang="en-US" sz="2000" b="1" dirty="0" smtClean="0"/>
              <a:t>electrons for Be?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38376" y="598176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25568" y="5124450"/>
            <a:ext cx="2192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How many valence</a:t>
            </a:r>
          </a:p>
          <a:p>
            <a:pPr algn="ctr"/>
            <a:r>
              <a:rPr lang="en-US" sz="2000" b="1" dirty="0" smtClean="0"/>
              <a:t>electrons for C?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564478" y="598176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4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51669" y="5124450"/>
            <a:ext cx="2192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How many valence</a:t>
            </a:r>
          </a:p>
          <a:p>
            <a:pPr algn="ctr"/>
            <a:r>
              <a:rPr lang="en-US" sz="2000" b="1" dirty="0" smtClean="0"/>
              <a:t>electrons for Br?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890579" y="598176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7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1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2" grpId="0"/>
      <p:bldP spid="23" grpId="0"/>
      <p:bldP spid="2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97460"/>
            <a:ext cx="8778240" cy="836140"/>
          </a:xfrm>
        </p:spPr>
        <p:txBody>
          <a:bodyPr/>
          <a:lstStyle/>
          <a:p>
            <a:pPr algn="ctr"/>
            <a:r>
              <a:rPr lang="en-US" dirty="0" smtClean="0"/>
              <a:t>Helium has 2 valence electrons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399" y="2035628"/>
            <a:ext cx="6299202" cy="4724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108442" y="0"/>
            <a:ext cx="1035557" cy="83099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Write this in your notes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206834"/>
            <a:ext cx="8778240" cy="1631216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Valence Electrons are the same within each Group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                                                                                          </a:t>
            </a:r>
            <a:r>
              <a:rPr lang="en-US" sz="1800" i="1" dirty="0" smtClean="0">
                <a:solidFill>
                  <a:srgbClr val="FF0000"/>
                </a:solidFill>
              </a:rPr>
              <a:t> </a:t>
            </a:r>
            <a:r>
              <a:rPr lang="en-US" sz="1400" i="1" dirty="0" smtClean="0">
                <a:solidFill>
                  <a:srgbClr val="FF0000"/>
                </a:solidFill>
              </a:rPr>
              <a:t>Write this in your notes</a:t>
            </a:r>
            <a:endParaRPr lang="en-US" sz="1400" i="1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243" y="2046514"/>
            <a:ext cx="6237514" cy="467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19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material that has high reactivity has low stability</a:t>
            </a:r>
          </a:p>
          <a:p>
            <a:r>
              <a:rPr lang="en-US" b="1" dirty="0" smtClean="0"/>
              <a:t>Relationship between energy and stability</a:t>
            </a:r>
          </a:p>
          <a:p>
            <a:pPr lvl="1"/>
            <a:r>
              <a:rPr lang="en-US" sz="2800" b="1" i="1" dirty="0" smtClean="0"/>
              <a:t>Low energy is high stability</a:t>
            </a:r>
          </a:p>
          <a:p>
            <a:pPr lvl="1"/>
            <a:r>
              <a:rPr lang="en-US" sz="2800" b="1" i="1" dirty="0" smtClean="0"/>
              <a:t>High energy is low stability</a:t>
            </a:r>
          </a:p>
          <a:p>
            <a:r>
              <a:rPr lang="en-US" b="1" dirty="0" smtClean="0"/>
              <a:t>Therefore:</a:t>
            </a:r>
          </a:p>
          <a:p>
            <a:pPr lvl="1"/>
            <a:r>
              <a:rPr lang="en-US" sz="2800" b="1" i="1" dirty="0" smtClean="0"/>
              <a:t>High reactivity is high energy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71692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274638"/>
            <a:ext cx="8869680" cy="731520"/>
          </a:xfrm>
        </p:spPr>
        <p:txBody>
          <a:bodyPr/>
          <a:lstStyle/>
          <a:p>
            <a:r>
              <a:rPr lang="en-US" dirty="0" smtClean="0"/>
              <a:t>Transition &amp; Inner-Transition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will not need to know the number of valence electrons for these families</a:t>
            </a:r>
          </a:p>
          <a:p>
            <a:r>
              <a:rPr lang="en-US" sz="2800" dirty="0" smtClean="0"/>
              <a:t>With these elements, the d-orbital electrons sometimes participate in bond formation and are thus considered valence electrons</a:t>
            </a:r>
          </a:p>
          <a:p>
            <a:r>
              <a:rPr lang="en-US" sz="2800" dirty="0" smtClean="0"/>
              <a:t>These elements have multiple ways of configuring their electron configurations to improve stability</a:t>
            </a:r>
          </a:p>
          <a:p>
            <a:r>
              <a:rPr lang="en-US" sz="2800" dirty="0" smtClean="0"/>
              <a:t>As a result, many of these elements are capable of have different number of valence electrons depending upon the situation</a:t>
            </a:r>
          </a:p>
        </p:txBody>
      </p:sp>
    </p:spTree>
    <p:extLst>
      <p:ext uri="{BB962C8B-B14F-4D97-AF65-F5344CB8AC3E}">
        <p14:creationId xmlns:p14="http://schemas.microsoft.com/office/powerpoint/2010/main" val="188519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Valences of Transition Metals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062836"/>
              </p:ext>
            </p:extLst>
          </p:nvPr>
        </p:nvGraphicFramePr>
        <p:xfrm>
          <a:off x="228602" y="1296988"/>
          <a:ext cx="8686797" cy="462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Valences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 Shell </a:t>
                      </a:r>
                    </a:p>
                    <a:p>
                      <a:pPr algn="ctr"/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(n-1)d</a:t>
                      </a:r>
                      <a:r>
                        <a:rPr lang="en-US" sz="2400" b="1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 Shell</a:t>
                      </a:r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ns</a:t>
                      </a:r>
                      <a:r>
                        <a:rPr lang="en-US" sz="2400" b="1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Shell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 Shell </a:t>
                      </a:r>
                    </a:p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(n-1)d</a:t>
                      </a:r>
                      <a:r>
                        <a:rPr lang="en-US" sz="2400" b="1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 Shell </a:t>
                      </a:r>
                    </a:p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(n-1)d</a:t>
                      </a:r>
                      <a:r>
                        <a:rPr lang="en-US" sz="2400" b="1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,4,5,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</a:t>
                      </a:r>
                      <a:r>
                        <a:rPr lang="en-US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,4,6,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,4,6,8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,4,</a:t>
                      </a:r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,4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4334" y="6115050"/>
            <a:ext cx="8475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black = seen in one </a:t>
            </a:r>
            <a:r>
              <a:rPr lang="en-US" i="1" dirty="0" smtClean="0"/>
              <a:t>element, </a:t>
            </a:r>
            <a:r>
              <a:rPr lang="en-US" i="1" dirty="0"/>
              <a:t>bold = seen in two elements, </a:t>
            </a:r>
            <a:r>
              <a:rPr lang="en-US" i="1" dirty="0" smtClean="0"/>
              <a:t>red = seen in three elements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024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190181"/>
              </p:ext>
            </p:extLst>
          </p:nvPr>
        </p:nvGraphicFramePr>
        <p:xfrm>
          <a:off x="603250" y="1296988"/>
          <a:ext cx="79375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775"/>
                <a:gridCol w="1755775"/>
                <a:gridCol w="914400"/>
                <a:gridCol w="1755775"/>
                <a:gridCol w="1755775"/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this table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less than 1 minute!</a:t>
                      </a:r>
                    </a:p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Valence Electrons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Valence Electrons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77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387234"/>
              </p:ext>
            </p:extLst>
          </p:nvPr>
        </p:nvGraphicFramePr>
        <p:xfrm>
          <a:off x="603250" y="1296988"/>
          <a:ext cx="79375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775"/>
                <a:gridCol w="1755775"/>
                <a:gridCol w="914400"/>
                <a:gridCol w="1755775"/>
                <a:gridCol w="1755775"/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this table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less than 1 minute!</a:t>
                      </a:r>
                    </a:p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Valence Electrons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Valence Electrons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5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Periodic Behavior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111"/>
          <a:stretch/>
        </p:blipFill>
        <p:spPr bwMode="auto">
          <a:xfrm>
            <a:off x="891683" y="2057399"/>
            <a:ext cx="7360635" cy="3526971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1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atoms want?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297460"/>
            <a:ext cx="8961121" cy="5128054"/>
          </a:xfrm>
        </p:spPr>
        <p:txBody>
          <a:bodyPr/>
          <a:lstStyle/>
          <a:p>
            <a:r>
              <a:rPr lang="en-US" dirty="0" smtClean="0"/>
              <a:t>What kind of electron configurations do atoms want?</a:t>
            </a:r>
          </a:p>
          <a:p>
            <a:pPr marL="690563" indent="-344488">
              <a:buFont typeface="Arial" panose="020B0604020202020204" pitchFamily="34" charset="0"/>
              <a:buChar char="−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The most stable electron configurations</a:t>
            </a:r>
          </a:p>
          <a:p>
            <a:r>
              <a:rPr lang="en-US" dirty="0" smtClean="0"/>
              <a:t>How do we know which electron configurations are most stable?</a:t>
            </a:r>
          </a:p>
          <a:p>
            <a:pPr marL="690563" indent="-344488">
              <a:buFont typeface="Arial" panose="020B0604020202020204" pitchFamily="34" charset="0"/>
              <a:buChar char="−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Elements with the most stable electron configurations are </a:t>
            </a:r>
            <a:r>
              <a:rPr lang="en-US" sz="2800" b="1" u="sng" dirty="0" smtClean="0">
                <a:solidFill>
                  <a:srgbClr val="FF0000"/>
                </a:solidFill>
              </a:rPr>
              <a:t>unreactive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because they are happy as they are and won't want to change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/>
              <a:t>So which the elements are unreactive</a:t>
            </a:r>
            <a:r>
              <a:rPr lang="en-US" i="1" dirty="0" smtClean="0"/>
              <a:t>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3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069"/>
          <a:stretch/>
        </p:blipFill>
        <p:spPr bwMode="auto">
          <a:xfrm>
            <a:off x="429208" y="191278"/>
            <a:ext cx="8285584" cy="34756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669" y="4049467"/>
            <a:ext cx="8242663" cy="2351314"/>
          </a:xfrm>
        </p:spPr>
        <p:txBody>
          <a:bodyPr/>
          <a:lstStyle/>
          <a:p>
            <a:r>
              <a:rPr lang="en-US" dirty="0" smtClean="0"/>
              <a:t>The noble gasses are the most unreactive elements</a:t>
            </a:r>
          </a:p>
          <a:p>
            <a:r>
              <a:rPr lang="en-US" dirty="0" smtClean="0"/>
              <a:t>This means they have the most stable electron configurations</a:t>
            </a:r>
          </a:p>
        </p:txBody>
      </p:sp>
    </p:spTree>
    <p:extLst>
      <p:ext uri="{BB962C8B-B14F-4D97-AF65-F5344CB8AC3E}">
        <p14:creationId xmlns:p14="http://schemas.microsoft.com/office/powerpoint/2010/main" val="76587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1328"/>
            <a:ext cx="8778240" cy="1124954"/>
          </a:xfrm>
        </p:spPr>
        <p:txBody>
          <a:bodyPr/>
          <a:lstStyle/>
          <a:p>
            <a:r>
              <a:rPr lang="en-US" dirty="0" smtClean="0"/>
              <a:t>What is special about the electron configuration of noble gasses?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623526"/>
            <a:ext cx="8778240" cy="480198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He: 	1s</a:t>
            </a:r>
            <a:r>
              <a:rPr lang="en-US" b="1" baseline="30000" dirty="0" smtClean="0"/>
              <a:t>2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Ne: 	[He] 2s</a:t>
            </a:r>
            <a:r>
              <a:rPr lang="en-US" b="1" baseline="30000" dirty="0" smtClean="0"/>
              <a:t>2</a:t>
            </a:r>
            <a:r>
              <a:rPr lang="en-US" b="1" dirty="0" smtClean="0"/>
              <a:t>, 2p</a:t>
            </a:r>
            <a:r>
              <a:rPr lang="en-US" b="1" baseline="30000" dirty="0" smtClean="0"/>
              <a:t>6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Ar:	[Ne] 3s</a:t>
            </a:r>
            <a:r>
              <a:rPr lang="en-US" b="1" baseline="30000" dirty="0" smtClean="0"/>
              <a:t>2</a:t>
            </a:r>
            <a:r>
              <a:rPr lang="en-US" b="1" dirty="0" smtClean="0"/>
              <a:t>, 3p</a:t>
            </a:r>
            <a:r>
              <a:rPr lang="en-US" b="1" baseline="30000" dirty="0" smtClean="0"/>
              <a:t>6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Kr: 	[Ar] 4s</a:t>
            </a:r>
            <a:r>
              <a:rPr lang="en-US" b="1" baseline="30000" dirty="0" smtClean="0"/>
              <a:t>2</a:t>
            </a:r>
            <a:r>
              <a:rPr lang="en-US" b="1" dirty="0" smtClean="0"/>
              <a:t>, 3d</a:t>
            </a:r>
            <a:r>
              <a:rPr lang="en-US" b="1" baseline="30000" dirty="0" smtClean="0"/>
              <a:t>10</a:t>
            </a:r>
            <a:r>
              <a:rPr lang="en-US" b="1" dirty="0" smtClean="0"/>
              <a:t>, 4p</a:t>
            </a:r>
            <a:r>
              <a:rPr lang="en-US" b="1" baseline="30000" dirty="0" smtClean="0"/>
              <a:t>6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Xe: 	[Kr] 5s</a:t>
            </a:r>
            <a:r>
              <a:rPr lang="en-US" b="1" baseline="30000" dirty="0" smtClean="0"/>
              <a:t>2</a:t>
            </a:r>
            <a:r>
              <a:rPr lang="en-US" b="1" dirty="0" smtClean="0"/>
              <a:t>, 4d</a:t>
            </a:r>
            <a:r>
              <a:rPr lang="en-US" b="1" baseline="30000" dirty="0" smtClean="0"/>
              <a:t>10</a:t>
            </a:r>
            <a:r>
              <a:rPr lang="en-US" b="1" dirty="0" smtClean="0"/>
              <a:t>, 5p</a:t>
            </a:r>
            <a:r>
              <a:rPr lang="en-US" b="1" baseline="30000" dirty="0" smtClean="0"/>
              <a:t>6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Rn: 	[Xe] 6s</a:t>
            </a:r>
            <a:r>
              <a:rPr lang="en-US" b="1" baseline="30000" dirty="0" smtClean="0"/>
              <a:t>2</a:t>
            </a:r>
            <a:r>
              <a:rPr lang="en-US" b="1" dirty="0" smtClean="0"/>
              <a:t>, 4f</a:t>
            </a:r>
            <a:r>
              <a:rPr lang="en-US" b="1" baseline="30000" dirty="0" smtClean="0"/>
              <a:t>14</a:t>
            </a:r>
            <a:r>
              <a:rPr lang="en-US" b="1" dirty="0" smtClean="0"/>
              <a:t>, 5d</a:t>
            </a:r>
            <a:r>
              <a:rPr lang="en-US" b="1" baseline="30000" dirty="0" smtClean="0"/>
              <a:t>10</a:t>
            </a:r>
            <a:r>
              <a:rPr lang="en-US" b="1" dirty="0" smtClean="0"/>
              <a:t>, 6p</a:t>
            </a:r>
            <a:r>
              <a:rPr lang="en-US" b="1" baseline="30000" dirty="0" smtClean="0"/>
              <a:t>6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</a:t>
            </a:r>
            <a:r>
              <a:rPr lang="en-US" b="1" dirty="0" err="1" smtClean="0"/>
              <a:t>Uuo</a:t>
            </a:r>
            <a:r>
              <a:rPr lang="en-US" b="1" dirty="0" smtClean="0"/>
              <a:t>: 	[Rn] 7s</a:t>
            </a:r>
            <a:r>
              <a:rPr lang="en-US" b="1" baseline="30000" dirty="0" smtClean="0"/>
              <a:t>2</a:t>
            </a:r>
            <a:r>
              <a:rPr lang="en-US" b="1" dirty="0" smtClean="0"/>
              <a:t>, 5f</a:t>
            </a:r>
            <a:r>
              <a:rPr lang="en-US" b="1" baseline="30000" dirty="0" smtClean="0"/>
              <a:t>14</a:t>
            </a:r>
            <a:r>
              <a:rPr lang="en-US" b="1" dirty="0" smtClean="0"/>
              <a:t>, 6d</a:t>
            </a:r>
            <a:r>
              <a:rPr lang="en-US" b="1" baseline="30000" dirty="0" smtClean="0"/>
              <a:t>10</a:t>
            </a:r>
            <a:r>
              <a:rPr lang="en-US" b="1" dirty="0" smtClean="0"/>
              <a:t>, 7p</a:t>
            </a:r>
            <a:r>
              <a:rPr lang="en-US" b="1" baseline="30000" dirty="0" smtClean="0"/>
              <a:t>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1328"/>
            <a:ext cx="8778240" cy="1124954"/>
          </a:xfrm>
        </p:spPr>
        <p:txBody>
          <a:bodyPr/>
          <a:lstStyle/>
          <a:p>
            <a:r>
              <a:rPr lang="en-US" dirty="0" smtClean="0"/>
              <a:t>What is special about the electron configuration of noble gasses?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623526"/>
            <a:ext cx="8778240" cy="480198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He: 	</a:t>
            </a:r>
            <a:r>
              <a:rPr lang="en-US" b="1" dirty="0" smtClean="0">
                <a:solidFill>
                  <a:srgbClr val="FF0000"/>
                </a:solidFill>
              </a:rPr>
              <a:t>1s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Ne: 	[He] </a:t>
            </a:r>
            <a:r>
              <a:rPr lang="en-US" b="1" dirty="0" smtClean="0">
                <a:solidFill>
                  <a:srgbClr val="FF0000"/>
                </a:solidFill>
              </a:rPr>
              <a:t>2s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, 2p</a:t>
            </a:r>
            <a:r>
              <a:rPr lang="en-US" b="1" baseline="30000" dirty="0" smtClean="0">
                <a:solidFill>
                  <a:srgbClr val="FF0000"/>
                </a:solidFill>
              </a:rPr>
              <a:t>6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Ar:	[Ne] </a:t>
            </a:r>
            <a:r>
              <a:rPr lang="en-US" b="1" dirty="0" smtClean="0">
                <a:solidFill>
                  <a:srgbClr val="FF0000"/>
                </a:solidFill>
              </a:rPr>
              <a:t>3s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, 3p</a:t>
            </a:r>
            <a:r>
              <a:rPr lang="en-US" b="1" baseline="30000" dirty="0" smtClean="0">
                <a:solidFill>
                  <a:srgbClr val="FF0000"/>
                </a:solidFill>
              </a:rPr>
              <a:t>6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Kr: 	[Ar] </a:t>
            </a:r>
            <a:r>
              <a:rPr lang="en-US" b="1" dirty="0" smtClean="0">
                <a:solidFill>
                  <a:srgbClr val="FF0000"/>
                </a:solidFill>
              </a:rPr>
              <a:t>4s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/>
              <a:t> 3d</a:t>
            </a:r>
            <a:r>
              <a:rPr lang="en-US" b="1" baseline="30000" dirty="0" smtClean="0"/>
              <a:t>10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4p</a:t>
            </a:r>
            <a:r>
              <a:rPr lang="en-US" b="1" baseline="30000" dirty="0" smtClean="0">
                <a:solidFill>
                  <a:srgbClr val="FF0000"/>
                </a:solidFill>
              </a:rPr>
              <a:t>6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Xe: 	[Kr] </a:t>
            </a:r>
            <a:r>
              <a:rPr lang="en-US" b="1" dirty="0" smtClean="0">
                <a:solidFill>
                  <a:srgbClr val="FF0000"/>
                </a:solidFill>
              </a:rPr>
              <a:t>5s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/>
              <a:t> 4d</a:t>
            </a:r>
            <a:r>
              <a:rPr lang="en-US" b="1" baseline="30000" dirty="0" smtClean="0"/>
              <a:t>10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5p</a:t>
            </a:r>
            <a:r>
              <a:rPr lang="en-US" b="1" baseline="30000" dirty="0" smtClean="0">
                <a:solidFill>
                  <a:srgbClr val="FF0000"/>
                </a:solidFill>
              </a:rPr>
              <a:t>6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Rn: 	[Xe] </a:t>
            </a:r>
            <a:r>
              <a:rPr lang="en-US" b="1" dirty="0" smtClean="0">
                <a:solidFill>
                  <a:srgbClr val="FF0000"/>
                </a:solidFill>
              </a:rPr>
              <a:t>6s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/>
              <a:t> 4f</a:t>
            </a:r>
            <a:r>
              <a:rPr lang="en-US" b="1" baseline="30000" dirty="0" smtClean="0"/>
              <a:t>14</a:t>
            </a:r>
            <a:r>
              <a:rPr lang="en-US" b="1" dirty="0" smtClean="0"/>
              <a:t>, 5d</a:t>
            </a:r>
            <a:r>
              <a:rPr lang="en-US" b="1" baseline="30000" dirty="0" smtClean="0"/>
              <a:t>10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6p</a:t>
            </a:r>
            <a:r>
              <a:rPr lang="en-US" b="1" baseline="30000" dirty="0" smtClean="0">
                <a:solidFill>
                  <a:srgbClr val="FF0000"/>
                </a:solidFill>
              </a:rPr>
              <a:t>6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</a:t>
            </a:r>
            <a:r>
              <a:rPr lang="en-US" b="1" dirty="0" err="1" smtClean="0"/>
              <a:t>Uuo</a:t>
            </a:r>
            <a:r>
              <a:rPr lang="en-US" b="1" dirty="0" smtClean="0"/>
              <a:t>: 	[Rn] </a:t>
            </a:r>
            <a:r>
              <a:rPr lang="en-US" b="1" dirty="0" smtClean="0">
                <a:solidFill>
                  <a:srgbClr val="FF0000"/>
                </a:solidFill>
              </a:rPr>
              <a:t>7s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/>
              <a:t> 5f</a:t>
            </a:r>
            <a:r>
              <a:rPr lang="en-US" b="1" baseline="30000" dirty="0" smtClean="0"/>
              <a:t>14</a:t>
            </a:r>
            <a:r>
              <a:rPr lang="en-US" b="1" dirty="0" smtClean="0"/>
              <a:t>, 6d</a:t>
            </a:r>
            <a:r>
              <a:rPr lang="en-US" b="1" baseline="30000" dirty="0" smtClean="0"/>
              <a:t>10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7p</a:t>
            </a:r>
            <a:r>
              <a:rPr lang="en-US" b="1" baseline="30000" dirty="0" smtClean="0">
                <a:solidFill>
                  <a:srgbClr val="FF0000"/>
                </a:solidFill>
              </a:rPr>
              <a:t>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66727" y="1814422"/>
            <a:ext cx="4501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orbitals of the outermost principal quantum number are completely full</a:t>
            </a:r>
            <a:endParaRPr lang="en-US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77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6680"/>
            <a:ext cx="8778240" cy="731520"/>
          </a:xfrm>
        </p:spPr>
        <p:txBody>
          <a:bodyPr/>
          <a:lstStyle/>
          <a:p>
            <a:r>
              <a:rPr lang="en-US" dirty="0" smtClean="0"/>
              <a:t>What Atoms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962361"/>
            <a:ext cx="8778240" cy="3000039"/>
          </a:xfrm>
        </p:spPr>
        <p:txBody>
          <a:bodyPr/>
          <a:lstStyle/>
          <a:p>
            <a:r>
              <a:rPr lang="en-US" dirty="0" smtClean="0"/>
              <a:t>All atoms want to be highly stable</a:t>
            </a:r>
          </a:p>
          <a:p>
            <a:r>
              <a:rPr lang="en-US" dirty="0" smtClean="0"/>
              <a:t>Noble gasses are the most stable atoms</a:t>
            </a:r>
          </a:p>
          <a:p>
            <a:r>
              <a:rPr lang="en-US" dirty="0"/>
              <a:t>N</a:t>
            </a:r>
            <a:r>
              <a:rPr lang="en-US" dirty="0" smtClean="0"/>
              <a:t>oble gasses have an electron configuration with a full set of valence electrons (closed shell)</a:t>
            </a:r>
          </a:p>
          <a:p>
            <a:r>
              <a:rPr lang="en-US" dirty="0" smtClean="0"/>
              <a:t>Therefore: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018384" y="4623626"/>
            <a:ext cx="4436706" cy="954107"/>
            <a:chOff x="4018384" y="4507494"/>
            <a:chExt cx="4436706" cy="954107"/>
          </a:xfrm>
        </p:grpSpPr>
        <p:sp>
          <p:nvSpPr>
            <p:cNvPr id="5" name="TextBox 4"/>
            <p:cNvSpPr txBox="1"/>
            <p:nvPr/>
          </p:nvSpPr>
          <p:spPr>
            <a:xfrm>
              <a:off x="5497287" y="4507494"/>
              <a:ext cx="295780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i="1" dirty="0" smtClean="0">
                  <a:solidFill>
                    <a:srgbClr val="0070C0"/>
                  </a:solidFill>
                </a:rPr>
                <a:t>highly stable</a:t>
              </a:r>
            </a:p>
            <a:p>
              <a:pPr algn="ctr"/>
              <a:r>
                <a:rPr lang="en-US" sz="2800" b="1" i="1" dirty="0" smtClean="0">
                  <a:solidFill>
                    <a:srgbClr val="0070C0"/>
                  </a:solidFill>
                </a:rPr>
                <a:t>element</a:t>
              </a:r>
              <a:endParaRPr lang="en-US" sz="2800" b="1" i="1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18384" y="4599827"/>
              <a:ext cx="110723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i="1" dirty="0" smtClean="0"/>
                <a:t>=</a:t>
              </a:r>
              <a:endParaRPr lang="en-US" sz="4400" b="1" i="1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018384" y="5623753"/>
            <a:ext cx="4436706" cy="954107"/>
            <a:chOff x="4018384" y="5621921"/>
            <a:chExt cx="4436706" cy="954107"/>
          </a:xfrm>
        </p:grpSpPr>
        <p:sp>
          <p:nvSpPr>
            <p:cNvPr id="11" name="TextBox 10"/>
            <p:cNvSpPr txBox="1"/>
            <p:nvPr/>
          </p:nvSpPr>
          <p:spPr>
            <a:xfrm>
              <a:off x="5497287" y="5621921"/>
              <a:ext cx="295780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i="1" dirty="0" smtClean="0">
                  <a:solidFill>
                    <a:srgbClr val="0070C0"/>
                  </a:solidFill>
                </a:rPr>
                <a:t>what atoms</a:t>
              </a:r>
            </a:p>
            <a:p>
              <a:pPr algn="ctr"/>
              <a:r>
                <a:rPr lang="en-US" sz="2800" b="1" i="1" dirty="0" smtClean="0">
                  <a:solidFill>
                    <a:srgbClr val="0070C0"/>
                  </a:solidFill>
                </a:rPr>
                <a:t>want</a:t>
              </a:r>
              <a:endParaRPr lang="en-US" sz="2800" b="1" i="1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18384" y="5714254"/>
              <a:ext cx="110723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i="1" dirty="0" smtClean="0"/>
                <a:t>=</a:t>
              </a:r>
              <a:endParaRPr lang="en-US" sz="4400" b="1" i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685314" y="0"/>
            <a:ext cx="1458685" cy="646331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Write this in your notes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8911" y="4623626"/>
            <a:ext cx="29578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70C0"/>
                </a:solidFill>
              </a:rPr>
              <a:t>full set of</a:t>
            </a:r>
          </a:p>
          <a:p>
            <a:pPr algn="ctr"/>
            <a:r>
              <a:rPr lang="en-US" sz="2800" b="1" i="1" dirty="0" smtClean="0">
                <a:solidFill>
                  <a:srgbClr val="0070C0"/>
                </a:solidFill>
              </a:rPr>
              <a:t>valence electrons</a:t>
            </a:r>
            <a:endParaRPr lang="en-US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Electron Theory &amp; Periodic Behavior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950" y="1297460"/>
            <a:ext cx="8176101" cy="512805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SWBAT explain periodic behavior in terms of electron theory</a:t>
            </a:r>
            <a:endParaRPr lang="en-US" sz="2400" b="1" i="1" dirty="0" smtClean="0">
              <a:solidFill>
                <a:srgbClr val="008A3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58100" y="3501683"/>
            <a:ext cx="1485899" cy="646331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Write this in your notes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4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8382000" y="6520543"/>
            <a:ext cx="762000" cy="3374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68660" y="54430"/>
            <a:ext cx="196880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[He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] 2s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2p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30" y="1453175"/>
            <a:ext cx="196880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[He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] 2s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142529" y="1345453"/>
            <a:ext cx="3094940" cy="1046440"/>
            <a:chOff x="2142529" y="1345453"/>
            <a:chExt cx="3094940" cy="1046440"/>
          </a:xfrm>
        </p:grpSpPr>
        <p:sp>
          <p:nvSpPr>
            <p:cNvPr id="6" name="TextBox 5"/>
            <p:cNvSpPr txBox="1"/>
            <p:nvPr/>
          </p:nvSpPr>
          <p:spPr>
            <a:xfrm>
              <a:off x="3268660" y="1453175"/>
              <a:ext cx="1968809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US" sz="2800" b="1" baseline="300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–1</a:t>
              </a:r>
              <a:endParaRPr lang="en-US" sz="2400" b="1" baseline="300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[He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] 2s</a:t>
              </a:r>
              <a:r>
                <a: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, 2p</a:t>
              </a:r>
              <a:r>
                <a: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142529" y="1345453"/>
              <a:ext cx="1006841" cy="1046440"/>
              <a:chOff x="2237102" y="1458688"/>
              <a:chExt cx="1006841" cy="1046440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2264229" y="1981908"/>
                <a:ext cx="979714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237102" y="1458688"/>
                <a:ext cx="816249" cy="10464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gain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1e</a:t>
                </a:r>
                <a:r>
                  <a:rPr lang="en-US" sz="2800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endPara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54430" y="2959641"/>
            <a:ext cx="196880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[He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] 2s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142529" y="2851919"/>
            <a:ext cx="3094940" cy="1046440"/>
            <a:chOff x="2142529" y="2851919"/>
            <a:chExt cx="3094940" cy="1046440"/>
          </a:xfrm>
        </p:grpSpPr>
        <p:sp>
          <p:nvSpPr>
            <p:cNvPr id="12" name="TextBox 11"/>
            <p:cNvSpPr txBox="1"/>
            <p:nvPr/>
          </p:nvSpPr>
          <p:spPr>
            <a:xfrm>
              <a:off x="3268660" y="2959641"/>
              <a:ext cx="1968809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2800" b="1" baseline="300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–2</a:t>
              </a:r>
              <a:endParaRPr lang="en-US" sz="2400" b="1" baseline="300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[He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] 2s</a:t>
              </a:r>
              <a:r>
                <a: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, 2p</a:t>
              </a:r>
              <a:r>
                <a: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142529" y="2851919"/>
              <a:ext cx="1006841" cy="1046440"/>
              <a:chOff x="2237102" y="1458688"/>
              <a:chExt cx="1006841" cy="1046440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2264229" y="1981908"/>
                <a:ext cx="979714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2237102" y="1458688"/>
                <a:ext cx="816249" cy="10464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gain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2e</a:t>
                </a:r>
                <a:r>
                  <a:rPr lang="en-US" sz="2800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endPara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6493988" y="4466107"/>
            <a:ext cx="259558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[He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] 2s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3268660" y="4358385"/>
            <a:ext cx="3106039" cy="1046440"/>
            <a:chOff x="3268660" y="4358385"/>
            <a:chExt cx="3106039" cy="1046440"/>
          </a:xfrm>
        </p:grpSpPr>
        <p:sp>
          <p:nvSpPr>
            <p:cNvPr id="7" name="TextBox 6"/>
            <p:cNvSpPr txBox="1"/>
            <p:nvPr/>
          </p:nvSpPr>
          <p:spPr>
            <a:xfrm>
              <a:off x="3268660" y="4466107"/>
              <a:ext cx="1968809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</a:t>
              </a:r>
              <a:r>
                <a:rPr lang="en-US" sz="2800" b="1" baseline="300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+1</a:t>
              </a:r>
              <a:endParaRPr lang="en-US" sz="2400" b="1" baseline="300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[He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] 2s</a:t>
              </a:r>
              <a:r>
                <a: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, 2p</a:t>
              </a:r>
              <a:r>
                <a: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5375872" y="4358385"/>
              <a:ext cx="998827" cy="1046440"/>
              <a:chOff x="7315485" y="1426244"/>
              <a:chExt cx="998827" cy="1046440"/>
            </a:xfrm>
          </p:grpSpPr>
          <p:cxnSp>
            <p:nvCxnSpPr>
              <p:cNvPr id="34" name="Straight Arrow Connector 33"/>
              <p:cNvCxnSpPr/>
              <p:nvPr/>
            </p:nvCxnSpPr>
            <p:spPr>
              <a:xfrm flipH="1">
                <a:off x="7315485" y="1949464"/>
                <a:ext cx="979714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7514092" y="1426244"/>
                <a:ext cx="800220" cy="10464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lose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1e</a:t>
                </a:r>
                <a:r>
                  <a:rPr lang="en-US" sz="2800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endPara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6493988" y="5972573"/>
            <a:ext cx="259558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</a:t>
            </a: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[He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] 2s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3268660" y="5864851"/>
            <a:ext cx="3086926" cy="1046440"/>
            <a:chOff x="3268660" y="5864851"/>
            <a:chExt cx="3086926" cy="1046440"/>
          </a:xfrm>
        </p:grpSpPr>
        <p:sp>
          <p:nvSpPr>
            <p:cNvPr id="8" name="TextBox 7"/>
            <p:cNvSpPr txBox="1"/>
            <p:nvPr/>
          </p:nvSpPr>
          <p:spPr>
            <a:xfrm>
              <a:off x="3268660" y="5972573"/>
              <a:ext cx="1968809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Mg</a:t>
              </a:r>
              <a:r>
                <a:rPr lang="en-US" sz="2400" b="1" baseline="300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+2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[He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] 2s</a:t>
              </a:r>
              <a:r>
                <a: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, 2p</a:t>
              </a:r>
              <a:r>
                <a: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5356759" y="5864851"/>
              <a:ext cx="998827" cy="1046440"/>
              <a:chOff x="7315485" y="1426244"/>
              <a:chExt cx="998827" cy="1046440"/>
            </a:xfrm>
          </p:grpSpPr>
          <p:cxnSp>
            <p:nvCxnSpPr>
              <p:cNvPr id="41" name="Straight Arrow Connector 40"/>
              <p:cNvCxnSpPr/>
              <p:nvPr/>
            </p:nvCxnSpPr>
            <p:spPr>
              <a:xfrm flipH="1">
                <a:off x="7315485" y="1949464"/>
                <a:ext cx="979714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7514092" y="1426244"/>
                <a:ext cx="800220" cy="10464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lose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2e</a:t>
                </a:r>
                <a:r>
                  <a:rPr lang="en-US" sz="2800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endPara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3" name="TextBox 52"/>
          <p:cNvSpPr txBox="1"/>
          <p:nvPr/>
        </p:nvSpPr>
        <p:spPr>
          <a:xfrm>
            <a:off x="0" y="0"/>
            <a:ext cx="237744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do if you're not a noble gas?</a:t>
            </a:r>
            <a:endParaRPr lang="en-US" sz="24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4485652"/>
            <a:ext cx="2103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 few e</a:t>
            </a:r>
            <a:r>
              <a:rPr lang="en-US" sz="2800" b="1" i="1" baseline="30000" dirty="0" smtClean="0">
                <a:solidFill>
                  <a:srgbClr val="FF0000"/>
                </a:solidFill>
              </a:rPr>
              <a:t>–</a:t>
            </a:r>
            <a:r>
              <a:rPr lang="en-US" sz="2400" b="1" i="1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r>
              <a:rPr lang="en-US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more!!!</a:t>
            </a:r>
            <a:endParaRPr lang="en-US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03059" y="2959641"/>
            <a:ext cx="2377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 many e</a:t>
            </a:r>
            <a:r>
              <a:rPr lang="en-US" sz="2800" b="1" i="1" baseline="30000" dirty="0" smtClean="0">
                <a:solidFill>
                  <a:srgbClr val="FF0000"/>
                </a:solidFill>
              </a:rPr>
              <a:t>–</a:t>
            </a:r>
            <a:r>
              <a:rPr lang="en-US" sz="2400" b="1" i="1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r>
              <a:rPr lang="en-US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lose some!!!</a:t>
            </a:r>
            <a:endParaRPr lang="en-US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791779" y="0"/>
            <a:ext cx="1352220" cy="646331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Write this in your notes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4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0" grpId="0" animBg="1"/>
      <p:bldP spid="11" grpId="0" animBg="1"/>
      <p:bldP spid="53" grpId="0"/>
      <p:bldP spid="54" grpId="0"/>
      <p:bldP spid="5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1081720" y="1154953"/>
            <a:ext cx="6980560" cy="4344147"/>
            <a:chOff x="1081720" y="1154953"/>
            <a:chExt cx="6980560" cy="4344147"/>
          </a:xfrm>
        </p:grpSpPr>
        <p:sp>
          <p:nvSpPr>
            <p:cNvPr id="9" name="TextBox 8"/>
            <p:cNvSpPr txBox="1"/>
            <p:nvPr/>
          </p:nvSpPr>
          <p:spPr>
            <a:xfrm>
              <a:off x="1434381" y="1262675"/>
              <a:ext cx="1968809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[He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] 2s</a:t>
              </a:r>
              <a:r>
                <a: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2p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40811" y="1262675"/>
              <a:ext cx="1968809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US" sz="2800" b="1" baseline="300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–1</a:t>
              </a:r>
              <a:endParaRPr lang="en-US" sz="2400" b="1" baseline="300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[He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] 2s</a:t>
              </a:r>
              <a:r>
                <a: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, 2p</a:t>
              </a:r>
              <a:r>
                <a: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4095706" y="1678173"/>
              <a:ext cx="97971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068579" y="1154953"/>
              <a:ext cx="816249" cy="1046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gain</a:t>
              </a:r>
            </a:p>
            <a:p>
              <a:pPr algn="ctr">
                <a:spcBef>
                  <a:spcPts val="1200"/>
                </a:spcBef>
              </a:pP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1e</a:t>
              </a:r>
              <a:r>
                <a:rPr lang="en-US" sz="28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34381" y="2361911"/>
              <a:ext cx="1968809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[Ne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] 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3s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3p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40811" y="2361911"/>
              <a:ext cx="1968809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  <a:r>
                <a:rPr lang="en-US" sz="2800" b="1" baseline="300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–1</a:t>
              </a:r>
              <a:endParaRPr lang="en-US" sz="2400" b="1" baseline="300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[Ne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] 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3s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3p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4095706" y="2777409"/>
              <a:ext cx="97971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068579" y="2254189"/>
              <a:ext cx="816249" cy="1046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gain</a:t>
              </a:r>
            </a:p>
            <a:p>
              <a:pPr algn="ctr">
                <a:spcBef>
                  <a:spcPts val="1200"/>
                </a:spcBef>
              </a:pP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1e</a:t>
              </a:r>
              <a:r>
                <a:rPr lang="en-US" sz="28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81720" y="3461147"/>
              <a:ext cx="2674130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[Ar] 4s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3d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 4p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388150" y="3461147"/>
              <a:ext cx="2674130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</a:t>
              </a:r>
              <a:r>
                <a:rPr lang="en-US" sz="2800" b="1" baseline="300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–1</a:t>
              </a:r>
              <a:endParaRPr lang="en-US" sz="2400" b="1" baseline="300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[Ar] 4s</a:t>
              </a:r>
              <a:r>
                <a: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, 3d</a:t>
              </a:r>
              <a:r>
                <a:rPr lang="en-US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4p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4095706" y="3876645"/>
              <a:ext cx="97971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068579" y="3353425"/>
              <a:ext cx="816249" cy="1046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gain</a:t>
              </a:r>
            </a:p>
            <a:p>
              <a:pPr algn="ctr">
                <a:spcBef>
                  <a:spcPts val="1200"/>
                </a:spcBef>
              </a:pP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1e</a:t>
              </a:r>
              <a:r>
                <a:rPr lang="en-US" sz="28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81720" y="4560382"/>
              <a:ext cx="2674130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[Kr] 5s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4d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 5p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88150" y="4560382"/>
              <a:ext cx="2674130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800" b="1" baseline="300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–1</a:t>
              </a:r>
              <a:endParaRPr lang="en-US" sz="2400" b="1" baseline="300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[Kr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] 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5s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4d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5p</a:t>
              </a:r>
              <a:r>
                <a:rPr lang="en-US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4095706" y="4975880"/>
              <a:ext cx="97971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4068579" y="4452660"/>
              <a:ext cx="816249" cy="1046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gain</a:t>
              </a:r>
            </a:p>
            <a:p>
              <a:pPr algn="ctr">
                <a:spcBef>
                  <a:spcPts val="1200"/>
                </a:spcBef>
              </a:pP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1e</a:t>
              </a:r>
              <a:r>
                <a:rPr lang="en-US" sz="28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182880" y="0"/>
            <a:ext cx="8778240" cy="107721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halogens behave the same way because their routes to stability are identical</a:t>
            </a:r>
            <a:endParaRPr lang="en-US" sz="3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82880" y="5577582"/>
            <a:ext cx="8778240" cy="107721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same is true in every group, </a:t>
            </a:r>
          </a:p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this drives periodic behavior</a:t>
            </a:r>
            <a:endParaRPr lang="en-US" sz="3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71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all alkali metals have the same chemical behavior?</a:t>
            </a:r>
          </a:p>
          <a:p>
            <a:pPr>
              <a:buClr>
                <a:schemeClr val="bg1"/>
              </a:buClr>
            </a:pPr>
            <a:r>
              <a:rPr lang="en-US" sz="3000" b="1" dirty="0" smtClean="0">
                <a:solidFill>
                  <a:srgbClr val="FF0000"/>
                </a:solidFill>
              </a:rPr>
              <a:t>Their pathway to stability is identical</a:t>
            </a:r>
          </a:p>
          <a:p>
            <a:pPr>
              <a:buClr>
                <a:schemeClr val="bg1"/>
              </a:buClr>
            </a:pPr>
            <a:r>
              <a:rPr lang="en-US" sz="3000" b="1" dirty="0" smtClean="0">
                <a:solidFill>
                  <a:srgbClr val="FF0000"/>
                </a:solidFill>
              </a:rPr>
              <a:t>Thus, their behavior is the same, e.g. they all want to lose an electron to get a closed shell</a:t>
            </a:r>
          </a:p>
          <a:p>
            <a:pPr>
              <a:spcBef>
                <a:spcPts val="3600"/>
              </a:spcBef>
              <a:buClr>
                <a:schemeClr val="bg1"/>
              </a:buClr>
            </a:pPr>
            <a:r>
              <a:rPr lang="en-US" sz="3000" b="1" i="1" dirty="0" smtClean="0">
                <a:solidFill>
                  <a:srgbClr val="FF0000"/>
                </a:solidFill>
              </a:rPr>
              <a:t>In this way, we can predict periodic behavior using electron theory</a:t>
            </a:r>
            <a:endParaRPr lang="en-US" sz="3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6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behavior would you expect for elements in group 2?  Explain your answer.</a:t>
            </a:r>
          </a:p>
          <a:p>
            <a:pPr marL="34290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Group 3 elements would be expected to want to lose 3 electrons because doing so would give them a full valence she</a:t>
            </a:r>
          </a:p>
        </p:txBody>
      </p:sp>
    </p:spTree>
    <p:extLst>
      <p:ext uri="{BB962C8B-B14F-4D97-AF65-F5344CB8AC3E}">
        <p14:creationId xmlns:p14="http://schemas.microsoft.com/office/powerpoint/2010/main" val="377171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behavior would you expect for elements in group 2?  Explain your answer.</a:t>
            </a:r>
          </a:p>
          <a:p>
            <a:pPr marL="34290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Group 2 elements would be expected to want to lose 2 electrons because doing so would give them a full valence shell</a:t>
            </a:r>
          </a:p>
        </p:txBody>
      </p:sp>
    </p:spTree>
    <p:extLst>
      <p:ext uri="{BB962C8B-B14F-4D97-AF65-F5344CB8AC3E}">
        <p14:creationId xmlns:p14="http://schemas.microsoft.com/office/powerpoint/2010/main" val="283607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behavior would you expect for oxygen?  Explain your answer.</a:t>
            </a:r>
          </a:p>
        </p:txBody>
      </p:sp>
    </p:spTree>
    <p:extLst>
      <p:ext uri="{BB962C8B-B14F-4D97-AF65-F5344CB8AC3E}">
        <p14:creationId xmlns:p14="http://schemas.microsoft.com/office/powerpoint/2010/main" val="42414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behavior would you expect for oxygen?  Explain your answer.</a:t>
            </a:r>
          </a:p>
          <a:p>
            <a:pPr marL="34290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Oxygen is a group 16 element.  Group 16 elements would be expected to want to gain 2 electrons because doing so would give them a full valence shell</a:t>
            </a:r>
          </a:p>
        </p:txBody>
      </p:sp>
    </p:spTree>
    <p:extLst>
      <p:ext uri="{BB962C8B-B14F-4D97-AF65-F5344CB8AC3E}">
        <p14:creationId xmlns:p14="http://schemas.microsoft.com/office/powerpoint/2010/main" val="102014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Electron Theory &amp; Periodic Behavior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85"/>
          <a:stretch/>
        </p:blipFill>
        <p:spPr bwMode="auto">
          <a:xfrm>
            <a:off x="228600" y="1946738"/>
            <a:ext cx="8686800" cy="352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3293" y="5617865"/>
            <a:ext cx="83174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behavior is tempered by the destabilizing burden of increased atomic charge</a:t>
            </a:r>
            <a:endParaRPr lang="en-US" sz="28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457182" y="3632200"/>
            <a:ext cx="1371600" cy="1651000"/>
          </a:xfrm>
          <a:prstGeom prst="left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lose e</a:t>
            </a:r>
            <a:r>
              <a:rPr lang="en-US" sz="3600" b="1" baseline="30000" dirty="0">
                <a:solidFill>
                  <a:srgbClr val="FF0000"/>
                </a:solidFill>
              </a:rPr>
              <a:t>–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6200" y="1115741"/>
            <a:ext cx="1447800" cy="646331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Write this in your notes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flipH="1">
            <a:off x="7196779" y="3632200"/>
            <a:ext cx="1371600" cy="1651000"/>
          </a:xfrm>
          <a:prstGeom prst="left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gain e</a:t>
            </a:r>
            <a:r>
              <a:rPr lang="en-US" sz="3600" b="1" baseline="30000" dirty="0">
                <a:solidFill>
                  <a:srgbClr val="FF0000"/>
                </a:solidFill>
              </a:rPr>
              <a:t>–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3872317"/>
            <a:ext cx="4114800" cy="1188720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Later on, we will learn how elements who would assume a big charge solve this problem</a:t>
            </a:r>
            <a:endParaRPr lang="en-US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0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8" grpId="0" animBg="1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Online Homework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drmccarthyscience.weebly.com</a:t>
            </a:r>
          </a:p>
          <a:p>
            <a:r>
              <a:rPr lang="en-US" dirty="0" smtClean="0"/>
              <a:t>Chemistry ---&gt;  Periodic Properties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0606 - WS Electron Theory &amp; Periodic Behavior</a:t>
            </a:r>
          </a:p>
          <a:p>
            <a:endParaRPr lang="en-US" dirty="0"/>
          </a:p>
          <a:p>
            <a:pPr marL="457200" indent="0">
              <a:spcBef>
                <a:spcPts val="600"/>
              </a:spcBef>
              <a:buNone/>
            </a:pP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Reminder about online homework</a:t>
            </a:r>
          </a:p>
          <a:p>
            <a:pPr marL="1028700" indent="-342900">
              <a:spcBef>
                <a:spcPts val="600"/>
              </a:spcBef>
              <a:buFont typeface="+mj-lt"/>
              <a:buAutoNum type="arabicParenR"/>
            </a:pP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Everyone gets a different set of questions</a:t>
            </a:r>
            <a:endParaRPr lang="en-US" sz="24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028700" indent="-342900">
              <a:spcBef>
                <a:spcPts val="600"/>
              </a:spcBef>
              <a:buFont typeface="+mj-lt"/>
              <a:buAutoNum type="arabicParenR"/>
            </a:pP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Must be completed prior to test</a:t>
            </a:r>
          </a:p>
          <a:p>
            <a:pPr marL="1028700" indent="-342900">
              <a:spcBef>
                <a:spcPts val="600"/>
              </a:spcBef>
              <a:buFont typeface="+mj-lt"/>
              <a:buAutoNum type="arabicParenR"/>
            </a:pP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Completion and grade automatically recorded</a:t>
            </a:r>
          </a:p>
          <a:p>
            <a:pPr marL="1028700" indent="-342900">
              <a:spcBef>
                <a:spcPts val="600"/>
              </a:spcBef>
              <a:buFont typeface="+mj-lt"/>
              <a:buAutoNum type="arabicParenR"/>
            </a:pP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Answers will be shared online prior to test</a:t>
            </a:r>
            <a:endParaRPr lang="en-US" sz="2400" b="1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0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2720" y="4093810"/>
            <a:ext cx="8798560" cy="2195023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 anchor="b" anchorCtr="0">
            <a:noAutofit/>
          </a:bodyPr>
          <a:lstStyle/>
          <a:p>
            <a:pPr algn="r"/>
            <a:r>
              <a:rPr lang="en-US" b="1" i="1" dirty="0" smtClean="0">
                <a:solidFill>
                  <a:srgbClr val="FF0000"/>
                </a:solidFill>
              </a:rPr>
              <a:t>write this in your notes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Periodic Behavior?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Winter is a periodic property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because it is related to how long it takes for the earth to travel around the sun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/>
              <a:t>Telephone poles are a periodic </a:t>
            </a:r>
            <a:r>
              <a:rPr lang="en-US" dirty="0" smtClean="0"/>
              <a:t>property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because it is related to how far wire can be stretched without support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Chemical and physical behaviors </a:t>
            </a:r>
            <a:r>
              <a:rPr lang="en-US" b="1" smtClean="0">
                <a:solidFill>
                  <a:srgbClr val="FF0000"/>
                </a:solidFill>
              </a:rPr>
              <a:t>of elements </a:t>
            </a:r>
            <a:r>
              <a:rPr lang="en-US" b="1" dirty="0" smtClean="0">
                <a:solidFill>
                  <a:srgbClr val="FF0000"/>
                </a:solidFill>
              </a:rPr>
              <a:t>are periodic properties</a:t>
            </a:r>
          </a:p>
          <a:p>
            <a:pPr marL="625475" indent="-223838">
              <a:buFont typeface="Arial" panose="020B0604020202020204" pitchFamily="34" charset="0"/>
              <a:buChar char="−"/>
            </a:pPr>
            <a:r>
              <a:rPr lang="en-US" sz="2400" b="1" dirty="0" smtClean="0">
                <a:solidFill>
                  <a:srgbClr val="FF0000"/>
                </a:solidFill>
              </a:rPr>
              <a:t>because they are related to the electron configurations of the elements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77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Valences of Transition Metals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428980"/>
              </p:ext>
            </p:extLst>
          </p:nvPr>
        </p:nvGraphicFramePr>
        <p:xfrm>
          <a:off x="228602" y="1296988"/>
          <a:ext cx="8686797" cy="462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Valences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 Shell </a:t>
                      </a:r>
                    </a:p>
                    <a:p>
                      <a:pPr algn="ctr"/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(n-1)d</a:t>
                      </a:r>
                      <a:r>
                        <a:rPr lang="en-US" sz="2400" b="1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 Shell</a:t>
                      </a:r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ns</a:t>
                      </a:r>
                      <a:r>
                        <a:rPr lang="en-US" sz="2400" b="1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Shell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 Shell </a:t>
                      </a:r>
                    </a:p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(n-1)d</a:t>
                      </a:r>
                      <a:r>
                        <a:rPr lang="en-US" sz="2400" b="1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 Shell </a:t>
                      </a:r>
                    </a:p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(n-1)d</a:t>
                      </a:r>
                      <a:r>
                        <a:rPr lang="en-US" sz="2400" b="1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,4,5,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</a:t>
                      </a:r>
                      <a:r>
                        <a:rPr lang="en-US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,4,6,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,4,6,8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,4,</a:t>
                      </a:r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,4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4334" y="6115050"/>
            <a:ext cx="8475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black = seen in one </a:t>
            </a:r>
            <a:r>
              <a:rPr lang="en-US" i="1" dirty="0" smtClean="0"/>
              <a:t>element, </a:t>
            </a:r>
            <a:r>
              <a:rPr lang="en-US" i="1" dirty="0"/>
              <a:t>bold = seen in two elements, </a:t>
            </a:r>
            <a:r>
              <a:rPr lang="en-US" i="1" dirty="0" smtClean="0"/>
              <a:t>red = seen in three elements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8930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s-block: valence = group #</a:t>
            </a:r>
          </a:p>
          <a:p>
            <a:r>
              <a:rPr lang="en-US" dirty="0" smtClean="0"/>
              <a:t>p-block: valence = group # - 10</a:t>
            </a:r>
          </a:p>
          <a:p>
            <a:r>
              <a:rPr lang="en-US" dirty="0" smtClean="0"/>
              <a:t>d-block: valence = group #</a:t>
            </a:r>
          </a:p>
          <a:p>
            <a:r>
              <a:rPr lang="en-US" dirty="0" smtClean="0"/>
              <a:t>For the d-block (transition metals), a valence electron can also be an inner shell d-electron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d- and f-block elements, similarities by period can sometimes be stronger than similarities by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5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Oxidation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Hypothetical charge of an element if its bonds were completely ionic</a:t>
            </a:r>
          </a:p>
          <a:p>
            <a:r>
              <a:rPr lang="en-US" dirty="0" smtClean="0"/>
              <a:t>Equals the number of electrons transferred from an atom to form an ion</a:t>
            </a:r>
          </a:p>
          <a:p>
            <a:r>
              <a:rPr lang="en-US" dirty="0" smtClean="0"/>
              <a:t>Oxidation means loss of electrons</a:t>
            </a:r>
          </a:p>
          <a:p>
            <a:r>
              <a:rPr lang="en-US" dirty="0" smtClean="0"/>
              <a:t>Derived from reactions with oxygen in which most elements lose electrons to oxygen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2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1328"/>
            <a:ext cx="8778240" cy="1124954"/>
          </a:xfrm>
        </p:spPr>
        <p:txBody>
          <a:bodyPr/>
          <a:lstStyle/>
          <a:p>
            <a:r>
              <a:rPr lang="en-US" dirty="0" smtClean="0"/>
              <a:t>Problems for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623526"/>
            <a:ext cx="8778240" cy="480198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H: 	1s</a:t>
            </a:r>
            <a:r>
              <a:rPr lang="en-US" b="1" baseline="30000" dirty="0" smtClean="0"/>
              <a:t>1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O: 	[He] 2s</a:t>
            </a:r>
            <a:r>
              <a:rPr lang="en-US" b="1" baseline="30000" dirty="0" smtClean="0"/>
              <a:t>2</a:t>
            </a:r>
            <a:r>
              <a:rPr lang="en-US" b="1" dirty="0" smtClean="0"/>
              <a:t>, 2p</a:t>
            </a:r>
            <a:r>
              <a:rPr lang="en-US" b="1" baseline="30000" dirty="0" smtClean="0"/>
              <a:t>4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Al:	[Ne] 3s</a:t>
            </a:r>
            <a:r>
              <a:rPr lang="en-US" b="1" baseline="30000" dirty="0" smtClean="0"/>
              <a:t>2</a:t>
            </a:r>
            <a:r>
              <a:rPr lang="en-US" b="1" dirty="0" smtClean="0"/>
              <a:t>, 3p</a:t>
            </a:r>
            <a:r>
              <a:rPr lang="en-US" b="1" baseline="30000" dirty="0" smtClean="0"/>
              <a:t>1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As: 	[Ar] 4s</a:t>
            </a:r>
            <a:r>
              <a:rPr lang="en-US" b="1" baseline="30000" dirty="0" smtClean="0"/>
              <a:t>2</a:t>
            </a:r>
            <a:r>
              <a:rPr lang="en-US" b="1" dirty="0" smtClean="0"/>
              <a:t>, 3d</a:t>
            </a:r>
            <a:r>
              <a:rPr lang="en-US" b="1" baseline="30000" dirty="0" smtClean="0"/>
              <a:t>10</a:t>
            </a:r>
            <a:r>
              <a:rPr lang="en-US" b="1" dirty="0" smtClean="0"/>
              <a:t>, 4p</a:t>
            </a:r>
            <a:r>
              <a:rPr lang="en-US" b="1" baseline="30000" dirty="0" smtClean="0"/>
              <a:t>3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Sn: 	[Kr] 5s</a:t>
            </a:r>
            <a:r>
              <a:rPr lang="en-US" b="1" baseline="30000" dirty="0" smtClean="0"/>
              <a:t>2</a:t>
            </a:r>
            <a:r>
              <a:rPr lang="en-US" b="1" dirty="0" smtClean="0"/>
              <a:t>, 4d</a:t>
            </a:r>
            <a:r>
              <a:rPr lang="en-US" b="1" baseline="30000" dirty="0" smtClean="0"/>
              <a:t>10</a:t>
            </a:r>
            <a:r>
              <a:rPr lang="en-US" b="1" dirty="0" smtClean="0"/>
              <a:t>, 5p</a:t>
            </a:r>
            <a:r>
              <a:rPr lang="en-US" b="1" baseline="30000" dirty="0" smtClean="0"/>
              <a:t>2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Po: 	[Xe] 6s</a:t>
            </a:r>
            <a:r>
              <a:rPr lang="en-US" b="1" baseline="30000" dirty="0" smtClean="0"/>
              <a:t>2</a:t>
            </a:r>
            <a:r>
              <a:rPr lang="en-US" b="1" dirty="0" smtClean="0"/>
              <a:t>, 4f</a:t>
            </a:r>
            <a:r>
              <a:rPr lang="en-US" b="1" baseline="30000" dirty="0" smtClean="0"/>
              <a:t>14</a:t>
            </a:r>
            <a:r>
              <a:rPr lang="en-US" b="1" dirty="0" smtClean="0"/>
              <a:t>, 5d</a:t>
            </a:r>
            <a:r>
              <a:rPr lang="en-US" b="1" baseline="30000" dirty="0" smtClean="0"/>
              <a:t>10</a:t>
            </a:r>
            <a:r>
              <a:rPr lang="en-US" b="1" dirty="0" smtClean="0"/>
              <a:t>, 6p</a:t>
            </a:r>
            <a:r>
              <a:rPr lang="en-US" b="1" baseline="30000" dirty="0" smtClean="0"/>
              <a:t>4</a:t>
            </a:r>
          </a:p>
          <a:p>
            <a:pPr marL="0" indent="0">
              <a:spcBef>
                <a:spcPts val="1800"/>
              </a:spcBef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	Ra 	[Rn] 7s</a:t>
            </a:r>
            <a:r>
              <a:rPr lang="en-US" b="1" baseline="30000" dirty="0" smtClean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7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6530" y="32813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Wingdings" pitchFamily="2" charset="2"/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1s</a:t>
            </a:r>
            <a:r>
              <a:rPr lang="en-US" b="1" baseline="30000" dirty="0" smtClean="0"/>
              <a:t>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30" y="125160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Wingdings" pitchFamily="2" charset="2"/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[He] 2s</a:t>
            </a:r>
            <a:r>
              <a:rPr lang="en-US" b="1" baseline="30000" dirty="0" smtClean="0"/>
              <a:t>2</a:t>
            </a:r>
            <a:r>
              <a:rPr lang="en-US" b="1" dirty="0" smtClean="0"/>
              <a:t>, 2p</a:t>
            </a:r>
            <a:r>
              <a:rPr lang="en-US" b="1" baseline="30000" dirty="0" smtClean="0"/>
              <a:t>4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30" y="217507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Wingdings" pitchFamily="2" charset="2"/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[Ne] 3s</a:t>
            </a:r>
            <a:r>
              <a:rPr lang="en-US" b="1" baseline="30000" dirty="0" smtClean="0"/>
              <a:t>2</a:t>
            </a:r>
            <a:r>
              <a:rPr lang="en-US" b="1" dirty="0" smtClean="0"/>
              <a:t>, 3p</a:t>
            </a:r>
            <a:r>
              <a:rPr lang="en-US" b="1" baseline="30000" dirty="0" smtClean="0"/>
              <a:t>1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30" y="309854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Wingdings" pitchFamily="2" charset="2"/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[Ar] 4s</a:t>
            </a:r>
            <a:r>
              <a:rPr lang="en-US" b="1" baseline="30000" dirty="0" smtClean="0"/>
              <a:t>2</a:t>
            </a:r>
            <a:r>
              <a:rPr lang="en-US" b="1" dirty="0" smtClean="0"/>
              <a:t>, 3d</a:t>
            </a:r>
            <a:r>
              <a:rPr lang="en-US" b="1" baseline="30000" dirty="0" smtClean="0"/>
              <a:t>10</a:t>
            </a:r>
            <a:r>
              <a:rPr lang="en-US" b="1" dirty="0" smtClean="0"/>
              <a:t>, 4p</a:t>
            </a:r>
            <a:r>
              <a:rPr lang="en-US" b="1" baseline="30000" dirty="0" smtClean="0"/>
              <a:t>3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30" y="4022017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Wingdings" pitchFamily="2" charset="2"/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[Kr] 5s</a:t>
            </a:r>
            <a:r>
              <a:rPr lang="en-US" b="1" baseline="30000" dirty="0" smtClean="0"/>
              <a:t>2</a:t>
            </a:r>
            <a:r>
              <a:rPr lang="en-US" b="1" dirty="0" smtClean="0"/>
              <a:t>, 4d</a:t>
            </a:r>
            <a:r>
              <a:rPr lang="en-US" b="1" baseline="30000" dirty="0" smtClean="0"/>
              <a:t>10</a:t>
            </a:r>
            <a:r>
              <a:rPr lang="en-US" b="1" dirty="0" smtClean="0"/>
              <a:t>, 5p</a:t>
            </a:r>
            <a:r>
              <a:rPr lang="en-US" b="1" baseline="30000" dirty="0" smtClean="0"/>
              <a:t>2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530" y="494548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Wingdings" pitchFamily="2" charset="2"/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[Xe] 6s</a:t>
            </a:r>
            <a:r>
              <a:rPr lang="en-US" b="1" baseline="30000" dirty="0" smtClean="0"/>
              <a:t>2</a:t>
            </a:r>
            <a:r>
              <a:rPr lang="en-US" b="1" dirty="0" smtClean="0"/>
              <a:t>, 4f</a:t>
            </a:r>
            <a:r>
              <a:rPr lang="en-US" b="1" baseline="30000" dirty="0" smtClean="0"/>
              <a:t>14</a:t>
            </a:r>
            <a:r>
              <a:rPr lang="en-US" b="1" dirty="0" smtClean="0"/>
              <a:t>, 5d</a:t>
            </a:r>
            <a:r>
              <a:rPr lang="en-US" b="1" baseline="30000" dirty="0" smtClean="0"/>
              <a:t>10</a:t>
            </a:r>
            <a:r>
              <a:rPr lang="en-US" b="1" dirty="0" smtClean="0"/>
              <a:t>, 6p</a:t>
            </a:r>
            <a:r>
              <a:rPr lang="en-US" b="1" baseline="30000" dirty="0" smtClean="0"/>
              <a:t>4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530" y="586895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Wingdings" pitchFamily="2" charset="2"/>
              <a:buChar char="Ø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1825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Wingdings" pitchFamily="2" charset="2"/>
              <a:buNone/>
              <a:tabLst>
                <a:tab pos="914400" algn="r"/>
                <a:tab pos="1371600" algn="l"/>
              </a:tabLst>
            </a:pPr>
            <a:r>
              <a:rPr lang="en-US" b="1" dirty="0" smtClean="0"/>
              <a:t>[Rn] 7s</a:t>
            </a:r>
            <a:r>
              <a:rPr lang="en-US" b="1" baseline="30000" dirty="0" smtClean="0"/>
              <a:t>2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02828"/>
            <a:ext cx="503004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25679"/>
            <a:ext cx="503004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48530"/>
            <a:ext cx="503004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71381"/>
            <a:ext cx="503004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94232"/>
            <a:ext cx="503004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717083"/>
            <a:ext cx="503004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39934"/>
            <a:ext cx="503004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74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1328"/>
            <a:ext cx="8778240" cy="1124954"/>
          </a:xfrm>
        </p:spPr>
        <p:txBody>
          <a:bodyPr/>
          <a:lstStyle/>
          <a:p>
            <a:r>
              <a:rPr lang="en-US" dirty="0" smtClean="0"/>
              <a:t>Problems for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3526"/>
            <a:ext cx="4955177" cy="4801987"/>
          </a:xfrm>
        </p:spPr>
        <p:txBody>
          <a:bodyPr/>
          <a:lstStyle/>
          <a:p>
            <a:pPr marL="514350" indent="-514350">
              <a:spcBef>
                <a:spcPts val="1800"/>
              </a:spcBef>
              <a:buFont typeface="+mj-lt"/>
              <a:buAutoNum type="arabicParenR"/>
              <a:tabLst>
                <a:tab pos="914400" algn="r"/>
                <a:tab pos="1371600" algn="l"/>
              </a:tabLst>
            </a:pPr>
            <a:r>
              <a:rPr lang="en-US" b="1" dirty="0"/>
              <a:t>[Xe] 6s</a:t>
            </a:r>
            <a:r>
              <a:rPr lang="en-US" b="1" baseline="30000" dirty="0"/>
              <a:t>2</a:t>
            </a:r>
            <a:r>
              <a:rPr lang="en-US" b="1" dirty="0"/>
              <a:t>, 4f</a:t>
            </a:r>
            <a:r>
              <a:rPr lang="en-US" b="1" baseline="30000" dirty="0"/>
              <a:t>14</a:t>
            </a:r>
            <a:r>
              <a:rPr lang="en-US" b="1" dirty="0"/>
              <a:t>, 5d</a:t>
            </a:r>
            <a:r>
              <a:rPr lang="en-US" b="1" baseline="30000" dirty="0"/>
              <a:t>10</a:t>
            </a:r>
            <a:r>
              <a:rPr lang="en-US" b="1" dirty="0"/>
              <a:t>, 6p</a:t>
            </a:r>
            <a:r>
              <a:rPr lang="en-US" b="1" baseline="30000" dirty="0"/>
              <a:t>4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  <a:tabLst>
                <a:tab pos="914400" algn="r"/>
                <a:tab pos="1371600" algn="l"/>
              </a:tabLst>
            </a:pPr>
            <a:r>
              <a:rPr lang="en-US" b="1" dirty="0" smtClean="0"/>
              <a:t>1s</a:t>
            </a:r>
            <a:r>
              <a:rPr lang="en-US" b="1" baseline="30000" dirty="0" smtClean="0"/>
              <a:t>1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  <a:tabLst>
                <a:tab pos="914400" algn="r"/>
                <a:tab pos="1371600" algn="l"/>
              </a:tabLst>
            </a:pPr>
            <a:r>
              <a:rPr lang="en-US" b="1" dirty="0" smtClean="0"/>
              <a:t>[He] 2s</a:t>
            </a:r>
            <a:r>
              <a:rPr lang="en-US" b="1" baseline="30000" dirty="0" smtClean="0"/>
              <a:t>2</a:t>
            </a:r>
            <a:r>
              <a:rPr lang="en-US" b="1" dirty="0" smtClean="0"/>
              <a:t>, 2p</a:t>
            </a:r>
            <a:r>
              <a:rPr lang="en-US" b="1" baseline="30000" dirty="0" smtClean="0"/>
              <a:t>4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  <a:tabLst>
                <a:tab pos="914400" algn="r"/>
                <a:tab pos="1371600" algn="l"/>
              </a:tabLst>
            </a:pPr>
            <a:r>
              <a:rPr lang="en-US" b="1" dirty="0"/>
              <a:t>[Rn] 7s</a:t>
            </a:r>
            <a:r>
              <a:rPr lang="en-US" b="1" baseline="30000" dirty="0"/>
              <a:t>2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  <a:tabLst>
                <a:tab pos="914400" algn="r"/>
                <a:tab pos="1371600" algn="l"/>
              </a:tabLst>
            </a:pPr>
            <a:r>
              <a:rPr lang="en-US" b="1" dirty="0" smtClean="0"/>
              <a:t>[</a:t>
            </a:r>
            <a:r>
              <a:rPr lang="en-US" b="1" dirty="0"/>
              <a:t>Ar] 4s</a:t>
            </a:r>
            <a:r>
              <a:rPr lang="en-US" b="1" baseline="30000" dirty="0"/>
              <a:t>2</a:t>
            </a:r>
            <a:r>
              <a:rPr lang="en-US" b="1" dirty="0"/>
              <a:t>, 3d</a:t>
            </a:r>
            <a:r>
              <a:rPr lang="en-US" b="1" baseline="30000" dirty="0"/>
              <a:t>10</a:t>
            </a:r>
            <a:r>
              <a:rPr lang="en-US" b="1" dirty="0"/>
              <a:t>, 4p</a:t>
            </a:r>
            <a:r>
              <a:rPr lang="en-US" b="1" baseline="30000" dirty="0"/>
              <a:t>3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  <a:tabLst>
                <a:tab pos="914400" algn="r"/>
                <a:tab pos="1371600" algn="l"/>
              </a:tabLst>
            </a:pPr>
            <a:r>
              <a:rPr lang="en-US" b="1" dirty="0" smtClean="0"/>
              <a:t>[Ne] 3s</a:t>
            </a:r>
            <a:r>
              <a:rPr lang="en-US" b="1" baseline="30000" dirty="0" smtClean="0"/>
              <a:t>2</a:t>
            </a:r>
            <a:r>
              <a:rPr lang="en-US" b="1" dirty="0" smtClean="0"/>
              <a:t>, 3p</a:t>
            </a:r>
            <a:r>
              <a:rPr lang="en-US" b="1" baseline="30000" dirty="0" smtClean="0"/>
              <a:t>1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[</a:t>
            </a:r>
            <a:r>
              <a:rPr lang="en-US" b="1" dirty="0"/>
              <a:t>Kr] 5s</a:t>
            </a:r>
            <a:r>
              <a:rPr lang="en-US" b="1" baseline="30000" dirty="0"/>
              <a:t>2</a:t>
            </a:r>
            <a:r>
              <a:rPr lang="en-US" b="1" dirty="0"/>
              <a:t>, 4d</a:t>
            </a:r>
            <a:r>
              <a:rPr lang="en-US" b="1" baseline="30000" dirty="0"/>
              <a:t>10</a:t>
            </a:r>
            <a:r>
              <a:rPr lang="en-US" b="1" dirty="0"/>
              <a:t>, 5p</a:t>
            </a:r>
            <a:r>
              <a:rPr lang="en-US" b="1" baseline="30000" dirty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725" y="1204694"/>
            <a:ext cx="5121275" cy="507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32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Homework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7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6680"/>
            <a:ext cx="8778240" cy="731520"/>
          </a:xfrm>
        </p:spPr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962361"/>
            <a:ext cx="8778240" cy="3414499"/>
          </a:xfrm>
        </p:spPr>
        <p:txBody>
          <a:bodyPr/>
          <a:lstStyle/>
          <a:p>
            <a:r>
              <a:rPr lang="en-US" dirty="0" smtClean="0"/>
              <a:t>Valence electrons - the electrons in the outermost principal quantum level of an atom</a:t>
            </a:r>
          </a:p>
          <a:p>
            <a:r>
              <a:rPr lang="en-US" dirty="0" smtClean="0"/>
              <a:t>These are the electrons that participate in bond formation</a:t>
            </a:r>
          </a:p>
          <a:p>
            <a:r>
              <a:rPr lang="en-US" dirty="0" smtClean="0"/>
              <a:t>As a result, valence electrons determine the chemical properties of an element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5400" y="0"/>
            <a:ext cx="1498599" cy="646331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Write this in your notes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61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297460"/>
            <a:ext cx="8177349" cy="5128054"/>
          </a:xfrm>
        </p:spPr>
        <p:txBody>
          <a:bodyPr>
            <a:normAutofit/>
          </a:bodyPr>
          <a:lstStyle/>
          <a:p>
            <a:pPr marL="0" lvl="1" indent="0">
              <a:spcBef>
                <a:spcPts val="1200"/>
              </a:spcBef>
              <a:buNone/>
            </a:pPr>
            <a:r>
              <a:rPr lang="en-US" sz="2800" dirty="0" smtClean="0"/>
              <a:t>Steps of process</a:t>
            </a:r>
          </a:p>
          <a:p>
            <a:pPr marL="514350" lvl="1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Write the electron configuration</a:t>
            </a:r>
          </a:p>
          <a:p>
            <a:pPr marL="514350" lvl="1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Identify the highest principle quantum number</a:t>
            </a:r>
          </a:p>
          <a:p>
            <a:pPr marL="514350" lvl="1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Add up all of the superscripts</a:t>
            </a:r>
          </a:p>
          <a:p>
            <a:pPr marL="0" lvl="1" indent="0">
              <a:spcBef>
                <a:spcPts val="2400"/>
              </a:spcBef>
              <a:buNone/>
            </a:pPr>
            <a:r>
              <a:rPr lang="en-US" sz="2800" dirty="0"/>
              <a:t>How many valence electrons does </a:t>
            </a:r>
            <a:r>
              <a:rPr lang="en-US" sz="2800" dirty="0" smtClean="0"/>
              <a:t>Ne </a:t>
            </a:r>
            <a:r>
              <a:rPr lang="en-US" sz="2800" dirty="0"/>
              <a:t>have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400045" y="4336170"/>
            <a:ext cx="2343910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2s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3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30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00045" y="5082748"/>
            <a:ext cx="2343910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30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630028" y="5112910"/>
            <a:ext cx="1072218" cy="349676"/>
            <a:chOff x="4630028" y="5112910"/>
            <a:chExt cx="1072218" cy="349676"/>
          </a:xfrm>
        </p:grpSpPr>
        <p:sp>
          <p:nvSpPr>
            <p:cNvPr id="6" name="Oval 5"/>
            <p:cNvSpPr/>
            <p:nvPr/>
          </p:nvSpPr>
          <p:spPr>
            <a:xfrm>
              <a:off x="4630028" y="5112910"/>
              <a:ext cx="266700" cy="34967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435546" y="5112910"/>
              <a:ext cx="266700" cy="34967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960549" y="6024949"/>
            <a:ext cx="522290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Neon has 8 valence electrons</a:t>
            </a:r>
            <a:endParaRPr lang="en-US" sz="2800" b="1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6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297460"/>
            <a:ext cx="8177349" cy="5128054"/>
          </a:xfrm>
        </p:spPr>
        <p:txBody>
          <a:bodyPr>
            <a:normAutofit/>
          </a:bodyPr>
          <a:lstStyle/>
          <a:p>
            <a:pPr marL="0" lvl="1" indent="0">
              <a:spcBef>
                <a:spcPts val="1200"/>
              </a:spcBef>
              <a:buNone/>
            </a:pPr>
            <a:r>
              <a:rPr lang="en-US" sz="2800" dirty="0" smtClean="0"/>
              <a:t>Steps of process</a:t>
            </a:r>
          </a:p>
          <a:p>
            <a:pPr marL="514350" lvl="1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Write the electron configuration</a:t>
            </a:r>
          </a:p>
          <a:p>
            <a:pPr marL="514350" lvl="1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Identify the highest principle quantum number</a:t>
            </a:r>
          </a:p>
          <a:p>
            <a:pPr marL="514350" lvl="1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Add up all of the superscripts</a:t>
            </a:r>
          </a:p>
          <a:p>
            <a:pPr marL="0" lvl="1" indent="0">
              <a:spcBef>
                <a:spcPts val="2400"/>
              </a:spcBef>
              <a:buNone/>
            </a:pPr>
            <a:r>
              <a:rPr lang="en-US" sz="2800" dirty="0"/>
              <a:t>How many valence electrons does </a:t>
            </a:r>
            <a:r>
              <a:rPr lang="en-US" sz="2800" dirty="0" smtClean="0"/>
              <a:t>O </a:t>
            </a:r>
            <a:r>
              <a:rPr lang="en-US" sz="2800" dirty="0"/>
              <a:t>have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400045" y="4336170"/>
            <a:ext cx="2343910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2s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3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30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00045" y="5082748"/>
            <a:ext cx="2343910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30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630028" y="5112910"/>
            <a:ext cx="1072218" cy="349676"/>
            <a:chOff x="4630028" y="5112910"/>
            <a:chExt cx="1072218" cy="349676"/>
          </a:xfrm>
        </p:grpSpPr>
        <p:sp>
          <p:nvSpPr>
            <p:cNvPr id="6" name="Oval 5"/>
            <p:cNvSpPr/>
            <p:nvPr/>
          </p:nvSpPr>
          <p:spPr>
            <a:xfrm>
              <a:off x="4630028" y="5112910"/>
              <a:ext cx="266700" cy="34967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435546" y="5112910"/>
              <a:ext cx="266700" cy="34967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750556" y="6024949"/>
            <a:ext cx="564289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Oxygen has 6 valence electrons</a:t>
            </a:r>
            <a:endParaRPr lang="en-US" sz="2800" b="1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97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297460"/>
            <a:ext cx="8177349" cy="5128054"/>
          </a:xfrm>
        </p:spPr>
        <p:txBody>
          <a:bodyPr>
            <a:normAutofit/>
          </a:bodyPr>
          <a:lstStyle/>
          <a:p>
            <a:pPr marL="0" lvl="1" indent="0">
              <a:spcBef>
                <a:spcPts val="1200"/>
              </a:spcBef>
              <a:buNone/>
            </a:pPr>
            <a:r>
              <a:rPr lang="en-US" sz="2800" dirty="0" smtClean="0"/>
              <a:t>Steps of process</a:t>
            </a:r>
          </a:p>
          <a:p>
            <a:pPr marL="514350" lvl="1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Write the electron configuration</a:t>
            </a:r>
          </a:p>
          <a:p>
            <a:pPr marL="514350" lvl="1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Identify the highest principle quantum number</a:t>
            </a:r>
          </a:p>
          <a:p>
            <a:pPr marL="514350" lvl="1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Add up all of the superscripts</a:t>
            </a:r>
          </a:p>
          <a:p>
            <a:pPr marL="0" lvl="1" indent="0">
              <a:spcBef>
                <a:spcPts val="2400"/>
              </a:spcBef>
              <a:buNone/>
            </a:pPr>
            <a:r>
              <a:rPr lang="en-US" sz="2800" dirty="0"/>
              <a:t>How many valence electrons does Br have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35377" y="4336170"/>
            <a:ext cx="6473247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2s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2p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3s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3p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4s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3d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4p</a:t>
            </a:r>
            <a:r>
              <a:rPr lang="en-US" sz="3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30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5377" y="5082748"/>
            <a:ext cx="6473247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2s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2p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3s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3p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3d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30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740400" y="5112910"/>
            <a:ext cx="2008414" cy="349676"/>
            <a:chOff x="5740400" y="5112910"/>
            <a:chExt cx="2008414" cy="349676"/>
          </a:xfrm>
        </p:grpSpPr>
        <p:sp>
          <p:nvSpPr>
            <p:cNvPr id="6" name="Oval 5"/>
            <p:cNvSpPr/>
            <p:nvPr/>
          </p:nvSpPr>
          <p:spPr>
            <a:xfrm>
              <a:off x="5740400" y="5112910"/>
              <a:ext cx="266700" cy="34967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482114" y="5112910"/>
              <a:ext cx="266700" cy="34967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81626" y="6024949"/>
            <a:ext cx="578074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Bromine has 7 valence electrons</a:t>
            </a:r>
            <a:endParaRPr lang="en-US" sz="2800" b="1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58177" y="272141"/>
            <a:ext cx="2401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8A3E"/>
                </a:solidFill>
              </a:rPr>
              <a:t>Notice the e</a:t>
            </a:r>
            <a:r>
              <a:rPr lang="en-US" sz="3200" b="1" i="1" baseline="30000" dirty="0" smtClean="0">
                <a:solidFill>
                  <a:srgbClr val="008A3E"/>
                </a:solidFill>
              </a:rPr>
              <a:t>‒</a:t>
            </a:r>
            <a:endParaRPr lang="en-US" sz="2400" b="1" i="1" dirty="0">
              <a:solidFill>
                <a:srgbClr val="008A3E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8A3E"/>
                </a:solidFill>
              </a:rPr>
              <a:t>in the 3d-orbital are not included</a:t>
            </a:r>
            <a:endParaRPr lang="en-US" sz="2400" b="1" i="1" dirty="0">
              <a:solidFill>
                <a:srgbClr val="008A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68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297460"/>
            <a:ext cx="8177349" cy="5128054"/>
          </a:xfrm>
        </p:spPr>
        <p:txBody>
          <a:bodyPr>
            <a:normAutofit/>
          </a:bodyPr>
          <a:lstStyle/>
          <a:p>
            <a:pPr marL="0" lvl="1" indent="0">
              <a:spcBef>
                <a:spcPts val="1200"/>
              </a:spcBef>
              <a:buNone/>
            </a:pPr>
            <a:r>
              <a:rPr lang="en-US" sz="2800" dirty="0" smtClean="0"/>
              <a:t>Steps of process</a:t>
            </a:r>
          </a:p>
          <a:p>
            <a:pPr marL="514350" lvl="1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Write the electron configuration</a:t>
            </a:r>
          </a:p>
          <a:p>
            <a:pPr marL="514350" lvl="1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Identify the highest principle quantum number</a:t>
            </a:r>
          </a:p>
          <a:p>
            <a:pPr marL="514350" lvl="1" indent="-514350">
              <a:spcBef>
                <a:spcPts val="600"/>
              </a:spcBef>
              <a:buFont typeface="+mj-lt"/>
              <a:buAutoNum type="arabicParenR"/>
            </a:pPr>
            <a:r>
              <a:rPr lang="en-US" sz="2800" dirty="0" smtClean="0"/>
              <a:t>Add up all of the superscripts</a:t>
            </a:r>
          </a:p>
          <a:p>
            <a:pPr marL="0" lvl="1" indent="0">
              <a:spcBef>
                <a:spcPts val="2400"/>
              </a:spcBef>
              <a:buNone/>
            </a:pPr>
            <a:r>
              <a:rPr lang="en-US" sz="2800" dirty="0"/>
              <a:t>How many valence electrons does </a:t>
            </a:r>
            <a:r>
              <a:rPr lang="en-US" sz="2800" dirty="0" err="1" smtClean="0"/>
              <a:t>Pb</a:t>
            </a:r>
            <a:r>
              <a:rPr lang="en-US" sz="2800" dirty="0" smtClean="0"/>
              <a:t> </a:t>
            </a:r>
            <a:r>
              <a:rPr lang="en-US" sz="2800" dirty="0"/>
              <a:t>have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26222" y="4336170"/>
            <a:ext cx="4291559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[Xe] 6s</a:t>
            </a:r>
            <a:r>
              <a:rPr lang="en-US" sz="3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4f</a:t>
            </a:r>
            <a:r>
              <a:rPr lang="en-US" sz="3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5d</a:t>
            </a:r>
            <a:r>
              <a:rPr lang="en-US" sz="3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6p</a:t>
            </a:r>
            <a:r>
              <a:rPr lang="en-US" sz="3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0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9921" y="5082748"/>
            <a:ext cx="4184158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[Xe] 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4f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5d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770034" y="5112910"/>
            <a:ext cx="2835750" cy="349676"/>
            <a:chOff x="3770034" y="5112910"/>
            <a:chExt cx="2835750" cy="349676"/>
          </a:xfrm>
        </p:grpSpPr>
        <p:sp>
          <p:nvSpPr>
            <p:cNvPr id="6" name="Oval 5"/>
            <p:cNvSpPr/>
            <p:nvPr/>
          </p:nvSpPr>
          <p:spPr>
            <a:xfrm>
              <a:off x="3770034" y="5112910"/>
              <a:ext cx="266700" cy="34967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339084" y="5112910"/>
              <a:ext cx="266700" cy="34967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990204" y="6024949"/>
            <a:ext cx="516359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1"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has 4 valence electrons</a:t>
            </a:r>
            <a:endParaRPr lang="en-US" sz="2800" b="1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598" y="272141"/>
            <a:ext cx="3276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8A3E"/>
                </a:solidFill>
              </a:rPr>
              <a:t>Notice the e</a:t>
            </a:r>
            <a:r>
              <a:rPr lang="en-US" sz="3200" b="1" i="1" baseline="30000" dirty="0" smtClean="0">
                <a:solidFill>
                  <a:srgbClr val="008A3E"/>
                </a:solidFill>
              </a:rPr>
              <a:t>‒</a:t>
            </a:r>
            <a:r>
              <a:rPr lang="en-US" sz="2400" b="1" i="1" dirty="0" smtClean="0">
                <a:solidFill>
                  <a:srgbClr val="008A3E"/>
                </a:solidFill>
              </a:rPr>
              <a:t> in</a:t>
            </a:r>
          </a:p>
          <a:p>
            <a:pPr algn="ctr"/>
            <a:r>
              <a:rPr lang="en-US" sz="2400" b="1" i="1" dirty="0" smtClean="0">
                <a:solidFill>
                  <a:srgbClr val="008A3E"/>
                </a:solidFill>
              </a:rPr>
              <a:t> the 4f- and 5d-orbitals</a:t>
            </a:r>
          </a:p>
          <a:p>
            <a:pPr algn="ctr"/>
            <a:r>
              <a:rPr lang="en-US" sz="2400" b="1" i="1" dirty="0" smtClean="0">
                <a:solidFill>
                  <a:srgbClr val="008A3E"/>
                </a:solidFill>
              </a:rPr>
              <a:t>are not included</a:t>
            </a:r>
            <a:endParaRPr lang="en-US" sz="2400" b="1" i="1" dirty="0">
              <a:solidFill>
                <a:srgbClr val="008A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15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15719</TotalTime>
  <Words>1879</Words>
  <Application>Microsoft Office PowerPoint</Application>
  <PresentationFormat>On-screen Show (4:3)</PresentationFormat>
  <Paragraphs>525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Do Now</vt:lpstr>
      <vt:lpstr>Do Now Review</vt:lpstr>
      <vt:lpstr>Electron Theory &amp; Periodic Behavior</vt:lpstr>
      <vt:lpstr>Why Periodic Behavior?</vt:lpstr>
      <vt:lpstr>Valence Electrons</vt:lpstr>
      <vt:lpstr>Example 1</vt:lpstr>
      <vt:lpstr>Example 2</vt:lpstr>
      <vt:lpstr>Example 3</vt:lpstr>
      <vt:lpstr>Example 4</vt:lpstr>
      <vt:lpstr>Common Error</vt:lpstr>
      <vt:lpstr>Individual Practice</vt:lpstr>
      <vt:lpstr>Individual Practice</vt:lpstr>
      <vt:lpstr>Individual Practice</vt:lpstr>
      <vt:lpstr>Individual Practice</vt:lpstr>
      <vt:lpstr>Individual Practice</vt:lpstr>
      <vt:lpstr>Individual Practice</vt:lpstr>
      <vt:lpstr>Reading the Periodic Table</vt:lpstr>
      <vt:lpstr>Key Exception</vt:lpstr>
      <vt:lpstr>Valence Electrons are the same within each Group                                                                                             Write this in your notes</vt:lpstr>
      <vt:lpstr>Transition &amp; Inner-Transition Metals</vt:lpstr>
      <vt:lpstr>Valences of Transition Metals</vt:lpstr>
      <vt:lpstr>Check for Understanding</vt:lpstr>
      <vt:lpstr>Check for Understanding</vt:lpstr>
      <vt:lpstr>Back to Periodic Behavior</vt:lpstr>
      <vt:lpstr>What do atoms want? </vt:lpstr>
      <vt:lpstr>PowerPoint Presentation</vt:lpstr>
      <vt:lpstr>What is special about the electron configuration of noble gasses?</vt:lpstr>
      <vt:lpstr>What is special about the electron configuration of noble gasses?</vt:lpstr>
      <vt:lpstr>What Atoms Want</vt:lpstr>
      <vt:lpstr>PowerPoint Presentation</vt:lpstr>
      <vt:lpstr>PowerPoint Presentation</vt:lpstr>
      <vt:lpstr>Question</vt:lpstr>
      <vt:lpstr>Check for Understanding</vt:lpstr>
      <vt:lpstr>Check for Understanding</vt:lpstr>
      <vt:lpstr>Check for Understanding</vt:lpstr>
      <vt:lpstr>Check for Understanding</vt:lpstr>
      <vt:lpstr>Electron Theory &amp; Periodic Behavior</vt:lpstr>
      <vt:lpstr>Online Homework</vt:lpstr>
      <vt:lpstr>Backup Slides</vt:lpstr>
      <vt:lpstr>Valences of Transition Metals</vt:lpstr>
      <vt:lpstr>Valence Electrons</vt:lpstr>
      <vt:lpstr>Periodic Trends</vt:lpstr>
      <vt:lpstr>Oxidation Numbers</vt:lpstr>
      <vt:lpstr>Problems for Worksheet</vt:lpstr>
      <vt:lpstr>PowerPoint Presentation</vt:lpstr>
      <vt:lpstr>Problems for Worksheet</vt:lpstr>
      <vt:lpstr>Homework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923</cp:revision>
  <cp:lastPrinted>2014-04-03T20:29:13Z</cp:lastPrinted>
  <dcterms:created xsi:type="dcterms:W3CDTF">2012-09-15T16:31:25Z</dcterms:created>
  <dcterms:modified xsi:type="dcterms:W3CDTF">2016-02-15T21:33:22Z</dcterms:modified>
</cp:coreProperties>
</file>