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1018" r:id="rId2"/>
    <p:sldId id="1014" r:id="rId3"/>
    <p:sldId id="1015" r:id="rId4"/>
    <p:sldId id="1016" r:id="rId5"/>
    <p:sldId id="1017" r:id="rId6"/>
    <p:sldId id="1019" r:id="rId7"/>
    <p:sldId id="1031" r:id="rId8"/>
    <p:sldId id="1030" r:id="rId9"/>
    <p:sldId id="686" r:id="rId10"/>
    <p:sldId id="938" r:id="rId11"/>
    <p:sldId id="1020" r:id="rId12"/>
    <p:sldId id="1021" r:id="rId13"/>
    <p:sldId id="923" r:id="rId14"/>
    <p:sldId id="922" r:id="rId15"/>
    <p:sldId id="1022" r:id="rId16"/>
    <p:sldId id="927" r:id="rId17"/>
    <p:sldId id="928" r:id="rId18"/>
    <p:sldId id="929" r:id="rId19"/>
    <p:sldId id="950" r:id="rId20"/>
    <p:sldId id="1023" r:id="rId21"/>
    <p:sldId id="937" r:id="rId22"/>
    <p:sldId id="939" r:id="rId23"/>
    <p:sldId id="1029" r:id="rId24"/>
    <p:sldId id="930" r:id="rId25"/>
    <p:sldId id="941" r:id="rId26"/>
    <p:sldId id="942" r:id="rId27"/>
    <p:sldId id="949" r:id="rId28"/>
    <p:sldId id="947" r:id="rId29"/>
    <p:sldId id="943" r:id="rId30"/>
    <p:sldId id="944" r:id="rId31"/>
    <p:sldId id="945" r:id="rId32"/>
    <p:sldId id="946" r:id="rId33"/>
    <p:sldId id="948" r:id="rId34"/>
    <p:sldId id="966" r:id="rId35"/>
    <p:sldId id="993" r:id="rId36"/>
    <p:sldId id="994" r:id="rId37"/>
    <p:sldId id="995" r:id="rId38"/>
    <p:sldId id="996" r:id="rId39"/>
    <p:sldId id="997" r:id="rId40"/>
    <p:sldId id="1024" r:id="rId41"/>
    <p:sldId id="1026" r:id="rId42"/>
    <p:sldId id="1027" r:id="rId43"/>
    <p:sldId id="1028" r:id="rId44"/>
    <p:sldId id="980" r:id="rId45"/>
    <p:sldId id="933" r:id="rId46"/>
    <p:sldId id="940" r:id="rId47"/>
    <p:sldId id="935" r:id="rId48"/>
    <p:sldId id="955" r:id="rId49"/>
    <p:sldId id="1032" r:id="rId50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FF66"/>
    <a:srgbClr val="008A3E"/>
    <a:srgbClr val="4BACC6"/>
    <a:srgbClr val="0066FF"/>
    <a:srgbClr val="FFFF99"/>
    <a:srgbClr val="CCFF99"/>
    <a:srgbClr val="99FF99"/>
    <a:srgbClr val="CCFFF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56" autoAdjust="0"/>
    <p:restoredTop sz="86375" autoAdjust="0"/>
  </p:normalViewPr>
  <p:slideViewPr>
    <p:cSldViewPr snapToGrid="0">
      <p:cViewPr>
        <p:scale>
          <a:sx n="80" d="100"/>
          <a:sy n="80" d="100"/>
        </p:scale>
        <p:origin x="-1507" y="-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78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20" tIns="46660" rIns="93320" bIns="466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4" y="0"/>
            <a:ext cx="3044719" cy="465614"/>
          </a:xfrm>
          <a:prstGeom prst="rect">
            <a:avLst/>
          </a:prstGeom>
        </p:spPr>
        <p:txBody>
          <a:bodyPr vert="horz" lIns="93320" tIns="46660" rIns="93320" bIns="46660" rtlCol="0"/>
          <a:lstStyle>
            <a:lvl1pPr algn="r">
              <a:defRPr sz="1200"/>
            </a:lvl1pPr>
          </a:lstStyle>
          <a:p>
            <a:fld id="{169CBA31-FBA6-4B3A-ADEC-DB1447EE8D3B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0" tIns="46660" rIns="93320" bIns="466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20" tIns="46660" rIns="93320" bIns="4666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20" tIns="46660" rIns="93320" bIns="466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4" y="8845045"/>
            <a:ext cx="3044719" cy="465614"/>
          </a:xfrm>
          <a:prstGeom prst="rect">
            <a:avLst/>
          </a:prstGeom>
        </p:spPr>
        <p:txBody>
          <a:bodyPr vert="horz" lIns="93320" tIns="46660" rIns="93320" bIns="46660" rtlCol="0" anchor="b"/>
          <a:lstStyle>
            <a:lvl1pPr algn="r">
              <a:defRPr sz="1200"/>
            </a:lvl1pPr>
          </a:lstStyle>
          <a:p>
            <a:fld id="{456893B1-E79D-408E-AFE0-A9919F43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8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4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6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6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630238" indent="-227013">
              <a:spcBef>
                <a:spcPts val="300"/>
              </a:spcBef>
              <a:defRPr sz="2400">
                <a:solidFill>
                  <a:schemeClr val="tx1"/>
                </a:solidFill>
              </a:defRPr>
            </a:lvl2pPr>
            <a:lvl3pPr marL="912813" indent="-222250">
              <a:spcBef>
                <a:spcPts val="0"/>
              </a:spcBef>
              <a:buFont typeface="Arial" pitchFamily="34" charset="0"/>
              <a:buChar char="»"/>
              <a:defRPr sz="2000" i="1">
                <a:solidFill>
                  <a:schemeClr val="tx1"/>
                </a:solidFill>
              </a:defRPr>
            </a:lvl3pPr>
            <a:lvl4pPr marL="1254125" indent="-234950" defTabSz="1087438">
              <a:spcBef>
                <a:spcPts val="0"/>
              </a:spcBef>
              <a:defRPr sz="1800">
                <a:solidFill>
                  <a:schemeClr val="tx1"/>
                </a:solidFill>
              </a:defRPr>
            </a:lvl4pPr>
            <a:lvl5pPr marL="1600200" indent="-220663">
              <a:spcBef>
                <a:spcPts val="0"/>
              </a:spcBef>
              <a:defRPr sz="1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8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76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4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2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7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7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7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6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274638"/>
            <a:ext cx="877824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297460"/>
            <a:ext cx="8778240" cy="5128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457594" y="6596390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 smtClean="0">
                <a:latin typeface="Arial" pitchFamily="34" charset="0"/>
                <a:cs typeface="Arial" pitchFamily="34" charset="0"/>
              </a:rPr>
              <a:t>slide </a:t>
            </a:r>
            <a:fld id="{6ABBB7C1-35F2-45E0-95DF-06E8CFB61640}" type="slidenum">
              <a:rPr lang="en-US" sz="11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0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Wingdings" pitchFamily="2" charset="2"/>
        <a:buChar char="Ø"/>
        <a:defRPr sz="32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1825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24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573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00200" indent="-228600" algn="l" defTabSz="914400" rtl="0" eaLnBrk="1" latinLnBrk="0" hangingPunct="1">
        <a:spcBef>
          <a:spcPts val="0"/>
        </a:spcBef>
        <a:buFont typeface="Arial" pitchFamily="34" charset="0"/>
        <a:buChar char="»"/>
        <a:tabLst/>
        <a:defRPr sz="20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18540" y="1181100"/>
            <a:ext cx="7106920" cy="5244414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Write the long electron configuration for each atom:</a:t>
            </a:r>
          </a:p>
          <a:p>
            <a:pPr marL="0" indent="0">
              <a:spcBef>
                <a:spcPts val="2400"/>
              </a:spcBef>
              <a:buNone/>
              <a:tabLst>
                <a:tab pos="685800" algn="l"/>
                <a:tab pos="4521200" algn="l"/>
              </a:tabLst>
            </a:pPr>
            <a:r>
              <a:rPr lang="en-US" sz="2800" b="1" dirty="0" smtClean="0">
                <a:solidFill>
                  <a:srgbClr val="0070C0"/>
                </a:solidFill>
              </a:rPr>
              <a:t>  1)	neon</a:t>
            </a:r>
            <a:r>
              <a:rPr lang="en-US" sz="2800" b="1" dirty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1s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, 2s</a:t>
            </a:r>
            <a:r>
              <a:rPr lang="en-US" sz="2800" b="1" baseline="30000" dirty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bg1"/>
                </a:solidFill>
              </a:rPr>
              <a:t>2p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6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2400"/>
              </a:spcBef>
              <a:buNone/>
              <a:tabLst>
                <a:tab pos="685800" algn="l"/>
                <a:tab pos="4521200" algn="l"/>
              </a:tabLst>
            </a:pPr>
            <a:r>
              <a:rPr lang="en-US" sz="2800" b="1" dirty="0" smtClean="0">
                <a:solidFill>
                  <a:srgbClr val="0070C0"/>
                </a:solidFill>
              </a:rPr>
              <a:t>  2)	fluorine anion</a:t>
            </a:r>
            <a:r>
              <a:rPr lang="en-US" sz="2800" b="1" dirty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1s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, 2s</a:t>
            </a:r>
            <a:r>
              <a:rPr lang="en-US" sz="2800" b="1" baseline="30000" dirty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bg1"/>
                </a:solidFill>
              </a:rPr>
              <a:t>2p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6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0" lvl="1" indent="0">
              <a:spcBef>
                <a:spcPts val="2400"/>
              </a:spcBef>
              <a:buNone/>
              <a:tabLst>
                <a:tab pos="685800" algn="l"/>
                <a:tab pos="4521200" algn="l"/>
              </a:tabLst>
            </a:pPr>
            <a:r>
              <a:rPr lang="en-US" sz="2800" b="1" dirty="0" smtClean="0">
                <a:solidFill>
                  <a:srgbClr val="0070C0"/>
                </a:solidFill>
              </a:rPr>
              <a:t>  3)	sodium cation</a:t>
            </a:r>
            <a:r>
              <a:rPr lang="en-US" sz="2800" b="1" dirty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1s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, 2s</a:t>
            </a:r>
            <a:r>
              <a:rPr lang="en-US" sz="2800" b="1" baseline="30000" dirty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bg1"/>
                </a:solidFill>
              </a:rPr>
              <a:t>2p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6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0" lvl="1" indent="0">
              <a:spcBef>
                <a:spcPts val="2400"/>
              </a:spcBef>
              <a:buNone/>
              <a:tabLst>
                <a:tab pos="685800" algn="l"/>
                <a:tab pos="4521200" algn="l"/>
              </a:tabLst>
            </a:pPr>
            <a:r>
              <a:rPr lang="en-US" sz="2800" b="1" dirty="0" smtClean="0">
                <a:solidFill>
                  <a:srgbClr val="0070C0"/>
                </a:solidFill>
              </a:rPr>
              <a:t>  4)</a:t>
            </a:r>
            <a:r>
              <a:rPr lang="en-US" sz="2800" b="1" dirty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rgbClr val="0070C0"/>
                </a:solidFill>
              </a:rPr>
              <a:t>oxygen </a:t>
            </a:r>
            <a:r>
              <a:rPr lang="en-US" sz="2800" b="1" dirty="0" err="1" smtClean="0">
                <a:solidFill>
                  <a:srgbClr val="0070C0"/>
                </a:solidFill>
              </a:rPr>
              <a:t>dianion</a:t>
            </a:r>
            <a:r>
              <a:rPr lang="en-US" sz="2800" b="1" dirty="0" smtClean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1s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, 2s</a:t>
            </a:r>
            <a:r>
              <a:rPr lang="en-US" sz="2800" b="1" baseline="30000" dirty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bg1"/>
                </a:solidFill>
              </a:rPr>
              <a:t>2p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6</a:t>
            </a:r>
            <a:endParaRPr lang="en-US" sz="2800" b="1" dirty="0">
              <a:solidFill>
                <a:schemeClr val="bg1"/>
              </a:solidFill>
            </a:endParaRPr>
          </a:p>
          <a:p>
            <a:pPr marL="0" lvl="1" indent="0">
              <a:spcBef>
                <a:spcPts val="2400"/>
              </a:spcBef>
              <a:buNone/>
              <a:tabLst>
                <a:tab pos="685800" algn="l"/>
                <a:tab pos="4521200" algn="l"/>
              </a:tabLst>
            </a:pPr>
            <a:r>
              <a:rPr lang="en-US" sz="2800" b="1" dirty="0" smtClean="0">
                <a:solidFill>
                  <a:srgbClr val="0070C0"/>
                </a:solidFill>
              </a:rPr>
              <a:t>  5)</a:t>
            </a:r>
            <a:r>
              <a:rPr lang="en-US" sz="2800" b="1" dirty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rgbClr val="0070C0"/>
                </a:solidFill>
              </a:rPr>
              <a:t>magnesium </a:t>
            </a:r>
            <a:r>
              <a:rPr lang="en-US" sz="2800" b="1" dirty="0" err="1" smtClean="0">
                <a:solidFill>
                  <a:srgbClr val="0070C0"/>
                </a:solidFill>
              </a:rPr>
              <a:t>dication</a:t>
            </a:r>
            <a:r>
              <a:rPr lang="en-US" sz="2800" b="1" dirty="0" smtClean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1s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, 2s</a:t>
            </a:r>
            <a:r>
              <a:rPr lang="en-US" sz="2800" b="1" baseline="30000" dirty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bg1"/>
                </a:solidFill>
              </a:rPr>
              <a:t>2p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6</a:t>
            </a:r>
            <a:endParaRPr lang="en-US" sz="2800" b="1" dirty="0">
              <a:solidFill>
                <a:schemeClr val="bg1"/>
              </a:solidFill>
            </a:endParaRPr>
          </a:p>
          <a:p>
            <a:pPr marL="0" lvl="1" indent="0">
              <a:spcBef>
                <a:spcPts val="0"/>
              </a:spcBef>
              <a:buNone/>
            </a:pP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0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74638"/>
            <a:ext cx="1993053" cy="731520"/>
          </a:xfrm>
        </p:spPr>
        <p:txBody>
          <a:bodyPr/>
          <a:lstStyle/>
          <a:p>
            <a:r>
              <a:rPr lang="en-US" dirty="0" smtClean="0"/>
              <a:t>Your Notes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5267" y="228600"/>
            <a:ext cx="6608233" cy="6400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b="1" u="heavy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Periodic Table Vocabulary</a:t>
            </a:r>
          </a:p>
          <a:p>
            <a:pPr marL="1371600" indent="-1371600">
              <a:spcBef>
                <a:spcPts val="1800"/>
              </a:spcBef>
            </a:pPr>
            <a:r>
              <a:rPr lang="en-US" u="sng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Periodic Law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 -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there is a periodic repetition of chemical and physical properties of the elements when they are arranged by increasing atomic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number</a:t>
            </a:r>
          </a:p>
          <a:p>
            <a:pPr marL="1371600" indent="-1371600">
              <a:spcBef>
                <a:spcPts val="1200"/>
              </a:spcBef>
            </a:pPr>
            <a:r>
              <a:rPr lang="en-US" u="sng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Periodic Table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- element boxes arranged in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order of increasing atomic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number</a:t>
            </a:r>
          </a:p>
          <a:p>
            <a:pPr marL="1371600" indent="-1371600">
              <a:spcBef>
                <a:spcPts val="1200"/>
              </a:spcBef>
            </a:pPr>
            <a:r>
              <a:rPr lang="en-US" u="sng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Groups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- columns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on the periodic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table</a:t>
            </a:r>
          </a:p>
          <a:p>
            <a:pPr marL="1371600" indent="-1371600">
              <a:spcBef>
                <a:spcPts val="1200"/>
              </a:spcBef>
            </a:pPr>
            <a:r>
              <a:rPr lang="en-US" u="sng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Periods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- rows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on the periodic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table</a:t>
            </a:r>
          </a:p>
          <a:p>
            <a:pPr marL="1371600" indent="-1371600">
              <a:spcBef>
                <a:spcPts val="1200"/>
              </a:spcBef>
            </a:pPr>
            <a:r>
              <a:rPr lang="en-US" u="sng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Main Group Elements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- elements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 Groups 1, 2,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13-18 (also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called "Representative Elements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")</a:t>
            </a:r>
          </a:p>
          <a:p>
            <a:pPr marL="1371600" indent="-1371600">
              <a:spcBef>
                <a:spcPts val="1200"/>
              </a:spcBef>
            </a:pPr>
            <a:r>
              <a:rPr lang="en-US" u="sng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Transition Elements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- elements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 Groups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3-12</a:t>
            </a:r>
          </a:p>
          <a:p>
            <a:pPr marL="1371600" indent="-1371600"/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. . </a:t>
            </a:r>
          </a:p>
          <a:p>
            <a:pPr marL="1371600" indent="-1371600"/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US" b="1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297" y="2379133"/>
            <a:ext cx="20617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If it is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write it down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89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1270000"/>
            <a:ext cx="4445000" cy="4318000"/>
          </a:xfrm>
        </p:spPr>
        <p:txBody>
          <a:bodyPr/>
          <a:lstStyle/>
          <a:p>
            <a:r>
              <a:rPr lang="en-US" b="1" dirty="0" smtClean="0"/>
              <a:t>Our periodic table has the format shown right</a:t>
            </a:r>
          </a:p>
          <a:p>
            <a:pPr>
              <a:spcBef>
                <a:spcPts val="16200"/>
              </a:spcBef>
            </a:pPr>
            <a:r>
              <a:rPr lang="en-US" b="1" dirty="0" smtClean="0"/>
              <a:t>The periodic tables in this unit use a different format shown right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147320"/>
            <a:ext cx="4145280" cy="31089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3601720"/>
            <a:ext cx="4145280" cy="31089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920" y="274320"/>
            <a:ext cx="38331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Note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75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64" b="9481"/>
          <a:stretch/>
        </p:blipFill>
        <p:spPr bwMode="auto">
          <a:xfrm>
            <a:off x="0" y="0"/>
            <a:ext cx="9144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182880" y="2971800"/>
            <a:ext cx="8778240" cy="914400"/>
          </a:xfrm>
          <a:prstGeom prst="wedgeRectCallout">
            <a:avLst>
              <a:gd name="adj1" fmla="val 42831"/>
              <a:gd name="adj2" fmla="val -119207"/>
            </a:avLst>
          </a:prstGeom>
          <a:solidFill>
            <a:srgbClr val="006600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 (Z=71) &amp;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Lr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(Z=103) are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moved from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f-block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19" b="10592"/>
          <a:stretch/>
        </p:blipFill>
        <p:spPr bwMode="auto">
          <a:xfrm>
            <a:off x="0" y="4465320"/>
            <a:ext cx="9144000" cy="239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74380" y="1333500"/>
            <a:ext cx="566928" cy="932688"/>
          </a:xfrm>
          <a:prstGeom prst="rect">
            <a:avLst/>
          </a:prstGeom>
          <a:noFill/>
          <a:ln w="123825" cmpd="thinThick"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182880" y="2971800"/>
            <a:ext cx="8778240" cy="914400"/>
          </a:xfrm>
          <a:prstGeom prst="wedgeRectCallout">
            <a:avLst>
              <a:gd name="adj1" fmla="val -32497"/>
              <a:gd name="adj2" fmla="val 10116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shown in the d-block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7" y="5462665"/>
            <a:ext cx="1023258" cy="1232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7" y="979712"/>
            <a:ext cx="1023258" cy="1232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00480" y="4531813"/>
            <a:ext cx="566928" cy="932688"/>
          </a:xfrm>
          <a:prstGeom prst="rect">
            <a:avLst/>
          </a:prstGeom>
          <a:noFill/>
          <a:ln w="123825" cmpd="thinThick"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1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9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Periodic Property?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Periodic - occurring at regular intervals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 periodic property is a property that occurs at regular intervals</a:t>
            </a:r>
          </a:p>
          <a:p>
            <a:r>
              <a:rPr lang="en-US" dirty="0" smtClean="0"/>
              <a:t>Winter is a periodic property of the climate in Rhode Island</a:t>
            </a:r>
          </a:p>
          <a:p>
            <a:pPr lvl="1"/>
            <a:r>
              <a:rPr lang="en-US" dirty="0" smtClean="0"/>
              <a:t>Winter begins every 12 months (regular interval)</a:t>
            </a:r>
          </a:p>
          <a:p>
            <a:r>
              <a:rPr lang="en-US" dirty="0" smtClean="0"/>
              <a:t>Telephone poles are a periodic property of most roads in Scituate</a:t>
            </a:r>
          </a:p>
          <a:p>
            <a:pPr lvl="1"/>
            <a:r>
              <a:rPr lang="en-US" dirty="0" smtClean="0"/>
              <a:t>Poles are found </a:t>
            </a:r>
            <a:r>
              <a:rPr lang="en-US" dirty="0"/>
              <a:t>every ~100 </a:t>
            </a:r>
            <a:r>
              <a:rPr lang="en-US" dirty="0" smtClean="0"/>
              <a:t>yards (regular interval)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61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2720" y="4000500"/>
            <a:ext cx="8798560" cy="19304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 anchor="b" anchorCtr="0">
            <a:noAutofit/>
          </a:bodyPr>
          <a:lstStyle/>
          <a:p>
            <a:pPr algn="r"/>
            <a:r>
              <a:rPr lang="en-US" b="1" i="1" dirty="0" smtClean="0">
                <a:solidFill>
                  <a:srgbClr val="FF0000"/>
                </a:solidFill>
              </a:rPr>
              <a:t>write this in your notes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Properties of Elements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4150" y="1297460"/>
            <a:ext cx="8775700" cy="5128054"/>
          </a:xfrm>
        </p:spPr>
        <p:txBody>
          <a:bodyPr/>
          <a:lstStyle/>
          <a:p>
            <a:r>
              <a:rPr lang="en-US" dirty="0" smtClean="0"/>
              <a:t>Elements have properties </a:t>
            </a:r>
            <a:r>
              <a:rPr lang="en-US" dirty="0"/>
              <a:t>that </a:t>
            </a:r>
            <a:r>
              <a:rPr lang="en-US" dirty="0" smtClean="0"/>
              <a:t>repeat themselves</a:t>
            </a:r>
          </a:p>
          <a:p>
            <a:r>
              <a:rPr lang="en-US" dirty="0" smtClean="0"/>
              <a:t>If the elements are listed in order of atomic number, these repetitions occur at regular intervals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Periodic Law - there is a periodic repetition of chemical and physical properties of the elements when they are arranged by increasing atomic number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0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Today's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97460"/>
            <a:ext cx="8869680" cy="110828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are going to learn the names and definitions of the major families in the periodic table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28" y="2677886"/>
            <a:ext cx="5377544" cy="40331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71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Periodic Table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46738"/>
            <a:ext cx="8686800" cy="461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59440" y="1257300"/>
            <a:ext cx="6425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periodic table arranges element boxes</a:t>
            </a: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order of increasing atomic number</a:t>
            </a:r>
            <a:endParaRPr lang="en-US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9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Groups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46738"/>
            <a:ext cx="8686800" cy="461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65463" y="1257300"/>
            <a:ext cx="6813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 are the columns on the periodic table</a:t>
            </a:r>
            <a:endParaRPr lang="en-US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6932" y="2395245"/>
            <a:ext cx="2350136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Add these numbers to your periodic table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42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Periods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46738"/>
            <a:ext cx="8686800" cy="461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1138" y="1257300"/>
            <a:ext cx="6301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Periods are the rows on the periodic table</a:t>
            </a:r>
            <a:endParaRPr lang="en-US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571" y="5660569"/>
            <a:ext cx="1621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Note the designation of the f-orbitals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82332" y="2874216"/>
            <a:ext cx="2350136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Add these numbers to your periodic table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16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8125" y="1937213"/>
            <a:ext cx="8686800" cy="4615524"/>
            <a:chOff x="238125" y="1937213"/>
            <a:chExt cx="8686800" cy="4615524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0" t="11781"/>
            <a:stretch/>
          </p:blipFill>
          <p:spPr bwMode="auto">
            <a:xfrm>
              <a:off x="330200" y="2019300"/>
              <a:ext cx="8585200" cy="4517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25" y="1937213"/>
              <a:ext cx="8686800" cy="4615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Metals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074420"/>
            <a:ext cx="86868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element that is solid at room temperature, a good conductor of heat and electricity, and generally shiny;  most metals are ductile and malleable</a:t>
            </a:r>
            <a:endParaRPr lang="en-US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65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18540" y="1181100"/>
            <a:ext cx="7106920" cy="5244414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Write the long electron configuration for each atom:</a:t>
            </a:r>
          </a:p>
          <a:p>
            <a:pPr marL="0" indent="0">
              <a:spcBef>
                <a:spcPts val="2400"/>
              </a:spcBef>
              <a:buNone/>
              <a:tabLst>
                <a:tab pos="685800" algn="l"/>
                <a:tab pos="4521200" algn="l"/>
              </a:tabLst>
            </a:pPr>
            <a:r>
              <a:rPr lang="en-US" sz="2800" b="1" dirty="0" smtClean="0">
                <a:solidFill>
                  <a:srgbClr val="0070C0"/>
                </a:solidFill>
              </a:rPr>
              <a:t>  1)	neon</a:t>
            </a:r>
            <a:r>
              <a:rPr lang="en-US" sz="2800" b="1" dirty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1s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, 2s</a:t>
            </a:r>
            <a:r>
              <a:rPr lang="en-US" sz="2800" b="1" baseline="30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2p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6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2400"/>
              </a:spcBef>
              <a:buNone/>
              <a:tabLst>
                <a:tab pos="685800" algn="l"/>
                <a:tab pos="4521200" algn="l"/>
              </a:tabLst>
            </a:pPr>
            <a:r>
              <a:rPr lang="en-US" sz="2800" b="1" dirty="0" smtClean="0">
                <a:solidFill>
                  <a:srgbClr val="0070C0"/>
                </a:solidFill>
              </a:rPr>
              <a:t>  2)	fluorine anion</a:t>
            </a:r>
            <a:r>
              <a:rPr lang="en-US" sz="2800" b="1" dirty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1s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, 2s</a:t>
            </a:r>
            <a:r>
              <a:rPr lang="en-US" sz="2800" b="1" baseline="30000" dirty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bg1"/>
                </a:solidFill>
              </a:rPr>
              <a:t>2p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6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0" lvl="1" indent="0">
              <a:spcBef>
                <a:spcPts val="2400"/>
              </a:spcBef>
              <a:buNone/>
              <a:tabLst>
                <a:tab pos="685800" algn="l"/>
                <a:tab pos="4521200" algn="l"/>
              </a:tabLst>
            </a:pPr>
            <a:r>
              <a:rPr lang="en-US" sz="2800" b="1" dirty="0" smtClean="0">
                <a:solidFill>
                  <a:srgbClr val="0070C0"/>
                </a:solidFill>
              </a:rPr>
              <a:t>  3)	sodium cation</a:t>
            </a:r>
            <a:r>
              <a:rPr lang="en-US" sz="2800" b="1" dirty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1s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, 2s</a:t>
            </a:r>
            <a:r>
              <a:rPr lang="en-US" sz="2800" b="1" baseline="30000" dirty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bg1"/>
                </a:solidFill>
              </a:rPr>
              <a:t>2p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6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0" lvl="1" indent="0">
              <a:spcBef>
                <a:spcPts val="2400"/>
              </a:spcBef>
              <a:buNone/>
              <a:tabLst>
                <a:tab pos="685800" algn="l"/>
                <a:tab pos="4521200" algn="l"/>
              </a:tabLst>
            </a:pPr>
            <a:r>
              <a:rPr lang="en-US" sz="2800" b="1" dirty="0" smtClean="0">
                <a:solidFill>
                  <a:srgbClr val="0070C0"/>
                </a:solidFill>
              </a:rPr>
              <a:t>  4)</a:t>
            </a:r>
            <a:r>
              <a:rPr lang="en-US" sz="2800" b="1" dirty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rgbClr val="0070C0"/>
                </a:solidFill>
              </a:rPr>
              <a:t>oxygen </a:t>
            </a:r>
            <a:r>
              <a:rPr lang="en-US" sz="2800" b="1" dirty="0" err="1" smtClean="0">
                <a:solidFill>
                  <a:srgbClr val="0070C0"/>
                </a:solidFill>
              </a:rPr>
              <a:t>dianion</a:t>
            </a:r>
            <a:r>
              <a:rPr lang="en-US" sz="2800" b="1" dirty="0" smtClean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1s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, 2s</a:t>
            </a:r>
            <a:r>
              <a:rPr lang="en-US" sz="2800" b="1" baseline="30000" dirty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bg1"/>
                </a:solidFill>
              </a:rPr>
              <a:t>2p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6</a:t>
            </a:r>
            <a:endParaRPr lang="en-US" sz="2800" b="1" dirty="0">
              <a:solidFill>
                <a:schemeClr val="bg1"/>
              </a:solidFill>
            </a:endParaRPr>
          </a:p>
          <a:p>
            <a:pPr marL="0" lvl="1" indent="0">
              <a:spcBef>
                <a:spcPts val="2400"/>
              </a:spcBef>
              <a:buNone/>
              <a:tabLst>
                <a:tab pos="685800" algn="l"/>
                <a:tab pos="4521200" algn="l"/>
              </a:tabLst>
            </a:pPr>
            <a:r>
              <a:rPr lang="en-US" sz="2800" b="1" dirty="0" smtClean="0">
                <a:solidFill>
                  <a:srgbClr val="0070C0"/>
                </a:solidFill>
              </a:rPr>
              <a:t>  5)</a:t>
            </a:r>
            <a:r>
              <a:rPr lang="en-US" sz="2800" b="1" dirty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rgbClr val="0070C0"/>
                </a:solidFill>
              </a:rPr>
              <a:t>magnesium </a:t>
            </a:r>
            <a:r>
              <a:rPr lang="en-US" sz="2800" b="1" dirty="0" err="1" smtClean="0">
                <a:solidFill>
                  <a:srgbClr val="0070C0"/>
                </a:solidFill>
              </a:rPr>
              <a:t>dication</a:t>
            </a:r>
            <a:r>
              <a:rPr lang="en-US" sz="2800" b="1" dirty="0" smtClean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1s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, 2s</a:t>
            </a:r>
            <a:r>
              <a:rPr lang="en-US" sz="2800" b="1" baseline="30000" dirty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bg1"/>
                </a:solidFill>
              </a:rPr>
              <a:t>2p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6</a:t>
            </a:r>
            <a:endParaRPr lang="en-US" sz="2800" b="1" dirty="0">
              <a:solidFill>
                <a:schemeClr val="bg1"/>
              </a:solidFill>
            </a:endParaRPr>
          </a:p>
          <a:p>
            <a:pPr marL="0" lvl="1" indent="0">
              <a:spcBef>
                <a:spcPts val="0"/>
              </a:spcBef>
              <a:buNone/>
            </a:pP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87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ductile - ability to drawn into wire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malleable - ability to be formed into thin sheets</a:t>
            </a:r>
          </a:p>
        </p:txBody>
      </p:sp>
    </p:spTree>
    <p:extLst>
      <p:ext uri="{BB962C8B-B14F-4D97-AF65-F5344CB8AC3E}">
        <p14:creationId xmlns:p14="http://schemas.microsoft.com/office/powerpoint/2010/main" val="240626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0025" y="1946738"/>
            <a:ext cx="8686800" cy="4615524"/>
            <a:chOff x="200025" y="1946738"/>
            <a:chExt cx="8686800" cy="4615524"/>
          </a:xfrm>
        </p:grpSpPr>
        <p:grpSp>
          <p:nvGrpSpPr>
            <p:cNvPr id="4" name="Group 3"/>
            <p:cNvGrpSpPr/>
            <p:nvPr/>
          </p:nvGrpSpPr>
          <p:grpSpPr>
            <a:xfrm>
              <a:off x="638175" y="2133600"/>
              <a:ext cx="8226425" cy="3370261"/>
              <a:chOff x="638175" y="2133600"/>
              <a:chExt cx="8226425" cy="3370261"/>
            </a:xfrm>
          </p:grpSpPr>
          <p:pic>
            <p:nvPicPr>
              <p:cNvPr id="6" name="Picture 6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040" r="25676"/>
              <a:stretch/>
            </p:blipFill>
            <p:spPr bwMode="auto">
              <a:xfrm>
                <a:off x="4241800" y="2133600"/>
                <a:ext cx="4622800" cy="3370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6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196" t="9040" r="25676" b="61731"/>
              <a:stretch/>
            </p:blipFill>
            <p:spPr bwMode="auto">
              <a:xfrm>
                <a:off x="638175" y="2212643"/>
                <a:ext cx="692150" cy="1083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25" y="1946738"/>
              <a:ext cx="8686800" cy="4615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Nonmetals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074420"/>
            <a:ext cx="8686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Elements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generally gasses or dull, brittle solids that are poor conductors of heat and electricity</a:t>
            </a:r>
            <a:endParaRPr lang="en-US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94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46738"/>
            <a:ext cx="8686800" cy="461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Metalloids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074420"/>
            <a:ext cx="8686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element that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physical and chemical properties of both metals and nonmetals</a:t>
            </a:r>
            <a:endParaRPr lang="en-US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1566" y="5057391"/>
            <a:ext cx="2475358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"B-At" Line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29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81122"/>
            <a:ext cx="8686800" cy="5453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Metals, Non-Metals &amp; Metalloids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8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46738"/>
            <a:ext cx="8686800" cy="461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Main Group Elements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026" y="1165860"/>
            <a:ext cx="6001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Elements in Groups 1, 2, 13-18</a:t>
            </a: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(also called "Representative Elements")</a:t>
            </a:r>
            <a:endParaRPr lang="en-US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53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46738"/>
            <a:ext cx="8686800" cy="461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Alkali Metals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2563" y="1074420"/>
            <a:ext cx="623887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1 elements except for hydrogen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reactive, low density for metals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79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46738"/>
            <a:ext cx="8686800" cy="461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Alkaline Earth Metals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074420"/>
            <a:ext cx="6553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2 elements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very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reactive, low density for metals</a:t>
            </a:r>
          </a:p>
        </p:txBody>
      </p:sp>
    </p:spTree>
    <p:extLst>
      <p:ext uri="{BB962C8B-B14F-4D97-AF65-F5344CB8AC3E}">
        <p14:creationId xmlns:p14="http://schemas.microsoft.com/office/powerpoint/2010/main" val="191020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46738"/>
            <a:ext cx="8686800" cy="461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Halogens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2488" y="1074420"/>
            <a:ext cx="743902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17 elements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reactive, often found as diatomic elements</a:t>
            </a:r>
          </a:p>
        </p:txBody>
      </p:sp>
    </p:spTree>
    <p:extLst>
      <p:ext uri="{BB962C8B-B14F-4D97-AF65-F5344CB8AC3E}">
        <p14:creationId xmlns:p14="http://schemas.microsoft.com/office/powerpoint/2010/main" val="279514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46738"/>
            <a:ext cx="8686800" cy="461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Noble Gasses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463" y="1074420"/>
            <a:ext cx="783907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18 elements (includes helium)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Unreactive elements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gasses at room temperature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20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46738"/>
            <a:ext cx="8686800" cy="461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Transition Metals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8250" y="1074420"/>
            <a:ext cx="66675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3-12 elements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reactive, very hard, good conductors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20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18540" y="1181100"/>
            <a:ext cx="7106920" cy="5244414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Write the long electron configuration for each atom:</a:t>
            </a:r>
          </a:p>
          <a:p>
            <a:pPr marL="0" indent="0">
              <a:spcBef>
                <a:spcPts val="2400"/>
              </a:spcBef>
              <a:buNone/>
              <a:tabLst>
                <a:tab pos="685800" algn="l"/>
                <a:tab pos="4521200" algn="l"/>
              </a:tabLst>
            </a:pPr>
            <a:r>
              <a:rPr lang="en-US" sz="2800" b="1" dirty="0" smtClean="0">
                <a:solidFill>
                  <a:srgbClr val="0070C0"/>
                </a:solidFill>
              </a:rPr>
              <a:t>  1)	neon</a:t>
            </a:r>
            <a:r>
              <a:rPr lang="en-US" sz="2800" b="1" dirty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1s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, 2s</a:t>
            </a:r>
            <a:r>
              <a:rPr lang="en-US" sz="2800" b="1" baseline="30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2p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6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2400"/>
              </a:spcBef>
              <a:buNone/>
              <a:tabLst>
                <a:tab pos="685800" algn="l"/>
                <a:tab pos="4521200" algn="l"/>
              </a:tabLst>
            </a:pPr>
            <a:r>
              <a:rPr lang="en-US" sz="2800" b="1" dirty="0" smtClean="0">
                <a:solidFill>
                  <a:srgbClr val="0070C0"/>
                </a:solidFill>
              </a:rPr>
              <a:t>  2)	fluorine anion</a:t>
            </a:r>
            <a:r>
              <a:rPr lang="en-US" sz="2800" b="1" dirty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1s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, 2s</a:t>
            </a:r>
            <a:r>
              <a:rPr lang="en-US" sz="2800" b="1" baseline="30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2p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6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lvl="1" indent="0">
              <a:spcBef>
                <a:spcPts val="2400"/>
              </a:spcBef>
              <a:buNone/>
              <a:tabLst>
                <a:tab pos="685800" algn="l"/>
                <a:tab pos="4521200" algn="l"/>
              </a:tabLst>
            </a:pPr>
            <a:r>
              <a:rPr lang="en-US" sz="2800" b="1" dirty="0" smtClean="0">
                <a:solidFill>
                  <a:srgbClr val="0070C0"/>
                </a:solidFill>
              </a:rPr>
              <a:t>  3)	sodium cation</a:t>
            </a:r>
            <a:r>
              <a:rPr lang="en-US" sz="2800" b="1" dirty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1s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, 2s</a:t>
            </a:r>
            <a:r>
              <a:rPr lang="en-US" sz="2800" b="1" baseline="30000" dirty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bg1"/>
                </a:solidFill>
              </a:rPr>
              <a:t>2p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6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0" lvl="1" indent="0">
              <a:spcBef>
                <a:spcPts val="2400"/>
              </a:spcBef>
              <a:buNone/>
              <a:tabLst>
                <a:tab pos="685800" algn="l"/>
                <a:tab pos="4521200" algn="l"/>
              </a:tabLst>
            </a:pPr>
            <a:r>
              <a:rPr lang="en-US" sz="2800" b="1" dirty="0" smtClean="0">
                <a:solidFill>
                  <a:srgbClr val="0070C0"/>
                </a:solidFill>
              </a:rPr>
              <a:t>  4)</a:t>
            </a:r>
            <a:r>
              <a:rPr lang="en-US" sz="2800" b="1" dirty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rgbClr val="0070C0"/>
                </a:solidFill>
              </a:rPr>
              <a:t>oxygen </a:t>
            </a:r>
            <a:r>
              <a:rPr lang="en-US" sz="2800" b="1" dirty="0" err="1" smtClean="0">
                <a:solidFill>
                  <a:srgbClr val="0070C0"/>
                </a:solidFill>
              </a:rPr>
              <a:t>dianion</a:t>
            </a:r>
            <a:r>
              <a:rPr lang="en-US" sz="2800" b="1" dirty="0" smtClean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1s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, 2s</a:t>
            </a:r>
            <a:r>
              <a:rPr lang="en-US" sz="2800" b="1" baseline="30000" dirty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bg1"/>
                </a:solidFill>
              </a:rPr>
              <a:t>2p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6</a:t>
            </a:r>
            <a:endParaRPr lang="en-US" sz="2800" b="1" dirty="0">
              <a:solidFill>
                <a:schemeClr val="bg1"/>
              </a:solidFill>
            </a:endParaRPr>
          </a:p>
          <a:p>
            <a:pPr marL="0" lvl="1" indent="0">
              <a:spcBef>
                <a:spcPts val="2400"/>
              </a:spcBef>
              <a:buNone/>
              <a:tabLst>
                <a:tab pos="685800" algn="l"/>
                <a:tab pos="4521200" algn="l"/>
              </a:tabLst>
            </a:pPr>
            <a:r>
              <a:rPr lang="en-US" sz="2800" b="1" dirty="0" smtClean="0">
                <a:solidFill>
                  <a:srgbClr val="0070C0"/>
                </a:solidFill>
              </a:rPr>
              <a:t>  5)</a:t>
            </a:r>
            <a:r>
              <a:rPr lang="en-US" sz="2800" b="1" dirty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rgbClr val="0070C0"/>
                </a:solidFill>
              </a:rPr>
              <a:t>magnesium </a:t>
            </a:r>
            <a:r>
              <a:rPr lang="en-US" sz="2800" b="1" dirty="0" err="1" smtClean="0">
                <a:solidFill>
                  <a:srgbClr val="0070C0"/>
                </a:solidFill>
              </a:rPr>
              <a:t>dication</a:t>
            </a:r>
            <a:r>
              <a:rPr lang="en-US" sz="2800" b="1" dirty="0" smtClean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1s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, 2s</a:t>
            </a:r>
            <a:r>
              <a:rPr lang="en-US" sz="2800" b="1" baseline="30000" dirty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bg1"/>
                </a:solidFill>
              </a:rPr>
              <a:t>2p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6</a:t>
            </a:r>
            <a:endParaRPr lang="en-US" sz="2800" b="1" dirty="0">
              <a:solidFill>
                <a:schemeClr val="bg1"/>
              </a:solidFill>
            </a:endParaRPr>
          </a:p>
          <a:p>
            <a:pPr marL="0" lvl="1" indent="0">
              <a:spcBef>
                <a:spcPts val="0"/>
              </a:spcBef>
              <a:buNone/>
            </a:pP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0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46738"/>
            <a:ext cx="8686800" cy="461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Inner Transition Metals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2025" y="1074420"/>
            <a:ext cx="721995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f-block elements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both lanthanide and actinide series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20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46738"/>
            <a:ext cx="8686800" cy="461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Lanthanide Series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9163" y="1074420"/>
            <a:ext cx="730567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Elements with Z from 57 -  70 (4f orbital block)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Pale, soft metals, reactive on heating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20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46738"/>
            <a:ext cx="8686800" cy="461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Actinide Series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60" y="1074420"/>
            <a:ext cx="749808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Elements with Z from 89 to 102 (5f orbital block)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Radioactive and very dense metals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88293"/>
            <a:ext cx="6032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20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9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390900" y="4810125"/>
            <a:ext cx="3076575" cy="1962150"/>
          </a:xfrm>
          <a:prstGeom prst="roundRect">
            <a:avLst/>
          </a:prstGeom>
          <a:noFill/>
          <a:ln w="57150"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0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09538"/>
            <a:ext cx="8778240" cy="731520"/>
          </a:xfrm>
        </p:spPr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14400"/>
            <a:ext cx="8961120" cy="551111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Which families are very reactive?</a:t>
            </a:r>
          </a:p>
          <a:p>
            <a:pPr marL="342900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Alkali metals, alkaline earth metals &amp; halogens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Which family is unreactive</a:t>
            </a:r>
          </a:p>
          <a:p>
            <a:pPr marL="342900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Noble gasses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Which family is radioactive?</a:t>
            </a:r>
          </a:p>
          <a:p>
            <a:pPr marL="342900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Actinides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What are the rows of the periodic table called?</a:t>
            </a:r>
          </a:p>
          <a:p>
            <a:pPr marL="342900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Periods</a:t>
            </a:r>
          </a:p>
          <a:p>
            <a:pPr marL="342900" indent="-342900">
              <a:spcBef>
                <a:spcPts val="600"/>
              </a:spcBef>
            </a:pPr>
            <a:r>
              <a:rPr lang="en-US" dirty="0"/>
              <a:t>What </a:t>
            </a:r>
            <a:r>
              <a:rPr lang="en-US" dirty="0" smtClean="0"/>
              <a:t>does "ductile" mean?</a:t>
            </a:r>
          </a:p>
          <a:p>
            <a:pPr marL="342900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Capable of being drawn into wire</a:t>
            </a:r>
            <a:endParaRPr lang="en-US" sz="2800" b="1" dirty="0">
              <a:solidFill>
                <a:schemeClr val="bg1"/>
              </a:solidFill>
            </a:endParaRPr>
          </a:p>
          <a:p>
            <a:pPr marL="342900" indent="-342900">
              <a:spcBef>
                <a:spcPts val="600"/>
              </a:spcBef>
            </a:pPr>
            <a:endParaRPr lang="en-US" dirty="0"/>
          </a:p>
          <a:p>
            <a:pPr marL="342900" indent="0">
              <a:spcBef>
                <a:spcPts val="600"/>
              </a:spcBef>
              <a:buNone/>
            </a:pP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2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09538"/>
            <a:ext cx="8778240" cy="731520"/>
          </a:xfrm>
        </p:spPr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14400"/>
            <a:ext cx="8961120" cy="551111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Which families are very reactive?</a:t>
            </a:r>
          </a:p>
          <a:p>
            <a:pPr marL="342900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Alkali metals, alkaline earth metals &amp; halogens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Which family is unreactive</a:t>
            </a:r>
          </a:p>
          <a:p>
            <a:pPr marL="342900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Noble gasses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Which family is radioactive?</a:t>
            </a:r>
          </a:p>
          <a:p>
            <a:pPr marL="342900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Actinides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What are the rows of the periodic table called?</a:t>
            </a:r>
          </a:p>
          <a:p>
            <a:pPr marL="342900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Periods</a:t>
            </a:r>
          </a:p>
          <a:p>
            <a:pPr marL="342900" indent="-342900">
              <a:spcBef>
                <a:spcPts val="600"/>
              </a:spcBef>
            </a:pPr>
            <a:r>
              <a:rPr lang="en-US" dirty="0"/>
              <a:t>What </a:t>
            </a:r>
            <a:r>
              <a:rPr lang="en-US" dirty="0" smtClean="0"/>
              <a:t>does "ductile" mean?</a:t>
            </a:r>
          </a:p>
          <a:p>
            <a:pPr marL="342900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Capable of being drawn into wire</a:t>
            </a:r>
            <a:endParaRPr lang="en-US" sz="2800" b="1" dirty="0">
              <a:solidFill>
                <a:schemeClr val="bg1"/>
              </a:solidFill>
            </a:endParaRPr>
          </a:p>
          <a:p>
            <a:pPr marL="342900" indent="-342900">
              <a:spcBef>
                <a:spcPts val="600"/>
              </a:spcBef>
            </a:pPr>
            <a:endParaRPr lang="en-US" dirty="0"/>
          </a:p>
          <a:p>
            <a:pPr marL="342900" indent="0">
              <a:spcBef>
                <a:spcPts val="600"/>
              </a:spcBef>
              <a:buNone/>
            </a:pP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59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09538"/>
            <a:ext cx="8778240" cy="731520"/>
          </a:xfrm>
        </p:spPr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14400"/>
            <a:ext cx="8961120" cy="551111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Which families are very reactive?</a:t>
            </a:r>
          </a:p>
          <a:p>
            <a:pPr marL="342900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Alkali metals, alkaline earth metals &amp; halogens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Which family is unreactive</a:t>
            </a:r>
          </a:p>
          <a:p>
            <a:pPr marL="342900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Noble gasses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Which family is radioactive?</a:t>
            </a:r>
          </a:p>
          <a:p>
            <a:pPr marL="342900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Actinides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What are the rows of the periodic table called?</a:t>
            </a:r>
          </a:p>
          <a:p>
            <a:pPr marL="342900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Periods</a:t>
            </a:r>
          </a:p>
          <a:p>
            <a:pPr marL="342900" indent="-342900">
              <a:spcBef>
                <a:spcPts val="600"/>
              </a:spcBef>
            </a:pPr>
            <a:r>
              <a:rPr lang="en-US" dirty="0"/>
              <a:t>What </a:t>
            </a:r>
            <a:r>
              <a:rPr lang="en-US" dirty="0" smtClean="0"/>
              <a:t>does "ductile" mean?</a:t>
            </a:r>
          </a:p>
          <a:p>
            <a:pPr marL="342900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Capable of being drawn into wire</a:t>
            </a:r>
            <a:endParaRPr lang="en-US" sz="2800" b="1" dirty="0">
              <a:solidFill>
                <a:schemeClr val="bg1"/>
              </a:solidFill>
            </a:endParaRPr>
          </a:p>
          <a:p>
            <a:pPr marL="342900" indent="-342900">
              <a:spcBef>
                <a:spcPts val="600"/>
              </a:spcBef>
            </a:pPr>
            <a:endParaRPr lang="en-US" dirty="0"/>
          </a:p>
          <a:p>
            <a:pPr marL="342900" indent="0">
              <a:spcBef>
                <a:spcPts val="600"/>
              </a:spcBef>
              <a:buNone/>
            </a:pP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59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09538"/>
            <a:ext cx="8778240" cy="731520"/>
          </a:xfrm>
        </p:spPr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14400"/>
            <a:ext cx="8961120" cy="551111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Which families are very reactive?</a:t>
            </a:r>
          </a:p>
          <a:p>
            <a:pPr marL="342900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Alkali metals, alkaline earth metals &amp; halogens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Which family is unreactive</a:t>
            </a:r>
          </a:p>
          <a:p>
            <a:pPr marL="342900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Noble gasses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Which family is radioactive?</a:t>
            </a:r>
          </a:p>
          <a:p>
            <a:pPr marL="342900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Actinides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What are the rows of the periodic table called?</a:t>
            </a:r>
          </a:p>
          <a:p>
            <a:pPr marL="342900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Periods</a:t>
            </a:r>
          </a:p>
          <a:p>
            <a:pPr marL="342900" indent="-342900">
              <a:spcBef>
                <a:spcPts val="600"/>
              </a:spcBef>
            </a:pPr>
            <a:r>
              <a:rPr lang="en-US" dirty="0"/>
              <a:t>What </a:t>
            </a:r>
            <a:r>
              <a:rPr lang="en-US" dirty="0" smtClean="0"/>
              <a:t>does "ductile" mean?</a:t>
            </a:r>
          </a:p>
          <a:p>
            <a:pPr marL="342900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Capable of being drawn into wire</a:t>
            </a:r>
            <a:endParaRPr lang="en-US" sz="2800" b="1" dirty="0">
              <a:solidFill>
                <a:schemeClr val="bg1"/>
              </a:solidFill>
            </a:endParaRPr>
          </a:p>
          <a:p>
            <a:pPr marL="342900" indent="-342900">
              <a:spcBef>
                <a:spcPts val="600"/>
              </a:spcBef>
            </a:pPr>
            <a:endParaRPr lang="en-US" dirty="0"/>
          </a:p>
          <a:p>
            <a:pPr marL="342900" indent="0">
              <a:spcBef>
                <a:spcPts val="600"/>
              </a:spcBef>
              <a:buNone/>
            </a:pP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59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09538"/>
            <a:ext cx="8778240" cy="731520"/>
          </a:xfrm>
        </p:spPr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14400"/>
            <a:ext cx="8961120" cy="551111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Which families are very reactive?</a:t>
            </a:r>
          </a:p>
          <a:p>
            <a:pPr marL="342900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Alkali metals, alkaline earth metals &amp; halogens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Which family is unreactive</a:t>
            </a:r>
          </a:p>
          <a:p>
            <a:pPr marL="342900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Noble gasses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Which family is radioactive?</a:t>
            </a:r>
          </a:p>
          <a:p>
            <a:pPr marL="342900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Actinides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What are the rows of the periodic table called?</a:t>
            </a:r>
          </a:p>
          <a:p>
            <a:pPr marL="342900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Periods</a:t>
            </a:r>
          </a:p>
          <a:p>
            <a:pPr marL="342900" indent="-342900">
              <a:spcBef>
                <a:spcPts val="600"/>
              </a:spcBef>
            </a:pPr>
            <a:r>
              <a:rPr lang="en-US" dirty="0"/>
              <a:t>What </a:t>
            </a:r>
            <a:r>
              <a:rPr lang="en-US" dirty="0" smtClean="0"/>
              <a:t>does "ductile" mean?</a:t>
            </a:r>
          </a:p>
          <a:p>
            <a:pPr marL="342900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Capable of being drawn into wire</a:t>
            </a:r>
            <a:endParaRPr lang="en-US" sz="2800" b="1" dirty="0">
              <a:solidFill>
                <a:schemeClr val="bg1"/>
              </a:solidFill>
            </a:endParaRPr>
          </a:p>
          <a:p>
            <a:pPr marL="342900" indent="-342900">
              <a:spcBef>
                <a:spcPts val="600"/>
              </a:spcBef>
            </a:pPr>
            <a:endParaRPr lang="en-US" dirty="0"/>
          </a:p>
          <a:p>
            <a:pPr marL="342900" indent="0">
              <a:spcBef>
                <a:spcPts val="600"/>
              </a:spcBef>
              <a:buNone/>
            </a:pP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59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09538"/>
            <a:ext cx="8778240" cy="731520"/>
          </a:xfrm>
        </p:spPr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14400"/>
            <a:ext cx="8961120" cy="551111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Which families are very reactive?</a:t>
            </a:r>
          </a:p>
          <a:p>
            <a:pPr marL="342900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Alkali metals, alkaline earth metals &amp; halogens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Which family is unreactive</a:t>
            </a:r>
          </a:p>
          <a:p>
            <a:pPr marL="342900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Noble gasses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Which family is radioactive?</a:t>
            </a:r>
          </a:p>
          <a:p>
            <a:pPr marL="342900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Actinides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What are the rows of the periodic table called?</a:t>
            </a:r>
          </a:p>
          <a:p>
            <a:pPr marL="342900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Periods</a:t>
            </a:r>
          </a:p>
          <a:p>
            <a:pPr marL="342900" indent="-342900">
              <a:spcBef>
                <a:spcPts val="600"/>
              </a:spcBef>
            </a:pPr>
            <a:r>
              <a:rPr lang="en-US" dirty="0"/>
              <a:t>What </a:t>
            </a:r>
            <a:r>
              <a:rPr lang="en-US" dirty="0" smtClean="0"/>
              <a:t>does "ductile" mean?</a:t>
            </a:r>
          </a:p>
          <a:p>
            <a:pPr marL="342900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Capable of being drawn into wire</a:t>
            </a:r>
            <a:endParaRPr lang="en-US" sz="2800" b="1" dirty="0">
              <a:solidFill>
                <a:srgbClr val="FF0000"/>
              </a:solidFill>
            </a:endParaRPr>
          </a:p>
          <a:p>
            <a:pPr marL="342900" indent="-342900">
              <a:spcBef>
                <a:spcPts val="600"/>
              </a:spcBef>
            </a:pPr>
            <a:endParaRPr lang="en-US" dirty="0"/>
          </a:p>
          <a:p>
            <a:pPr marL="342900" indent="0">
              <a:spcBef>
                <a:spcPts val="600"/>
              </a:spcBef>
              <a:buNone/>
            </a:pP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59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18540" y="1181100"/>
            <a:ext cx="7106920" cy="5244414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Write the long electron configuration for each atom:</a:t>
            </a:r>
          </a:p>
          <a:p>
            <a:pPr marL="0" indent="0">
              <a:spcBef>
                <a:spcPts val="2400"/>
              </a:spcBef>
              <a:buNone/>
              <a:tabLst>
                <a:tab pos="685800" algn="l"/>
                <a:tab pos="4521200" algn="l"/>
              </a:tabLst>
            </a:pPr>
            <a:r>
              <a:rPr lang="en-US" sz="2800" b="1" dirty="0" smtClean="0">
                <a:solidFill>
                  <a:srgbClr val="0070C0"/>
                </a:solidFill>
              </a:rPr>
              <a:t>  1)	neon</a:t>
            </a:r>
            <a:r>
              <a:rPr lang="en-US" sz="2800" b="1" dirty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1s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, 2s</a:t>
            </a:r>
            <a:r>
              <a:rPr lang="en-US" sz="2800" b="1" baseline="30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2p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6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2400"/>
              </a:spcBef>
              <a:buNone/>
              <a:tabLst>
                <a:tab pos="685800" algn="l"/>
                <a:tab pos="4521200" algn="l"/>
              </a:tabLst>
            </a:pPr>
            <a:r>
              <a:rPr lang="en-US" sz="2800" b="1" dirty="0" smtClean="0">
                <a:solidFill>
                  <a:srgbClr val="0070C0"/>
                </a:solidFill>
              </a:rPr>
              <a:t>  2)	fluorine anion</a:t>
            </a:r>
            <a:r>
              <a:rPr lang="en-US" sz="2800" b="1" dirty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1s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, 2s</a:t>
            </a:r>
            <a:r>
              <a:rPr lang="en-US" sz="2800" b="1" baseline="30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2p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6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lvl="1" indent="0">
              <a:spcBef>
                <a:spcPts val="2400"/>
              </a:spcBef>
              <a:buNone/>
              <a:tabLst>
                <a:tab pos="685800" algn="l"/>
                <a:tab pos="4521200" algn="l"/>
              </a:tabLst>
            </a:pPr>
            <a:r>
              <a:rPr lang="en-US" sz="2800" b="1" dirty="0" smtClean="0">
                <a:solidFill>
                  <a:srgbClr val="0070C0"/>
                </a:solidFill>
              </a:rPr>
              <a:t>  3)	sodium cation</a:t>
            </a:r>
            <a:r>
              <a:rPr lang="en-US" sz="2800" b="1" dirty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1s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, 2s</a:t>
            </a:r>
            <a:r>
              <a:rPr lang="en-US" sz="2800" b="1" baseline="30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2p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6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lvl="1" indent="0">
              <a:spcBef>
                <a:spcPts val="2400"/>
              </a:spcBef>
              <a:buNone/>
              <a:tabLst>
                <a:tab pos="685800" algn="l"/>
                <a:tab pos="4521200" algn="l"/>
              </a:tabLst>
            </a:pPr>
            <a:r>
              <a:rPr lang="en-US" sz="2800" b="1" dirty="0" smtClean="0">
                <a:solidFill>
                  <a:srgbClr val="0070C0"/>
                </a:solidFill>
              </a:rPr>
              <a:t>  4)</a:t>
            </a:r>
            <a:r>
              <a:rPr lang="en-US" sz="2800" b="1" dirty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rgbClr val="0070C0"/>
                </a:solidFill>
              </a:rPr>
              <a:t>oxygen </a:t>
            </a:r>
            <a:r>
              <a:rPr lang="en-US" sz="2800" b="1" dirty="0" err="1" smtClean="0">
                <a:solidFill>
                  <a:srgbClr val="0070C0"/>
                </a:solidFill>
              </a:rPr>
              <a:t>dianion</a:t>
            </a:r>
            <a:r>
              <a:rPr lang="en-US" sz="2800" b="1" dirty="0" smtClean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1s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, 2s</a:t>
            </a:r>
            <a:r>
              <a:rPr lang="en-US" sz="2800" b="1" baseline="30000" dirty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bg1"/>
                </a:solidFill>
              </a:rPr>
              <a:t>2p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6</a:t>
            </a:r>
            <a:endParaRPr lang="en-US" sz="2800" b="1" dirty="0">
              <a:solidFill>
                <a:schemeClr val="bg1"/>
              </a:solidFill>
            </a:endParaRPr>
          </a:p>
          <a:p>
            <a:pPr marL="0" lvl="1" indent="0">
              <a:spcBef>
                <a:spcPts val="2400"/>
              </a:spcBef>
              <a:buNone/>
              <a:tabLst>
                <a:tab pos="685800" algn="l"/>
                <a:tab pos="4521200" algn="l"/>
              </a:tabLst>
            </a:pPr>
            <a:r>
              <a:rPr lang="en-US" sz="2800" b="1" dirty="0" smtClean="0">
                <a:solidFill>
                  <a:srgbClr val="0070C0"/>
                </a:solidFill>
              </a:rPr>
              <a:t>  5)</a:t>
            </a:r>
            <a:r>
              <a:rPr lang="en-US" sz="2800" b="1" dirty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rgbClr val="0070C0"/>
                </a:solidFill>
              </a:rPr>
              <a:t>magnesium </a:t>
            </a:r>
            <a:r>
              <a:rPr lang="en-US" sz="2800" b="1" dirty="0" err="1" smtClean="0">
                <a:solidFill>
                  <a:srgbClr val="0070C0"/>
                </a:solidFill>
              </a:rPr>
              <a:t>dication</a:t>
            </a:r>
            <a:r>
              <a:rPr lang="en-US" sz="2800" b="1" dirty="0" smtClean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1s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, 2s</a:t>
            </a:r>
            <a:r>
              <a:rPr lang="en-US" sz="2800" b="1" baseline="30000" dirty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bg1"/>
                </a:solidFill>
              </a:rPr>
              <a:t>2p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6</a:t>
            </a:r>
            <a:endParaRPr lang="en-US" sz="2800" b="1" dirty="0">
              <a:solidFill>
                <a:schemeClr val="bg1"/>
              </a:solidFill>
            </a:endParaRPr>
          </a:p>
          <a:p>
            <a:pPr marL="0" lvl="1" indent="0">
              <a:spcBef>
                <a:spcPts val="0"/>
              </a:spcBef>
              <a:buNone/>
            </a:pP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0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Online Homework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drmccarthyscience.weebly.com</a:t>
            </a:r>
          </a:p>
          <a:p>
            <a:r>
              <a:rPr lang="en-US" dirty="0" smtClean="0"/>
              <a:t>Chemistry ---&gt;  Periodic Properties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0601 - WS Periodic Properties - Families</a:t>
            </a:r>
          </a:p>
          <a:p>
            <a:endParaRPr lang="en-US" dirty="0"/>
          </a:p>
          <a:p>
            <a:pPr marL="457200" indent="0">
              <a:spcBef>
                <a:spcPts val="600"/>
              </a:spcBef>
              <a:buNone/>
            </a:pP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Reminder about online homework</a:t>
            </a:r>
          </a:p>
          <a:p>
            <a:pPr marL="1028700" indent="-342900">
              <a:spcBef>
                <a:spcPts val="600"/>
              </a:spcBef>
              <a:buFont typeface="+mj-lt"/>
              <a:buAutoNum type="arabicParenR"/>
            </a:pP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Everyone gets a different set of questions</a:t>
            </a:r>
            <a:endParaRPr lang="en-US" sz="24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028700" indent="-342900">
              <a:spcBef>
                <a:spcPts val="600"/>
              </a:spcBef>
              <a:buFont typeface="+mj-lt"/>
              <a:buAutoNum type="arabicParenR"/>
            </a:pP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Must be completed prior to test</a:t>
            </a:r>
          </a:p>
          <a:p>
            <a:pPr marL="1028700" indent="-342900">
              <a:spcBef>
                <a:spcPts val="600"/>
              </a:spcBef>
              <a:buFont typeface="+mj-lt"/>
              <a:buAutoNum type="arabicParenR"/>
            </a:pP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Completion and grade automatically recorded</a:t>
            </a:r>
          </a:p>
          <a:p>
            <a:pPr marL="1028700" indent="-342900">
              <a:spcBef>
                <a:spcPts val="600"/>
              </a:spcBef>
              <a:buFont typeface="+mj-lt"/>
              <a:buAutoNum type="arabicParenR"/>
            </a:pP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Answers will be shared online prior to test</a:t>
            </a:r>
            <a:endParaRPr lang="en-US" sz="2400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3" t="28254" r="7767" b="9365"/>
          <a:stretch/>
        </p:blipFill>
        <p:spPr bwMode="auto">
          <a:xfrm>
            <a:off x="1099373" y="0"/>
            <a:ext cx="80446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46318" y="2917425"/>
            <a:ext cx="631371" cy="261257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46318" y="783769"/>
            <a:ext cx="631371" cy="261257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3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6" t="34762" r="39375" b="36984"/>
          <a:stretch/>
        </p:blipFill>
        <p:spPr bwMode="auto">
          <a:xfrm>
            <a:off x="1097280" y="1388663"/>
            <a:ext cx="8046720" cy="408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23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64" t="53492" r="6072" b="23254"/>
          <a:stretch/>
        </p:blipFill>
        <p:spPr bwMode="auto">
          <a:xfrm>
            <a:off x="1097280" y="3565138"/>
            <a:ext cx="8046720" cy="329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7" t="58254" r="39018" b="17302"/>
          <a:stretch/>
        </p:blipFill>
        <p:spPr bwMode="auto">
          <a:xfrm>
            <a:off x="1097280" y="0"/>
            <a:ext cx="8046720" cy="347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23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8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Non-Metals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8600" y="1946738"/>
            <a:ext cx="8686800" cy="4615524"/>
            <a:chOff x="228600" y="1946738"/>
            <a:chExt cx="8686800" cy="4615524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40" r="25676"/>
            <a:stretch/>
          </p:blipFill>
          <p:spPr bwMode="auto">
            <a:xfrm>
              <a:off x="4292600" y="2133600"/>
              <a:ext cx="4622800" cy="3370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946738"/>
              <a:ext cx="8686800" cy="4615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355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Non-Metals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8600" y="1946738"/>
            <a:ext cx="8686800" cy="4615524"/>
            <a:chOff x="228600" y="1946738"/>
            <a:chExt cx="8686800" cy="4615524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40" r="25676"/>
            <a:stretch/>
          </p:blipFill>
          <p:spPr bwMode="auto">
            <a:xfrm>
              <a:off x="4292600" y="2133600"/>
              <a:ext cx="4622800" cy="3370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946738"/>
              <a:ext cx="8686800" cy="4615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86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" y="1946738"/>
            <a:ext cx="8686800" cy="4615524"/>
            <a:chOff x="228600" y="1946738"/>
            <a:chExt cx="8686800" cy="4615524"/>
          </a:xfrm>
        </p:grpSpPr>
        <p:sp>
          <p:nvSpPr>
            <p:cNvPr id="3" name="Rectangle 2"/>
            <p:cNvSpPr/>
            <p:nvPr/>
          </p:nvSpPr>
          <p:spPr>
            <a:xfrm>
              <a:off x="5181600" y="2146300"/>
              <a:ext cx="3581400" cy="38608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946738"/>
              <a:ext cx="8686800" cy="4615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Metalloids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50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1055" y="1461925"/>
            <a:ext cx="3219061" cy="41549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46738"/>
            <a:ext cx="8686800" cy="461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6FF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Noble Gasses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463" y="1074420"/>
            <a:ext cx="7839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18 elements (includes helium)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Unreactive elements,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gasses at room temperature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98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Book Homework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pg 181, problems 2, 5</a:t>
            </a:r>
          </a:p>
          <a:p>
            <a:r>
              <a:rPr lang="en-US" dirty="0" smtClean="0"/>
              <a:t>pg 198, problems 31, 32, 35, 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63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18540" y="1181100"/>
            <a:ext cx="7106920" cy="5244414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Write the long electron configuration for each atom:</a:t>
            </a:r>
          </a:p>
          <a:p>
            <a:pPr marL="0" indent="0">
              <a:spcBef>
                <a:spcPts val="2400"/>
              </a:spcBef>
              <a:buNone/>
              <a:tabLst>
                <a:tab pos="685800" algn="l"/>
                <a:tab pos="4521200" algn="l"/>
              </a:tabLst>
            </a:pPr>
            <a:r>
              <a:rPr lang="en-US" sz="2800" b="1" dirty="0" smtClean="0">
                <a:solidFill>
                  <a:srgbClr val="0070C0"/>
                </a:solidFill>
              </a:rPr>
              <a:t>  1)	neon</a:t>
            </a:r>
            <a:r>
              <a:rPr lang="en-US" sz="2800" b="1" dirty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1s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, 2s</a:t>
            </a:r>
            <a:r>
              <a:rPr lang="en-US" sz="2800" b="1" baseline="30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2p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6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2400"/>
              </a:spcBef>
              <a:buNone/>
              <a:tabLst>
                <a:tab pos="685800" algn="l"/>
                <a:tab pos="4521200" algn="l"/>
              </a:tabLst>
            </a:pPr>
            <a:r>
              <a:rPr lang="en-US" sz="2800" b="1" dirty="0" smtClean="0">
                <a:solidFill>
                  <a:srgbClr val="0070C0"/>
                </a:solidFill>
              </a:rPr>
              <a:t>  2)	fluorine anion</a:t>
            </a:r>
            <a:r>
              <a:rPr lang="en-US" sz="2800" b="1" dirty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1s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, 2s</a:t>
            </a:r>
            <a:r>
              <a:rPr lang="en-US" sz="2800" b="1" baseline="30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2p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6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lvl="1" indent="0">
              <a:spcBef>
                <a:spcPts val="2400"/>
              </a:spcBef>
              <a:buNone/>
              <a:tabLst>
                <a:tab pos="685800" algn="l"/>
                <a:tab pos="4521200" algn="l"/>
              </a:tabLst>
            </a:pPr>
            <a:r>
              <a:rPr lang="en-US" sz="2800" b="1" dirty="0" smtClean="0">
                <a:solidFill>
                  <a:srgbClr val="0070C0"/>
                </a:solidFill>
              </a:rPr>
              <a:t>  3)	sodium cation</a:t>
            </a:r>
            <a:r>
              <a:rPr lang="en-US" sz="2800" b="1" dirty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1s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, 2s</a:t>
            </a:r>
            <a:r>
              <a:rPr lang="en-US" sz="2800" b="1" baseline="30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2p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6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lvl="1" indent="0">
              <a:spcBef>
                <a:spcPts val="2400"/>
              </a:spcBef>
              <a:buNone/>
              <a:tabLst>
                <a:tab pos="685800" algn="l"/>
                <a:tab pos="4521200" algn="l"/>
              </a:tabLst>
            </a:pPr>
            <a:r>
              <a:rPr lang="en-US" sz="2800" b="1" dirty="0" smtClean="0">
                <a:solidFill>
                  <a:srgbClr val="0070C0"/>
                </a:solidFill>
              </a:rPr>
              <a:t>  4)</a:t>
            </a:r>
            <a:r>
              <a:rPr lang="en-US" sz="2800" b="1" dirty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rgbClr val="0070C0"/>
                </a:solidFill>
              </a:rPr>
              <a:t>oxygen </a:t>
            </a:r>
            <a:r>
              <a:rPr lang="en-US" sz="2800" b="1" dirty="0" err="1" smtClean="0">
                <a:solidFill>
                  <a:srgbClr val="0070C0"/>
                </a:solidFill>
              </a:rPr>
              <a:t>dianion</a:t>
            </a:r>
            <a:r>
              <a:rPr lang="en-US" sz="2800" b="1" dirty="0" smtClean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1s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, 2s</a:t>
            </a:r>
            <a:r>
              <a:rPr lang="en-US" sz="2800" b="1" baseline="30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2p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6</a:t>
            </a:r>
            <a:endParaRPr lang="en-US" sz="2800" b="1" dirty="0">
              <a:solidFill>
                <a:srgbClr val="FF0000"/>
              </a:solidFill>
            </a:endParaRPr>
          </a:p>
          <a:p>
            <a:pPr marL="0" lvl="1" indent="0">
              <a:spcBef>
                <a:spcPts val="2400"/>
              </a:spcBef>
              <a:buNone/>
              <a:tabLst>
                <a:tab pos="685800" algn="l"/>
                <a:tab pos="4521200" algn="l"/>
              </a:tabLst>
            </a:pPr>
            <a:r>
              <a:rPr lang="en-US" sz="2800" b="1" dirty="0" smtClean="0">
                <a:solidFill>
                  <a:srgbClr val="0070C0"/>
                </a:solidFill>
              </a:rPr>
              <a:t>  5)</a:t>
            </a:r>
            <a:r>
              <a:rPr lang="en-US" sz="2800" b="1" dirty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rgbClr val="0070C0"/>
                </a:solidFill>
              </a:rPr>
              <a:t>magnesium </a:t>
            </a:r>
            <a:r>
              <a:rPr lang="en-US" sz="2800" b="1" dirty="0" err="1" smtClean="0">
                <a:solidFill>
                  <a:srgbClr val="0070C0"/>
                </a:solidFill>
              </a:rPr>
              <a:t>dication</a:t>
            </a:r>
            <a:r>
              <a:rPr lang="en-US" sz="2800" b="1" dirty="0" smtClean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1s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, 2s</a:t>
            </a:r>
            <a:r>
              <a:rPr lang="en-US" sz="2800" b="1" baseline="30000" dirty="0">
                <a:solidFill>
                  <a:schemeClr val="bg1"/>
                </a:solidFill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bg1"/>
                </a:solidFill>
              </a:rPr>
              <a:t>2p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6</a:t>
            </a:r>
            <a:endParaRPr lang="en-US" sz="2800" b="1" dirty="0">
              <a:solidFill>
                <a:schemeClr val="bg1"/>
              </a:solidFill>
            </a:endParaRPr>
          </a:p>
          <a:p>
            <a:pPr marL="0" lvl="1" indent="0">
              <a:spcBef>
                <a:spcPts val="0"/>
              </a:spcBef>
              <a:buNone/>
            </a:pP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0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18540" y="1181100"/>
            <a:ext cx="7106920" cy="5244414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Write the long electron configuration for each atom:</a:t>
            </a:r>
          </a:p>
          <a:p>
            <a:pPr marL="0" indent="0">
              <a:spcBef>
                <a:spcPts val="2400"/>
              </a:spcBef>
              <a:buNone/>
              <a:tabLst>
                <a:tab pos="685800" algn="l"/>
                <a:tab pos="4521200" algn="l"/>
              </a:tabLst>
            </a:pPr>
            <a:r>
              <a:rPr lang="en-US" sz="2800" b="1" dirty="0" smtClean="0">
                <a:solidFill>
                  <a:srgbClr val="0070C0"/>
                </a:solidFill>
              </a:rPr>
              <a:t>  1)	neon</a:t>
            </a:r>
            <a:r>
              <a:rPr lang="en-US" sz="2800" b="1" dirty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1s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, 2s</a:t>
            </a:r>
            <a:r>
              <a:rPr lang="en-US" sz="2800" b="1" baseline="30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2p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6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2400"/>
              </a:spcBef>
              <a:buNone/>
              <a:tabLst>
                <a:tab pos="685800" algn="l"/>
                <a:tab pos="4521200" algn="l"/>
              </a:tabLst>
            </a:pPr>
            <a:r>
              <a:rPr lang="en-US" sz="2800" b="1" dirty="0" smtClean="0">
                <a:solidFill>
                  <a:srgbClr val="0070C0"/>
                </a:solidFill>
              </a:rPr>
              <a:t>  2)	fluorine anion</a:t>
            </a:r>
            <a:r>
              <a:rPr lang="en-US" sz="2800" b="1" dirty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1s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, 2s</a:t>
            </a:r>
            <a:r>
              <a:rPr lang="en-US" sz="2800" b="1" baseline="30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2p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6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lvl="1" indent="0">
              <a:spcBef>
                <a:spcPts val="2400"/>
              </a:spcBef>
              <a:buNone/>
              <a:tabLst>
                <a:tab pos="685800" algn="l"/>
                <a:tab pos="4521200" algn="l"/>
              </a:tabLst>
            </a:pPr>
            <a:r>
              <a:rPr lang="en-US" sz="2800" b="1" dirty="0" smtClean="0">
                <a:solidFill>
                  <a:srgbClr val="0070C0"/>
                </a:solidFill>
              </a:rPr>
              <a:t>  3)	sodium cation</a:t>
            </a:r>
            <a:r>
              <a:rPr lang="en-US" sz="2800" b="1" dirty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1s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, 2s</a:t>
            </a:r>
            <a:r>
              <a:rPr lang="en-US" sz="2800" b="1" baseline="30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2p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6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lvl="1" indent="0">
              <a:spcBef>
                <a:spcPts val="2400"/>
              </a:spcBef>
              <a:buNone/>
              <a:tabLst>
                <a:tab pos="685800" algn="l"/>
                <a:tab pos="4521200" algn="l"/>
              </a:tabLst>
            </a:pPr>
            <a:r>
              <a:rPr lang="en-US" sz="2800" b="1" dirty="0" smtClean="0">
                <a:solidFill>
                  <a:srgbClr val="0070C0"/>
                </a:solidFill>
              </a:rPr>
              <a:t>  4)</a:t>
            </a:r>
            <a:r>
              <a:rPr lang="en-US" sz="2800" b="1" dirty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rgbClr val="0070C0"/>
                </a:solidFill>
              </a:rPr>
              <a:t>oxygen </a:t>
            </a:r>
            <a:r>
              <a:rPr lang="en-US" sz="2800" b="1" dirty="0" err="1" smtClean="0">
                <a:solidFill>
                  <a:srgbClr val="0070C0"/>
                </a:solidFill>
              </a:rPr>
              <a:t>dianion</a:t>
            </a:r>
            <a:r>
              <a:rPr lang="en-US" sz="2800" b="1" dirty="0" smtClean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1s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, 2s</a:t>
            </a:r>
            <a:r>
              <a:rPr lang="en-US" sz="2800" b="1" baseline="30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2p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6</a:t>
            </a:r>
            <a:endParaRPr lang="en-US" sz="2800" b="1" dirty="0">
              <a:solidFill>
                <a:srgbClr val="FF0000"/>
              </a:solidFill>
            </a:endParaRPr>
          </a:p>
          <a:p>
            <a:pPr marL="0" lvl="1" indent="0">
              <a:spcBef>
                <a:spcPts val="2400"/>
              </a:spcBef>
              <a:buNone/>
              <a:tabLst>
                <a:tab pos="685800" algn="l"/>
                <a:tab pos="4521200" algn="l"/>
              </a:tabLst>
            </a:pPr>
            <a:r>
              <a:rPr lang="en-US" sz="2800" b="1" dirty="0" smtClean="0">
                <a:solidFill>
                  <a:srgbClr val="0070C0"/>
                </a:solidFill>
              </a:rPr>
              <a:t>  5)</a:t>
            </a:r>
            <a:r>
              <a:rPr lang="en-US" sz="2800" b="1" dirty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rgbClr val="0070C0"/>
                </a:solidFill>
              </a:rPr>
              <a:t>magnesium </a:t>
            </a:r>
            <a:r>
              <a:rPr lang="en-US" sz="2800" b="1" dirty="0" err="1" smtClean="0">
                <a:solidFill>
                  <a:srgbClr val="0070C0"/>
                </a:solidFill>
              </a:rPr>
              <a:t>dication</a:t>
            </a:r>
            <a:r>
              <a:rPr lang="en-US" sz="2800" b="1" dirty="0" smtClean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1s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, 2s</a:t>
            </a:r>
            <a:r>
              <a:rPr lang="en-US" sz="2800" b="1" baseline="30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2p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6</a:t>
            </a:r>
            <a:endParaRPr lang="en-US" sz="2800" b="1" dirty="0">
              <a:solidFill>
                <a:srgbClr val="FF0000"/>
              </a:solidFill>
            </a:endParaRPr>
          </a:p>
          <a:p>
            <a:pPr marL="0" lvl="1" indent="0">
              <a:spcBef>
                <a:spcPts val="0"/>
              </a:spcBef>
              <a:buNone/>
            </a:pP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22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18540" y="1181100"/>
            <a:ext cx="7106920" cy="5244414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Write the long electron configuration for each atom:</a:t>
            </a:r>
          </a:p>
          <a:p>
            <a:pPr marL="0" indent="0">
              <a:spcBef>
                <a:spcPts val="2400"/>
              </a:spcBef>
              <a:buNone/>
              <a:tabLst>
                <a:tab pos="685800" algn="l"/>
                <a:tab pos="4521200" algn="l"/>
              </a:tabLst>
            </a:pPr>
            <a:r>
              <a:rPr lang="en-US" sz="2800" b="1" dirty="0" smtClean="0">
                <a:solidFill>
                  <a:srgbClr val="0070C0"/>
                </a:solidFill>
              </a:rPr>
              <a:t>  1)	neon</a:t>
            </a:r>
            <a:r>
              <a:rPr lang="en-US" sz="2800" b="1" dirty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1s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, 2s</a:t>
            </a:r>
            <a:r>
              <a:rPr lang="en-US" sz="2800" b="1" baseline="30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2p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6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2400"/>
              </a:spcBef>
              <a:buNone/>
              <a:tabLst>
                <a:tab pos="685800" algn="l"/>
                <a:tab pos="4521200" algn="l"/>
              </a:tabLst>
            </a:pPr>
            <a:r>
              <a:rPr lang="en-US" sz="2800" b="1" dirty="0" smtClean="0">
                <a:solidFill>
                  <a:srgbClr val="0070C0"/>
                </a:solidFill>
              </a:rPr>
              <a:t>  2)	fluorine anion</a:t>
            </a:r>
            <a:r>
              <a:rPr lang="en-US" sz="2800" b="1" dirty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1s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, 2s</a:t>
            </a:r>
            <a:r>
              <a:rPr lang="en-US" sz="2800" b="1" baseline="30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2p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6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lvl="1" indent="0">
              <a:spcBef>
                <a:spcPts val="2400"/>
              </a:spcBef>
              <a:buNone/>
              <a:tabLst>
                <a:tab pos="685800" algn="l"/>
                <a:tab pos="4521200" algn="l"/>
              </a:tabLst>
            </a:pPr>
            <a:r>
              <a:rPr lang="en-US" sz="2800" b="1" dirty="0" smtClean="0">
                <a:solidFill>
                  <a:srgbClr val="0070C0"/>
                </a:solidFill>
              </a:rPr>
              <a:t>  3)	sodium cation</a:t>
            </a:r>
            <a:r>
              <a:rPr lang="en-US" sz="2800" b="1" dirty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1s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, 2s</a:t>
            </a:r>
            <a:r>
              <a:rPr lang="en-US" sz="2800" b="1" baseline="30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2p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6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lvl="1" indent="0">
              <a:spcBef>
                <a:spcPts val="2400"/>
              </a:spcBef>
              <a:buNone/>
              <a:tabLst>
                <a:tab pos="685800" algn="l"/>
                <a:tab pos="4521200" algn="l"/>
              </a:tabLst>
            </a:pPr>
            <a:r>
              <a:rPr lang="en-US" sz="2800" b="1" dirty="0" smtClean="0">
                <a:solidFill>
                  <a:srgbClr val="0070C0"/>
                </a:solidFill>
              </a:rPr>
              <a:t>  4)</a:t>
            </a:r>
            <a:r>
              <a:rPr lang="en-US" sz="2800" b="1" dirty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rgbClr val="0070C0"/>
                </a:solidFill>
              </a:rPr>
              <a:t>oxygen </a:t>
            </a:r>
            <a:r>
              <a:rPr lang="en-US" sz="2800" b="1" dirty="0" err="1" smtClean="0">
                <a:solidFill>
                  <a:srgbClr val="0070C0"/>
                </a:solidFill>
              </a:rPr>
              <a:t>dianion</a:t>
            </a:r>
            <a:r>
              <a:rPr lang="en-US" sz="2800" b="1" dirty="0" smtClean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1s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, 2s</a:t>
            </a:r>
            <a:r>
              <a:rPr lang="en-US" sz="2800" b="1" baseline="30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2p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6</a:t>
            </a:r>
            <a:endParaRPr lang="en-US" sz="2800" b="1" dirty="0">
              <a:solidFill>
                <a:srgbClr val="FF0000"/>
              </a:solidFill>
            </a:endParaRPr>
          </a:p>
          <a:p>
            <a:pPr marL="0" lvl="1" indent="0">
              <a:spcBef>
                <a:spcPts val="2400"/>
              </a:spcBef>
              <a:buNone/>
              <a:tabLst>
                <a:tab pos="685800" algn="l"/>
                <a:tab pos="4521200" algn="l"/>
              </a:tabLst>
            </a:pPr>
            <a:r>
              <a:rPr lang="en-US" sz="2800" b="1" dirty="0" smtClean="0">
                <a:solidFill>
                  <a:srgbClr val="0070C0"/>
                </a:solidFill>
              </a:rPr>
              <a:t>  5)</a:t>
            </a:r>
            <a:r>
              <a:rPr lang="en-US" sz="2800" b="1" dirty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rgbClr val="0070C0"/>
                </a:solidFill>
              </a:rPr>
              <a:t>magnesium </a:t>
            </a:r>
            <a:r>
              <a:rPr lang="en-US" sz="2800" b="1" dirty="0" err="1" smtClean="0">
                <a:solidFill>
                  <a:srgbClr val="0070C0"/>
                </a:solidFill>
              </a:rPr>
              <a:t>dication</a:t>
            </a:r>
            <a:r>
              <a:rPr lang="en-US" sz="2800" b="1" dirty="0" smtClean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1s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, 2s</a:t>
            </a:r>
            <a:r>
              <a:rPr lang="en-US" sz="2800" b="1" baseline="30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2p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6</a:t>
            </a:r>
            <a:endParaRPr lang="en-US" sz="2800" b="1" dirty="0">
              <a:solidFill>
                <a:srgbClr val="FF0000"/>
              </a:solidFill>
            </a:endParaRPr>
          </a:p>
          <a:p>
            <a:pPr marL="0" lvl="1" indent="0">
              <a:spcBef>
                <a:spcPts val="0"/>
              </a:spcBef>
              <a:buNone/>
            </a:pP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4771" y="424550"/>
            <a:ext cx="6936514" cy="461665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Neon has a very stable electron configuration.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0941" y="1049498"/>
            <a:ext cx="8222123" cy="461665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taking on a charge, the rest can become very stable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4179" y="1674445"/>
            <a:ext cx="7755649" cy="461665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drives much of periodic properties of elements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5891" y="6115817"/>
            <a:ext cx="7234288" cy="461665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 we start a new unit on periodic properties</a:t>
            </a:r>
          </a:p>
        </p:txBody>
      </p:sp>
    </p:spTree>
    <p:extLst>
      <p:ext uri="{BB962C8B-B14F-4D97-AF65-F5344CB8AC3E}">
        <p14:creationId xmlns:p14="http://schemas.microsoft.com/office/powerpoint/2010/main" val="334781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3" y="4249582"/>
            <a:ext cx="3635826" cy="587829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1264" y="1338936"/>
            <a:ext cx="4114800" cy="5120640"/>
          </a:xfrm>
        </p:spPr>
        <p:txBody>
          <a:bodyPr>
            <a:noAutofit/>
          </a:bodyPr>
          <a:lstStyle/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 smtClean="0"/>
              <a:t>Scientific </a:t>
            </a:r>
            <a:r>
              <a:rPr lang="en-US" sz="2400" dirty="0"/>
              <a:t>Method</a:t>
            </a:r>
          </a:p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 smtClean="0"/>
              <a:t>Atomic Theory</a:t>
            </a:r>
          </a:p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 smtClean="0"/>
              <a:t>Nuclear Chemistry</a:t>
            </a:r>
            <a:endParaRPr lang="en-US" sz="2400" dirty="0"/>
          </a:p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/>
              <a:t>The Mole</a:t>
            </a:r>
          </a:p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/>
              <a:t>Electrons</a:t>
            </a:r>
          </a:p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b="1" dirty="0">
                <a:solidFill>
                  <a:srgbClr val="FF0000"/>
                </a:solidFill>
              </a:rPr>
              <a:t>Periodic Properties</a:t>
            </a:r>
          </a:p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 smtClean="0"/>
              <a:t>Bonding</a:t>
            </a:r>
          </a:p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 smtClean="0"/>
              <a:t>Nomenclature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48046" y="1338935"/>
            <a:ext cx="4389120" cy="5120640"/>
          </a:xfrm>
        </p:spPr>
        <p:txBody>
          <a:bodyPr>
            <a:noAutofit/>
          </a:bodyPr>
          <a:lstStyle/>
          <a:p>
            <a:pPr marL="631825" lvl="0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dirty="0" smtClean="0"/>
              <a:t>Chemical </a:t>
            </a:r>
            <a:r>
              <a:rPr lang="en-US" sz="2400" dirty="0"/>
              <a:t>Reactions</a:t>
            </a:r>
          </a:p>
          <a:p>
            <a:pPr marL="631825" lvl="0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dirty="0"/>
              <a:t>Stoichiometry</a:t>
            </a:r>
          </a:p>
          <a:p>
            <a:pPr marL="631825" lvl="0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dirty="0"/>
              <a:t>Mixtures and Solutions</a:t>
            </a:r>
          </a:p>
          <a:p>
            <a:pPr marL="631825" lvl="0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dirty="0"/>
              <a:t>Chemical Equilibrium</a:t>
            </a:r>
          </a:p>
          <a:p>
            <a:pPr marL="631825" lvl="0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dirty="0"/>
              <a:t>Acid-Base Chemistry</a:t>
            </a:r>
          </a:p>
          <a:p>
            <a:pPr marL="631825" lvl="0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dirty="0"/>
              <a:t>Redox &amp; Electrochemistry</a:t>
            </a:r>
          </a:p>
          <a:p>
            <a:pPr marL="631825" lvl="0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dirty="0" smtClean="0"/>
              <a:t>Gas Laws</a:t>
            </a:r>
          </a:p>
          <a:p>
            <a:pPr marL="631825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dirty="0" smtClean="0"/>
              <a:t>Thermodynamics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492194" y="4249582"/>
            <a:ext cx="4025295" cy="58521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 in our book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2194" y="5283725"/>
            <a:ext cx="4025295" cy="585216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unit: only 3 lessons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84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Periodic Properties - Families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950" y="1297460"/>
            <a:ext cx="8176101" cy="512805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SWBAT explain the periodic table and the families found on the periodic table</a:t>
            </a:r>
            <a:endParaRPr lang="en-US" sz="2400" b="1" i="1" dirty="0" smtClean="0">
              <a:solidFill>
                <a:srgbClr val="008A3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6320" y="3501683"/>
            <a:ext cx="1757679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Write this in your notes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157" y="4833597"/>
            <a:ext cx="7935686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If something is written in red, </a:t>
            </a: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please write this in you notes 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9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15574</TotalTime>
  <Words>1169</Words>
  <Application>Microsoft Office PowerPoint</Application>
  <PresentationFormat>On-screen Show (4:3)</PresentationFormat>
  <Paragraphs>247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Do Now</vt:lpstr>
      <vt:lpstr>Do Now</vt:lpstr>
      <vt:lpstr>Do Now</vt:lpstr>
      <vt:lpstr>Do Now</vt:lpstr>
      <vt:lpstr>Do Now</vt:lpstr>
      <vt:lpstr>Do Now</vt:lpstr>
      <vt:lpstr>Do Now</vt:lpstr>
      <vt:lpstr>Units</vt:lpstr>
      <vt:lpstr>Periodic Properties - Families</vt:lpstr>
      <vt:lpstr>Your Notes</vt:lpstr>
      <vt:lpstr>PowerPoint Presentation</vt:lpstr>
      <vt:lpstr>PowerPoint Presentation</vt:lpstr>
      <vt:lpstr>What is a Periodic Property?</vt:lpstr>
      <vt:lpstr>Periodic Properties of Elements</vt:lpstr>
      <vt:lpstr>Today's Lesson</vt:lpstr>
      <vt:lpstr>Periodic Table</vt:lpstr>
      <vt:lpstr>Groups</vt:lpstr>
      <vt:lpstr>Periods</vt:lpstr>
      <vt:lpstr>Metals</vt:lpstr>
      <vt:lpstr>Vocabulary</vt:lpstr>
      <vt:lpstr>Nonmetals</vt:lpstr>
      <vt:lpstr>Metalloids</vt:lpstr>
      <vt:lpstr>Metals, Non-Metals &amp; Metalloids</vt:lpstr>
      <vt:lpstr>Main Group Elements</vt:lpstr>
      <vt:lpstr>Alkali Metals</vt:lpstr>
      <vt:lpstr>Alkaline Earth Metals</vt:lpstr>
      <vt:lpstr>Halogens</vt:lpstr>
      <vt:lpstr>Noble Gasses</vt:lpstr>
      <vt:lpstr>Transition Metals</vt:lpstr>
      <vt:lpstr>Inner Transition Metals</vt:lpstr>
      <vt:lpstr>Lanthanide Series</vt:lpstr>
      <vt:lpstr>Actinide Series</vt:lpstr>
      <vt:lpstr>PowerPoint Presentation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Online Homework</vt:lpstr>
      <vt:lpstr>PowerPoint Presentation</vt:lpstr>
      <vt:lpstr>PowerPoint Presentation</vt:lpstr>
      <vt:lpstr>PowerPoint Presentation</vt:lpstr>
      <vt:lpstr>Backup Slides</vt:lpstr>
      <vt:lpstr>Non-Metals</vt:lpstr>
      <vt:lpstr>Non-Metals</vt:lpstr>
      <vt:lpstr>Metalloids</vt:lpstr>
      <vt:lpstr>Noble Gasses</vt:lpstr>
      <vt:lpstr>Book Homework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sundance235</dc:creator>
  <cp:lastModifiedBy>sundance235</cp:lastModifiedBy>
  <cp:revision>915</cp:revision>
  <cp:lastPrinted>2014-04-03T20:29:13Z</cp:lastPrinted>
  <dcterms:created xsi:type="dcterms:W3CDTF">2012-09-15T16:31:25Z</dcterms:created>
  <dcterms:modified xsi:type="dcterms:W3CDTF">2016-02-15T21:30:19Z</dcterms:modified>
</cp:coreProperties>
</file>