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1030" r:id="rId2"/>
    <p:sldId id="1040" r:id="rId3"/>
    <p:sldId id="1041" r:id="rId4"/>
    <p:sldId id="1056" r:id="rId5"/>
    <p:sldId id="1055" r:id="rId6"/>
    <p:sldId id="1054" r:id="rId7"/>
    <p:sldId id="1064" r:id="rId8"/>
    <p:sldId id="1068" r:id="rId9"/>
    <p:sldId id="1065" r:id="rId10"/>
    <p:sldId id="1059" r:id="rId11"/>
    <p:sldId id="1066" r:id="rId12"/>
    <p:sldId id="1061" r:id="rId13"/>
    <p:sldId id="1067" r:id="rId14"/>
    <p:sldId id="1063" r:id="rId15"/>
    <p:sldId id="1031" r:id="rId16"/>
    <p:sldId id="1044" r:id="rId17"/>
    <p:sldId id="1042" r:id="rId18"/>
    <p:sldId id="1027" r:id="rId19"/>
    <p:sldId id="1037" r:id="rId20"/>
    <p:sldId id="1026" r:id="rId21"/>
    <p:sldId id="1043" r:id="rId22"/>
    <p:sldId id="1046" r:id="rId23"/>
    <p:sldId id="1025" r:id="rId24"/>
    <p:sldId id="1028" r:id="rId25"/>
    <p:sldId id="1038" r:id="rId26"/>
    <p:sldId id="1036" r:id="rId27"/>
    <p:sldId id="1051" r:id="rId28"/>
    <p:sldId id="1052" r:id="rId29"/>
    <p:sldId id="1049" r:id="rId30"/>
    <p:sldId id="1050" r:id="rId31"/>
    <p:sldId id="1057" r:id="rId32"/>
    <p:sldId id="1053" r:id="rId3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CC6"/>
    <a:srgbClr val="006600"/>
    <a:srgbClr val="0066FF"/>
    <a:srgbClr val="008A3E"/>
    <a:srgbClr val="FFFF99"/>
    <a:srgbClr val="CCFF99"/>
    <a:srgbClr val="99FF99"/>
    <a:srgbClr val="CCFFFF"/>
    <a:srgbClr val="663300"/>
    <a:srgbClr val="C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0" autoAdjust="0"/>
    <p:restoredTop sz="86375" autoAdjust="0"/>
  </p:normalViewPr>
  <p:slideViewPr>
    <p:cSldViewPr snapToGrid="0">
      <p:cViewPr>
        <p:scale>
          <a:sx n="80" d="100"/>
          <a:sy n="80" d="100"/>
        </p:scale>
        <p:origin x="-1627" y="-11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78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14" tIns="48307" rIns="96614" bIns="483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2" y="0"/>
            <a:ext cx="3169920" cy="480060"/>
          </a:xfrm>
          <a:prstGeom prst="rect">
            <a:avLst/>
          </a:prstGeom>
        </p:spPr>
        <p:txBody>
          <a:bodyPr vert="horz" lIns="96614" tIns="48307" rIns="96614" bIns="48307" rtlCol="0"/>
          <a:lstStyle>
            <a:lvl1pPr algn="r">
              <a:defRPr sz="1200"/>
            </a:lvl1pPr>
          </a:lstStyle>
          <a:p>
            <a:fld id="{169CBA31-FBA6-4B3A-ADEC-DB1447EE8D3B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4" tIns="48307" rIns="96614" bIns="483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14" tIns="48307" rIns="96614" bIns="4830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14" tIns="48307" rIns="96614" bIns="483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2" y="9119474"/>
            <a:ext cx="3169920" cy="480060"/>
          </a:xfrm>
          <a:prstGeom prst="rect">
            <a:avLst/>
          </a:prstGeom>
        </p:spPr>
        <p:txBody>
          <a:bodyPr vert="horz" lIns="96614" tIns="48307" rIns="96614" bIns="48307" rtlCol="0" anchor="b"/>
          <a:lstStyle>
            <a:lvl1pPr algn="r">
              <a:defRPr sz="1200"/>
            </a:lvl1pPr>
          </a:lstStyle>
          <a:p>
            <a:fld id="{456893B1-E79D-408E-AFE0-A9919F4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4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7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6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84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6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4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2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27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7A66DC-BBC2-4234-85A0-1CEC632D6AB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1C1741-E327-40A1-9C39-EEEC0F71D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6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" y="274638"/>
            <a:ext cx="8778240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" y="1297460"/>
            <a:ext cx="8778240" cy="5128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8457594" y="6596390"/>
            <a:ext cx="6864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smtClean="0">
                <a:latin typeface="Arial" pitchFamily="34" charset="0"/>
                <a:cs typeface="Arial" pitchFamily="34" charset="0"/>
              </a:rPr>
              <a:t>slide </a:t>
            </a:r>
            <a:fld id="{6ABBB7C1-35F2-45E0-95DF-06E8CFB61640}" type="slidenum">
              <a:rPr lang="en-US" sz="1100" smtClean="0"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US" sz="1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605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Wingdings" pitchFamily="2" charset="2"/>
        <a:buChar char="Ø"/>
        <a:defRPr sz="32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24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defTabSz="914400" rtl="0" eaLnBrk="1" latinLnBrk="0" hangingPunct="1">
        <a:spcBef>
          <a:spcPts val="0"/>
        </a:spcBef>
        <a:buFont typeface="Arial" pitchFamily="34" charset="0"/>
        <a:buChar char="»"/>
        <a:tabLst/>
        <a:defRPr sz="2000" i="1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38" y="1326035"/>
            <a:ext cx="8696325" cy="5128054"/>
          </a:xfrm>
        </p:spPr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Get the following:</a:t>
            </a:r>
          </a:p>
          <a:p>
            <a:pPr lvl="1"/>
            <a:r>
              <a:rPr lang="en-US" b="1" dirty="0" smtClean="0"/>
              <a:t>A white board</a:t>
            </a:r>
          </a:p>
          <a:p>
            <a:pPr lvl="1"/>
            <a:r>
              <a:rPr lang="en-US" b="1" dirty="0" smtClean="0"/>
              <a:t>A marker</a:t>
            </a:r>
          </a:p>
          <a:p>
            <a:pPr lvl="1"/>
            <a:r>
              <a:rPr lang="en-US" b="1" dirty="0" smtClean="0"/>
              <a:t>A piece of paper towel</a:t>
            </a:r>
          </a:p>
          <a:p>
            <a:pPr lvl="1"/>
            <a:r>
              <a:rPr lang="en-US" b="1" dirty="0" smtClean="0"/>
              <a:t>Your notes on electrons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Write the abbreviated electron configuration for bismuth (atomic number = 83)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08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398463"/>
            <a:ext cx="8778240" cy="731520"/>
          </a:xfrm>
        </p:spPr>
        <p:txBody>
          <a:bodyPr/>
          <a:lstStyle/>
          <a:p>
            <a:r>
              <a:rPr lang="en-US" dirty="0" smtClean="0"/>
              <a:t>Electron Quantum Numbers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982748"/>
              </p:ext>
            </p:extLst>
          </p:nvPr>
        </p:nvGraphicFramePr>
        <p:xfrm>
          <a:off x="182563" y="1420813"/>
          <a:ext cx="859536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1463040"/>
                <a:gridCol w="2926080"/>
                <a:gridCol w="210312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 describes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principal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positive integers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orbital size and energy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angular momentum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Script MT Bold" panose="03040602040607080904" pitchFamily="66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positive integers from 0 to (n-1)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orbital shape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magnetic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3200" b="1" baseline="-25000" dirty="0" smtClean="0">
                          <a:latin typeface="Script MT Bold" panose="03040602040607080904" pitchFamily="66" charset="0"/>
                          <a:cs typeface="Arial" panose="020B0604020202020204" pitchFamily="34" charset="0"/>
                        </a:rPr>
                        <a:t>l</a:t>
                      </a:r>
                      <a:endParaRPr lang="en-US" sz="3200" b="1" baseline="-25000" dirty="0">
                        <a:latin typeface="Script MT Bold" panose="03040602040607080904" pitchFamily="66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integers 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</a:t>
                      </a:r>
                      <a:r>
                        <a:rPr lang="en-US" sz="2400" b="1" dirty="0" smtClean="0"/>
                        <a:t>‒</a:t>
                      </a:r>
                      <a:r>
                        <a:rPr lang="en-US" sz="2400" b="1" dirty="0" smtClean="0">
                          <a:latin typeface="Script MT Bold" panose="03040602040607080904" pitchFamily="66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+</a:t>
                      </a:r>
                      <a:r>
                        <a:rPr lang="en-US" sz="2400" b="1" dirty="0" smtClean="0">
                          <a:latin typeface="Script MT Bold" panose="03040602040607080904" pitchFamily="66" charset="0"/>
                          <a:cs typeface="Arial" panose="020B0604020202020204" pitchFamily="34" charset="0"/>
                        </a:rPr>
                        <a:t>l</a:t>
                      </a:r>
                      <a:endParaRPr lang="en-US" sz="2400" b="1" dirty="0">
                        <a:latin typeface="Script MT Bold" panose="03040602040607080904" pitchFamily="66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orbital orientation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spin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3200" b="1" baseline="-25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en-US" sz="2400" b="1" baseline="-25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‒½ or +½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 spin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47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08786"/>
            <a:ext cx="8778240" cy="5549214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Names, definition and importance of:</a:t>
            </a:r>
          </a:p>
          <a:p>
            <a:pPr lvl="1"/>
            <a:r>
              <a:rPr lang="en-US" dirty="0" smtClean="0"/>
              <a:t>Quantum</a:t>
            </a:r>
          </a:p>
          <a:p>
            <a:pPr lvl="1"/>
            <a:r>
              <a:rPr lang="en-US" dirty="0" smtClean="0"/>
              <a:t>Bohr Atom</a:t>
            </a:r>
          </a:p>
          <a:p>
            <a:pPr lvl="1"/>
            <a:r>
              <a:rPr lang="en-US" dirty="0" smtClean="0"/>
              <a:t>Wave-Particle Duality</a:t>
            </a:r>
          </a:p>
          <a:p>
            <a:pPr lvl="1"/>
            <a:r>
              <a:rPr lang="en-US" dirty="0" smtClean="0"/>
              <a:t>Heisenberg Uncertainty Principle</a:t>
            </a:r>
          </a:p>
          <a:p>
            <a:pPr lvl="1"/>
            <a:r>
              <a:rPr lang="en-US" dirty="0" smtClean="0"/>
              <a:t>Schrodinger Equation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Names, symbols, allowed values &amp; meaning of the 4 electron quantum numbers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Letter designation &amp; # of electrons of 4 types of orbitals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Three rules for filling electron orbitals.</a:t>
            </a:r>
            <a:endParaRPr lang="en-US" dirty="0"/>
          </a:p>
        </p:txBody>
      </p:sp>
      <p:pic>
        <p:nvPicPr>
          <p:cNvPr id="1028" name="Picture 4" descr="https://djmiket.files.wordpress.com/2011/09/logo-warm-u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85725"/>
            <a:ext cx="5457826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56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Angular Momentum Quantum Number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273667"/>
              </p:ext>
            </p:extLst>
          </p:nvPr>
        </p:nvGraphicFramePr>
        <p:xfrm>
          <a:off x="2468880" y="1615440"/>
          <a:ext cx="420624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052"/>
                <a:gridCol w="251118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Script MT Bold" panose="03040602040607080904" pitchFamily="66" charset="0"/>
                        </a:rPr>
                        <a:t>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designation</a:t>
                      </a:r>
                      <a:endParaRPr lang="en-US" sz="3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en-US" sz="3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sz="3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en-US" sz="3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27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08786"/>
            <a:ext cx="8778240" cy="5549214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Names, definition and importance of:</a:t>
            </a:r>
          </a:p>
          <a:p>
            <a:pPr lvl="1"/>
            <a:r>
              <a:rPr lang="en-US" dirty="0" smtClean="0"/>
              <a:t>Quantum</a:t>
            </a:r>
          </a:p>
          <a:p>
            <a:pPr lvl="1"/>
            <a:r>
              <a:rPr lang="en-US" dirty="0" smtClean="0"/>
              <a:t>Bohr Atom</a:t>
            </a:r>
          </a:p>
          <a:p>
            <a:pPr lvl="1"/>
            <a:r>
              <a:rPr lang="en-US" dirty="0" smtClean="0"/>
              <a:t>Wave-Particle Duality</a:t>
            </a:r>
          </a:p>
          <a:p>
            <a:pPr lvl="1"/>
            <a:r>
              <a:rPr lang="en-US" dirty="0" smtClean="0"/>
              <a:t>Heisenberg Uncertainty Principle</a:t>
            </a:r>
          </a:p>
          <a:p>
            <a:pPr lvl="1"/>
            <a:r>
              <a:rPr lang="en-US" dirty="0" smtClean="0"/>
              <a:t>Schrodinger Equation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Names, symbols, allowed values &amp; meaning of the 4 electron quantum numbers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Letter designation &amp; # of electrons of 4 types of orbitals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Three rules for filling electron orbitals.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8" name="Picture 4" descr="https://djmiket.files.wordpress.com/2011/09/logo-warm-u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85725"/>
            <a:ext cx="5457826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56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Electron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112" y="1539740"/>
            <a:ext cx="8231777" cy="4885773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b="1" dirty="0" err="1" smtClean="0"/>
              <a:t>Aufbau</a:t>
            </a:r>
            <a:r>
              <a:rPr lang="en-US" b="1" dirty="0" smtClean="0"/>
              <a:t> Rule</a:t>
            </a:r>
          </a:p>
          <a:p>
            <a:pPr lvl="1"/>
            <a:r>
              <a:rPr lang="en-US" sz="2800" dirty="0" smtClean="0"/>
              <a:t>Electrons occupy the lowest possible energy level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arenR"/>
            </a:pPr>
            <a:r>
              <a:rPr lang="en-US" b="1" dirty="0" smtClean="0"/>
              <a:t>Pauli Exclusion Principle</a:t>
            </a:r>
          </a:p>
          <a:p>
            <a:pPr lvl="1"/>
            <a:r>
              <a:rPr lang="en-US" sz="2800" dirty="0" smtClean="0"/>
              <a:t>Only two electrons of opposite spin can occupy an orbital</a:t>
            </a:r>
          </a:p>
          <a:p>
            <a:pPr marL="514350" indent="-514350">
              <a:spcBef>
                <a:spcPts val="2400"/>
              </a:spcBef>
              <a:buFont typeface="+mj-lt"/>
              <a:buAutoNum type="arabicParenR"/>
            </a:pPr>
            <a:r>
              <a:rPr lang="en-US" b="1" dirty="0" err="1" smtClean="0"/>
              <a:t>Hund's</a:t>
            </a:r>
            <a:r>
              <a:rPr lang="en-US" b="1" dirty="0" smtClean="0"/>
              <a:t> Rule</a:t>
            </a:r>
          </a:p>
          <a:p>
            <a:pPr lvl="1"/>
            <a:r>
              <a:rPr lang="en-US" sz="2800" dirty="0" smtClean="0"/>
              <a:t>Put a single electron into all equivalent orbitals before doubling up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696200" y="1124243"/>
            <a:ext cx="1447798" cy="646331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Write this in your notes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63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0"/>
            <a:ext cx="8778240" cy="584200"/>
          </a:xfrm>
        </p:spPr>
        <p:txBody>
          <a:bodyPr/>
          <a:lstStyle/>
          <a:p>
            <a:r>
              <a:rPr lang="en-US" sz="3600" dirty="0" smtClean="0"/>
              <a:t>Cold Call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635000"/>
            <a:ext cx="8778240" cy="60071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b="1" dirty="0" smtClean="0">
                <a:solidFill>
                  <a:srgbClr val="0070C0"/>
                </a:solidFill>
              </a:rPr>
              <a:t>Process</a:t>
            </a:r>
            <a:endParaRPr lang="en-US" sz="2400" b="1" dirty="0">
              <a:solidFill>
                <a:srgbClr val="0070C0"/>
              </a:solidFill>
            </a:endParaRPr>
          </a:p>
          <a:p>
            <a:pPr marL="574675" indent="-287338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/>
              <a:t>Teacher asks a question</a:t>
            </a:r>
          </a:p>
          <a:p>
            <a:pPr marL="574675" indent="-287338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/>
              <a:t>Each student silently formulates their own answer</a:t>
            </a:r>
          </a:p>
          <a:p>
            <a:pPr lvl="2"/>
            <a:r>
              <a:rPr lang="en-US" dirty="0" smtClean="0"/>
              <a:t>Do not raise hands or call out answer</a:t>
            </a:r>
          </a:p>
          <a:p>
            <a:pPr marL="574675" indent="-287338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/>
              <a:t>Teacher calls on a student to answer the question</a:t>
            </a:r>
          </a:p>
          <a:p>
            <a:pPr lvl="2"/>
            <a:r>
              <a:rPr lang="en-US" dirty="0" smtClean="0"/>
              <a:t>Every student needs to be ready for every question</a:t>
            </a:r>
          </a:p>
          <a:p>
            <a:pPr lvl="2"/>
            <a:r>
              <a:rPr lang="en-US" dirty="0" smtClean="0"/>
              <a:t>Every student will get at least one question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90</a:t>
            </a:r>
            <a:r>
              <a:rPr lang="en-US" sz="2400" b="1" dirty="0">
                <a:solidFill>
                  <a:srgbClr val="0070C0"/>
                </a:solidFill>
              </a:rPr>
              <a:t>% correct on first try</a:t>
            </a: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earns candy for entire </a:t>
            </a:r>
            <a:r>
              <a:rPr lang="en-US" sz="2400" b="1" dirty="0" smtClean="0">
                <a:solidFill>
                  <a:srgbClr val="0070C0"/>
                </a:solidFill>
              </a:rPr>
              <a:t>class</a:t>
            </a:r>
          </a:p>
          <a:p>
            <a:pPr marL="579438" lvl="1" indent="-282575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 dirty="0" smtClean="0"/>
              <a:t>30 question minimum</a:t>
            </a:r>
            <a:endParaRPr lang="en-US" b="1" dirty="0"/>
          </a:p>
          <a:p>
            <a:r>
              <a:rPr lang="en-US" sz="2400" b="1" dirty="0" smtClean="0">
                <a:solidFill>
                  <a:srgbClr val="0070C0"/>
                </a:solidFill>
              </a:rPr>
              <a:t>Notes can be used for the first 11 questions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White boards will be used for answering questions as requested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The class has two passes to "call a friend" in case a student is stuck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14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	What happens to the electrons in an atom when light is absorbed?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82550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electrons move from the ground state to an excited state.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59766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	Explain how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Hund's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Rule impacts the configuration of electrons in the 3p orbital of sulfur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2499360"/>
            <a:ext cx="8229600" cy="123444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first three electrons have identical spins and occupy different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suborbitals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The fourth electron is forced to pair up in one of the </a:t>
            </a:r>
            <a:r>
              <a:rPr lang="en-US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suborbitals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162550"/>
            <a:ext cx="9144000" cy="123444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4)	"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All matter exhibits the properties of not only particles, which have mass, but also waves, which transfer energy." is a statement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what theory?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6436179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Broglie's wave- particle duality postulate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72999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single cation has the configuration of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2s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2p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3s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3p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4s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3d</a:t>
            </a:r>
            <a:r>
              <a:rPr lang="en-US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" y="4669790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endParaRPr lang="en-US" sz="2800" b="1" baseline="3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62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10" grpId="0"/>
      <p:bldP spid="11" grpId="0"/>
      <p:bldP spid="12" grpId="0"/>
      <p:bldP spid="13" grpId="0"/>
      <p:bldP spid="14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5)	Draw the electron diagram for phosphorus.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22" y="901700"/>
            <a:ext cx="7688156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116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948048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7)	What is the angular momentum quantum number for a 5f orbital?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1833552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4615152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10)	How many electrons can the 5f orbital hold?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5089176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6)	What is the principal quantum number for a 5f orbital?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474024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882" y="556320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11)	What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are the values for the four quantum numbers (n, </a:t>
            </a:r>
            <a:r>
              <a:rPr lang="en-US" sz="2400" b="1" dirty="0">
                <a:latin typeface="Script MT Bold" panose="03040602040607080904" pitchFamily="66" charset="0"/>
              </a:rPr>
              <a:t>l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b="1" dirty="0"/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="1" baseline="-25000" dirty="0" smtClean="0">
                <a:latin typeface="Script MT Bold" panose="03040602040607080904" pitchFamily="66" charset="0"/>
              </a:rPr>
              <a:t>l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) for the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orbital?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5282" y="6448700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 0, ±½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3667104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9)	What are the spin quantum numbers for a 5f orbital?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4141128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±½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2307576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8)	What are the allowable magnetic quantum numbers for a 5f orbital?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" y="3193080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-3, -2, -1, 0, 1, 2, 3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94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25" grpId="0"/>
      <p:bldP spid="26" grpId="0"/>
      <p:bldP spid="10" grpId="0"/>
      <p:bldP spid="11" grpId="0"/>
      <p:bldP spid="12" grpId="0"/>
      <p:bldP spid="13" grpId="0"/>
      <p:bldP spid="14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00B050"/>
                </a:solidFill>
              </a:rPr>
              <a:t>PUT NOTES AWAY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36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Bi: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[</a:t>
            </a:r>
            <a:r>
              <a:rPr lang="en-US" dirty="0" err="1">
                <a:solidFill>
                  <a:schemeClr val="bg1"/>
                </a:solidFill>
              </a:rPr>
              <a:t>Xe</a:t>
            </a:r>
            <a:r>
              <a:rPr lang="en-US" dirty="0">
                <a:solidFill>
                  <a:schemeClr val="bg1"/>
                </a:solidFill>
              </a:rPr>
              <a:t>] 6s</a:t>
            </a:r>
            <a:r>
              <a:rPr lang="en-US" baseline="300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, 4f</a:t>
            </a:r>
            <a:r>
              <a:rPr lang="en-US" baseline="30000" dirty="0">
                <a:solidFill>
                  <a:schemeClr val="bg1"/>
                </a:solidFill>
              </a:rPr>
              <a:t>14</a:t>
            </a:r>
            <a:r>
              <a:rPr lang="en-US" dirty="0">
                <a:solidFill>
                  <a:schemeClr val="bg1"/>
                </a:solidFill>
              </a:rPr>
              <a:t>, 5d</a:t>
            </a:r>
            <a:r>
              <a:rPr lang="en-US" baseline="30000" dirty="0">
                <a:solidFill>
                  <a:schemeClr val="bg1"/>
                </a:solidFill>
              </a:rPr>
              <a:t>10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6p</a:t>
            </a:r>
            <a:r>
              <a:rPr lang="en-US" baseline="30000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9825"/>
            <a:ext cx="9144000" cy="5437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207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273"/>
            <a:ext cx="9144000" cy="16459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12)	What is the name of the theory which asserts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 fundamental limit to the precision with which certain pairs of physical properties can be known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simultaneously?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1716095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Heisenberg uncertainty principle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197477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13)	In light waves, what is the relationship between frequency and energy?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3090339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frequency increases, energy increases.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Frequency and energy are directly related.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983201"/>
            <a:ext cx="9144000" cy="4572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14)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is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electron configuration for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+3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4510303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2s</a:t>
            </a:r>
            <a:r>
              <a:rPr lang="en-US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2p</a:t>
            </a:r>
            <a:r>
              <a:rPr lang="en-US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3s</a:t>
            </a:r>
            <a:r>
              <a:rPr lang="en-US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3p</a:t>
            </a:r>
            <a:r>
              <a:rPr lang="en-US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4s</a:t>
            </a:r>
            <a:r>
              <a:rPr lang="en-US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3d</a:t>
            </a:r>
            <a:r>
              <a:rPr lang="en-US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4p</a:t>
            </a:r>
            <a:r>
              <a:rPr lang="en-US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991685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15)	What is the name for </a:t>
            </a:r>
            <a:r>
              <a:rPr lang="en-US" sz="2400" b="1" dirty="0" smtClean="0">
                <a:latin typeface="Script MT Bold" panose="03040602040607080904" pitchFamily="66" charset="0"/>
                <a:cs typeface="Arial" panose="020B0604020202020204" pitchFamily="34" charset="0"/>
              </a:rPr>
              <a:t>l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and what does it describe?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" y="5473065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angular momentum quantum number which describes the orbital shape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16)	What element has the electron configuration shown in this electron diagram?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5149215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Cobalt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800" y="1009650"/>
            <a:ext cx="7384400" cy="386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053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0" y="0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17)	What is the </a:t>
            </a: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abbreviated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electron configuration for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Pb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476297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6s</a:t>
            </a:r>
            <a:r>
              <a:rPr lang="en-US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4f</a:t>
            </a:r>
            <a:r>
              <a:rPr lang="en-US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5d</a:t>
            </a:r>
            <a:r>
              <a:rPr lang="en-US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6p</a:t>
            </a:r>
            <a:r>
              <a:rPr lang="en-US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952594"/>
            <a:ext cx="9144000" cy="49254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18)	What is the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Aufbau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Rule?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509960"/>
            <a:ext cx="8229600" cy="49254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Electrons occupy the lowest possible energy level.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067326"/>
            <a:ext cx="9144000" cy="123444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19)	The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quantum-mechanical description of matter in terms of the wave-like properties of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particles is provided by: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3366583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Schr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dinger equation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4795474"/>
            <a:ext cx="9144000" cy="119380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21)	In the Bohr model of the atom, what happened when an electron transitioned from an excited state to ground state?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605409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atom released a specific quantum of energy which can be observed as light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842880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20)	What is the </a:t>
            </a: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electron configuration for Se?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4319177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</a:t>
            </a:r>
            <a:r>
              <a:rPr lang="en-US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2s</a:t>
            </a:r>
            <a:r>
              <a:rPr lang="en-US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2p</a:t>
            </a:r>
            <a:r>
              <a:rPr lang="en-US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3s</a:t>
            </a:r>
            <a:r>
              <a:rPr lang="en-US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3p</a:t>
            </a:r>
            <a:r>
              <a:rPr lang="en-US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4s</a:t>
            </a:r>
            <a:r>
              <a:rPr lang="en-US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3d</a:t>
            </a:r>
            <a:r>
              <a:rPr lang="en-US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4p</a:t>
            </a:r>
            <a:r>
              <a:rPr lang="en-US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10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12488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22)	Only specific wavelengths are absorbed by the electrons in a given atom.  Why?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837988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electrons can only move to specific excited states, and thus can only absorb the energy to reach them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1749001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23)	What is the name for this minimum amount of energy that can be gained by an atom?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2574501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quantum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015615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24)	What is the </a:t>
            </a: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abbreviated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electron configuration for Ru?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3594735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[Kr]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5s</a:t>
            </a:r>
            <a:r>
              <a:rPr lang="en-US" sz="24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4d</a:t>
            </a:r>
            <a:r>
              <a:rPr lang="en-US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05765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25)	In light waves, what is the relationship between wavelength and frequency?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4883150"/>
            <a:ext cx="8229600" cy="47942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Wavelength and frequency are inversely related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584374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26)	What is the name of the quantum number which describes the orientation of electron orbitals?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" y="6446520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magnetic quantum number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97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  <p:bldP spid="10" grpId="0"/>
      <p:bldP spid="11" grpId="0"/>
      <p:bldP spid="12" grpId="0"/>
      <p:bldP spid="13" grpId="0"/>
      <p:bldP spid="14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1440180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28)	What does the Pauli Exclusion Principle state?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195453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0" lvl="1"/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two electrons of opposite spin can occupy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same orbital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27)	Why is there no 2d orbital?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51435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d-orbitals, </a:t>
            </a:r>
            <a:r>
              <a:rPr lang="en-US" sz="2400" b="1" dirty="0" smtClean="0">
                <a:solidFill>
                  <a:srgbClr val="FF0000"/>
                </a:solidFill>
                <a:latin typeface="Script MT Bold" panose="03040602040607080904" pitchFamily="66" charset="0"/>
                <a:cs typeface="Arial" panose="020B0604020202020204" pitchFamily="34" charset="0"/>
              </a:rPr>
              <a:t>l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2.  With n = 2, </a:t>
            </a:r>
            <a:r>
              <a:rPr lang="en-US" sz="2400" b="1" dirty="0" smtClean="0">
                <a:solidFill>
                  <a:srgbClr val="FF0000"/>
                </a:solidFill>
                <a:latin typeface="Script MT Bold" panose="03040602040607080904" pitchFamily="66" charset="0"/>
                <a:cs typeface="Arial" panose="020B0604020202020204" pitchFamily="34" charset="0"/>
              </a:rPr>
              <a:t>l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can only be positive integers from 0 to (n-1), and n-1 = 1, thus no d-orbital.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2880360"/>
            <a:ext cx="91440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29)	What is the </a:t>
            </a: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abbreviated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electron configuration for Bk?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3394710"/>
            <a:ext cx="8229600" cy="41148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[Rn] 7s</a:t>
            </a:r>
            <a:r>
              <a:rPr lang="en-US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5f</a:t>
            </a:r>
            <a:r>
              <a:rPr lang="en-US" sz="2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909060"/>
            <a:ext cx="9144000" cy="50863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30)	What are the allowed values for m</a:t>
            </a:r>
            <a:r>
              <a:rPr lang="en-US" sz="2400" b="1" baseline="-25000" dirty="0" smtClean="0">
                <a:latin typeface="Script MT Bold" panose="03040602040607080904" pitchFamily="66" charset="0"/>
                <a:cs typeface="Arial" panose="020B0604020202020204" pitchFamily="34" charset="0"/>
              </a:rPr>
              <a:t>l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 a 5d orbital?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" y="4520565"/>
            <a:ext cx="8229600" cy="50863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-2, -1, 0, 1, 2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94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5" grpId="0"/>
      <p:bldP spid="26" grpId="0"/>
      <p:bldP spid="12" grpId="0"/>
      <p:bldP spid="13" grpId="0"/>
      <p:bldP spid="14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Blank Slides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80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0" y="520954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603504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1736513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14400" y="2562013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3473026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4400" y="4298526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0"/>
            <a:ext cx="91440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pPr marL="914400" indent="-914400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XX)	XXXXX YYYYY ZZZZZ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825500"/>
            <a:ext cx="8229600" cy="8229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 YYYYY ZZZZZ XXXXX YYYYY ZZZZZ XXXXX YYYYY </a:t>
            </a:r>
            <a:r>
              <a:rPr lang="en-US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ZZZZZ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99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2" grpId="0"/>
      <p:bldP spid="23" grpId="0"/>
      <p:bldP spid="25" grpId="0"/>
      <p:bldP spid="2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398463"/>
            <a:ext cx="8778240" cy="731520"/>
          </a:xfrm>
        </p:spPr>
        <p:txBody>
          <a:bodyPr/>
          <a:lstStyle/>
          <a:p>
            <a:r>
              <a:rPr lang="en-US" dirty="0" smtClean="0"/>
              <a:t>Electron Quantum Numbers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827533"/>
              </p:ext>
            </p:extLst>
          </p:nvPr>
        </p:nvGraphicFramePr>
        <p:xfrm>
          <a:off x="182563" y="1420813"/>
          <a:ext cx="859536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1463040"/>
                <a:gridCol w="2926080"/>
                <a:gridCol w="210312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 describes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b="1" baseline="-25000" dirty="0">
                        <a:latin typeface="Script MT Bold" panose="03040602040607080904" pitchFamily="66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Script MT Bold" panose="03040602040607080904" pitchFamily="66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baseline="-25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52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398463"/>
            <a:ext cx="8778240" cy="731520"/>
          </a:xfrm>
        </p:spPr>
        <p:txBody>
          <a:bodyPr/>
          <a:lstStyle/>
          <a:p>
            <a:r>
              <a:rPr lang="en-US" dirty="0" smtClean="0"/>
              <a:t>Electron Quantum Numbers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583570"/>
              </p:ext>
            </p:extLst>
          </p:nvPr>
        </p:nvGraphicFramePr>
        <p:xfrm>
          <a:off x="182563" y="1420813"/>
          <a:ext cx="859536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1463040"/>
                <a:gridCol w="2926080"/>
                <a:gridCol w="210312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 describes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principal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positive integers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orbital size and energy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angular momentum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Script MT Bold" panose="03040602040607080904" pitchFamily="66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positive integers from 0 to (n-1)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orbital shape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magnetic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3200" b="1" baseline="-25000" dirty="0" smtClean="0">
                          <a:latin typeface="Script MT Bold" panose="03040602040607080904" pitchFamily="66" charset="0"/>
                          <a:cs typeface="Arial" panose="020B0604020202020204" pitchFamily="34" charset="0"/>
                        </a:rPr>
                        <a:t>l</a:t>
                      </a:r>
                      <a:endParaRPr lang="en-US" sz="3200" b="1" baseline="-25000" dirty="0">
                        <a:latin typeface="Script MT Bold" panose="03040602040607080904" pitchFamily="66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integers 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 </a:t>
                      </a:r>
                      <a:r>
                        <a:rPr lang="en-US" sz="2400" b="1" dirty="0" smtClean="0"/>
                        <a:t>‒</a:t>
                      </a:r>
                      <a:r>
                        <a:rPr lang="en-US" sz="2400" b="1" dirty="0" smtClean="0">
                          <a:latin typeface="Script MT Bold" panose="03040602040607080904" pitchFamily="66" charset="0"/>
                          <a:cs typeface="Arial" panose="020B0604020202020204" pitchFamily="34" charset="0"/>
                        </a:rPr>
                        <a:t>l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+</a:t>
                      </a:r>
                      <a:r>
                        <a:rPr lang="en-US" sz="2400" b="1" dirty="0" smtClean="0">
                          <a:latin typeface="Script MT Bold" panose="03040602040607080904" pitchFamily="66" charset="0"/>
                          <a:cs typeface="Arial" panose="020B0604020202020204" pitchFamily="34" charset="0"/>
                        </a:rPr>
                        <a:t>l</a:t>
                      </a:r>
                      <a:endParaRPr lang="en-US" sz="2400" b="1" dirty="0">
                        <a:latin typeface="Script MT Bold" panose="03040602040607080904" pitchFamily="66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orbital orientation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spin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sz="3200" b="1" baseline="-25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en-US" sz="2400" b="1" baseline="-25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‒½ or +½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 spin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19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Angular Momentum Quantum Number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05104"/>
              </p:ext>
            </p:extLst>
          </p:nvPr>
        </p:nvGraphicFramePr>
        <p:xfrm>
          <a:off x="2468880" y="1615440"/>
          <a:ext cx="420624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052"/>
                <a:gridCol w="251118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Script MT Bold" panose="03040602040607080904" pitchFamily="66" charset="0"/>
                        </a:rPr>
                        <a:t>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designation</a:t>
                      </a:r>
                      <a:endParaRPr lang="en-US" sz="3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70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Bi: 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Xe</a:t>
            </a:r>
            <a:r>
              <a:rPr lang="en-US" dirty="0">
                <a:solidFill>
                  <a:srgbClr val="FF0000"/>
                </a:solidFill>
              </a:rPr>
              <a:t>] 6s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, 4f</a:t>
            </a:r>
            <a:r>
              <a:rPr lang="en-US" baseline="30000" dirty="0">
                <a:solidFill>
                  <a:srgbClr val="FF0000"/>
                </a:solidFill>
              </a:rPr>
              <a:t>14</a:t>
            </a:r>
            <a:r>
              <a:rPr lang="en-US" dirty="0">
                <a:solidFill>
                  <a:srgbClr val="FF0000"/>
                </a:solidFill>
              </a:rPr>
              <a:t>, 5d</a:t>
            </a:r>
            <a:r>
              <a:rPr lang="en-US" baseline="30000" dirty="0">
                <a:solidFill>
                  <a:srgbClr val="FF0000"/>
                </a:solidFill>
              </a:rPr>
              <a:t>10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6p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9825"/>
            <a:ext cx="9144000" cy="5437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Angular Momentum Quantum Number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158533"/>
              </p:ext>
            </p:extLst>
          </p:nvPr>
        </p:nvGraphicFramePr>
        <p:xfrm>
          <a:off x="2468880" y="1615440"/>
          <a:ext cx="420624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052"/>
                <a:gridCol w="251118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Script MT Bold" panose="03040602040607080904" pitchFamily="66" charset="0"/>
                        </a:rPr>
                        <a:t>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 designation</a:t>
                      </a:r>
                      <a:endParaRPr lang="en-US" sz="3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endParaRPr lang="en-US" sz="3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sz="3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3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endParaRPr lang="en-US" sz="36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82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98438"/>
            <a:ext cx="8778240" cy="731520"/>
          </a:xfrm>
          <a:solidFill>
            <a:srgbClr val="FF0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Test 5 - Electrons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915" y="1059335"/>
            <a:ext cx="7456170" cy="5128054"/>
          </a:xfrm>
        </p:spPr>
        <p:txBody>
          <a:bodyPr/>
          <a:lstStyle/>
          <a:p>
            <a:r>
              <a:rPr lang="en-US" dirty="0" smtClean="0"/>
              <a:t>Dates</a:t>
            </a:r>
          </a:p>
          <a:p>
            <a:pPr marL="803275"/>
            <a:r>
              <a:rPr lang="en-US" sz="2400" b="1" i="1" dirty="0" smtClean="0"/>
              <a:t>Period 3 - </a:t>
            </a:r>
            <a:r>
              <a:rPr lang="en-US" sz="2400" b="1" i="1" dirty="0" smtClean="0">
                <a:solidFill>
                  <a:srgbClr val="FF0000"/>
                </a:solidFill>
              </a:rPr>
              <a:t>Wed, Feb 24</a:t>
            </a:r>
          </a:p>
          <a:p>
            <a:pPr marL="803275"/>
            <a:r>
              <a:rPr lang="en-US" sz="2400" b="1" i="1" dirty="0" smtClean="0"/>
              <a:t>Periods 4, 6, 7 - </a:t>
            </a:r>
            <a:r>
              <a:rPr lang="en-US" sz="2400" b="1" i="1" dirty="0" smtClean="0">
                <a:solidFill>
                  <a:srgbClr val="FF0000"/>
                </a:solidFill>
              </a:rPr>
              <a:t>Thu, Feb 25</a:t>
            </a:r>
          </a:p>
          <a:p>
            <a:r>
              <a:rPr lang="en-US" dirty="0" smtClean="0"/>
              <a:t>Honors Chemistry Test - 35 question</a:t>
            </a:r>
          </a:p>
          <a:p>
            <a:pPr marL="803275"/>
            <a:r>
              <a:rPr lang="en-US" sz="2400" b="1" i="1" dirty="0" smtClean="0"/>
              <a:t>20 multiple choice, 2 pts each, 40 pts total</a:t>
            </a:r>
          </a:p>
          <a:p>
            <a:pPr marL="803275"/>
            <a:r>
              <a:rPr lang="en-US" sz="2400" b="1" i="1" dirty="0" smtClean="0"/>
              <a:t>15 open response, 4 pts each, 60 pts total</a:t>
            </a:r>
            <a:endParaRPr lang="en-US" sz="2400" b="1" i="1" dirty="0"/>
          </a:p>
          <a:p>
            <a:r>
              <a:rPr lang="en-US" dirty="0" smtClean="0"/>
              <a:t>Chemistry Test - 29 question</a:t>
            </a:r>
          </a:p>
          <a:p>
            <a:pPr marL="803275"/>
            <a:r>
              <a:rPr lang="en-US" sz="2400" b="1" i="1" dirty="0" smtClean="0"/>
              <a:t>16 multiple choice, 3 pts each, 48 pts total</a:t>
            </a:r>
          </a:p>
          <a:p>
            <a:pPr marL="803275"/>
            <a:r>
              <a:rPr lang="en-US" sz="2400" b="1" i="1" dirty="0" smtClean="0"/>
              <a:t>13 open response, 4 pts each, 52 pts total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8479" y="6248400"/>
            <a:ext cx="5587042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NO ANNOTATED PERIODIC TABLES!!!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74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95250"/>
            <a:ext cx="8778240" cy="731520"/>
          </a:xfrm>
        </p:spPr>
        <p:txBody>
          <a:bodyPr/>
          <a:lstStyle/>
          <a:p>
            <a:r>
              <a:rPr lang="en-US" dirty="0" smtClean="0"/>
              <a:t>Write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000125"/>
            <a:ext cx="8778240" cy="5549214"/>
          </a:xfrm>
        </p:spPr>
        <p:txBody>
          <a:bodyPr/>
          <a:lstStyle/>
          <a:p>
            <a:r>
              <a:rPr lang="en-US" dirty="0" smtClean="0"/>
              <a:t>Names, definition and importance of:</a:t>
            </a:r>
          </a:p>
          <a:p>
            <a:pPr lvl="1"/>
            <a:r>
              <a:rPr lang="en-US" dirty="0" smtClean="0"/>
              <a:t>Quantum</a:t>
            </a:r>
          </a:p>
          <a:p>
            <a:pPr lvl="1"/>
            <a:r>
              <a:rPr lang="en-US" dirty="0" smtClean="0"/>
              <a:t>Bohr Atom</a:t>
            </a:r>
          </a:p>
          <a:p>
            <a:pPr lvl="1"/>
            <a:r>
              <a:rPr lang="en-US" dirty="0" smtClean="0"/>
              <a:t>Wave-Particle Duality</a:t>
            </a:r>
          </a:p>
          <a:p>
            <a:pPr lvl="1"/>
            <a:r>
              <a:rPr lang="en-US" dirty="0" smtClean="0"/>
              <a:t>Heisenberg Uncertainty Principle</a:t>
            </a:r>
          </a:p>
          <a:p>
            <a:pPr lvl="1"/>
            <a:r>
              <a:rPr lang="en-US" dirty="0" smtClean="0"/>
              <a:t>Schrodinger Equation</a:t>
            </a:r>
          </a:p>
          <a:p>
            <a:r>
              <a:rPr lang="en-US" dirty="0" smtClean="0"/>
              <a:t>Names, symbols, allowed values &amp; meaning of the 4 electron quantum numbers</a:t>
            </a:r>
          </a:p>
          <a:p>
            <a:r>
              <a:rPr lang="en-US" dirty="0" smtClean="0"/>
              <a:t>Letter designation &amp; # of electrons of 4 types of orbitals</a:t>
            </a:r>
          </a:p>
          <a:p>
            <a:r>
              <a:rPr lang="en-US" dirty="0" smtClean="0"/>
              <a:t>Three rules for filling electron orbitals.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95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198438"/>
            <a:ext cx="8778240" cy="731520"/>
          </a:xfrm>
          <a:solidFill>
            <a:srgbClr val="FF0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Test 5 - Electrons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915" y="1059335"/>
            <a:ext cx="7456170" cy="5128054"/>
          </a:xfrm>
        </p:spPr>
        <p:txBody>
          <a:bodyPr/>
          <a:lstStyle/>
          <a:p>
            <a:r>
              <a:rPr lang="en-US" dirty="0" smtClean="0"/>
              <a:t>Dates</a:t>
            </a:r>
          </a:p>
          <a:p>
            <a:pPr marL="803275"/>
            <a:r>
              <a:rPr lang="en-US" sz="2400" b="1" i="1" dirty="0" smtClean="0"/>
              <a:t>Period 3 - 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Wed, Feb 24</a:t>
            </a:r>
          </a:p>
          <a:p>
            <a:pPr marL="803275"/>
            <a:r>
              <a:rPr lang="en-US" sz="2400" b="1" i="1" dirty="0" smtClean="0"/>
              <a:t>Periods 4, 6, 7 - </a:t>
            </a:r>
            <a:r>
              <a:rPr lang="en-US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Thu, Feb 25</a:t>
            </a:r>
          </a:p>
          <a:p>
            <a:r>
              <a:rPr lang="en-US" dirty="0" smtClean="0"/>
              <a:t>Honors Chemistry Test - 35 question</a:t>
            </a:r>
          </a:p>
          <a:p>
            <a:pPr marL="803275"/>
            <a:r>
              <a:rPr lang="en-US" sz="2400" b="1" i="1" dirty="0" smtClean="0"/>
              <a:t>20 multiple choice, 2 pts each, 40 pts total</a:t>
            </a:r>
          </a:p>
          <a:p>
            <a:pPr marL="803275"/>
            <a:r>
              <a:rPr lang="en-US" sz="2400" b="1" i="1" dirty="0" smtClean="0"/>
              <a:t>15 open response, 4 pts each, 60 pts total</a:t>
            </a:r>
            <a:endParaRPr lang="en-US" sz="2400" b="1" i="1" dirty="0"/>
          </a:p>
          <a:p>
            <a:r>
              <a:rPr lang="en-US" dirty="0" smtClean="0"/>
              <a:t>Chemistry Test - 29 question</a:t>
            </a:r>
          </a:p>
          <a:p>
            <a:pPr marL="803275"/>
            <a:r>
              <a:rPr lang="en-US" sz="2400" b="1" i="1" dirty="0" smtClean="0"/>
              <a:t>16 multiple choice, 3 pts each, 48 pts total</a:t>
            </a:r>
          </a:p>
          <a:p>
            <a:pPr marL="803275"/>
            <a:r>
              <a:rPr lang="en-US" sz="2400" b="1" i="1" dirty="0" smtClean="0"/>
              <a:t>13 open response, 4 pts each, 52 pts total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78479" y="6248400"/>
            <a:ext cx="5587042" cy="52322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NO ANNOTATED PERIODIC TABLES!!!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905250" y="2390775"/>
            <a:ext cx="2085975" cy="228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124200" y="1838325"/>
            <a:ext cx="2085975" cy="228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5876925" y="1590675"/>
            <a:ext cx="466725" cy="1152525"/>
          </a:xfrm>
          <a:prstGeom prst="rightBrace">
            <a:avLst>
              <a:gd name="adj1" fmla="val 31118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53252" y="1689884"/>
            <a:ext cx="2519298" cy="95410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All tests moved to Fri, Feb 26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86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0"/>
            <a:ext cx="8778240" cy="73152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Lab Reports Due Friday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962025"/>
            <a:ext cx="8778240" cy="546348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Submit via Turnitin.com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Suggest you use a .pdf file, but others okay</a:t>
            </a:r>
          </a:p>
          <a:p>
            <a:r>
              <a:rPr lang="en-US" sz="2800" b="1" dirty="0"/>
              <a:t>See </a:t>
            </a:r>
            <a:r>
              <a:rPr lang="en-US" sz="2800" b="1" dirty="0" smtClean="0"/>
              <a:t>Student Quick Start Guide https</a:t>
            </a:r>
            <a:r>
              <a:rPr lang="en-US" sz="2800" b="1"/>
              <a:t>://</a:t>
            </a:r>
            <a:r>
              <a:rPr lang="en-US" sz="2800" b="1" smtClean="0"/>
              <a:t>guides.turnitin.com/01_Manuals_and_Guides/Student/Student_QuickStart_Guide</a:t>
            </a:r>
            <a:r>
              <a:rPr lang="en-US" sz="2800" b="1" dirty="0" smtClean="0"/>
              <a:t> </a:t>
            </a:r>
            <a:endParaRPr lang="en-US" sz="2800" b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574411"/>
              </p:ext>
            </p:extLst>
          </p:nvPr>
        </p:nvGraphicFramePr>
        <p:xfrm>
          <a:off x="1219200" y="1654175"/>
          <a:ext cx="6807200" cy="25664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743200"/>
                <a:gridCol w="2032000"/>
              </a:tblGrid>
              <a:tr h="49377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Class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 Number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Password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 3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12215335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chem309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 4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12215340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chem416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 6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12215352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chem636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7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 7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12215359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chem749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23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08786"/>
            <a:ext cx="8778240" cy="5549214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Names, definition and importance of:</a:t>
            </a:r>
          </a:p>
          <a:p>
            <a:pPr lvl="1"/>
            <a:r>
              <a:rPr lang="en-US" dirty="0" smtClean="0"/>
              <a:t>Quantum</a:t>
            </a:r>
          </a:p>
          <a:p>
            <a:pPr lvl="1"/>
            <a:r>
              <a:rPr lang="en-US" dirty="0" smtClean="0"/>
              <a:t>Bohr Atom</a:t>
            </a:r>
          </a:p>
          <a:p>
            <a:pPr lvl="1"/>
            <a:r>
              <a:rPr lang="en-US" dirty="0" smtClean="0"/>
              <a:t>Wave-Particle Duality</a:t>
            </a:r>
          </a:p>
          <a:p>
            <a:pPr lvl="1"/>
            <a:r>
              <a:rPr lang="en-US" dirty="0" smtClean="0"/>
              <a:t>Heisenberg Uncertainty Principle</a:t>
            </a:r>
          </a:p>
          <a:p>
            <a:pPr lvl="1"/>
            <a:r>
              <a:rPr lang="en-US" dirty="0" smtClean="0"/>
              <a:t>Schrodinger Equation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Names, symbols, allowed values &amp; meaning of the 4 electron quantum numbers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Letter designation &amp; # of electrons of 4 types of orbitals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Three rules for filling electron orbitals.</a:t>
            </a:r>
            <a:endParaRPr lang="en-US" dirty="0"/>
          </a:p>
        </p:txBody>
      </p:sp>
      <p:pic>
        <p:nvPicPr>
          <p:cNvPr id="1028" name="Picture 4" descr="https://djmiket.files.wordpress.com/2011/09/logo-warm-u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85725"/>
            <a:ext cx="5457826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06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08786"/>
            <a:ext cx="8778240" cy="5549214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Names, definition and importance of: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Quantum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Bohr Atom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Wave-Particle Duality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Heisenberg Uncertainty Principle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Schrodinger Equation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Names, symbols, allowed values &amp; meaning of the 4 electron quantum numbers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Letter designation &amp; # of electrons of 4 types of orbitals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Three rules for filling electron orbitals.</a:t>
            </a:r>
            <a:endParaRPr lang="en-US" dirty="0"/>
          </a:p>
        </p:txBody>
      </p:sp>
      <p:pic>
        <p:nvPicPr>
          <p:cNvPr id="1028" name="Picture 4" descr="https://djmiket.files.wordpress.com/2011/09/logo-warm-u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85725"/>
            <a:ext cx="5457826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56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308373"/>
              </p:ext>
            </p:extLst>
          </p:nvPr>
        </p:nvGraphicFramePr>
        <p:xfrm>
          <a:off x="45720" y="137160"/>
          <a:ext cx="9052560" cy="6583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1680"/>
                <a:gridCol w="7040880"/>
              </a:tblGrid>
              <a:tr h="360031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Concept</a:t>
                      </a:r>
                      <a:endParaRPr lang="en-US" sz="2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409" marR="924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Explanation</a:t>
                      </a:r>
                      <a:endParaRPr lang="en-US" sz="2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409" marR="92409"/>
                </a:tc>
              </a:tr>
              <a:tr h="900077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Quantum 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Energy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409" marR="92409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Electrons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cannot absorb or release any amount of energy, but rather specific amounts (quanta) which allow them to transition from one allowed energy level to another.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409" marR="92409"/>
                </a:tc>
              </a:tr>
              <a:tr h="900077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Bohr Atom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409" marR="92409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early model which proposed electrons orbiting the nucleus similar to how planets orbit the sun.  Explains hydrogen's energy levels, but not other elements.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409" marR="92409"/>
                </a:tc>
              </a:tr>
              <a:tr h="630054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Wave-Particle Duality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409" marR="92409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Electrons 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behave like particles that have mass and waves which transfer energy.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409" marR="92409"/>
                </a:tc>
              </a:tr>
              <a:tr h="900077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Heisenberg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Uncertainty Principle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409" marR="9240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Both position and momentum of an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electron cannot both be known exactly, so electrons are described as "clouds", a volume of space of probable location</a:t>
                      </a:r>
                      <a:endParaRPr lang="en-US" sz="2200" b="1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409" marR="92409"/>
                </a:tc>
              </a:tr>
              <a:tr h="698802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Schrödinger Equation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409" marR="92409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Describes electrons in terms of the wavelike properties.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Provides 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our most complete description of electron orbitals</a:t>
                      </a:r>
                      <a:endParaRPr lang="en-US" sz="2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409" marR="924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22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308786"/>
            <a:ext cx="8778240" cy="5549214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Names, definition and importance of:</a:t>
            </a:r>
          </a:p>
          <a:p>
            <a:pPr lvl="1"/>
            <a:r>
              <a:rPr lang="en-US" dirty="0" smtClean="0"/>
              <a:t>Quantum</a:t>
            </a:r>
          </a:p>
          <a:p>
            <a:pPr lvl="1"/>
            <a:r>
              <a:rPr lang="en-US" dirty="0" smtClean="0"/>
              <a:t>Bohr Atom</a:t>
            </a:r>
          </a:p>
          <a:p>
            <a:pPr lvl="1"/>
            <a:r>
              <a:rPr lang="en-US" dirty="0" smtClean="0"/>
              <a:t>Wave-Particle Duality</a:t>
            </a:r>
          </a:p>
          <a:p>
            <a:pPr lvl="1"/>
            <a:r>
              <a:rPr lang="en-US" dirty="0" smtClean="0"/>
              <a:t>Heisenberg Uncertainty Principle</a:t>
            </a:r>
          </a:p>
          <a:p>
            <a:pPr lvl="1"/>
            <a:r>
              <a:rPr lang="en-US" dirty="0" smtClean="0"/>
              <a:t>Schrodinger Equation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000" b="1" dirty="0" smtClean="0">
                <a:solidFill>
                  <a:srgbClr val="FF0000"/>
                </a:solidFill>
              </a:rPr>
              <a:t>Names, symbols, allowed values &amp; meaning of the 4 electron quantum numbers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Letter designation &amp; # of electrons of 4 types of orbitals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Three rules for filling electron orbitals.</a:t>
            </a:r>
            <a:endParaRPr lang="en-US" dirty="0"/>
          </a:p>
        </p:txBody>
      </p:sp>
      <p:pic>
        <p:nvPicPr>
          <p:cNvPr id="1028" name="Picture 4" descr="https://djmiket.files.wordpress.com/2011/09/logo-warm-u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087" y="85725"/>
            <a:ext cx="5457826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56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15873</TotalTime>
  <Words>1375</Words>
  <Application>Microsoft Office PowerPoint</Application>
  <PresentationFormat>On-screen Show (4:3)</PresentationFormat>
  <Paragraphs>290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Cold Call</vt:lpstr>
      <vt:lpstr>Bi: [Xe] 6s2, 4f14, 5d10, 6p3</vt:lpstr>
      <vt:lpstr>Bi: [Xe] 6s2, 4f14, 5d10, 6p3</vt:lpstr>
      <vt:lpstr>Test 5 - Electrons</vt:lpstr>
      <vt:lpstr>Lab Reports Due Friday</vt:lpstr>
      <vt:lpstr>PowerPoint Presentation</vt:lpstr>
      <vt:lpstr>PowerPoint Presentation</vt:lpstr>
      <vt:lpstr>PowerPoint Presentation</vt:lpstr>
      <vt:lpstr>PowerPoint Presentation</vt:lpstr>
      <vt:lpstr>Electron Quantum Numbers</vt:lpstr>
      <vt:lpstr>PowerPoint Presentation</vt:lpstr>
      <vt:lpstr>Angular Momentum Quantum Number</vt:lpstr>
      <vt:lpstr>PowerPoint Presentation</vt:lpstr>
      <vt:lpstr>Rules for Electron Configurations</vt:lpstr>
      <vt:lpstr>Cold Call</vt:lpstr>
      <vt:lpstr>PowerPoint Presentation</vt:lpstr>
      <vt:lpstr>PowerPoint Presentation</vt:lpstr>
      <vt:lpstr>PowerPoint Presentation</vt:lpstr>
      <vt:lpstr>PUT NOTES AWAY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Blank Slides</vt:lpstr>
      <vt:lpstr>PowerPoint Presentation</vt:lpstr>
      <vt:lpstr>Electron Quantum Numbers</vt:lpstr>
      <vt:lpstr>Electron Quantum Numbers</vt:lpstr>
      <vt:lpstr>Angular Momentum Quantum Number</vt:lpstr>
      <vt:lpstr>Angular Momentum Quantum Number</vt:lpstr>
      <vt:lpstr>Test 5 - Electrons</vt:lpstr>
      <vt:lpstr>Write the Following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sundance235</cp:lastModifiedBy>
  <cp:revision>946</cp:revision>
  <cp:lastPrinted>2016-02-24T16:18:09Z</cp:lastPrinted>
  <dcterms:created xsi:type="dcterms:W3CDTF">2012-09-15T16:31:25Z</dcterms:created>
  <dcterms:modified xsi:type="dcterms:W3CDTF">2016-02-24T16:18:20Z</dcterms:modified>
</cp:coreProperties>
</file>