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852" r:id="rId2"/>
    <p:sldId id="853" r:id="rId3"/>
    <p:sldId id="877" r:id="rId4"/>
    <p:sldId id="686" r:id="rId5"/>
    <p:sldId id="859" r:id="rId6"/>
    <p:sldId id="860" r:id="rId7"/>
    <p:sldId id="864" r:id="rId8"/>
    <p:sldId id="861" r:id="rId9"/>
    <p:sldId id="878" r:id="rId10"/>
    <p:sldId id="862" r:id="rId11"/>
    <p:sldId id="863" r:id="rId12"/>
    <p:sldId id="865" r:id="rId13"/>
    <p:sldId id="873" r:id="rId14"/>
    <p:sldId id="866" r:id="rId15"/>
    <p:sldId id="867" r:id="rId16"/>
    <p:sldId id="869" r:id="rId17"/>
    <p:sldId id="871" r:id="rId18"/>
    <p:sldId id="870" r:id="rId19"/>
    <p:sldId id="872" r:id="rId20"/>
    <p:sldId id="875" r:id="rId21"/>
    <p:sldId id="773" r:id="rId22"/>
    <p:sldId id="777" r:id="rId23"/>
    <p:sldId id="781" r:id="rId24"/>
    <p:sldId id="782" r:id="rId25"/>
    <p:sldId id="783" r:id="rId26"/>
    <p:sldId id="855" r:id="rId27"/>
    <p:sldId id="876" r:id="rId28"/>
    <p:sldId id="874" r:id="rId29"/>
    <p:sldId id="854" r:id="rId30"/>
    <p:sldId id="857" r:id="rId31"/>
    <p:sldId id="858" r:id="rId32"/>
    <p:sldId id="785" r:id="rId33"/>
    <p:sldId id="793" r:id="rId34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FF"/>
    <a:srgbClr val="101D34"/>
    <a:srgbClr val="13223D"/>
    <a:srgbClr val="13263D"/>
    <a:srgbClr val="272829"/>
    <a:srgbClr val="008A3E"/>
    <a:srgbClr val="663300"/>
    <a:srgbClr val="CDCDCD"/>
    <a:srgbClr val="E4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86375" autoAdjust="0"/>
  </p:normalViewPr>
  <p:slideViewPr>
    <p:cSldViewPr snapToGrid="0">
      <p:cViewPr>
        <p:scale>
          <a:sx n="70" d="100"/>
          <a:sy n="70" d="100"/>
        </p:scale>
        <p:origin x="-1790" y="-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4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0" tIns="46660" rIns="93320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20" tIns="46660" rIns="93320" bIns="466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4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28091"/>
            <a:ext cx="8778240" cy="523396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There is a hand weight on the floor in front of the table.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Pick up the weight and put it on the table.  Note how much energy you expended.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Put the weight back on the floor.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Calculate the energy expended:</a:t>
            </a:r>
          </a:p>
          <a:p>
            <a:pPr marL="3200400" indent="0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PE = </a:t>
            </a:r>
            <a:r>
              <a:rPr lang="en-US" sz="2800" b="1" dirty="0" err="1" smtClean="0">
                <a:solidFill>
                  <a:srgbClr val="0070C0"/>
                </a:solidFill>
              </a:rPr>
              <a:t>mgh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1371600" indent="0">
              <a:spcBef>
                <a:spcPts val="1800"/>
              </a:spcBef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m = mass of weight (5.4 kg)</a:t>
            </a:r>
          </a:p>
          <a:p>
            <a:pPr marL="1371600" indent="0">
              <a:spcBef>
                <a:spcPts val="600"/>
              </a:spcBef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g = acceleration due to gravity (9.8 m/s</a:t>
            </a:r>
            <a:r>
              <a:rPr lang="en-US" sz="28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)</a:t>
            </a:r>
          </a:p>
          <a:p>
            <a:pPr marL="1371600" indent="0">
              <a:spcBef>
                <a:spcPts val="600"/>
              </a:spcBef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h = height raised (0.74 m)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36" y="43544"/>
            <a:ext cx="2073729" cy="12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35188" y="0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Put homework in the red basket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Measure the Wavelength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46571" r="3305" b="22572"/>
          <a:stretch/>
        </p:blipFill>
        <p:spPr bwMode="auto">
          <a:xfrm>
            <a:off x="625929" y="2939142"/>
            <a:ext cx="7892143" cy="118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" y="4492466"/>
            <a:ext cx="7891272" cy="202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" y="870857"/>
            <a:ext cx="1895072" cy="155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716486" y="1164794"/>
            <a:ext cx="2079171" cy="1328023"/>
          </a:xfrm>
          <a:prstGeom prst="wedgeRoundRectCallout">
            <a:avLst>
              <a:gd name="adj1" fmla="val 4298"/>
              <a:gd name="adj2" fmla="val 77254"/>
              <a:gd name="adj3" fmla="val 16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 up the gas tube here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178629" y="1143032"/>
            <a:ext cx="2079171" cy="1328023"/>
          </a:xfrm>
          <a:prstGeom prst="wedgeRoundRectCallout">
            <a:avLst>
              <a:gd name="adj1" fmla="val -38634"/>
              <a:gd name="adj2" fmla="val 77254"/>
              <a:gd name="adj3" fmla="val 16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wavelength here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4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and Explain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9155" y="1179061"/>
            <a:ext cx="8628416" cy="2569614"/>
            <a:chOff x="365357" y="1179061"/>
            <a:chExt cx="8628416" cy="2569614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57" y="1179061"/>
              <a:ext cx="4114800" cy="2569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04653" y="1679038"/>
              <a:ext cx="43891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Use your data to calculate the frequency and then the energy of the atomic emission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9155" y="3929742"/>
            <a:ext cx="8628416" cy="2547257"/>
            <a:chOff x="365357" y="3929742"/>
            <a:chExt cx="8628416" cy="254725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1" b="12662"/>
            <a:stretch/>
          </p:blipFill>
          <p:spPr bwMode="auto">
            <a:xfrm>
              <a:off x="365357" y="3929742"/>
              <a:ext cx="4114800" cy="254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604653" y="4791890"/>
              <a:ext cx="4389120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Type a 1-2 page introduction on this mini-lab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3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Review of Background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3394" y="1297460"/>
            <a:ext cx="4802777" cy="5128054"/>
          </a:xfrm>
        </p:spPr>
        <p:txBody>
          <a:bodyPr/>
          <a:lstStyle/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Light as a Tool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Nature of Light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Atomic Emission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Quantum </a:t>
            </a:r>
            <a:r>
              <a:rPr lang="en-US" b="1" dirty="0"/>
              <a:t>Energy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Electron Transitions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0629" y="0"/>
            <a:ext cx="1393371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as a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Electrons are very small and very fast moving</a:t>
            </a:r>
          </a:p>
          <a:p>
            <a:r>
              <a:rPr lang="en-US" dirty="0" smtClean="0"/>
              <a:t>As electrons move from one energy state to another, they either absorb or release (emit) very small amounts of energy.</a:t>
            </a:r>
          </a:p>
          <a:p>
            <a:r>
              <a:rPr lang="en-US" dirty="0" smtClean="0"/>
              <a:t>To measure the energy of these electron transitions, scientists used light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53400" y="0"/>
            <a:ext cx="990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26" y="4822363"/>
            <a:ext cx="8253549" cy="1719943"/>
          </a:xfrm>
        </p:spPr>
        <p:txBody>
          <a:bodyPr/>
          <a:lstStyle/>
          <a:p>
            <a:r>
              <a:rPr lang="en-US" dirty="0" smtClean="0"/>
              <a:t>Light is a wave</a:t>
            </a:r>
          </a:p>
          <a:p>
            <a:r>
              <a:rPr lang="en-US" dirty="0" smtClean="0"/>
              <a:t>As light waves move, they produce crests and troughs in electric and magnetic fields.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18" y="1079730"/>
            <a:ext cx="4964565" cy="352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3400" y="0"/>
            <a:ext cx="990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26" y="4365174"/>
            <a:ext cx="8405949" cy="2147428"/>
          </a:xfrm>
        </p:spPr>
        <p:txBody>
          <a:bodyPr/>
          <a:lstStyle/>
          <a:p>
            <a:r>
              <a:rPr lang="en-US" dirty="0" smtClean="0"/>
              <a:t>Like any wave, light can be described in terms of its wavelength and frequency</a:t>
            </a:r>
          </a:p>
          <a:p>
            <a:r>
              <a:rPr lang="en-US" dirty="0" smtClean="0"/>
              <a:t>Wavelength and frequency have an inverse relationship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9" t="21270" r="7768" b="36032"/>
          <a:stretch/>
        </p:blipFill>
        <p:spPr bwMode="auto">
          <a:xfrm>
            <a:off x="992847" y="1176174"/>
            <a:ext cx="7158306" cy="296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3400" y="0"/>
            <a:ext cx="990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Wavelength-Frequency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45920"/>
            <a:ext cx="8778240" cy="475488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c = </a:t>
            </a:r>
            <a:r>
              <a:rPr lang="el-GR" sz="4800" b="1" dirty="0" smtClean="0">
                <a:solidFill>
                  <a:srgbClr val="FF0000"/>
                </a:solidFill>
              </a:rPr>
              <a:t>λν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marL="1260475">
              <a:spcBef>
                <a:spcPts val="2400"/>
              </a:spcBef>
              <a:buClr>
                <a:schemeClr val="bg1"/>
              </a:buClr>
            </a:pPr>
            <a:r>
              <a:rPr lang="en-US" sz="2400" b="1" i="1" dirty="0" smtClean="0"/>
              <a:t>where: </a:t>
            </a:r>
          </a:p>
          <a:p>
            <a:pPr marL="1946275">
              <a:buClr>
                <a:schemeClr val="bg1"/>
              </a:buClr>
            </a:pPr>
            <a:r>
              <a:rPr lang="en-US" sz="2400" b="1" i="1" dirty="0" smtClean="0">
                <a:cs typeface="Arial" panose="020B0604020202020204" pitchFamily="34" charset="0"/>
              </a:rPr>
              <a:t>c </a:t>
            </a:r>
            <a:r>
              <a:rPr lang="en-US" sz="2400" b="1" i="1" dirty="0">
                <a:cs typeface="Arial" panose="020B0604020202020204" pitchFamily="34" charset="0"/>
              </a:rPr>
              <a:t>= speed of light = 3.00 x 10</a:t>
            </a:r>
            <a:r>
              <a:rPr lang="en-US" b="1" i="1" baseline="30000" dirty="0">
                <a:cs typeface="Arial" panose="020B0604020202020204" pitchFamily="34" charset="0"/>
              </a:rPr>
              <a:t>8</a:t>
            </a:r>
            <a:r>
              <a:rPr lang="en-US" sz="2400" b="1" i="1" dirty="0">
                <a:cs typeface="Arial" panose="020B0604020202020204" pitchFamily="34" charset="0"/>
              </a:rPr>
              <a:t> m/s</a:t>
            </a:r>
          </a:p>
          <a:p>
            <a:pPr marL="1946275">
              <a:buClr>
                <a:schemeClr val="bg1"/>
              </a:buClr>
            </a:pPr>
            <a:r>
              <a:rPr lang="el-GR" sz="2400" b="1" i="1" dirty="0">
                <a:cs typeface="Arial" panose="020B0604020202020204" pitchFamily="34" charset="0"/>
              </a:rPr>
              <a:t>λ</a:t>
            </a:r>
            <a:r>
              <a:rPr lang="en-US" sz="2400" b="1" i="1" dirty="0"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cs typeface="Arial" panose="020B0604020202020204" pitchFamily="34" charset="0"/>
              </a:rPr>
              <a:t>(lambda) = </a:t>
            </a:r>
            <a:r>
              <a:rPr lang="en-US" sz="2400" b="1" i="1" dirty="0">
                <a:cs typeface="Arial" panose="020B0604020202020204" pitchFamily="34" charset="0"/>
              </a:rPr>
              <a:t>wavelength (measured in m)</a:t>
            </a:r>
          </a:p>
          <a:p>
            <a:pPr marL="1946275">
              <a:buClr>
                <a:schemeClr val="bg1"/>
              </a:buClr>
            </a:pPr>
            <a:r>
              <a:rPr lang="el-GR" sz="2400" b="1" i="1" dirty="0">
                <a:cs typeface="Arial" panose="020B0604020202020204" pitchFamily="34" charset="0"/>
              </a:rPr>
              <a:t>ν</a:t>
            </a:r>
            <a:r>
              <a:rPr lang="en-US" sz="2400" b="1" i="1" dirty="0"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cs typeface="Arial" panose="020B0604020202020204" pitchFamily="34" charset="0"/>
              </a:rPr>
              <a:t>(nu) = </a:t>
            </a:r>
            <a:r>
              <a:rPr lang="en-US" sz="2400" b="1" i="1" dirty="0">
                <a:cs typeface="Arial" panose="020B0604020202020204" pitchFamily="34" charset="0"/>
              </a:rPr>
              <a:t>frequency (measured in 1/s</a:t>
            </a:r>
            <a:r>
              <a:rPr lang="en-US" sz="2400" b="1" i="1" dirty="0" smtClean="0">
                <a:cs typeface="Arial" panose="020B0604020202020204" pitchFamily="34" charset="0"/>
              </a:rPr>
              <a:t>)</a:t>
            </a:r>
            <a:endParaRPr lang="en-US" sz="24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50629" y="1690655"/>
            <a:ext cx="1393371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4724385"/>
            <a:ext cx="7040880" cy="1113284"/>
          </a:xfrm>
        </p:spPr>
        <p:txBody>
          <a:bodyPr/>
          <a:lstStyle/>
          <a:p>
            <a:r>
              <a:rPr lang="en-US" dirty="0" smtClean="0"/>
              <a:t>The energy of light waves is directly proportional to their frequency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681"/>
            <a:ext cx="9144000" cy="342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3400" y="0"/>
            <a:ext cx="990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Energy-Frequency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45920"/>
            <a:ext cx="8778240" cy="475488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E = h</a:t>
            </a:r>
            <a:r>
              <a:rPr lang="el-GR" sz="4400" b="1" dirty="0" smtClean="0">
                <a:solidFill>
                  <a:srgbClr val="FF0000"/>
                </a:solidFill>
              </a:rPr>
              <a:t>ν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1260475">
              <a:spcBef>
                <a:spcPts val="2400"/>
              </a:spcBef>
              <a:buClr>
                <a:schemeClr val="bg1"/>
              </a:buClr>
            </a:pPr>
            <a:r>
              <a:rPr lang="en-US" sz="2400" b="1" i="1" dirty="0" smtClean="0"/>
              <a:t>where</a:t>
            </a:r>
          </a:p>
          <a:p>
            <a:pPr marL="1946275">
              <a:buClr>
                <a:schemeClr val="bg1"/>
              </a:buClr>
            </a:pPr>
            <a:r>
              <a:rPr lang="en-US" sz="2400" b="1" i="1" dirty="0" smtClean="0"/>
              <a:t>E = energy (measured in J)</a:t>
            </a:r>
          </a:p>
          <a:p>
            <a:pPr marL="1946275">
              <a:buClr>
                <a:schemeClr val="bg1"/>
              </a:buClr>
            </a:pPr>
            <a:r>
              <a:rPr lang="en-US" sz="2400" b="1" i="1" dirty="0">
                <a:cs typeface="Arial" panose="020B0604020202020204" pitchFamily="34" charset="0"/>
              </a:rPr>
              <a:t>h = Planck's constant = 6.63 x 10</a:t>
            </a:r>
            <a:r>
              <a:rPr lang="en-US" b="1" i="1" baseline="30000" dirty="0">
                <a:cs typeface="Arial" panose="020B0604020202020204" pitchFamily="34" charset="0"/>
              </a:rPr>
              <a:t>-34</a:t>
            </a:r>
            <a:r>
              <a:rPr lang="en-US" sz="2400" b="1" i="1" dirty="0">
                <a:cs typeface="Arial" panose="020B0604020202020204" pitchFamily="34" charset="0"/>
              </a:rPr>
              <a:t> J▪s</a:t>
            </a:r>
          </a:p>
          <a:p>
            <a:pPr marL="1946275">
              <a:buClr>
                <a:schemeClr val="bg1"/>
              </a:buClr>
            </a:pPr>
            <a:r>
              <a:rPr lang="el-GR" sz="2400" b="1" i="1" dirty="0">
                <a:cs typeface="Arial" panose="020B0604020202020204" pitchFamily="34" charset="0"/>
              </a:rPr>
              <a:t>ν</a:t>
            </a:r>
            <a:r>
              <a:rPr lang="en-US" sz="2400" b="1" i="1" dirty="0">
                <a:cs typeface="Arial" panose="020B0604020202020204" pitchFamily="34" charset="0"/>
              </a:rPr>
              <a:t> (nu) = frequency (measured in 1/s)</a:t>
            </a:r>
            <a:endParaRPr lang="en-US" sz="2400" b="1" i="1" dirty="0"/>
          </a:p>
          <a:p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50629" y="1690655"/>
            <a:ext cx="1393371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" y="1262743"/>
            <a:ext cx="9235440" cy="5399317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PE = </a:t>
            </a:r>
            <a:r>
              <a:rPr lang="en-US" sz="2800" b="1" dirty="0" err="1" smtClean="0">
                <a:solidFill>
                  <a:srgbClr val="0070C0"/>
                </a:solidFill>
              </a:rPr>
              <a:t>mgh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1828800" indent="0">
              <a:spcBef>
                <a:spcPts val="1800"/>
              </a:spcBef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m = mass of weight (5.4 kg)</a:t>
            </a:r>
          </a:p>
          <a:p>
            <a:pPr marL="1828800" indent="0">
              <a:spcBef>
                <a:spcPts val="600"/>
              </a:spcBef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g = acceleration due to gravity (9.8 m/s</a:t>
            </a:r>
            <a:r>
              <a:rPr lang="en-US" sz="28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)</a:t>
            </a:r>
          </a:p>
          <a:p>
            <a:pPr marL="1828800" indent="0">
              <a:spcBef>
                <a:spcPts val="600"/>
              </a:spcBef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h = height raised (0.74 m)</a:t>
            </a:r>
          </a:p>
          <a:p>
            <a:pPr marL="2339975" indent="-347663">
              <a:spcBef>
                <a:spcPts val="3000"/>
              </a:spcBef>
              <a:buClr>
                <a:schemeClr val="bg1"/>
              </a:buClr>
            </a:pPr>
            <a:r>
              <a:rPr lang="en-US" sz="2800" b="1" dirty="0" smtClean="0"/>
              <a:t>PE = (5.4 kg)(9.8 m/s</a:t>
            </a:r>
            <a:r>
              <a:rPr lang="en-US" b="1" baseline="30000" dirty="0" smtClean="0"/>
              <a:t>2</a:t>
            </a:r>
            <a:r>
              <a:rPr lang="en-US" sz="2800" b="1" dirty="0" smtClean="0"/>
              <a:t>)(0.74 m)</a:t>
            </a:r>
          </a:p>
          <a:p>
            <a:pPr marL="2339975" indent="-347663">
              <a:spcBef>
                <a:spcPts val="1800"/>
              </a:spcBef>
              <a:buClr>
                <a:schemeClr val="bg1"/>
              </a:buClr>
            </a:pPr>
            <a:r>
              <a:rPr lang="en-US" sz="2800" b="1" dirty="0" smtClean="0"/>
              <a:t>PE = 39 kg</a:t>
            </a:r>
            <a:r>
              <a:rPr lang="en-US" sz="2800" dirty="0" smtClean="0"/>
              <a:t>▪</a:t>
            </a:r>
            <a:r>
              <a:rPr lang="en-US" sz="2800" b="1" dirty="0" smtClean="0"/>
              <a:t>m</a:t>
            </a:r>
            <a:r>
              <a:rPr lang="en-US" b="1" baseline="30000" dirty="0" smtClean="0"/>
              <a:t>2</a:t>
            </a:r>
            <a:r>
              <a:rPr lang="en-US" sz="2800" b="1" dirty="0" smtClean="0"/>
              <a:t>/s</a:t>
            </a:r>
            <a:r>
              <a:rPr lang="en-US" b="1" baseline="30000" dirty="0" smtClean="0"/>
              <a:t>2</a:t>
            </a:r>
            <a:endParaRPr lang="en-US" sz="2800" b="1" baseline="30000" dirty="0" smtClean="0"/>
          </a:p>
          <a:p>
            <a:pPr marL="2339975" indent="-347663">
              <a:spcBef>
                <a:spcPts val="1800"/>
              </a:spcBef>
              <a:buClr>
                <a:schemeClr val="bg1"/>
              </a:buClr>
            </a:pPr>
            <a:r>
              <a:rPr lang="en-US" sz="2800" b="1" dirty="0" smtClean="0"/>
              <a:t>PE = 39 J</a:t>
            </a:r>
          </a:p>
          <a:p>
            <a:pPr marL="0" indent="0" algn="ctr">
              <a:spcBef>
                <a:spcPts val="1800"/>
              </a:spcBef>
              <a:buClr>
                <a:schemeClr val="bg1"/>
              </a:buClr>
              <a:buNone/>
            </a:pPr>
            <a:r>
              <a:rPr lang="en-US" sz="2400" b="1" i="1" dirty="0" smtClean="0">
                <a:solidFill>
                  <a:srgbClr val="006600"/>
                </a:solidFill>
              </a:rPr>
              <a:t>Today we will be measuring the energy of electron transitions.  Keep this energy measurement in mind as a benchmark</a:t>
            </a:r>
            <a:endParaRPr lang="en-US" sz="2400" b="1" i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36" y="43544"/>
            <a:ext cx="2073729" cy="12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8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31520"/>
            <a:ext cx="9144000" cy="6126480"/>
          </a:xfrm>
          <a:prstGeom prst="rect">
            <a:avLst/>
          </a:prstGeom>
          <a:solidFill>
            <a:srgbClr val="10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1386" y="568113"/>
            <a:ext cx="8741228" cy="4384873"/>
            <a:chOff x="2155370" y="1057984"/>
            <a:chExt cx="6988629" cy="34160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b="52176"/>
            <a:stretch/>
          </p:blipFill>
          <p:spPr bwMode="auto">
            <a:xfrm>
              <a:off x="2155370" y="1057984"/>
              <a:ext cx="6988629" cy="277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757057" y="3450771"/>
              <a:ext cx="2286000" cy="1023257"/>
            </a:xfrm>
            <a:prstGeom prst="rect">
              <a:avLst/>
            </a:prstGeom>
            <a:solidFill>
              <a:srgbClr val="101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224" y="4244712"/>
            <a:ext cx="822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 are drawn into the flame and absorb energy.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224" y="4836405"/>
            <a:ext cx="822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lose this energy through the release of light.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224" y="5428098"/>
            <a:ext cx="822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process is called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emission.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150"/>
          </a:xfrm>
          <a:solidFill>
            <a:srgbClr val="101D34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Atomic Emission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224" y="6019790"/>
            <a:ext cx="822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spectrum shows the energy released.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Atomic Emission Spectra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1322602"/>
            <a:ext cx="8229600" cy="4081462"/>
            <a:chOff x="457200" y="1790700"/>
            <a:chExt cx="8229600" cy="408146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852612"/>
              <a:ext cx="8229600" cy="4019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57200" y="1790700"/>
              <a:ext cx="8229600" cy="57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5802070"/>
            <a:ext cx="822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emission spectra provide an atom's fingerprint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0"/>
            <a:ext cx="990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of Quantum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Sunlight is made up of a continuous spectrum of light</a:t>
            </a:r>
          </a:p>
          <a:p>
            <a:r>
              <a:rPr lang="en-US" dirty="0" smtClean="0"/>
              <a:t>Elements only emit light of specific frequencies and energy levels</a:t>
            </a:r>
          </a:p>
          <a:p>
            <a:r>
              <a:rPr lang="en-US" dirty="0" smtClean="0"/>
              <a:t>Why the difference?</a:t>
            </a:r>
          </a:p>
          <a:p>
            <a:r>
              <a:rPr lang="en-US" sz="3000" dirty="0" smtClean="0"/>
              <a:t>Matter can gain or lose energy in small, specific amounts called quanta</a:t>
            </a:r>
          </a:p>
          <a:p>
            <a:r>
              <a:rPr lang="en-US" sz="3000" dirty="0" smtClean="0"/>
              <a:t>A </a:t>
            </a:r>
            <a:r>
              <a:rPr lang="en-US" sz="3000" u="sng" dirty="0" smtClean="0"/>
              <a:t>quantum</a:t>
            </a:r>
            <a:r>
              <a:rPr lang="en-US" sz="3000" dirty="0" smtClean="0"/>
              <a:t> is the minimum amount of energy that can be gained or lost by an atom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8153400" y="0"/>
            <a:ext cx="990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175"/>
            <a:ext cx="914400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What do the Quanta do to the Atom?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5940" y="1076325"/>
            <a:ext cx="5440410" cy="5448300"/>
          </a:xfrm>
        </p:spPr>
        <p:txBody>
          <a:bodyPr/>
          <a:lstStyle/>
          <a:p>
            <a:r>
              <a:rPr lang="en-US" sz="2400" b="1" dirty="0" smtClean="0"/>
              <a:t>Atoms can exist in a low-energy state called the </a:t>
            </a:r>
            <a:r>
              <a:rPr lang="en-US" sz="2400" b="1" dirty="0" smtClean="0">
                <a:solidFill>
                  <a:srgbClr val="FF0000"/>
                </a:solidFill>
              </a:rPr>
              <a:t>ground state</a:t>
            </a:r>
            <a:r>
              <a:rPr lang="en-US" sz="2400" b="1" dirty="0" smtClean="0"/>
              <a:t> or in a number of higher-energy states call </a:t>
            </a:r>
            <a:r>
              <a:rPr lang="en-US" sz="2400" b="1" dirty="0" smtClean="0">
                <a:solidFill>
                  <a:srgbClr val="FF0000"/>
                </a:solidFill>
              </a:rPr>
              <a:t>excited states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4321" y="1888480"/>
            <a:ext cx="2987794" cy="3823990"/>
            <a:chOff x="344321" y="1888480"/>
            <a:chExt cx="2987794" cy="382399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1258721" y="4288780"/>
              <a:ext cx="0" cy="182880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59725" y="5250805"/>
              <a:ext cx="1797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ground state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4955" y="2419648"/>
              <a:ext cx="10971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663300"/>
                  </a:solidFill>
                  <a:cs typeface="Arial" panose="020B0604020202020204" pitchFamily="34" charset="0"/>
                </a:rPr>
                <a:t>excited</a:t>
              </a:r>
            </a:p>
            <a:p>
              <a:pPr algn="ctr"/>
              <a:r>
                <a:rPr lang="en-US" sz="2400" b="1" dirty="0" smtClean="0">
                  <a:solidFill>
                    <a:srgbClr val="663300"/>
                  </a:solidFill>
                  <a:cs typeface="Arial" panose="020B0604020202020204" pitchFamily="34" charset="0"/>
                </a:rPr>
                <a:t>states</a:t>
              </a:r>
              <a:endParaRPr lang="en-US" sz="2400" b="1" dirty="0">
                <a:solidFill>
                  <a:srgbClr val="6633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1258721" y="1345555"/>
              <a:ext cx="0" cy="182880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258721" y="2006590"/>
              <a:ext cx="0" cy="1828800"/>
            </a:xfrm>
            <a:prstGeom prst="line">
              <a:avLst/>
            </a:prstGeom>
            <a:ln w="101600">
              <a:solidFill>
                <a:srgbClr val="008A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258721" y="2915037"/>
              <a:ext cx="0" cy="182880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258721" y="974080"/>
              <a:ext cx="0" cy="1828800"/>
            </a:xfrm>
            <a:prstGeom prst="line">
              <a:avLst/>
            </a:prstGeom>
            <a:ln w="1016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153400" y="0"/>
            <a:ext cx="990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5940" y="1076325"/>
            <a:ext cx="5440410" cy="54483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Atoms can exist in a low-energy state called the ground state or in a number of higher-energy states call excited states</a:t>
            </a:r>
          </a:p>
          <a:p>
            <a:pPr>
              <a:spcBef>
                <a:spcPts val="2400"/>
              </a:spcBef>
            </a:pPr>
            <a:r>
              <a:rPr lang="en-US" sz="2400" b="1" dirty="0" smtClean="0"/>
              <a:t>When absorbing light, a specific quantum raises the atom from its ground state to a specific excited state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4321" y="1888480"/>
            <a:ext cx="2987794" cy="3823990"/>
            <a:chOff x="344321" y="1888480"/>
            <a:chExt cx="2987794" cy="382399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1258721" y="4288780"/>
              <a:ext cx="0" cy="182880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59725" y="5250805"/>
              <a:ext cx="1797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ground state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4955" y="2419648"/>
              <a:ext cx="10971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663300"/>
                  </a:solidFill>
                  <a:cs typeface="Arial" panose="020B0604020202020204" pitchFamily="34" charset="0"/>
                </a:rPr>
                <a:t>excited</a:t>
              </a:r>
            </a:p>
            <a:p>
              <a:pPr algn="ctr"/>
              <a:r>
                <a:rPr lang="en-US" sz="2400" b="1" dirty="0" smtClean="0">
                  <a:solidFill>
                    <a:srgbClr val="663300"/>
                  </a:solidFill>
                  <a:cs typeface="Arial" panose="020B0604020202020204" pitchFamily="34" charset="0"/>
                </a:rPr>
                <a:t>states</a:t>
              </a:r>
              <a:endParaRPr lang="en-US" sz="2400" b="1" dirty="0">
                <a:solidFill>
                  <a:srgbClr val="6633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1258721" y="1345555"/>
              <a:ext cx="0" cy="182880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258721" y="2006590"/>
              <a:ext cx="0" cy="1828800"/>
            </a:xfrm>
            <a:prstGeom prst="line">
              <a:avLst/>
            </a:prstGeom>
            <a:ln w="101600">
              <a:solidFill>
                <a:srgbClr val="008A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258721" y="2915037"/>
              <a:ext cx="0" cy="182880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258721" y="974080"/>
              <a:ext cx="0" cy="1828800"/>
            </a:xfrm>
            <a:prstGeom prst="line">
              <a:avLst/>
            </a:prstGeom>
            <a:ln w="1016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596429" y="3875395"/>
            <a:ext cx="0" cy="128016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59954" y="2960995"/>
            <a:ext cx="0" cy="219456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23479" y="2320915"/>
            <a:ext cx="0" cy="283464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87004" y="1955155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257175"/>
            <a:ext cx="914400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What do the Quanta do to the Atom?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3400" y="0"/>
            <a:ext cx="990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5940" y="1076325"/>
            <a:ext cx="5440410" cy="54483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Atoms can exist in a low-energy state called the ground state or in a number of higher-energy states call excited states</a:t>
            </a:r>
          </a:p>
          <a:p>
            <a:pPr>
              <a:spcBef>
                <a:spcPts val="2400"/>
              </a:spcBef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When absorbing light, a specific quantum raises the atom from its ground state to a specific excited state</a:t>
            </a:r>
          </a:p>
          <a:p>
            <a:pPr>
              <a:spcBef>
                <a:spcPts val="2400"/>
              </a:spcBef>
            </a:pPr>
            <a:r>
              <a:rPr lang="en-US" sz="2400" b="1" dirty="0" smtClean="0"/>
              <a:t>In an emission spectrum, a specific quantum of energy is released as the atom falls from a specific excited state back to the ground state</a:t>
            </a:r>
          </a:p>
          <a:p>
            <a:endParaRPr lang="en-US" b="1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44321" y="1888480"/>
            <a:ext cx="2987794" cy="3823990"/>
            <a:chOff x="344321" y="1888480"/>
            <a:chExt cx="2987794" cy="382399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1258721" y="4288780"/>
              <a:ext cx="0" cy="182880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59725" y="5250805"/>
              <a:ext cx="1797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ground state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4955" y="2419648"/>
              <a:ext cx="10971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663300"/>
                  </a:solidFill>
                  <a:cs typeface="Arial" panose="020B0604020202020204" pitchFamily="34" charset="0"/>
                </a:rPr>
                <a:t>excited</a:t>
              </a:r>
            </a:p>
            <a:p>
              <a:pPr algn="ctr"/>
              <a:r>
                <a:rPr lang="en-US" sz="2400" b="1" dirty="0" smtClean="0">
                  <a:solidFill>
                    <a:srgbClr val="663300"/>
                  </a:solidFill>
                  <a:cs typeface="Arial" panose="020B0604020202020204" pitchFamily="34" charset="0"/>
                </a:rPr>
                <a:t>states</a:t>
              </a:r>
              <a:endParaRPr lang="en-US" sz="2400" b="1" dirty="0">
                <a:solidFill>
                  <a:srgbClr val="6633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1258721" y="1345555"/>
              <a:ext cx="0" cy="1828800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258721" y="2006590"/>
              <a:ext cx="0" cy="1828800"/>
            </a:xfrm>
            <a:prstGeom prst="line">
              <a:avLst/>
            </a:prstGeom>
            <a:ln w="101600">
              <a:solidFill>
                <a:srgbClr val="008A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258721" y="2915037"/>
              <a:ext cx="0" cy="182880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258721" y="974080"/>
              <a:ext cx="0" cy="1828800"/>
            </a:xfrm>
            <a:prstGeom prst="line">
              <a:avLst/>
            </a:prstGeom>
            <a:ln w="1016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596429" y="3875395"/>
            <a:ext cx="0" cy="1280160"/>
          </a:xfrm>
          <a:prstGeom prst="line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59954" y="2960995"/>
            <a:ext cx="0" cy="2194560"/>
          </a:xfrm>
          <a:prstGeom prst="line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23479" y="2320915"/>
            <a:ext cx="0" cy="2834640"/>
          </a:xfrm>
          <a:prstGeom prst="line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87004" y="1955155"/>
            <a:ext cx="0" cy="3200400"/>
          </a:xfrm>
          <a:prstGeom prst="line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257175"/>
            <a:ext cx="914400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What do the Quanta do to the Atom?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3400" y="0"/>
            <a:ext cx="990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50" y="0"/>
            <a:ext cx="700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5270852" y="3385442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Transitions of a Sodium Atom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3400" y="0"/>
            <a:ext cx="990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Begin the mini-lab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/>
              <a:t>Backup Slides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1782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hyperphysics.phy-astr.gsu.edu/hbase/quantum/imgqua/sodle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047"/>
            <a:ext cx="9144000" cy="61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98438"/>
            <a:ext cx="8778240" cy="73152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Test 6 - Electrons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915" y="1059335"/>
            <a:ext cx="7456170" cy="5128054"/>
          </a:xfrm>
        </p:spPr>
        <p:txBody>
          <a:bodyPr/>
          <a:lstStyle/>
          <a:p>
            <a:r>
              <a:rPr lang="en-US" dirty="0" smtClean="0"/>
              <a:t>Dates</a:t>
            </a:r>
          </a:p>
          <a:p>
            <a:pPr marL="803275"/>
            <a:r>
              <a:rPr lang="en-US" sz="2400" b="1" i="1" dirty="0" smtClean="0"/>
              <a:t>tbd</a:t>
            </a:r>
            <a:endParaRPr lang="en-US" sz="2400" b="1" i="1" dirty="0" smtClean="0"/>
          </a:p>
          <a:p>
            <a:r>
              <a:rPr lang="en-US" dirty="0" smtClean="0"/>
              <a:t>Honors Chemistry Test - 35 question</a:t>
            </a:r>
          </a:p>
          <a:p>
            <a:pPr marL="803275"/>
            <a:r>
              <a:rPr lang="en-US" sz="2400" b="1" i="1" dirty="0" smtClean="0"/>
              <a:t>20 multiple choice, 2 pts each, 40 pts total</a:t>
            </a:r>
          </a:p>
          <a:p>
            <a:pPr marL="803275"/>
            <a:r>
              <a:rPr lang="en-US" sz="2400" b="1" i="1" dirty="0" smtClean="0"/>
              <a:t>15 open response, 4 pts each, 60 pts total</a:t>
            </a:r>
            <a:endParaRPr lang="en-US" sz="2400" b="1" i="1" dirty="0"/>
          </a:p>
          <a:p>
            <a:r>
              <a:rPr lang="en-US" dirty="0" smtClean="0"/>
              <a:t>Chemistry Test - 29 question</a:t>
            </a:r>
          </a:p>
          <a:p>
            <a:pPr marL="803275"/>
            <a:r>
              <a:rPr lang="en-US" sz="2400" b="1" i="1" dirty="0" smtClean="0"/>
              <a:t>16 multiple choice, 3 pts each, 48 pts total</a:t>
            </a:r>
          </a:p>
          <a:p>
            <a:pPr marL="803275"/>
            <a:r>
              <a:rPr lang="en-US" sz="2400" b="1" i="1" dirty="0" smtClean="0"/>
              <a:t>13 open response, 4 pts each, 52 pts total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8479" y="6248400"/>
            <a:ext cx="558704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 ANNOTATED PERIODIC TABLES!!!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3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1" y="1229406"/>
            <a:ext cx="7759199" cy="439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6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alienspacesciencenews.files.wordpress.com/2013/04/hydrogen-gas-spectrum-visible-violet-balmer-series-lyman-bohr-model-panschen-infrared-signal-line-22-wow-dat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2" t="21657"/>
          <a:stretch/>
        </p:blipFill>
        <p:spPr bwMode="auto">
          <a:xfrm>
            <a:off x="0" y="-1"/>
            <a:ext cx="5010150" cy="686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48176" y="3029113"/>
            <a:ext cx="4552950" cy="206210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bIns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Transition from various excited states to the ground state releases specific quanta of energy which can be observed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100" b="1" i="1" dirty="0" smtClean="0">
                <a:solidFill>
                  <a:srgbClr val="FF0000"/>
                </a:solidFill>
              </a:rPr>
              <a:t>write this in your notes</a:t>
            </a:r>
            <a:endParaRPr lang="en-US" sz="11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Characteristics of Light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5128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 = </a:t>
            </a:r>
            <a:r>
              <a:rPr lang="el-GR" dirty="0"/>
              <a:t>λν</a:t>
            </a:r>
          </a:p>
          <a:p>
            <a:pPr marL="0" indent="0" algn="ctr">
              <a:buNone/>
            </a:pPr>
            <a:r>
              <a:rPr lang="en-US" dirty="0" smtClean="0"/>
              <a:t>c = speed of light (3.00 x 10</a:t>
            </a:r>
            <a:r>
              <a:rPr lang="en-US" baseline="30000" dirty="0" smtClean="0"/>
              <a:t>8</a:t>
            </a:r>
            <a:r>
              <a:rPr lang="en-US" dirty="0" smtClean="0"/>
              <a:t> m/s)</a:t>
            </a:r>
          </a:p>
          <a:p>
            <a:pPr marL="0" indent="0" algn="ctr">
              <a:buNone/>
            </a:pPr>
            <a:r>
              <a:rPr lang="el-GR" dirty="0" smtClean="0"/>
              <a:t>λ</a:t>
            </a:r>
            <a:r>
              <a:rPr lang="en-US" dirty="0" smtClean="0"/>
              <a:t> = wavelength (Greek letter </a:t>
            </a:r>
            <a:r>
              <a:rPr lang="en-US" dirty="0" err="1" smtClean="0"/>
              <a:t>lamda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l-GR" dirty="0" smtClean="0"/>
              <a:t>ν</a:t>
            </a:r>
            <a:r>
              <a:rPr lang="en-US" dirty="0" smtClean="0"/>
              <a:t> = frequency (Greek letter nu)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Energy of Electron Transitions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49" y="1297460"/>
            <a:ext cx="8008302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SWBAT conduct an atomic emission mini-lab and use the observed light to calculate the energy of the electron transitions</a:t>
            </a:r>
            <a:endParaRPr lang="en-US" sz="2400" b="1" i="1" dirty="0" smtClean="0">
              <a:solidFill>
                <a:srgbClr val="008A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2409825"/>
            <a:ext cx="137159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will do a short lab</a:t>
            </a:r>
          </a:p>
          <a:p>
            <a:r>
              <a:rPr lang="en-US" dirty="0" smtClean="0"/>
              <a:t>No lab report needs to be written, but . . .</a:t>
            </a:r>
          </a:p>
          <a:p>
            <a:pPr marL="1260475">
              <a:buClr>
                <a:schemeClr val="bg1"/>
              </a:buClr>
            </a:pPr>
            <a:r>
              <a:rPr lang="en-US" dirty="0" smtClean="0"/>
              <a:t>. . . you need to complete a worksheet</a:t>
            </a:r>
          </a:p>
          <a:p>
            <a:pPr marL="1260475">
              <a:buClr>
                <a:schemeClr val="bg1"/>
              </a:buClr>
            </a:pPr>
            <a:r>
              <a:rPr lang="en-US" dirty="0" smtClean="0"/>
              <a:t>. . . and write 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97015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Pay Attention</a:t>
            </a:r>
            <a:r>
              <a:rPr lang="en-US" i="1" dirty="0" smtClean="0">
                <a:solidFill>
                  <a:schemeClr val="bg1"/>
                </a:solidFill>
              </a:rPr>
              <a:t>!</a:t>
            </a:r>
            <a:endParaRPr lang="en-US" i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880" y="1288744"/>
            <a:ext cx="8961120" cy="1077218"/>
            <a:chOff x="182880" y="1288744"/>
            <a:chExt cx="896112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8153400" y="1480448"/>
              <a:ext cx="990600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REVIEW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" y="1288744"/>
              <a:ext cx="7783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663" indent="-347663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are going to review the mini-lab </a:t>
              </a: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the 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theory behind it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2880" y="2303289"/>
            <a:ext cx="8961120" cy="822960"/>
            <a:chOff x="182880" y="2303289"/>
            <a:chExt cx="8961120" cy="822960"/>
          </a:xfrm>
        </p:grpSpPr>
        <p:sp>
          <p:nvSpPr>
            <p:cNvPr id="5" name="TextBox 4"/>
            <p:cNvSpPr txBox="1"/>
            <p:nvPr/>
          </p:nvSpPr>
          <p:spPr>
            <a:xfrm>
              <a:off x="8046720" y="2303289"/>
              <a:ext cx="1097280" cy="8229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Write this in your notes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80" y="2422381"/>
              <a:ext cx="8778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663" indent="-347663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Only a few new points will be introduced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3071878"/>
            <a:ext cx="8778240" cy="340516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will need this information to complete the worksheet and write your introduction</a:t>
            </a:r>
          </a:p>
          <a:p>
            <a:r>
              <a:rPr lang="en-US" sz="3000" b="1" i="1" dirty="0" smtClean="0">
                <a:solidFill>
                  <a:srgbClr val="FFFF00"/>
                </a:solidFill>
              </a:rPr>
              <a:t>After we have reviewed this, I will be busy running the lab and will not be able to help you with background information</a:t>
            </a:r>
          </a:p>
          <a:p>
            <a:r>
              <a:rPr lang="en-US" sz="3000" b="1" i="1" dirty="0" smtClean="0">
                <a:solidFill>
                  <a:srgbClr val="FFFF00"/>
                </a:solidFill>
              </a:rPr>
              <a:t>Make sure you take good notes</a:t>
            </a:r>
            <a:endParaRPr lang="en-US" sz="3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Synopsis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365171"/>
            <a:ext cx="6400800" cy="1273628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Hand out worksheet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 the Atomic Emission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76" y="1867297"/>
            <a:ext cx="4273354" cy="351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55"/>
          <a:stretch/>
        </p:blipFill>
        <p:spPr bwMode="auto">
          <a:xfrm flipH="1">
            <a:off x="653160" y="1219338"/>
            <a:ext cx="2488394" cy="53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1473" y="5627906"/>
            <a:ext cx="493776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particular element and colored emission will be assigned to you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0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Assign Element and Color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14207</TotalTime>
  <Words>992</Words>
  <Application>Microsoft Office PowerPoint</Application>
  <PresentationFormat>On-screen Show (4:3)</PresentationFormat>
  <Paragraphs>142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Do Now</vt:lpstr>
      <vt:lpstr>Do Now</vt:lpstr>
      <vt:lpstr>Test 6 - Electrons</vt:lpstr>
      <vt:lpstr>Energy of Electron Transitions</vt:lpstr>
      <vt:lpstr>Mini-Lab</vt:lpstr>
      <vt:lpstr>Pay Attention!</vt:lpstr>
      <vt:lpstr>Synopsis</vt:lpstr>
      <vt:lpstr>Observe the Atomic Emission</vt:lpstr>
      <vt:lpstr>Assign Element and Color</vt:lpstr>
      <vt:lpstr>Measure the Wavelength</vt:lpstr>
      <vt:lpstr>Analyze and Explain</vt:lpstr>
      <vt:lpstr>Review of Background</vt:lpstr>
      <vt:lpstr>Contents</vt:lpstr>
      <vt:lpstr>Light as a Tool</vt:lpstr>
      <vt:lpstr>The Nature of Light</vt:lpstr>
      <vt:lpstr>Describing Light</vt:lpstr>
      <vt:lpstr>Wavelength-Frequency Equation</vt:lpstr>
      <vt:lpstr>Energy of Light</vt:lpstr>
      <vt:lpstr>Energy-Frequency Equation</vt:lpstr>
      <vt:lpstr>Atomic Emission</vt:lpstr>
      <vt:lpstr>Atomic Emission Spectra</vt:lpstr>
      <vt:lpstr>The Concept of Quantum Energy</vt:lpstr>
      <vt:lpstr>What do the Quanta do to the Atom?</vt:lpstr>
      <vt:lpstr>What do the Quanta do to the Atom?</vt:lpstr>
      <vt:lpstr>What do the Quanta do to the Atom?</vt:lpstr>
      <vt:lpstr>PowerPoint Presentation</vt:lpstr>
      <vt:lpstr>Any Questions?</vt:lpstr>
      <vt:lpstr>Backup Slides</vt:lpstr>
      <vt:lpstr>PowerPoint Presentation</vt:lpstr>
      <vt:lpstr>PowerPoint Presentation</vt:lpstr>
      <vt:lpstr>PowerPoint Presentation</vt:lpstr>
      <vt:lpstr>PowerPoint Presentation</vt:lpstr>
      <vt:lpstr>Wave Characteristics of Light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774</cp:revision>
  <cp:lastPrinted>2014-04-03T20:29:13Z</cp:lastPrinted>
  <dcterms:created xsi:type="dcterms:W3CDTF">2012-09-15T16:31:25Z</dcterms:created>
  <dcterms:modified xsi:type="dcterms:W3CDTF">2016-01-25T23:20:22Z</dcterms:modified>
</cp:coreProperties>
</file>