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456" r:id="rId2"/>
    <p:sldId id="457" r:id="rId3"/>
    <p:sldId id="454" r:id="rId4"/>
    <p:sldId id="455" r:id="rId5"/>
  </p:sldIdLst>
  <p:sldSz cx="6858000" cy="9144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DF2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739" autoAdjust="0"/>
    <p:restoredTop sz="92581" autoAdjust="0"/>
  </p:normalViewPr>
  <p:slideViewPr>
    <p:cSldViewPr snapToGrid="0">
      <p:cViewPr>
        <p:scale>
          <a:sx n="50" d="100"/>
          <a:sy n="50" d="100"/>
        </p:scale>
        <p:origin x="-2702" y="-403"/>
      </p:cViewPr>
      <p:guideLst>
        <p:guide orient="horz" pos="2880"/>
        <p:guide pos="216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208" tIns="47104" rIns="94208" bIns="47104" rtlCol="0"/>
          <a:lstStyle>
            <a:lvl1pPr algn="l">
              <a:defRPr sz="1200"/>
            </a:lvl1pPr>
          </a:lstStyle>
          <a:p>
            <a:endParaRPr lang="en-US"/>
          </a:p>
        </p:txBody>
      </p:sp>
      <p:sp>
        <p:nvSpPr>
          <p:cNvPr id="3" name="Date Placeholder 2"/>
          <p:cNvSpPr>
            <a:spLocks noGrp="1"/>
          </p:cNvSpPr>
          <p:nvPr>
            <p:ph type="dt" idx="1"/>
          </p:nvPr>
        </p:nvSpPr>
        <p:spPr>
          <a:xfrm>
            <a:off x="4023095" y="0"/>
            <a:ext cx="3077739" cy="469424"/>
          </a:xfrm>
          <a:prstGeom prst="rect">
            <a:avLst/>
          </a:prstGeom>
        </p:spPr>
        <p:txBody>
          <a:bodyPr vert="horz" lIns="94208" tIns="47104" rIns="94208" bIns="47104" rtlCol="0"/>
          <a:lstStyle>
            <a:lvl1pPr algn="r">
              <a:defRPr sz="1200"/>
            </a:lvl1pPr>
          </a:lstStyle>
          <a:p>
            <a:fld id="{169CBA31-FBA6-4B3A-ADEC-DB1447EE8D3B}" type="datetimeFigureOut">
              <a:rPr lang="en-US" smtClean="0"/>
              <a:t>2/2/2017</a:t>
            </a:fld>
            <a:endParaRPr lang="en-US"/>
          </a:p>
        </p:txBody>
      </p:sp>
      <p:sp>
        <p:nvSpPr>
          <p:cNvPr id="4" name="Slide Image Placeholder 3"/>
          <p:cNvSpPr>
            <a:spLocks noGrp="1" noRot="1" noChangeAspect="1"/>
          </p:cNvSpPr>
          <p:nvPr>
            <p:ph type="sldImg" idx="2"/>
          </p:nvPr>
        </p:nvSpPr>
        <p:spPr>
          <a:xfrm>
            <a:off x="2230438" y="704850"/>
            <a:ext cx="2641600" cy="3521075"/>
          </a:xfrm>
          <a:prstGeom prst="rect">
            <a:avLst/>
          </a:prstGeom>
          <a:noFill/>
          <a:ln w="12700">
            <a:solidFill>
              <a:prstClr val="black"/>
            </a:solidFill>
          </a:ln>
        </p:spPr>
        <p:txBody>
          <a:bodyPr vert="horz" lIns="94208" tIns="47104" rIns="94208" bIns="4710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8" tIns="47104" rIns="94208" bIns="4710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917422"/>
            <a:ext cx="3077739" cy="469424"/>
          </a:xfrm>
          <a:prstGeom prst="rect">
            <a:avLst/>
          </a:prstGeom>
        </p:spPr>
        <p:txBody>
          <a:bodyPr vert="horz" lIns="94208" tIns="47104" rIns="94208" bIns="47104" rtlCol="0" anchor="b"/>
          <a:lstStyle>
            <a:lvl1pPr algn="l">
              <a:defRPr sz="1200"/>
            </a:lvl1pPr>
          </a:lstStyle>
          <a:p>
            <a:endParaRPr lang="en-US"/>
          </a:p>
        </p:txBody>
      </p:sp>
      <p:sp>
        <p:nvSpPr>
          <p:cNvPr id="7" name="Slide Number Placeholder 6"/>
          <p:cNvSpPr>
            <a:spLocks noGrp="1"/>
          </p:cNvSpPr>
          <p:nvPr>
            <p:ph type="sldNum" sz="quarter" idx="5"/>
          </p:nvPr>
        </p:nvSpPr>
        <p:spPr>
          <a:xfrm>
            <a:off x="4023095" y="8917422"/>
            <a:ext cx="3077739" cy="469424"/>
          </a:xfrm>
          <a:prstGeom prst="rect">
            <a:avLst/>
          </a:prstGeom>
        </p:spPr>
        <p:txBody>
          <a:bodyPr vert="horz" lIns="94208" tIns="47104" rIns="94208" bIns="47104" rtlCol="0" anchor="b"/>
          <a:lstStyle>
            <a:lvl1pPr algn="r">
              <a:defRPr sz="1200"/>
            </a:lvl1pPr>
          </a:lstStyle>
          <a:p>
            <a:fld id="{456893B1-E79D-408E-AFE0-A9919F430694}" type="slidenum">
              <a:rPr lang="en-US" smtClean="0"/>
              <a:t>‹#›</a:t>
            </a:fld>
            <a:endParaRPr lang="en-US"/>
          </a:p>
        </p:txBody>
      </p:sp>
    </p:spTree>
    <p:extLst>
      <p:ext uri="{BB962C8B-B14F-4D97-AF65-F5344CB8AC3E}">
        <p14:creationId xmlns:p14="http://schemas.microsoft.com/office/powerpoint/2010/main" val="176138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5819420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2/2/2017</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1561267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2/2/2017</a:t>
            </a:fld>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09836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346075" indent="-346075">
              <a:spcBef>
                <a:spcPts val="1200"/>
              </a:spcBef>
              <a:buFont typeface="Arial" pitchFamily="34" charset="0"/>
              <a:buChar char="•"/>
              <a:defRPr sz="3200">
                <a:solidFill>
                  <a:schemeClr val="accent1">
                    <a:lumMod val="50000"/>
                  </a:schemeClr>
                </a:solidFill>
              </a:defRPr>
            </a:lvl1pPr>
            <a:lvl2pPr marL="630238" indent="-227013">
              <a:spcBef>
                <a:spcPts val="300"/>
              </a:spcBef>
              <a:defRPr sz="2400"/>
            </a:lvl2pPr>
            <a:lvl3pPr marL="912813" indent="-222250">
              <a:spcBef>
                <a:spcPts val="0"/>
              </a:spcBef>
              <a:buFont typeface="Arial" pitchFamily="34" charset="0"/>
              <a:buChar char="»"/>
              <a:defRPr sz="2000" i="1"/>
            </a:lvl3pPr>
            <a:lvl4pPr marL="1254125" indent="-234950" defTabSz="1087438">
              <a:spcBef>
                <a:spcPts val="0"/>
              </a:spcBef>
              <a:defRPr sz="1800"/>
            </a:lvl4pPr>
            <a:lvl5pPr marL="1600200" indent="-220663">
              <a:spcBef>
                <a:spcPts val="0"/>
              </a:spcBef>
              <a:defRPr sz="1800" i="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231843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9607685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2/2/2017</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77024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2/2/2017</a:t>
            </a:fld>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endParaRPr lang="en-US"/>
          </a:p>
        </p:txBody>
      </p:sp>
      <p:sp>
        <p:nvSpPr>
          <p:cNvPr id="9" name="Slide Number Placeholder 8"/>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1391924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2/2/2017</a:t>
            </a:fld>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endParaRPr lang="en-US"/>
          </a:p>
        </p:txBody>
      </p:sp>
      <p:sp>
        <p:nvSpPr>
          <p:cNvPr id="5" name="Slide Number Placeholder 4"/>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352852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2/2/2017</a:t>
            </a:fld>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endParaRPr lang="en-US"/>
          </a:p>
        </p:txBody>
      </p:sp>
      <p:sp>
        <p:nvSpPr>
          <p:cNvPr id="4" name="Slide Number Placeholder 3"/>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549877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2/2/2017</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346357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4"/>
            <a:ext cx="1600200" cy="486833"/>
          </a:xfrm>
          <a:prstGeom prst="rect">
            <a:avLst/>
          </a:prstGeom>
        </p:spPr>
        <p:txBody>
          <a:bodyPr/>
          <a:lstStyle/>
          <a:p>
            <a:fld id="{6F7A66DC-BBC2-4234-85A0-1CEC632D6AB5}" type="datetimeFigureOut">
              <a:rPr lang="en-US" smtClean="0"/>
              <a:t>2/2/2017</a:t>
            </a:fld>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4"/>
            <a:ext cx="1600200" cy="486833"/>
          </a:xfrm>
          <a:prstGeom prst="rect">
            <a:avLst/>
          </a:prstGeom>
        </p:spPr>
        <p:txBody>
          <a:bodyPr/>
          <a:lstStyle/>
          <a:p>
            <a:fld id="{341C1741-E327-40A1-9C39-EEEC0F71DD3F}" type="slidenum">
              <a:rPr lang="en-US" smtClean="0"/>
              <a:t>‹#›</a:t>
            </a:fld>
            <a:endParaRPr lang="en-US"/>
          </a:p>
        </p:txBody>
      </p:sp>
    </p:spTree>
    <p:extLst>
      <p:ext uri="{BB962C8B-B14F-4D97-AF65-F5344CB8AC3E}">
        <p14:creationId xmlns:p14="http://schemas.microsoft.com/office/powerpoint/2010/main" val="215556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 y="366184"/>
            <a:ext cx="6583680" cy="975360"/>
          </a:xfrm>
          <a:prstGeom prst="rect">
            <a:avLst/>
          </a:prstGeom>
        </p:spPr>
        <p:txBody>
          <a:bodyPr vert="horz" lIns="91440" tIns="45720" rIns="91440" bIns="45720" rtlCol="0" anchor="ctr">
            <a:noAutofit/>
          </a:bodyPr>
          <a:lstStyle/>
          <a:p>
            <a:r>
              <a:rPr lang="en-US" smtClean="0"/>
              <a:t>Click to edit Master title style</a:t>
            </a:r>
            <a:endParaRPr lang="en-US"/>
          </a:p>
        </p:txBody>
      </p:sp>
      <p:sp>
        <p:nvSpPr>
          <p:cNvPr id="3" name="Text Placeholder 2"/>
          <p:cNvSpPr>
            <a:spLocks noGrp="1"/>
          </p:cNvSpPr>
          <p:nvPr>
            <p:ph type="body" idx="1"/>
          </p:nvPr>
        </p:nvSpPr>
        <p:spPr>
          <a:xfrm>
            <a:off x="137160" y="1729947"/>
            <a:ext cx="6583680" cy="683740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06605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1"/>
          </a:solidFill>
          <a:latin typeface="Arial" pitchFamily="34" charset="0"/>
          <a:ea typeface="+mj-ea"/>
          <a:cs typeface="+mj-cs"/>
        </a:defRPr>
      </a:lvl1pPr>
    </p:titleStyle>
    <p:bodyStyle>
      <a:lvl1pPr marL="342900" indent="-342900" algn="l" defTabSz="914400" rtl="0" eaLnBrk="1" latinLnBrk="0" hangingPunct="1">
        <a:spcBef>
          <a:spcPts val="1200"/>
        </a:spcBef>
        <a:buFont typeface="Wingdings" pitchFamily="2" charset="2"/>
        <a:buChar char="Ø"/>
        <a:defRPr sz="3200" kern="1200" baseline="0">
          <a:solidFill>
            <a:schemeClr val="accent1">
              <a:lumMod val="75000"/>
            </a:schemeClr>
          </a:solidFill>
          <a:latin typeface="Arial" pitchFamily="34" charset="0"/>
          <a:ea typeface="+mn-ea"/>
          <a:cs typeface="+mn-cs"/>
        </a:defRPr>
      </a:lvl1pPr>
      <a:lvl2pPr marL="631825" indent="-228600" algn="l" defTabSz="914400" rtl="0" eaLnBrk="1" latinLnBrk="0" hangingPunct="1">
        <a:spcBef>
          <a:spcPts val="0"/>
        </a:spcBef>
        <a:buFont typeface="Arial" pitchFamily="34" charset="0"/>
        <a:buChar char="–"/>
        <a:defRPr sz="2800" kern="1200" baseline="0">
          <a:solidFill>
            <a:schemeClr val="tx1"/>
          </a:solidFill>
          <a:latin typeface="Arial" pitchFamily="34" charset="0"/>
          <a:ea typeface="+mn-ea"/>
          <a:cs typeface="+mn-cs"/>
        </a:defRPr>
      </a:lvl2pPr>
      <a:lvl3pPr marL="914400" indent="-228600" algn="l" defTabSz="914400" rtl="0" eaLnBrk="1" latinLnBrk="0" hangingPunct="1">
        <a:spcBef>
          <a:spcPts val="0"/>
        </a:spcBef>
        <a:buFont typeface="Arial" pitchFamily="34" charset="0"/>
        <a:buChar char="•"/>
        <a:defRPr sz="2400" i="1" kern="1200" baseline="0">
          <a:solidFill>
            <a:schemeClr val="tx1"/>
          </a:solidFill>
          <a:latin typeface="Arial" pitchFamily="34" charset="0"/>
          <a:ea typeface="+mn-ea"/>
          <a:cs typeface="+mn-cs"/>
        </a:defRPr>
      </a:lvl3pPr>
      <a:lvl4pPr marL="1257300" indent="-228600" algn="l" defTabSz="914400" rtl="0" eaLnBrk="1" latinLnBrk="0" hangingPunct="1">
        <a:spcBef>
          <a:spcPts val="0"/>
        </a:spcBef>
        <a:buFont typeface="Arial" pitchFamily="34" charset="0"/>
        <a:buChar char="–"/>
        <a:defRPr sz="2000" kern="1200" baseline="0">
          <a:solidFill>
            <a:schemeClr val="tx1"/>
          </a:solidFill>
          <a:latin typeface="Arial" pitchFamily="34" charset="0"/>
          <a:ea typeface="+mn-ea"/>
          <a:cs typeface="+mn-cs"/>
        </a:defRPr>
      </a:lvl4pPr>
      <a:lvl5pPr marL="1600200" indent="-228600" algn="l" defTabSz="914400" rtl="0" eaLnBrk="1" latinLnBrk="0" hangingPunct="1">
        <a:spcBef>
          <a:spcPts val="0"/>
        </a:spcBef>
        <a:buFont typeface="Arial" pitchFamily="34" charset="0"/>
        <a:buChar char="»"/>
        <a:tabLst/>
        <a:defRPr sz="2000" i="1"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3834130" cy="62230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smtClean="0">
                <a:solidFill>
                  <a:schemeClr val="tx1"/>
                </a:solidFill>
              </a:rPr>
              <a:t>Chemistry</a:t>
            </a:r>
          </a:p>
          <a:p>
            <a:pPr algn="l"/>
            <a:r>
              <a:rPr lang="en-US" sz="1600" dirty="0" smtClean="0">
                <a:solidFill>
                  <a:schemeClr val="tx1"/>
                </a:solidFill>
              </a:rPr>
              <a:t>Open Note Quiz on Electron Theory</a:t>
            </a:r>
            <a:endParaRPr lang="en-US" sz="1600" dirty="0">
              <a:solidFill>
                <a:schemeClr val="tx1"/>
              </a:solidFill>
            </a:endParaRPr>
          </a:p>
        </p:txBody>
      </p:sp>
      <p:grpSp>
        <p:nvGrpSpPr>
          <p:cNvPr id="8" name="Group 7"/>
          <p:cNvGrpSpPr/>
          <p:nvPr/>
        </p:nvGrpSpPr>
        <p:grpSpPr>
          <a:xfrm>
            <a:off x="4415671" y="0"/>
            <a:ext cx="2442329" cy="736484"/>
            <a:chOff x="4415671" y="0"/>
            <a:chExt cx="2442329" cy="736484"/>
          </a:xfrm>
        </p:grpSpPr>
        <p:sp>
          <p:nvSpPr>
            <p:cNvPr id="3" name="TextBox 2"/>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Name</a:t>
              </a:r>
              <a:endParaRPr lang="en-US" sz="1400" u="sng" dirty="0"/>
            </a:p>
          </p:txBody>
        </p:sp>
        <p:grpSp>
          <p:nvGrpSpPr>
            <p:cNvPr id="7" name="Group 6"/>
            <p:cNvGrpSpPr/>
            <p:nvPr/>
          </p:nvGrpSpPr>
          <p:grpSpPr>
            <a:xfrm>
              <a:off x="4415671" y="370724"/>
              <a:ext cx="2442329" cy="365760"/>
              <a:chOff x="4369951" y="53224"/>
              <a:chExt cx="2442329" cy="365760"/>
            </a:xfrm>
          </p:grpSpPr>
          <p:sp>
            <p:nvSpPr>
              <p:cNvPr id="4" name="TextBox 3"/>
              <p:cNvSpPr txBox="1"/>
              <p:nvPr/>
            </p:nvSpPr>
            <p:spPr>
              <a:xfrm>
                <a:off x="5596128" y="53224"/>
                <a:ext cx="1216152"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Period</a:t>
                </a:r>
                <a:endParaRPr lang="en-US" sz="1400" u="sng" dirty="0"/>
              </a:p>
            </p:txBody>
          </p:sp>
          <p:sp>
            <p:nvSpPr>
              <p:cNvPr id="5" name="TextBox 4"/>
              <p:cNvSpPr txBox="1"/>
              <p:nvPr/>
            </p:nvSpPr>
            <p:spPr>
              <a:xfrm>
                <a:off x="4369951" y="53224"/>
                <a:ext cx="1225296"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Date</a:t>
                </a:r>
                <a:endParaRPr lang="en-US" sz="1400" u="sng" dirty="0"/>
              </a:p>
            </p:txBody>
          </p:sp>
        </p:grpSp>
      </p:grpSp>
      <p:sp>
        <p:nvSpPr>
          <p:cNvPr id="6" name="TextBox 5"/>
          <p:cNvSpPr txBox="1"/>
          <p:nvPr/>
        </p:nvSpPr>
        <p:spPr>
          <a:xfrm>
            <a:off x="0" y="1009650"/>
            <a:ext cx="6858000" cy="8134350"/>
          </a:xfrm>
          <a:prstGeom prst="rect">
            <a:avLst/>
          </a:prstGeom>
          <a:noFill/>
        </p:spPr>
        <p:txBody>
          <a:bodyPr wrap="square" rtlCol="0">
            <a:noAutofit/>
          </a:bodyPr>
          <a:lstStyle/>
          <a:p>
            <a:pPr marL="342900" indent="-342900" algn="just">
              <a:spcBef>
                <a:spcPts val="600"/>
              </a:spcBef>
            </a:pPr>
            <a:r>
              <a:rPr lang="en-US" sz="1100" b="1" dirty="0" smtClean="0">
                <a:latin typeface="Arial" panose="020B0604020202020204" pitchFamily="34" charset="0"/>
                <a:cs typeface="Arial" panose="020B0604020202020204" pitchFamily="34" charset="0"/>
              </a:rPr>
              <a:t>Answer the questions in the space provided.</a:t>
            </a: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r>
              <a:rPr lang="en-US" sz="1100" b="1" dirty="0" smtClean="0">
                <a:latin typeface="Arial" panose="020B0604020202020204" pitchFamily="34" charset="0"/>
                <a:cs typeface="Arial" panose="020B0604020202020204" pitchFamily="34" charset="0"/>
              </a:rPr>
              <a:t>1)	What is quantum energy and how is this related to the nature of electrons?</a:t>
            </a: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chemeClr val="bg1"/>
                </a:solidFill>
                <a:latin typeface="Arial" panose="020B0604020202020204" pitchFamily="34" charset="0"/>
                <a:cs typeface="Arial" panose="020B0604020202020204" pitchFamily="34" charset="0"/>
              </a:rPr>
              <a:t>Quantum energy is a concept that posits that particles can only take on certain discrete values of energy.  </a:t>
            </a:r>
          </a:p>
          <a:p>
            <a:pPr marL="342900" indent="-342900" algn="just">
              <a:spcBef>
                <a:spcPts val="600"/>
              </a:spcBef>
              <a:buFont typeface="Arial" panose="020B0604020202020204" pitchFamily="34" charset="0"/>
              <a:buChar char="•"/>
            </a:pPr>
            <a:r>
              <a:rPr lang="en-US" sz="1100" b="1" dirty="0" smtClean="0">
                <a:solidFill>
                  <a:schemeClr val="bg1"/>
                </a:solidFill>
                <a:latin typeface="Arial" panose="020B0604020202020204" pitchFamily="34" charset="0"/>
                <a:cs typeface="Arial" panose="020B0604020202020204" pitchFamily="34" charset="0"/>
              </a:rPr>
              <a:t>Because of this, when electrons undergo transitions, they can only move from one discrete value to another.  For this reason, electrons </a:t>
            </a:r>
            <a:r>
              <a:rPr lang="en-US" sz="1100" b="1" dirty="0">
                <a:solidFill>
                  <a:schemeClr val="bg1"/>
                </a:solidFill>
                <a:latin typeface="Arial" panose="020B0604020202020204" pitchFamily="34" charset="0"/>
                <a:cs typeface="Arial" panose="020B0604020202020204" pitchFamily="34" charset="0"/>
              </a:rPr>
              <a:t>cannot absorb or release any amount of energy, but rather specific amounts </a:t>
            </a:r>
            <a:r>
              <a:rPr lang="en-US" sz="1100" b="1" dirty="0" smtClean="0">
                <a:solidFill>
                  <a:schemeClr val="bg1"/>
                </a:solidFill>
                <a:latin typeface="Arial" panose="020B0604020202020204" pitchFamily="34" charset="0"/>
                <a:cs typeface="Arial" panose="020B0604020202020204" pitchFamily="34" charset="0"/>
              </a:rPr>
              <a:t>of energy called "quanta".</a:t>
            </a:r>
            <a:endParaRPr lang="en-US" sz="1100" b="1" dirty="0">
              <a:solidFill>
                <a:schemeClr val="bg1"/>
              </a:solidFill>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r>
              <a:rPr lang="en-US" sz="1100" b="1" dirty="0" smtClean="0">
                <a:latin typeface="Arial" panose="020B0604020202020204" pitchFamily="34" charset="0"/>
                <a:cs typeface="Arial" panose="020B0604020202020204" pitchFamily="34" charset="0"/>
              </a:rPr>
              <a:t>2)	What is the Bohr model and what elements can it explain?</a:t>
            </a: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chemeClr val="bg1"/>
                </a:solidFill>
                <a:latin typeface="Arial" panose="020B0604020202020204" pitchFamily="34" charset="0"/>
                <a:cs typeface="Arial" panose="020B0604020202020204" pitchFamily="34" charset="0"/>
              </a:rPr>
              <a:t>The Bohr model is an </a:t>
            </a:r>
            <a:r>
              <a:rPr lang="en-US" sz="1100" b="1" dirty="0">
                <a:solidFill>
                  <a:schemeClr val="bg1"/>
                </a:solidFill>
                <a:latin typeface="Arial" panose="020B0604020202020204" pitchFamily="34" charset="0"/>
                <a:cs typeface="Arial" panose="020B0604020202020204" pitchFamily="34" charset="0"/>
              </a:rPr>
              <a:t>early </a:t>
            </a:r>
            <a:r>
              <a:rPr lang="en-US" sz="1100" b="1" dirty="0" smtClean="0">
                <a:solidFill>
                  <a:schemeClr val="bg1"/>
                </a:solidFill>
                <a:latin typeface="Arial" panose="020B0604020202020204" pitchFamily="34" charset="0"/>
                <a:cs typeface="Arial" panose="020B0604020202020204" pitchFamily="34" charset="0"/>
              </a:rPr>
              <a:t>atomic model </a:t>
            </a:r>
            <a:r>
              <a:rPr lang="en-US" sz="1100" b="1" dirty="0">
                <a:solidFill>
                  <a:schemeClr val="bg1"/>
                </a:solidFill>
                <a:latin typeface="Arial" panose="020B0604020202020204" pitchFamily="34" charset="0"/>
                <a:cs typeface="Arial" panose="020B0604020202020204" pitchFamily="34" charset="0"/>
              </a:rPr>
              <a:t>which proposed electrons orbiting the nucleus similar to how planets orbit the sun.  </a:t>
            </a:r>
            <a:r>
              <a:rPr lang="en-US" sz="1100" b="1" dirty="0" smtClean="0">
                <a:solidFill>
                  <a:schemeClr val="bg1"/>
                </a:solidFill>
                <a:latin typeface="Arial" panose="020B0604020202020204" pitchFamily="34" charset="0"/>
                <a:cs typeface="Arial" panose="020B0604020202020204" pitchFamily="34" charset="0"/>
              </a:rPr>
              <a:t>In this model, the energy level of an electron is determined by the distance from the electron to the nucleus.</a:t>
            </a:r>
          </a:p>
          <a:p>
            <a:pPr marL="342900" indent="-342900" algn="just">
              <a:spcBef>
                <a:spcPts val="600"/>
              </a:spcBef>
              <a:buFont typeface="Arial" panose="020B0604020202020204" pitchFamily="34" charset="0"/>
              <a:buChar char="•"/>
            </a:pPr>
            <a:r>
              <a:rPr lang="en-US" sz="1100" b="1" dirty="0" smtClean="0">
                <a:solidFill>
                  <a:schemeClr val="bg1"/>
                </a:solidFill>
                <a:latin typeface="Arial" panose="020B0604020202020204" pitchFamily="34" charset="0"/>
                <a:cs typeface="Arial" panose="020B0604020202020204" pitchFamily="34" charset="0"/>
              </a:rPr>
              <a:t>This model explains </a:t>
            </a:r>
            <a:r>
              <a:rPr lang="en-US" sz="1100" b="1" dirty="0">
                <a:solidFill>
                  <a:schemeClr val="bg1"/>
                </a:solidFill>
                <a:latin typeface="Arial" panose="020B0604020202020204" pitchFamily="34" charset="0"/>
                <a:cs typeface="Arial" panose="020B0604020202020204" pitchFamily="34" charset="0"/>
              </a:rPr>
              <a:t>hydrogen's energy levels, but not other elements.</a:t>
            </a: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r>
              <a:rPr lang="en-US" sz="1100" b="1" dirty="0" smtClean="0">
                <a:latin typeface="Arial" panose="020B0604020202020204" pitchFamily="34" charset="0"/>
                <a:cs typeface="Arial" panose="020B0604020202020204" pitchFamily="34" charset="0"/>
              </a:rPr>
              <a:t>3)	What is wave-particle duality and how is it related to electrons?</a:t>
            </a: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chemeClr val="bg1"/>
                </a:solidFill>
                <a:latin typeface="Arial" panose="020B0604020202020204" pitchFamily="34" charset="0"/>
                <a:cs typeface="Arial" panose="020B0604020202020204" pitchFamily="34" charset="0"/>
              </a:rPr>
              <a:t>Wave-particle duality is a theory that asserts all objects demonstrate properties of both a wave and a particle. </a:t>
            </a:r>
            <a:r>
              <a:rPr lang="en-US" sz="1100" b="1" dirty="0">
                <a:solidFill>
                  <a:schemeClr val="bg1"/>
                </a:solidFill>
                <a:latin typeface="Arial" panose="020B0604020202020204" pitchFamily="34" charset="0"/>
                <a:cs typeface="Arial" panose="020B0604020202020204" pitchFamily="34" charset="0"/>
              </a:rPr>
              <a:t>There is little impact of this duality on the macroscopic scale, but it has important effects to electrons. </a:t>
            </a:r>
            <a:endParaRPr lang="en-US" sz="1100" b="1" dirty="0" smtClean="0">
              <a:solidFill>
                <a:schemeClr val="bg1"/>
              </a:solidFill>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chemeClr val="bg1"/>
                </a:solidFill>
                <a:latin typeface="Arial" panose="020B0604020202020204" pitchFamily="34" charset="0"/>
                <a:cs typeface="Arial" panose="020B0604020202020204" pitchFamily="34" charset="0"/>
              </a:rPr>
              <a:t>Electrons demonstrate behavior </a:t>
            </a:r>
            <a:r>
              <a:rPr lang="en-US" sz="1100" b="1" dirty="0">
                <a:solidFill>
                  <a:schemeClr val="bg1"/>
                </a:solidFill>
                <a:latin typeface="Arial" panose="020B0604020202020204" pitchFamily="34" charset="0"/>
                <a:cs typeface="Arial" panose="020B0604020202020204" pitchFamily="34" charset="0"/>
              </a:rPr>
              <a:t>like waves which transfer energy </a:t>
            </a:r>
            <a:r>
              <a:rPr lang="en-US" sz="1100" b="1" dirty="0" smtClean="0">
                <a:solidFill>
                  <a:schemeClr val="bg1"/>
                </a:solidFill>
                <a:latin typeface="Arial" panose="020B0604020202020204" pitchFamily="34" charset="0"/>
                <a:cs typeface="Arial" panose="020B0604020202020204" pitchFamily="34" charset="0"/>
              </a:rPr>
              <a:t>and particles </a:t>
            </a:r>
            <a:r>
              <a:rPr lang="en-US" sz="1100" b="1" dirty="0">
                <a:solidFill>
                  <a:schemeClr val="bg1"/>
                </a:solidFill>
                <a:latin typeface="Arial" panose="020B0604020202020204" pitchFamily="34" charset="0"/>
                <a:cs typeface="Arial" panose="020B0604020202020204" pitchFamily="34" charset="0"/>
              </a:rPr>
              <a:t>that have </a:t>
            </a:r>
            <a:r>
              <a:rPr lang="en-US" sz="1100" b="1" dirty="0" smtClean="0">
                <a:solidFill>
                  <a:schemeClr val="bg1"/>
                </a:solidFill>
                <a:latin typeface="Arial" panose="020B0604020202020204" pitchFamily="34" charset="0"/>
                <a:cs typeface="Arial" panose="020B0604020202020204" pitchFamily="34" charset="0"/>
              </a:rPr>
              <a:t>mass.  The energy levels of an electron is defined, in part, by the electron's wave nature rather than solely the distance from the nucleus as proposed in the Bohr model.</a:t>
            </a:r>
            <a:endParaRPr lang="en-US" sz="11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2224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914400"/>
            <a:ext cx="6858000" cy="8229600"/>
          </a:xfrm>
          <a:prstGeom prst="rect">
            <a:avLst/>
          </a:prstGeom>
          <a:noFill/>
        </p:spPr>
        <p:txBody>
          <a:bodyPr wrap="square" rtlCol="0">
            <a:noAutofit/>
          </a:bodyPr>
          <a:lstStyle/>
          <a:p>
            <a:pPr marL="342900" indent="-342900" algn="just">
              <a:spcBef>
                <a:spcPts val="600"/>
              </a:spcBef>
            </a:pPr>
            <a:r>
              <a:rPr lang="en-US" sz="1100" b="1" dirty="0" smtClean="0">
                <a:latin typeface="Arial" panose="020B0604020202020204" pitchFamily="34" charset="0"/>
                <a:cs typeface="Arial" panose="020B0604020202020204" pitchFamily="34" charset="0"/>
              </a:rPr>
              <a:t>4)	What is the Heisenberg Uncertainty Principle and how has it changed our concept of electrons in an atom?</a:t>
            </a: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chemeClr val="bg1"/>
                </a:solidFill>
                <a:latin typeface="Arial" panose="020B0604020202020204" pitchFamily="34" charset="0"/>
                <a:cs typeface="Arial" panose="020B0604020202020204" pitchFamily="34" charset="0"/>
              </a:rPr>
              <a:t>Heisenberg </a:t>
            </a:r>
            <a:r>
              <a:rPr lang="en-US" sz="1100" b="1" dirty="0">
                <a:solidFill>
                  <a:schemeClr val="bg1"/>
                </a:solidFill>
                <a:latin typeface="Arial" panose="020B0604020202020204" pitchFamily="34" charset="0"/>
                <a:cs typeface="Arial" panose="020B0604020202020204" pitchFamily="34" charset="0"/>
              </a:rPr>
              <a:t>Uncertainty </a:t>
            </a:r>
            <a:r>
              <a:rPr lang="en-US" sz="1100" b="1" dirty="0" smtClean="0">
                <a:solidFill>
                  <a:schemeClr val="bg1"/>
                </a:solidFill>
                <a:latin typeface="Arial" panose="020B0604020202020204" pitchFamily="34" charset="0"/>
                <a:cs typeface="Arial" panose="020B0604020202020204" pitchFamily="34" charset="0"/>
              </a:rPr>
              <a:t>Principle asserts there is a fundamental limit to which we can know the position and momentum of objects.  The impact of this limit is not noticeable in every day life, but it has impact on electrons.  </a:t>
            </a:r>
          </a:p>
          <a:p>
            <a:pPr marL="342900" indent="-342900" algn="just">
              <a:spcBef>
                <a:spcPts val="600"/>
              </a:spcBef>
              <a:buFont typeface="Arial" panose="020B0604020202020204" pitchFamily="34" charset="0"/>
              <a:buChar char="•"/>
            </a:pPr>
            <a:r>
              <a:rPr lang="en-US" sz="1100" b="1" dirty="0" smtClean="0">
                <a:solidFill>
                  <a:schemeClr val="bg1"/>
                </a:solidFill>
                <a:latin typeface="Arial" panose="020B0604020202020204" pitchFamily="34" charset="0"/>
                <a:cs typeface="Arial" panose="020B0604020202020204" pitchFamily="34" charset="0"/>
              </a:rPr>
              <a:t>Electrons have very little mass and are moving very fast, so the position </a:t>
            </a:r>
            <a:r>
              <a:rPr lang="en-US" sz="1100" b="1" dirty="0">
                <a:solidFill>
                  <a:schemeClr val="bg1"/>
                </a:solidFill>
                <a:latin typeface="Arial" panose="020B0604020202020204" pitchFamily="34" charset="0"/>
                <a:cs typeface="Arial" panose="020B0604020202020204" pitchFamily="34" charset="0"/>
              </a:rPr>
              <a:t>and momentum of an electron cannot both be known </a:t>
            </a:r>
            <a:r>
              <a:rPr lang="en-US" sz="1100" b="1" dirty="0" smtClean="0">
                <a:solidFill>
                  <a:schemeClr val="bg1"/>
                </a:solidFill>
                <a:latin typeface="Arial" panose="020B0604020202020204" pitchFamily="34" charset="0"/>
                <a:cs typeface="Arial" panose="020B0604020202020204" pitchFamily="34" charset="0"/>
              </a:rPr>
              <a:t>exactly.  As a result of the Heisenberg Uncertainty Principle, electrons </a:t>
            </a:r>
            <a:r>
              <a:rPr lang="en-US" sz="1100" b="1" dirty="0">
                <a:solidFill>
                  <a:schemeClr val="bg1"/>
                </a:solidFill>
                <a:latin typeface="Arial" panose="020B0604020202020204" pitchFamily="34" charset="0"/>
                <a:cs typeface="Arial" panose="020B0604020202020204" pitchFamily="34" charset="0"/>
              </a:rPr>
              <a:t>are described as "clouds", a volume of space of probable location</a:t>
            </a: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r>
              <a:rPr lang="en-US" sz="1100" b="1" dirty="0" smtClean="0">
                <a:latin typeface="Arial" panose="020B0604020202020204" pitchFamily="34" charset="0"/>
                <a:cs typeface="Arial" panose="020B0604020202020204" pitchFamily="34" charset="0"/>
              </a:rPr>
              <a:t>5)	What is the </a:t>
            </a:r>
            <a:r>
              <a:rPr lang="en-US" sz="1100" b="1" dirty="0">
                <a:latin typeface="Arial" panose="020B0604020202020204" pitchFamily="34" charset="0"/>
                <a:cs typeface="Arial" panose="020B0604020202020204" pitchFamily="34" charset="0"/>
              </a:rPr>
              <a:t>Schrödinger </a:t>
            </a:r>
            <a:r>
              <a:rPr lang="en-US" sz="1100" b="1" dirty="0" smtClean="0">
                <a:latin typeface="Arial" panose="020B0604020202020204" pitchFamily="34" charset="0"/>
                <a:cs typeface="Arial" panose="020B0604020202020204" pitchFamily="34" charset="0"/>
              </a:rPr>
              <a:t>Equation and how is it involved with electron theory?</a:t>
            </a: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chemeClr val="bg1"/>
                </a:solidFill>
                <a:latin typeface="Arial" panose="020B0604020202020204" pitchFamily="34" charset="0"/>
                <a:cs typeface="Arial" panose="020B0604020202020204" pitchFamily="34" charset="0"/>
              </a:rPr>
              <a:t>The </a:t>
            </a:r>
            <a:r>
              <a:rPr lang="en-US" sz="1100" b="1" dirty="0">
                <a:solidFill>
                  <a:schemeClr val="bg1"/>
                </a:solidFill>
                <a:latin typeface="Arial" panose="020B0604020202020204" pitchFamily="34" charset="0"/>
                <a:cs typeface="Arial" panose="020B0604020202020204" pitchFamily="34" charset="0"/>
              </a:rPr>
              <a:t>Schrödinger </a:t>
            </a:r>
            <a:r>
              <a:rPr lang="en-US" sz="1100" b="1" dirty="0" smtClean="0">
                <a:solidFill>
                  <a:schemeClr val="bg1"/>
                </a:solidFill>
                <a:latin typeface="Arial" panose="020B0604020202020204" pitchFamily="34" charset="0"/>
                <a:cs typeface="Arial" panose="020B0604020202020204" pitchFamily="34" charset="0"/>
              </a:rPr>
              <a:t>Equation is mathematical equation that describes the position and motion of electrons in an atom.  The equation is based upon Newtonian mechanics but incorporates special aspects of the electron world such as wave-particle duality and the </a:t>
            </a:r>
            <a:r>
              <a:rPr lang="en-US" sz="1100" b="1" dirty="0">
                <a:solidFill>
                  <a:schemeClr val="bg1"/>
                </a:solidFill>
                <a:latin typeface="Arial" panose="020B0604020202020204" pitchFamily="34" charset="0"/>
                <a:cs typeface="Arial" panose="020B0604020202020204" pitchFamily="34" charset="0"/>
              </a:rPr>
              <a:t>Heisenberg Uncertainty </a:t>
            </a:r>
            <a:r>
              <a:rPr lang="en-US" sz="1100" b="1" dirty="0" smtClean="0">
                <a:solidFill>
                  <a:schemeClr val="bg1"/>
                </a:solidFill>
                <a:latin typeface="Arial" panose="020B0604020202020204" pitchFamily="34" charset="0"/>
                <a:cs typeface="Arial" panose="020B0604020202020204" pitchFamily="34" charset="0"/>
              </a:rPr>
              <a:t>Principle.  </a:t>
            </a:r>
          </a:p>
          <a:p>
            <a:pPr marL="342900" indent="-342900" algn="just">
              <a:spcBef>
                <a:spcPts val="600"/>
              </a:spcBef>
              <a:buFont typeface="Arial" panose="020B0604020202020204" pitchFamily="34" charset="0"/>
              <a:buChar char="•"/>
            </a:pPr>
            <a:r>
              <a:rPr lang="en-US" sz="1100" b="1" dirty="0" smtClean="0">
                <a:solidFill>
                  <a:schemeClr val="bg1"/>
                </a:solidFill>
                <a:latin typeface="Arial" panose="020B0604020202020204" pitchFamily="34" charset="0"/>
                <a:cs typeface="Arial" panose="020B0604020202020204" pitchFamily="34" charset="0"/>
              </a:rPr>
              <a:t>The </a:t>
            </a:r>
            <a:r>
              <a:rPr lang="en-US" sz="1100" b="1" dirty="0">
                <a:solidFill>
                  <a:schemeClr val="bg1"/>
                </a:solidFill>
                <a:latin typeface="Arial" panose="020B0604020202020204" pitchFamily="34" charset="0"/>
                <a:cs typeface="Arial" panose="020B0604020202020204" pitchFamily="34" charset="0"/>
              </a:rPr>
              <a:t>Schrödinger Equation </a:t>
            </a:r>
            <a:r>
              <a:rPr lang="en-US" sz="1100" b="1" dirty="0" smtClean="0">
                <a:solidFill>
                  <a:schemeClr val="bg1"/>
                </a:solidFill>
                <a:latin typeface="Arial" panose="020B0604020202020204" pitchFamily="34" charset="0"/>
                <a:cs typeface="Arial" panose="020B0604020202020204" pitchFamily="34" charset="0"/>
              </a:rPr>
              <a:t>describes electrons in terms of four quantum numbers and is our most advanced understanding of electron orbitals.</a:t>
            </a:r>
            <a:endParaRPr lang="en-US" sz="1100" b="1" dirty="0">
              <a:solidFill>
                <a:schemeClr val="bg1"/>
              </a:solidFill>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5216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3834130" cy="622300"/>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4000" b="1" kern="1200" baseline="0">
                <a:solidFill>
                  <a:srgbClr val="0070C0"/>
                </a:solidFill>
                <a:latin typeface="Arial" pitchFamily="34" charset="0"/>
                <a:ea typeface="+mj-ea"/>
                <a:cs typeface="+mj-cs"/>
              </a:defRPr>
            </a:lvl1pPr>
          </a:lstStyle>
          <a:p>
            <a:pPr algn="l"/>
            <a:r>
              <a:rPr lang="en-US" sz="1600" dirty="0" smtClean="0">
                <a:solidFill>
                  <a:schemeClr val="tx1"/>
                </a:solidFill>
              </a:rPr>
              <a:t>Chemistry</a:t>
            </a:r>
          </a:p>
          <a:p>
            <a:pPr algn="l"/>
            <a:r>
              <a:rPr lang="en-US" sz="1600" dirty="0" smtClean="0">
                <a:solidFill>
                  <a:schemeClr val="tx1"/>
                </a:solidFill>
              </a:rPr>
              <a:t>Open Note Quiz on Electron Theory</a:t>
            </a:r>
            <a:endParaRPr lang="en-US" sz="1600" dirty="0">
              <a:solidFill>
                <a:schemeClr val="tx1"/>
              </a:solidFill>
            </a:endParaRPr>
          </a:p>
        </p:txBody>
      </p:sp>
      <p:grpSp>
        <p:nvGrpSpPr>
          <p:cNvPr id="8" name="Group 7"/>
          <p:cNvGrpSpPr/>
          <p:nvPr/>
        </p:nvGrpSpPr>
        <p:grpSpPr>
          <a:xfrm>
            <a:off x="4415671" y="0"/>
            <a:ext cx="2442329" cy="736484"/>
            <a:chOff x="4415671" y="0"/>
            <a:chExt cx="2442329" cy="736484"/>
          </a:xfrm>
        </p:grpSpPr>
        <p:sp>
          <p:nvSpPr>
            <p:cNvPr id="3" name="TextBox 2"/>
            <p:cNvSpPr txBox="1"/>
            <p:nvPr/>
          </p:nvSpPr>
          <p:spPr>
            <a:xfrm>
              <a:off x="4419600" y="0"/>
              <a:ext cx="2438400"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Name</a:t>
              </a:r>
              <a:endParaRPr lang="en-US" sz="1400" u="sng" dirty="0"/>
            </a:p>
          </p:txBody>
        </p:sp>
        <p:grpSp>
          <p:nvGrpSpPr>
            <p:cNvPr id="7" name="Group 6"/>
            <p:cNvGrpSpPr/>
            <p:nvPr/>
          </p:nvGrpSpPr>
          <p:grpSpPr>
            <a:xfrm>
              <a:off x="4415671" y="370724"/>
              <a:ext cx="2442329" cy="365760"/>
              <a:chOff x="4369951" y="53224"/>
              <a:chExt cx="2442329" cy="365760"/>
            </a:xfrm>
          </p:grpSpPr>
          <p:sp>
            <p:nvSpPr>
              <p:cNvPr id="4" name="TextBox 3"/>
              <p:cNvSpPr txBox="1"/>
              <p:nvPr/>
            </p:nvSpPr>
            <p:spPr>
              <a:xfrm>
                <a:off x="5596128" y="53224"/>
                <a:ext cx="1216152"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Period</a:t>
                </a:r>
                <a:endParaRPr lang="en-US" sz="1400" u="sng" dirty="0"/>
              </a:p>
            </p:txBody>
          </p:sp>
          <p:sp>
            <p:nvSpPr>
              <p:cNvPr id="5" name="TextBox 4"/>
              <p:cNvSpPr txBox="1"/>
              <p:nvPr/>
            </p:nvSpPr>
            <p:spPr>
              <a:xfrm>
                <a:off x="4369951" y="53224"/>
                <a:ext cx="1225296" cy="365760"/>
              </a:xfrm>
              <a:prstGeom prst="rect">
                <a:avLst/>
              </a:prstGeom>
              <a:noFill/>
              <a:ln w="19050">
                <a:solidFill>
                  <a:schemeClr val="tx1"/>
                </a:solidFill>
              </a:ln>
            </p:spPr>
            <p:txBody>
              <a:bodyPr wrap="none" lIns="0" tIns="0" rIns="0" bIns="0" rtlCol="0">
                <a:noAutofit/>
              </a:bodyPr>
              <a:lstStyle/>
              <a:p>
                <a:r>
                  <a:rPr lang="en-US" sz="1400" dirty="0" smtClean="0"/>
                  <a:t> </a:t>
                </a:r>
                <a:r>
                  <a:rPr lang="en-US" sz="1400" u="sng" dirty="0" smtClean="0"/>
                  <a:t>Date</a:t>
                </a:r>
                <a:endParaRPr lang="en-US" sz="1400" u="sng" dirty="0"/>
              </a:p>
            </p:txBody>
          </p:sp>
        </p:grpSp>
      </p:grpSp>
      <p:sp>
        <p:nvSpPr>
          <p:cNvPr id="6" name="TextBox 5"/>
          <p:cNvSpPr txBox="1"/>
          <p:nvPr/>
        </p:nvSpPr>
        <p:spPr>
          <a:xfrm>
            <a:off x="0" y="1009650"/>
            <a:ext cx="6858000" cy="8134350"/>
          </a:xfrm>
          <a:prstGeom prst="rect">
            <a:avLst/>
          </a:prstGeom>
          <a:noFill/>
        </p:spPr>
        <p:txBody>
          <a:bodyPr wrap="square" rtlCol="0">
            <a:noAutofit/>
          </a:bodyPr>
          <a:lstStyle/>
          <a:p>
            <a:pPr marL="342900" indent="-342900" algn="just">
              <a:spcBef>
                <a:spcPts val="600"/>
              </a:spcBef>
            </a:pPr>
            <a:r>
              <a:rPr lang="en-US" sz="1100" b="1" dirty="0" smtClean="0">
                <a:latin typeface="Arial" panose="020B0604020202020204" pitchFamily="34" charset="0"/>
                <a:cs typeface="Arial" panose="020B0604020202020204" pitchFamily="34" charset="0"/>
              </a:rPr>
              <a:t>Answer the questions in the space provided.</a:t>
            </a: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r>
              <a:rPr lang="en-US" sz="1100" b="1" dirty="0" smtClean="0">
                <a:latin typeface="Arial" panose="020B0604020202020204" pitchFamily="34" charset="0"/>
                <a:cs typeface="Arial" panose="020B0604020202020204" pitchFamily="34" charset="0"/>
              </a:rPr>
              <a:t>1)	What is quantum energy and how is this related to the nature of electrons?</a:t>
            </a: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rgbClr val="FF0000"/>
                </a:solidFill>
                <a:latin typeface="Arial" panose="020B0604020202020204" pitchFamily="34" charset="0"/>
                <a:cs typeface="Arial" panose="020B0604020202020204" pitchFamily="34" charset="0"/>
              </a:rPr>
              <a:t>Quantum energy is a concept that posits that particles can only take on certain discrete values of energy.  </a:t>
            </a:r>
          </a:p>
          <a:p>
            <a:pPr marL="342900" indent="-342900" algn="just">
              <a:spcBef>
                <a:spcPts val="600"/>
              </a:spcBef>
              <a:buFont typeface="Arial" panose="020B0604020202020204" pitchFamily="34" charset="0"/>
              <a:buChar char="•"/>
            </a:pPr>
            <a:r>
              <a:rPr lang="en-US" sz="1100" b="1" dirty="0" smtClean="0">
                <a:solidFill>
                  <a:srgbClr val="FF0000"/>
                </a:solidFill>
                <a:latin typeface="Arial" panose="020B0604020202020204" pitchFamily="34" charset="0"/>
                <a:cs typeface="Arial" panose="020B0604020202020204" pitchFamily="34" charset="0"/>
              </a:rPr>
              <a:t>Because of this, when electrons undergo transitions, they can only move from one discrete value to another.  For this reason, electrons </a:t>
            </a:r>
            <a:r>
              <a:rPr lang="en-US" sz="1100" b="1" dirty="0">
                <a:solidFill>
                  <a:srgbClr val="FF0000"/>
                </a:solidFill>
                <a:latin typeface="Arial" panose="020B0604020202020204" pitchFamily="34" charset="0"/>
                <a:cs typeface="Arial" panose="020B0604020202020204" pitchFamily="34" charset="0"/>
              </a:rPr>
              <a:t>cannot absorb or release any amount of energy, but rather specific amounts </a:t>
            </a:r>
            <a:r>
              <a:rPr lang="en-US" sz="1100" b="1" dirty="0" smtClean="0">
                <a:solidFill>
                  <a:srgbClr val="FF0000"/>
                </a:solidFill>
                <a:latin typeface="Arial" panose="020B0604020202020204" pitchFamily="34" charset="0"/>
                <a:cs typeface="Arial" panose="020B0604020202020204" pitchFamily="34" charset="0"/>
              </a:rPr>
              <a:t>of energy called "quanta".</a:t>
            </a:r>
            <a:endParaRPr lang="en-US" sz="1100" b="1" dirty="0">
              <a:solidFill>
                <a:srgbClr val="FF0000"/>
              </a:solidFill>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r>
              <a:rPr lang="en-US" sz="1100" b="1" dirty="0" smtClean="0">
                <a:latin typeface="Arial" panose="020B0604020202020204" pitchFamily="34" charset="0"/>
                <a:cs typeface="Arial" panose="020B0604020202020204" pitchFamily="34" charset="0"/>
              </a:rPr>
              <a:t>2)	What is the Bohr model and what elements can it explain?</a:t>
            </a: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rgbClr val="FF0000"/>
                </a:solidFill>
                <a:latin typeface="Arial" panose="020B0604020202020204" pitchFamily="34" charset="0"/>
                <a:cs typeface="Arial" panose="020B0604020202020204" pitchFamily="34" charset="0"/>
              </a:rPr>
              <a:t>The Bohr model is an </a:t>
            </a:r>
            <a:r>
              <a:rPr lang="en-US" sz="1100" b="1" dirty="0">
                <a:solidFill>
                  <a:srgbClr val="FF0000"/>
                </a:solidFill>
                <a:latin typeface="Arial" panose="020B0604020202020204" pitchFamily="34" charset="0"/>
                <a:cs typeface="Arial" panose="020B0604020202020204" pitchFamily="34" charset="0"/>
              </a:rPr>
              <a:t>early </a:t>
            </a:r>
            <a:r>
              <a:rPr lang="en-US" sz="1100" b="1" dirty="0" smtClean="0">
                <a:solidFill>
                  <a:srgbClr val="FF0000"/>
                </a:solidFill>
                <a:latin typeface="Arial" panose="020B0604020202020204" pitchFamily="34" charset="0"/>
                <a:cs typeface="Arial" panose="020B0604020202020204" pitchFamily="34" charset="0"/>
              </a:rPr>
              <a:t>atomic model </a:t>
            </a:r>
            <a:r>
              <a:rPr lang="en-US" sz="1100" b="1" dirty="0">
                <a:solidFill>
                  <a:srgbClr val="FF0000"/>
                </a:solidFill>
                <a:latin typeface="Arial" panose="020B0604020202020204" pitchFamily="34" charset="0"/>
                <a:cs typeface="Arial" panose="020B0604020202020204" pitchFamily="34" charset="0"/>
              </a:rPr>
              <a:t>which proposed electrons orbiting the nucleus similar to how planets orbit the sun.  </a:t>
            </a:r>
            <a:r>
              <a:rPr lang="en-US" sz="1100" b="1" dirty="0" smtClean="0">
                <a:solidFill>
                  <a:srgbClr val="FF0000"/>
                </a:solidFill>
                <a:latin typeface="Arial" panose="020B0604020202020204" pitchFamily="34" charset="0"/>
                <a:cs typeface="Arial" panose="020B0604020202020204" pitchFamily="34" charset="0"/>
              </a:rPr>
              <a:t>In this model, the energy level of an electron is determined by the distance from the electron to the nucleus.</a:t>
            </a:r>
          </a:p>
          <a:p>
            <a:pPr marL="342900" indent="-342900" algn="just">
              <a:spcBef>
                <a:spcPts val="600"/>
              </a:spcBef>
              <a:buFont typeface="Arial" panose="020B0604020202020204" pitchFamily="34" charset="0"/>
              <a:buChar char="•"/>
            </a:pPr>
            <a:r>
              <a:rPr lang="en-US" sz="1100" b="1" dirty="0" smtClean="0">
                <a:solidFill>
                  <a:srgbClr val="FF0000"/>
                </a:solidFill>
                <a:latin typeface="Arial" panose="020B0604020202020204" pitchFamily="34" charset="0"/>
                <a:cs typeface="Arial" panose="020B0604020202020204" pitchFamily="34" charset="0"/>
              </a:rPr>
              <a:t>This model explains </a:t>
            </a:r>
            <a:r>
              <a:rPr lang="en-US" sz="1100" b="1" dirty="0">
                <a:solidFill>
                  <a:srgbClr val="FF0000"/>
                </a:solidFill>
                <a:latin typeface="Arial" panose="020B0604020202020204" pitchFamily="34" charset="0"/>
                <a:cs typeface="Arial" panose="020B0604020202020204" pitchFamily="34" charset="0"/>
              </a:rPr>
              <a:t>hydrogen's energy levels, but not other elements.</a:t>
            </a: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r>
              <a:rPr lang="en-US" sz="1100" b="1" dirty="0" smtClean="0">
                <a:latin typeface="Arial" panose="020B0604020202020204" pitchFamily="34" charset="0"/>
                <a:cs typeface="Arial" panose="020B0604020202020204" pitchFamily="34" charset="0"/>
              </a:rPr>
              <a:t>3)	What is wave-particle duality and how is it related to electrons?</a:t>
            </a: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rgbClr val="FF0000"/>
                </a:solidFill>
                <a:latin typeface="Arial" panose="020B0604020202020204" pitchFamily="34" charset="0"/>
                <a:cs typeface="Arial" panose="020B0604020202020204" pitchFamily="34" charset="0"/>
              </a:rPr>
              <a:t>Wave-particle duality is a theory that asserts all objects demonstrate properties of both a wave and a particle. </a:t>
            </a:r>
            <a:r>
              <a:rPr lang="en-US" sz="1100" b="1" dirty="0">
                <a:solidFill>
                  <a:srgbClr val="FF0000"/>
                </a:solidFill>
                <a:latin typeface="Arial" panose="020B0604020202020204" pitchFamily="34" charset="0"/>
                <a:cs typeface="Arial" panose="020B0604020202020204" pitchFamily="34" charset="0"/>
              </a:rPr>
              <a:t>There is little impact of this duality on the macroscopic scale, but it has important effects to electrons. </a:t>
            </a:r>
            <a:endParaRPr lang="en-US" sz="1100" b="1" dirty="0" smtClean="0">
              <a:solidFill>
                <a:srgbClr val="FF0000"/>
              </a:solidFill>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rgbClr val="FF0000"/>
                </a:solidFill>
                <a:latin typeface="Arial" panose="020B0604020202020204" pitchFamily="34" charset="0"/>
                <a:cs typeface="Arial" panose="020B0604020202020204" pitchFamily="34" charset="0"/>
              </a:rPr>
              <a:t>Electrons demonstrate behavior </a:t>
            </a:r>
            <a:r>
              <a:rPr lang="en-US" sz="1100" b="1" dirty="0">
                <a:solidFill>
                  <a:srgbClr val="FF0000"/>
                </a:solidFill>
                <a:latin typeface="Arial" panose="020B0604020202020204" pitchFamily="34" charset="0"/>
                <a:cs typeface="Arial" panose="020B0604020202020204" pitchFamily="34" charset="0"/>
              </a:rPr>
              <a:t>like waves which transfer energy </a:t>
            </a:r>
            <a:r>
              <a:rPr lang="en-US" sz="1100" b="1" dirty="0" smtClean="0">
                <a:solidFill>
                  <a:srgbClr val="FF0000"/>
                </a:solidFill>
                <a:latin typeface="Arial" panose="020B0604020202020204" pitchFamily="34" charset="0"/>
                <a:cs typeface="Arial" panose="020B0604020202020204" pitchFamily="34" charset="0"/>
              </a:rPr>
              <a:t>and particles </a:t>
            </a:r>
            <a:r>
              <a:rPr lang="en-US" sz="1100" b="1" dirty="0">
                <a:solidFill>
                  <a:srgbClr val="FF0000"/>
                </a:solidFill>
                <a:latin typeface="Arial" panose="020B0604020202020204" pitchFamily="34" charset="0"/>
                <a:cs typeface="Arial" panose="020B0604020202020204" pitchFamily="34" charset="0"/>
              </a:rPr>
              <a:t>that have </a:t>
            </a:r>
            <a:r>
              <a:rPr lang="en-US" sz="1100" b="1" dirty="0" smtClean="0">
                <a:solidFill>
                  <a:srgbClr val="FF0000"/>
                </a:solidFill>
                <a:latin typeface="Arial" panose="020B0604020202020204" pitchFamily="34" charset="0"/>
                <a:cs typeface="Arial" panose="020B0604020202020204" pitchFamily="34" charset="0"/>
              </a:rPr>
              <a:t>mass.  The energy levels of an electron is defined, in part, by the electron's wave nature rather than solely the distance from the nucleus as proposed in the Bohr model.</a:t>
            </a:r>
            <a:endParaRPr lang="en-US" sz="11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475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914400"/>
            <a:ext cx="6858000" cy="8229600"/>
          </a:xfrm>
          <a:prstGeom prst="rect">
            <a:avLst/>
          </a:prstGeom>
          <a:noFill/>
        </p:spPr>
        <p:txBody>
          <a:bodyPr wrap="square" rtlCol="0">
            <a:noAutofit/>
          </a:bodyPr>
          <a:lstStyle/>
          <a:p>
            <a:pPr marL="342900" indent="-342900" algn="just">
              <a:spcBef>
                <a:spcPts val="600"/>
              </a:spcBef>
            </a:pPr>
            <a:r>
              <a:rPr lang="en-US" sz="1100" b="1" dirty="0" smtClean="0">
                <a:latin typeface="Arial" panose="020B0604020202020204" pitchFamily="34" charset="0"/>
                <a:cs typeface="Arial" panose="020B0604020202020204" pitchFamily="34" charset="0"/>
              </a:rPr>
              <a:t>4)	What is the Heisenberg Uncertainty Principle and how has it changed our concept of electrons in an atom?</a:t>
            </a: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rgbClr val="FF0000"/>
                </a:solidFill>
                <a:latin typeface="Arial" panose="020B0604020202020204" pitchFamily="34" charset="0"/>
                <a:cs typeface="Arial" panose="020B0604020202020204" pitchFamily="34" charset="0"/>
              </a:rPr>
              <a:t>Heisenberg </a:t>
            </a:r>
            <a:r>
              <a:rPr lang="en-US" sz="1100" b="1" dirty="0">
                <a:solidFill>
                  <a:srgbClr val="FF0000"/>
                </a:solidFill>
                <a:latin typeface="Arial" panose="020B0604020202020204" pitchFamily="34" charset="0"/>
                <a:cs typeface="Arial" panose="020B0604020202020204" pitchFamily="34" charset="0"/>
              </a:rPr>
              <a:t>Uncertainty </a:t>
            </a:r>
            <a:r>
              <a:rPr lang="en-US" sz="1100" b="1" dirty="0" smtClean="0">
                <a:solidFill>
                  <a:srgbClr val="FF0000"/>
                </a:solidFill>
                <a:latin typeface="Arial" panose="020B0604020202020204" pitchFamily="34" charset="0"/>
                <a:cs typeface="Arial" panose="020B0604020202020204" pitchFamily="34" charset="0"/>
              </a:rPr>
              <a:t>Principle asserts there is a fundamental limit to which we can know the position and momentum of objects.  The impact of this limit is not noticeable in every day life, but it has impact on electrons.  </a:t>
            </a:r>
          </a:p>
          <a:p>
            <a:pPr marL="342900" indent="-342900" algn="just">
              <a:spcBef>
                <a:spcPts val="600"/>
              </a:spcBef>
              <a:buFont typeface="Arial" panose="020B0604020202020204" pitchFamily="34" charset="0"/>
              <a:buChar char="•"/>
            </a:pPr>
            <a:r>
              <a:rPr lang="en-US" sz="1100" b="1" dirty="0" smtClean="0">
                <a:solidFill>
                  <a:srgbClr val="FF0000"/>
                </a:solidFill>
                <a:latin typeface="Arial" panose="020B0604020202020204" pitchFamily="34" charset="0"/>
                <a:cs typeface="Arial" panose="020B0604020202020204" pitchFamily="34" charset="0"/>
              </a:rPr>
              <a:t>Electrons have very little mass and are moving very fast, so the position </a:t>
            </a:r>
            <a:r>
              <a:rPr lang="en-US" sz="1100" b="1" dirty="0">
                <a:solidFill>
                  <a:srgbClr val="FF0000"/>
                </a:solidFill>
                <a:latin typeface="Arial" panose="020B0604020202020204" pitchFamily="34" charset="0"/>
                <a:cs typeface="Arial" panose="020B0604020202020204" pitchFamily="34" charset="0"/>
              </a:rPr>
              <a:t>and momentum of an electron cannot both be known </a:t>
            </a:r>
            <a:r>
              <a:rPr lang="en-US" sz="1100" b="1" dirty="0" smtClean="0">
                <a:solidFill>
                  <a:srgbClr val="FF0000"/>
                </a:solidFill>
                <a:latin typeface="Arial" panose="020B0604020202020204" pitchFamily="34" charset="0"/>
                <a:cs typeface="Arial" panose="020B0604020202020204" pitchFamily="34" charset="0"/>
              </a:rPr>
              <a:t>exactly.  As a result of the Heisenberg Uncertainty Principle, electrons </a:t>
            </a:r>
            <a:r>
              <a:rPr lang="en-US" sz="1100" b="1" dirty="0">
                <a:solidFill>
                  <a:srgbClr val="FF0000"/>
                </a:solidFill>
                <a:latin typeface="Arial" panose="020B0604020202020204" pitchFamily="34" charset="0"/>
                <a:cs typeface="Arial" panose="020B0604020202020204" pitchFamily="34" charset="0"/>
              </a:rPr>
              <a:t>are described as "clouds", a volume of space of probable location</a:t>
            </a: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r>
              <a:rPr lang="en-US" sz="1100" b="1" dirty="0" smtClean="0">
                <a:latin typeface="Arial" panose="020B0604020202020204" pitchFamily="34" charset="0"/>
                <a:cs typeface="Arial" panose="020B0604020202020204" pitchFamily="34" charset="0"/>
              </a:rPr>
              <a:t>5)	What is the </a:t>
            </a:r>
            <a:r>
              <a:rPr lang="en-US" sz="1100" b="1" dirty="0">
                <a:latin typeface="Arial" panose="020B0604020202020204" pitchFamily="34" charset="0"/>
                <a:cs typeface="Arial" panose="020B0604020202020204" pitchFamily="34" charset="0"/>
              </a:rPr>
              <a:t>Schrödinger </a:t>
            </a:r>
            <a:r>
              <a:rPr lang="en-US" sz="1100" b="1" dirty="0" smtClean="0">
                <a:latin typeface="Arial" panose="020B0604020202020204" pitchFamily="34" charset="0"/>
                <a:cs typeface="Arial" panose="020B0604020202020204" pitchFamily="34" charset="0"/>
              </a:rPr>
              <a:t>Equation and how is it involved with electron theory?</a:t>
            </a: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pPr>
            <a:r>
              <a:rPr lang="en-US" sz="1100" b="1" dirty="0" smtClean="0">
                <a:solidFill>
                  <a:srgbClr val="FF0000"/>
                </a:solidFill>
                <a:latin typeface="Arial" panose="020B0604020202020204" pitchFamily="34" charset="0"/>
                <a:cs typeface="Arial" panose="020B0604020202020204" pitchFamily="34" charset="0"/>
              </a:rPr>
              <a:t>The </a:t>
            </a:r>
            <a:r>
              <a:rPr lang="en-US" sz="1100" b="1" dirty="0">
                <a:solidFill>
                  <a:srgbClr val="FF0000"/>
                </a:solidFill>
                <a:latin typeface="Arial" panose="020B0604020202020204" pitchFamily="34" charset="0"/>
                <a:cs typeface="Arial" panose="020B0604020202020204" pitchFamily="34" charset="0"/>
              </a:rPr>
              <a:t>Schrödinger </a:t>
            </a:r>
            <a:r>
              <a:rPr lang="en-US" sz="1100" b="1" dirty="0" smtClean="0">
                <a:solidFill>
                  <a:srgbClr val="FF0000"/>
                </a:solidFill>
                <a:latin typeface="Arial" panose="020B0604020202020204" pitchFamily="34" charset="0"/>
                <a:cs typeface="Arial" panose="020B0604020202020204" pitchFamily="34" charset="0"/>
              </a:rPr>
              <a:t>Equation is mathematical equation that describes the position and motion of electrons in an atom.  The equation is based upon Newtonian mechanics but incorporates special aspects of the electron world such as wave-particle duality and the </a:t>
            </a:r>
            <a:r>
              <a:rPr lang="en-US" sz="1100" b="1" dirty="0">
                <a:solidFill>
                  <a:srgbClr val="FF0000"/>
                </a:solidFill>
                <a:latin typeface="Arial" panose="020B0604020202020204" pitchFamily="34" charset="0"/>
                <a:cs typeface="Arial" panose="020B0604020202020204" pitchFamily="34" charset="0"/>
              </a:rPr>
              <a:t>Heisenberg Uncertainty </a:t>
            </a:r>
            <a:r>
              <a:rPr lang="en-US" sz="1100" b="1" dirty="0" smtClean="0">
                <a:solidFill>
                  <a:srgbClr val="FF0000"/>
                </a:solidFill>
                <a:latin typeface="Arial" panose="020B0604020202020204" pitchFamily="34" charset="0"/>
                <a:cs typeface="Arial" panose="020B0604020202020204" pitchFamily="34" charset="0"/>
              </a:rPr>
              <a:t>Principle.  </a:t>
            </a:r>
          </a:p>
          <a:p>
            <a:pPr marL="342900" indent="-342900" algn="just">
              <a:spcBef>
                <a:spcPts val="600"/>
              </a:spcBef>
              <a:buFont typeface="Arial" panose="020B0604020202020204" pitchFamily="34" charset="0"/>
              <a:buChar char="•"/>
            </a:pPr>
            <a:r>
              <a:rPr lang="en-US" sz="1100" b="1" dirty="0" smtClean="0">
                <a:solidFill>
                  <a:srgbClr val="FF0000"/>
                </a:solidFill>
                <a:latin typeface="Arial" panose="020B0604020202020204" pitchFamily="34" charset="0"/>
                <a:cs typeface="Arial" panose="020B0604020202020204" pitchFamily="34" charset="0"/>
              </a:rPr>
              <a:t>The </a:t>
            </a:r>
            <a:r>
              <a:rPr lang="en-US" sz="1100" b="1" dirty="0">
                <a:solidFill>
                  <a:srgbClr val="FF0000"/>
                </a:solidFill>
                <a:latin typeface="Arial" panose="020B0604020202020204" pitchFamily="34" charset="0"/>
                <a:cs typeface="Arial" panose="020B0604020202020204" pitchFamily="34" charset="0"/>
              </a:rPr>
              <a:t>Schrödinger Equation </a:t>
            </a:r>
            <a:r>
              <a:rPr lang="en-US" sz="1100" b="1" dirty="0" smtClean="0">
                <a:solidFill>
                  <a:srgbClr val="FF0000"/>
                </a:solidFill>
                <a:latin typeface="Arial" panose="020B0604020202020204" pitchFamily="34" charset="0"/>
                <a:cs typeface="Arial" panose="020B0604020202020204" pitchFamily="34" charset="0"/>
              </a:rPr>
              <a:t>describes electrons in terms of four quantum numbers and is our most advanced understanding of electron orbitals.</a:t>
            </a:r>
            <a:endParaRPr lang="en-US" sz="1100" b="1" dirty="0">
              <a:solidFill>
                <a:srgbClr val="FF0000"/>
              </a:solidFill>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smtClean="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a:p>
            <a:pPr marL="342900" indent="-342900" algn="just">
              <a:spcBef>
                <a:spcPts val="600"/>
              </a:spcBef>
            </a:pPr>
            <a:endParaRPr lang="en-US"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0503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8870</TotalTime>
  <Words>50</Words>
  <Application>Microsoft Office PowerPoint</Application>
  <PresentationFormat>On-screen Show (4:3)</PresentationFormat>
  <Paragraphs>88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sundance235</dc:creator>
  <cp:lastModifiedBy>sundance235</cp:lastModifiedBy>
  <cp:revision>657</cp:revision>
  <cp:lastPrinted>2017-02-03T01:05:58Z</cp:lastPrinted>
  <dcterms:created xsi:type="dcterms:W3CDTF">2012-09-15T16:31:25Z</dcterms:created>
  <dcterms:modified xsi:type="dcterms:W3CDTF">2017-02-03T01:30:13Z</dcterms:modified>
</cp:coreProperties>
</file>