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030" r:id="rId2"/>
    <p:sldId id="1031" r:id="rId3"/>
    <p:sldId id="1057" r:id="rId4"/>
    <p:sldId id="1070" r:id="rId5"/>
    <p:sldId id="1071" r:id="rId6"/>
    <p:sldId id="1072" r:id="rId7"/>
    <p:sldId id="1073" r:id="rId8"/>
    <p:sldId id="1081" r:id="rId9"/>
    <p:sldId id="1074" r:id="rId10"/>
    <p:sldId id="1075" r:id="rId11"/>
    <p:sldId id="1038" r:id="rId12"/>
    <p:sldId id="1035" r:id="rId13"/>
    <p:sldId id="1036" r:id="rId14"/>
    <p:sldId id="1080" r:id="rId15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663300"/>
    <a:srgbClr val="4BACC6"/>
    <a:srgbClr val="006600"/>
    <a:srgbClr val="0066FF"/>
    <a:srgbClr val="FFFF99"/>
    <a:srgbClr val="CCFF99"/>
    <a:srgbClr val="99FF99"/>
    <a:srgbClr val="CCFFFF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86375" autoAdjust="0"/>
  </p:normalViewPr>
  <p:slideViewPr>
    <p:cSldViewPr snapToGrid="0">
      <p:cViewPr>
        <p:scale>
          <a:sx n="60" d="100"/>
          <a:sy n="60" d="100"/>
        </p:scale>
        <p:origin x="-2203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sz="2800" b="1" i="1" dirty="0" smtClean="0"/>
              <a:t>A white board</a:t>
            </a:r>
          </a:p>
          <a:p>
            <a:pPr lvl="1"/>
            <a:r>
              <a:rPr lang="en-US" sz="2800" b="1" i="1" dirty="0" smtClean="0"/>
              <a:t>A marker</a:t>
            </a:r>
          </a:p>
          <a:p>
            <a:pPr lvl="1"/>
            <a:r>
              <a:rPr lang="en-US" sz="2800" b="1" i="1" dirty="0" smtClean="0"/>
              <a:t>A piece of paper towel</a:t>
            </a:r>
          </a:p>
          <a:p>
            <a:pPr lvl="1"/>
            <a:r>
              <a:rPr lang="en-US" sz="2800" b="1" i="1" dirty="0" smtClean="0"/>
              <a:t>Your notes</a:t>
            </a:r>
          </a:p>
        </p:txBody>
      </p:sp>
    </p:spTree>
    <p:extLst>
      <p:ext uri="{BB962C8B-B14F-4D97-AF65-F5344CB8AC3E}">
        <p14:creationId xmlns:p14="http://schemas.microsoft.com/office/powerpoint/2010/main" val="841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3645916"/>
            <a:ext cx="9144000" cy="12801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>
              <a:lnSpc>
                <a:spcPts val="32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Electroplating deposits a thin layer of gold on metals to make them look like gold.  If 4.11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gold atoms are deposited on a ring, what is the mass increase in mg?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lnSpc>
                <a:spcPts val="32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96000"/>
              </p:ext>
            </p:extLst>
          </p:nvPr>
        </p:nvGraphicFramePr>
        <p:xfrm>
          <a:off x="462372" y="4945380"/>
          <a:ext cx="868162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645920"/>
                <a:gridCol w="1554480"/>
                <a:gridCol w="360588"/>
                <a:gridCol w="1463040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atoms</a:t>
                      </a:r>
                      <a:endParaRPr lang="en-US" sz="24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196.967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mg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atoms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RaBr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is radioactive.  If half of a 30.00 gram sample decays in 2 years, how many molecules have decayed?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77605"/>
              </p:ext>
            </p:extLst>
          </p:nvPr>
        </p:nvGraphicFramePr>
        <p:xfrm>
          <a:off x="319613" y="887984"/>
          <a:ext cx="861501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645920"/>
                <a:gridCol w="3383280"/>
                <a:gridCol w="293975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molecules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molecules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385.808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203250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	Ru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has a molar mass of 490.146 g/mol.  What is the mass of one atom in unified atomic mass units?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2945892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490.146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040794"/>
              </p:ext>
            </p:extLst>
          </p:nvPr>
        </p:nvGraphicFramePr>
        <p:xfrm>
          <a:off x="563880" y="119162"/>
          <a:ext cx="786384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13"/>
                <a:gridCol w="1413978"/>
                <a:gridCol w="1413978"/>
                <a:gridCol w="1865336"/>
                <a:gridCol w="1865336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comp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120.110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54.530%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20.160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9.153%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79.995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36.318%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220.265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950695"/>
              </p:ext>
            </p:extLst>
          </p:nvPr>
        </p:nvGraphicFramePr>
        <p:xfrm>
          <a:off x="538480" y="3014762"/>
          <a:ext cx="786384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5213"/>
                <a:gridCol w="1413978"/>
                <a:gridCol w="1413978"/>
                <a:gridCol w="1865336"/>
                <a:gridCol w="1865336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100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 g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2.270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54.53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4.540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9.15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36.32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2.270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7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52400"/>
            <a:ext cx="8778240" cy="584200"/>
          </a:xfrm>
        </p:spPr>
        <p:txBody>
          <a:bodyPr/>
          <a:lstStyle/>
          <a:p>
            <a:r>
              <a:rPr lang="en-US" sz="3600" dirty="0" smtClean="0"/>
              <a:t>Cold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96925"/>
            <a:ext cx="8778240" cy="6007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Process</a:t>
            </a:r>
            <a:endParaRPr lang="en-US" sz="2800" b="1" dirty="0"/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asks a question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Each student silently formulates their own answer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 not raise hands or call out answer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calls on a student to answer the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needs to be ready for every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will get at least one question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90</a:t>
            </a:r>
            <a:r>
              <a:rPr lang="en-US" sz="2800" b="1" dirty="0"/>
              <a:t>% correct on first try</a:t>
            </a:r>
            <a:r>
              <a:rPr lang="en-US" sz="2800" b="1" i="1" dirty="0"/>
              <a:t> </a:t>
            </a:r>
            <a:r>
              <a:rPr lang="en-US" sz="2800" b="1" dirty="0"/>
              <a:t>earns candy for entire </a:t>
            </a:r>
            <a:r>
              <a:rPr lang="en-US" sz="2800" b="1" dirty="0" smtClean="0"/>
              <a:t>class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Notes can be used for the first </a:t>
            </a:r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/>
              <a:t> questions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White boards will be used for answering questions as requested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The class has two passes to "call a friend" in case a student is stuck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81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Remember our 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961120" cy="512805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The purpose of Cold Call is to prepare you for the test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Take note of the areas you don't understand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Study those areas before the test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Be honest with yourself - if you can't answer all questions correctly, you are not ready for the test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37905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What is the difference between atomic mass and molar mass?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616026"/>
            <a:ext cx="8229600" cy="16450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mass is 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of an element weighted according to its natural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abundance.  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 mass is the mass in grams of one mole of any pure substance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What is a mole?  Give value, symbol, purpose and how it is defined.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25400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mol = 6.02 x 10</a:t>
            </a:r>
            <a:r>
              <a:rPr lang="en-US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atoms </a:t>
            </a:r>
            <a:r>
              <a:rPr lang="en-US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molecules, particles or formula units)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 is "mol"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is to measure the amount of a substance (SI base unit)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as the amount of atoms in 12 g of pure carbon-12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386216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How many oxygen atoms in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496969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853508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What is a hydrate?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36982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hydrate is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compound that has a specific number of water molecules bound to its atoms.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What is the difference between a molecular formula and a empirical formula?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949234"/>
            <a:ext cx="8229600" cy="17780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formula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specifies the actual number of atoms of each element in one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molecule.</a:t>
            </a:r>
          </a:p>
          <a:p>
            <a:pPr>
              <a:spcBef>
                <a:spcPts val="12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Empirical formula is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smallest whole-number mole ratio of the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one molecule.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53164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How many hydrogen atoms in NH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13664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654040"/>
            <a:ext cx="91440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What is the empirical formula for C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98540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904826"/>
            <a:ext cx="9144000" cy="5020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How many atoms of copper is there in 5.00 gram?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	What is the percent composition of Fe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709112"/>
              </p:ext>
            </p:extLst>
          </p:nvPr>
        </p:nvGraphicFramePr>
        <p:xfrm>
          <a:off x="640080" y="569806"/>
          <a:ext cx="7863841" cy="277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5213"/>
                <a:gridCol w="1413978"/>
                <a:gridCol w="1413978"/>
                <a:gridCol w="1865336"/>
                <a:gridCol w="1865336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comp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55.845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111.69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27.931%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32.065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96.195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24.056%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191.988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48.012%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399.873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0799"/>
              </p:ext>
            </p:extLst>
          </p:nvPr>
        </p:nvGraphicFramePr>
        <p:xfrm>
          <a:off x="319613" y="4437733"/>
          <a:ext cx="85047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370"/>
                <a:gridCol w="1645920"/>
                <a:gridCol w="2743200"/>
                <a:gridCol w="293975"/>
                <a:gridCol w="2278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atoms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4.74 x 10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atoms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63.546 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14400" y="489204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formula of the hydrate is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CoCl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▪6H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2800" y="1225126"/>
            <a:ext cx="8229600" cy="10481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(1 x 58.933) + (2 x 35.453) = 129.839 g/mol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  (2 x 1.008) + (1 x 15.999) = 18.015 g/mol</a:t>
            </a:r>
          </a:p>
          <a:p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A sample of a CoCl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hydrate has a mass of 713.8 g.  After drying it has a mass of 389.5 g.  What is the molecular formula for the hydrate?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458719"/>
              </p:ext>
            </p:extLst>
          </p:nvPr>
        </p:nvGraphicFramePr>
        <p:xfrm>
          <a:off x="1397802" y="2393526"/>
          <a:ext cx="6348396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3120"/>
                <a:gridCol w="1413978"/>
                <a:gridCol w="1413978"/>
                <a:gridCol w="141732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▪n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713.8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389.5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324.3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1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14400" y="416814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empirical formula is 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12573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11)	An unknown sample is found to contain the carbon, hydrogen and oxygen in percent compositions of 54.53%, 9.15% and 36.32%, respectively.  What is the empirical formula?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551527"/>
              </p:ext>
            </p:extLst>
          </p:nvPr>
        </p:nvGraphicFramePr>
        <p:xfrm>
          <a:off x="805180" y="1706662"/>
          <a:ext cx="786384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5213"/>
                <a:gridCol w="1413978"/>
                <a:gridCol w="1413978"/>
                <a:gridCol w="1865336"/>
                <a:gridCol w="1865336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100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 g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2.270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54.53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4.540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9.15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36.32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2.270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86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14400" y="4566073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empirical formula is 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16459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12)	The unknown sample with an empirical formula is C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 is found to have a molar mass of 220.27 g/mol.  What is its molecular formula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01651"/>
              </p:ext>
            </p:extLst>
          </p:nvPr>
        </p:nvGraphicFramePr>
        <p:xfrm>
          <a:off x="4325621" y="1351062"/>
          <a:ext cx="4754879" cy="240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4612"/>
                <a:gridCol w="1120828"/>
                <a:gridCol w="1120828"/>
                <a:gridCol w="1478611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 g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24.022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4.032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15.999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44.053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3914140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220.27/44.053 = 5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14700"/>
              </p:ext>
            </p:extLst>
          </p:nvPr>
        </p:nvGraphicFramePr>
        <p:xfrm>
          <a:off x="96521" y="1351062"/>
          <a:ext cx="4102450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188720"/>
                <a:gridCol w="154213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empirical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220.27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934516"/>
              </p:ext>
            </p:extLst>
          </p:nvPr>
        </p:nvGraphicFramePr>
        <p:xfrm>
          <a:off x="96521" y="1351062"/>
          <a:ext cx="4102450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188720"/>
                <a:gridCol w="154213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empirical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44.053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220.27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14400" y="5091006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molecular formula is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717540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molecular formula is 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12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16417</TotalTime>
  <Words>734</Words>
  <Application>Microsoft Office PowerPoint</Application>
  <PresentationFormat>On-screen Show (4:3)</PresentationFormat>
  <Paragraphs>238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Cold Call</vt:lpstr>
      <vt:lpstr>Cold Call</vt:lpstr>
      <vt:lpstr>Remember our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993</cp:revision>
  <cp:lastPrinted>2014-04-03T20:29:13Z</cp:lastPrinted>
  <dcterms:created xsi:type="dcterms:W3CDTF">2012-09-15T16:31:25Z</dcterms:created>
  <dcterms:modified xsi:type="dcterms:W3CDTF">2015-01-14T00:17:08Z</dcterms:modified>
</cp:coreProperties>
</file>