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422" r:id="rId2"/>
    <p:sldId id="423" r:id="rId3"/>
    <p:sldId id="424" r:id="rId4"/>
    <p:sldId id="425" r:id="rId5"/>
    <p:sldId id="430" r:id="rId6"/>
    <p:sldId id="426" r:id="rId7"/>
    <p:sldId id="427" r:id="rId8"/>
    <p:sldId id="428" r:id="rId9"/>
    <p:sldId id="429" r:id="rId10"/>
  </p:sldIdLst>
  <p:sldSz cx="6858000" cy="9144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EDF2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623" autoAdjust="0"/>
    <p:restoredTop sz="92581" autoAdjust="0"/>
  </p:normalViewPr>
  <p:slideViewPr>
    <p:cSldViewPr snapToGrid="0">
      <p:cViewPr>
        <p:scale>
          <a:sx n="90" d="100"/>
          <a:sy n="90" d="100"/>
        </p:scale>
        <p:origin x="-2510" y="1027"/>
      </p:cViewPr>
      <p:guideLst>
        <p:guide orient="horz" pos="2880"/>
        <p:guide pos="216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77739" cy="469424"/>
          </a:xfrm>
          <a:prstGeom prst="rect">
            <a:avLst/>
          </a:prstGeom>
        </p:spPr>
        <p:txBody>
          <a:bodyPr vert="horz" lIns="94208" tIns="47104" rIns="94208" bIns="47104" rtlCol="0"/>
          <a:lstStyle>
            <a:lvl1pPr algn="l">
              <a:defRPr sz="1200"/>
            </a:lvl1pPr>
          </a:lstStyle>
          <a:p>
            <a:endParaRPr lang="en-US"/>
          </a:p>
        </p:txBody>
      </p:sp>
      <p:sp>
        <p:nvSpPr>
          <p:cNvPr id="3" name="Date Placeholder 2"/>
          <p:cNvSpPr>
            <a:spLocks noGrp="1"/>
          </p:cNvSpPr>
          <p:nvPr>
            <p:ph type="dt" idx="1"/>
          </p:nvPr>
        </p:nvSpPr>
        <p:spPr>
          <a:xfrm>
            <a:off x="4023096" y="0"/>
            <a:ext cx="3077739" cy="469424"/>
          </a:xfrm>
          <a:prstGeom prst="rect">
            <a:avLst/>
          </a:prstGeom>
        </p:spPr>
        <p:txBody>
          <a:bodyPr vert="horz" lIns="94208" tIns="47104" rIns="94208" bIns="47104" rtlCol="0"/>
          <a:lstStyle>
            <a:lvl1pPr algn="r">
              <a:defRPr sz="1200"/>
            </a:lvl1pPr>
          </a:lstStyle>
          <a:p>
            <a:fld id="{169CBA31-FBA6-4B3A-ADEC-DB1447EE8D3B}" type="datetimeFigureOut">
              <a:rPr lang="en-US" smtClean="0"/>
              <a:t>1/31/2017</a:t>
            </a:fld>
            <a:endParaRPr lang="en-US"/>
          </a:p>
        </p:txBody>
      </p:sp>
      <p:sp>
        <p:nvSpPr>
          <p:cNvPr id="4" name="Slide Image Placeholder 3"/>
          <p:cNvSpPr>
            <a:spLocks noGrp="1" noRot="1" noChangeAspect="1"/>
          </p:cNvSpPr>
          <p:nvPr>
            <p:ph type="sldImg" idx="2"/>
          </p:nvPr>
        </p:nvSpPr>
        <p:spPr>
          <a:xfrm>
            <a:off x="2230438" y="704850"/>
            <a:ext cx="2641600" cy="3521075"/>
          </a:xfrm>
          <a:prstGeom prst="rect">
            <a:avLst/>
          </a:prstGeom>
          <a:noFill/>
          <a:ln w="12700">
            <a:solidFill>
              <a:prstClr val="black"/>
            </a:solidFill>
          </a:ln>
        </p:spPr>
        <p:txBody>
          <a:bodyPr vert="horz" lIns="94208" tIns="47104" rIns="94208" bIns="47104" rtlCol="0" anchor="ctr"/>
          <a:lstStyle/>
          <a:p>
            <a:endParaRPr lang="en-US"/>
          </a:p>
        </p:txBody>
      </p:sp>
      <p:sp>
        <p:nvSpPr>
          <p:cNvPr id="5" name="Notes Placeholder 4"/>
          <p:cNvSpPr>
            <a:spLocks noGrp="1"/>
          </p:cNvSpPr>
          <p:nvPr>
            <p:ph type="body" sz="quarter" idx="3"/>
          </p:nvPr>
        </p:nvSpPr>
        <p:spPr>
          <a:xfrm>
            <a:off x="710248" y="4459527"/>
            <a:ext cx="5681980" cy="4224814"/>
          </a:xfrm>
          <a:prstGeom prst="rect">
            <a:avLst/>
          </a:prstGeom>
        </p:spPr>
        <p:txBody>
          <a:bodyPr vert="horz" lIns="94208" tIns="47104" rIns="94208" bIns="4710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917422"/>
            <a:ext cx="3077739" cy="469424"/>
          </a:xfrm>
          <a:prstGeom prst="rect">
            <a:avLst/>
          </a:prstGeom>
        </p:spPr>
        <p:txBody>
          <a:bodyPr vert="horz" lIns="94208" tIns="47104" rIns="94208" bIns="47104" rtlCol="0" anchor="b"/>
          <a:lstStyle>
            <a:lvl1pPr algn="l">
              <a:defRPr sz="1200"/>
            </a:lvl1pPr>
          </a:lstStyle>
          <a:p>
            <a:endParaRPr lang="en-US"/>
          </a:p>
        </p:txBody>
      </p:sp>
      <p:sp>
        <p:nvSpPr>
          <p:cNvPr id="7" name="Slide Number Placeholder 6"/>
          <p:cNvSpPr>
            <a:spLocks noGrp="1"/>
          </p:cNvSpPr>
          <p:nvPr>
            <p:ph type="sldNum" sz="quarter" idx="5"/>
          </p:nvPr>
        </p:nvSpPr>
        <p:spPr>
          <a:xfrm>
            <a:off x="4023096" y="8917422"/>
            <a:ext cx="3077739" cy="469424"/>
          </a:xfrm>
          <a:prstGeom prst="rect">
            <a:avLst/>
          </a:prstGeom>
        </p:spPr>
        <p:txBody>
          <a:bodyPr vert="horz" lIns="94208" tIns="47104" rIns="94208" bIns="47104" rtlCol="0" anchor="b"/>
          <a:lstStyle>
            <a:lvl1pPr algn="r">
              <a:defRPr sz="1200"/>
            </a:lvl1pPr>
          </a:lstStyle>
          <a:p>
            <a:fld id="{456893B1-E79D-408E-AFE0-A9919F430694}" type="slidenum">
              <a:rPr lang="en-US" smtClean="0"/>
              <a:t>‹#›</a:t>
            </a:fld>
            <a:endParaRPr lang="en-US"/>
          </a:p>
        </p:txBody>
      </p:sp>
    </p:spTree>
    <p:extLst>
      <p:ext uri="{BB962C8B-B14F-4D97-AF65-F5344CB8AC3E}">
        <p14:creationId xmlns:p14="http://schemas.microsoft.com/office/powerpoint/2010/main" val="1761380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258194203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42900" y="8475134"/>
            <a:ext cx="1600200" cy="486833"/>
          </a:xfrm>
          <a:prstGeom prst="rect">
            <a:avLst/>
          </a:prstGeom>
        </p:spPr>
        <p:txBody>
          <a:bodyPr/>
          <a:lstStyle/>
          <a:p>
            <a:fld id="{6F7A66DC-BBC2-4234-85A0-1CEC632D6AB5}" type="datetimeFigureOut">
              <a:rPr lang="en-US" smtClean="0"/>
              <a:t>1/31/2017</a:t>
            </a:fld>
            <a:endParaRPr lang="en-US"/>
          </a:p>
        </p:txBody>
      </p:sp>
      <p:sp>
        <p:nvSpPr>
          <p:cNvPr id="5" name="Footer Placeholder 4"/>
          <p:cNvSpPr>
            <a:spLocks noGrp="1"/>
          </p:cNvSpPr>
          <p:nvPr>
            <p:ph type="ftr" sz="quarter" idx="11"/>
          </p:nvPr>
        </p:nvSpPr>
        <p:spPr>
          <a:xfrm>
            <a:off x="2343150" y="8475134"/>
            <a:ext cx="2171700" cy="486833"/>
          </a:xfrm>
          <a:prstGeom prst="rect">
            <a:avLst/>
          </a:prstGeom>
        </p:spPr>
        <p:txBody>
          <a:bodyPr/>
          <a:lstStyle/>
          <a:p>
            <a:endParaRPr lang="en-US"/>
          </a:p>
        </p:txBody>
      </p:sp>
      <p:sp>
        <p:nvSpPr>
          <p:cNvPr id="6" name="Slide Number Placeholder 5"/>
          <p:cNvSpPr>
            <a:spLocks noGrp="1"/>
          </p:cNvSpPr>
          <p:nvPr>
            <p:ph type="sldNum" sz="quarter" idx="12"/>
          </p:nvPr>
        </p:nvSpPr>
        <p:spPr>
          <a:xfrm>
            <a:off x="4914900" y="8475134"/>
            <a:ext cx="1600200" cy="486833"/>
          </a:xfrm>
          <a:prstGeom prst="rect">
            <a:avLst/>
          </a:prstGeom>
        </p:spPr>
        <p:txBody>
          <a:bodyPr/>
          <a:lstStyle/>
          <a:p>
            <a:fld id="{341C1741-E327-40A1-9C39-EEEC0F71DD3F}" type="slidenum">
              <a:rPr lang="en-US" smtClean="0"/>
              <a:t>‹#›</a:t>
            </a:fld>
            <a:endParaRPr lang="en-US"/>
          </a:p>
        </p:txBody>
      </p:sp>
    </p:spTree>
    <p:extLst>
      <p:ext uri="{BB962C8B-B14F-4D97-AF65-F5344CB8AC3E}">
        <p14:creationId xmlns:p14="http://schemas.microsoft.com/office/powerpoint/2010/main" val="1561267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42900" y="8475134"/>
            <a:ext cx="1600200" cy="486833"/>
          </a:xfrm>
          <a:prstGeom prst="rect">
            <a:avLst/>
          </a:prstGeom>
        </p:spPr>
        <p:txBody>
          <a:bodyPr/>
          <a:lstStyle/>
          <a:p>
            <a:fld id="{6F7A66DC-BBC2-4234-85A0-1CEC632D6AB5}" type="datetimeFigureOut">
              <a:rPr lang="en-US" smtClean="0"/>
              <a:t>1/31/2017</a:t>
            </a:fld>
            <a:endParaRPr lang="en-US"/>
          </a:p>
        </p:txBody>
      </p:sp>
      <p:sp>
        <p:nvSpPr>
          <p:cNvPr id="5" name="Footer Placeholder 4"/>
          <p:cNvSpPr>
            <a:spLocks noGrp="1"/>
          </p:cNvSpPr>
          <p:nvPr>
            <p:ph type="ftr" sz="quarter" idx="11"/>
          </p:nvPr>
        </p:nvSpPr>
        <p:spPr>
          <a:xfrm>
            <a:off x="2343150" y="8475134"/>
            <a:ext cx="2171700" cy="486833"/>
          </a:xfrm>
          <a:prstGeom prst="rect">
            <a:avLst/>
          </a:prstGeom>
        </p:spPr>
        <p:txBody>
          <a:bodyPr/>
          <a:lstStyle/>
          <a:p>
            <a:endParaRPr lang="en-US"/>
          </a:p>
        </p:txBody>
      </p:sp>
      <p:sp>
        <p:nvSpPr>
          <p:cNvPr id="6" name="Slide Number Placeholder 5"/>
          <p:cNvSpPr>
            <a:spLocks noGrp="1"/>
          </p:cNvSpPr>
          <p:nvPr>
            <p:ph type="sldNum" sz="quarter" idx="12"/>
          </p:nvPr>
        </p:nvSpPr>
        <p:spPr>
          <a:xfrm>
            <a:off x="4914900" y="8475134"/>
            <a:ext cx="1600200" cy="486833"/>
          </a:xfrm>
          <a:prstGeom prst="rect">
            <a:avLst/>
          </a:prstGeom>
        </p:spPr>
        <p:txBody>
          <a:bodyPr/>
          <a:lstStyle/>
          <a:p>
            <a:fld id="{341C1741-E327-40A1-9C39-EEEC0F71DD3F}" type="slidenum">
              <a:rPr lang="en-US" smtClean="0"/>
              <a:t>‹#›</a:t>
            </a:fld>
            <a:endParaRPr lang="en-US"/>
          </a:p>
        </p:txBody>
      </p:sp>
    </p:spTree>
    <p:extLst>
      <p:ext uri="{BB962C8B-B14F-4D97-AF65-F5344CB8AC3E}">
        <p14:creationId xmlns:p14="http://schemas.microsoft.com/office/powerpoint/2010/main" val="2098364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b="1">
                <a:solidFill>
                  <a:srgbClr val="0070C0"/>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marL="346075" indent="-346075">
              <a:spcBef>
                <a:spcPts val="1200"/>
              </a:spcBef>
              <a:buFont typeface="Arial" pitchFamily="34" charset="0"/>
              <a:buChar char="•"/>
              <a:defRPr sz="3200">
                <a:solidFill>
                  <a:schemeClr val="accent1">
                    <a:lumMod val="50000"/>
                  </a:schemeClr>
                </a:solidFill>
              </a:defRPr>
            </a:lvl1pPr>
            <a:lvl2pPr marL="630238" indent="-227013">
              <a:spcBef>
                <a:spcPts val="300"/>
              </a:spcBef>
              <a:defRPr sz="2400"/>
            </a:lvl2pPr>
            <a:lvl3pPr marL="912813" indent="-222250">
              <a:spcBef>
                <a:spcPts val="0"/>
              </a:spcBef>
              <a:buFont typeface="Arial" pitchFamily="34" charset="0"/>
              <a:buChar char="»"/>
              <a:defRPr sz="2000" i="1"/>
            </a:lvl3pPr>
            <a:lvl4pPr marL="1254125" indent="-234950" defTabSz="1087438">
              <a:spcBef>
                <a:spcPts val="0"/>
              </a:spcBef>
              <a:defRPr sz="1800"/>
            </a:lvl4pPr>
            <a:lvl5pPr marL="1600200" indent="-220663">
              <a:spcBef>
                <a:spcPts val="0"/>
              </a:spcBef>
              <a:defRPr sz="1800" i="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02318433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96076857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42900" y="8475134"/>
            <a:ext cx="1600200" cy="486833"/>
          </a:xfrm>
          <a:prstGeom prst="rect">
            <a:avLst/>
          </a:prstGeom>
        </p:spPr>
        <p:txBody>
          <a:bodyPr/>
          <a:lstStyle/>
          <a:p>
            <a:fld id="{6F7A66DC-BBC2-4234-85A0-1CEC632D6AB5}" type="datetimeFigureOut">
              <a:rPr lang="en-US" smtClean="0"/>
              <a:t>1/31/2017</a:t>
            </a:fld>
            <a:endParaRPr lang="en-US"/>
          </a:p>
        </p:txBody>
      </p:sp>
      <p:sp>
        <p:nvSpPr>
          <p:cNvPr id="6" name="Footer Placeholder 5"/>
          <p:cNvSpPr>
            <a:spLocks noGrp="1"/>
          </p:cNvSpPr>
          <p:nvPr>
            <p:ph type="ftr" sz="quarter" idx="11"/>
          </p:nvPr>
        </p:nvSpPr>
        <p:spPr>
          <a:xfrm>
            <a:off x="2343150" y="8475134"/>
            <a:ext cx="2171700" cy="486833"/>
          </a:xfrm>
          <a:prstGeom prst="rect">
            <a:avLst/>
          </a:prstGeom>
        </p:spPr>
        <p:txBody>
          <a:bodyPr/>
          <a:lstStyle/>
          <a:p>
            <a:endParaRPr lang="en-US"/>
          </a:p>
        </p:txBody>
      </p:sp>
      <p:sp>
        <p:nvSpPr>
          <p:cNvPr id="7" name="Slide Number Placeholder 6"/>
          <p:cNvSpPr>
            <a:spLocks noGrp="1"/>
          </p:cNvSpPr>
          <p:nvPr>
            <p:ph type="sldNum" sz="quarter" idx="12"/>
          </p:nvPr>
        </p:nvSpPr>
        <p:spPr>
          <a:xfrm>
            <a:off x="4914900" y="8475134"/>
            <a:ext cx="1600200" cy="486833"/>
          </a:xfrm>
          <a:prstGeom prst="rect">
            <a:avLst/>
          </a:prstGeom>
        </p:spPr>
        <p:txBody>
          <a:bodyPr/>
          <a:lstStyle/>
          <a:p>
            <a:fld id="{341C1741-E327-40A1-9C39-EEEC0F71DD3F}" type="slidenum">
              <a:rPr lang="en-US" smtClean="0"/>
              <a:t>‹#›</a:t>
            </a:fld>
            <a:endParaRPr lang="en-US"/>
          </a:p>
        </p:txBody>
      </p:sp>
    </p:spTree>
    <p:extLst>
      <p:ext uri="{BB962C8B-B14F-4D97-AF65-F5344CB8AC3E}">
        <p14:creationId xmlns:p14="http://schemas.microsoft.com/office/powerpoint/2010/main" val="2770241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342900" y="8475134"/>
            <a:ext cx="1600200" cy="486833"/>
          </a:xfrm>
          <a:prstGeom prst="rect">
            <a:avLst/>
          </a:prstGeom>
        </p:spPr>
        <p:txBody>
          <a:bodyPr/>
          <a:lstStyle/>
          <a:p>
            <a:fld id="{6F7A66DC-BBC2-4234-85A0-1CEC632D6AB5}" type="datetimeFigureOut">
              <a:rPr lang="en-US" smtClean="0"/>
              <a:t>1/31/2017</a:t>
            </a:fld>
            <a:endParaRPr lang="en-US"/>
          </a:p>
        </p:txBody>
      </p:sp>
      <p:sp>
        <p:nvSpPr>
          <p:cNvPr id="8" name="Footer Placeholder 7"/>
          <p:cNvSpPr>
            <a:spLocks noGrp="1"/>
          </p:cNvSpPr>
          <p:nvPr>
            <p:ph type="ftr" sz="quarter" idx="11"/>
          </p:nvPr>
        </p:nvSpPr>
        <p:spPr>
          <a:xfrm>
            <a:off x="2343150" y="8475134"/>
            <a:ext cx="2171700" cy="486833"/>
          </a:xfrm>
          <a:prstGeom prst="rect">
            <a:avLst/>
          </a:prstGeom>
        </p:spPr>
        <p:txBody>
          <a:bodyPr/>
          <a:lstStyle/>
          <a:p>
            <a:endParaRPr lang="en-US"/>
          </a:p>
        </p:txBody>
      </p:sp>
      <p:sp>
        <p:nvSpPr>
          <p:cNvPr id="9" name="Slide Number Placeholder 8"/>
          <p:cNvSpPr>
            <a:spLocks noGrp="1"/>
          </p:cNvSpPr>
          <p:nvPr>
            <p:ph type="sldNum" sz="quarter" idx="12"/>
          </p:nvPr>
        </p:nvSpPr>
        <p:spPr>
          <a:xfrm>
            <a:off x="4914900" y="8475134"/>
            <a:ext cx="1600200" cy="486833"/>
          </a:xfrm>
          <a:prstGeom prst="rect">
            <a:avLst/>
          </a:prstGeom>
        </p:spPr>
        <p:txBody>
          <a:bodyPr/>
          <a:lstStyle/>
          <a:p>
            <a:fld id="{341C1741-E327-40A1-9C39-EEEC0F71DD3F}" type="slidenum">
              <a:rPr lang="en-US" smtClean="0"/>
              <a:t>‹#›</a:t>
            </a:fld>
            <a:endParaRPr lang="en-US"/>
          </a:p>
        </p:txBody>
      </p:sp>
    </p:spTree>
    <p:extLst>
      <p:ext uri="{BB962C8B-B14F-4D97-AF65-F5344CB8AC3E}">
        <p14:creationId xmlns:p14="http://schemas.microsoft.com/office/powerpoint/2010/main" val="1391924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342900" y="8475134"/>
            <a:ext cx="1600200" cy="486833"/>
          </a:xfrm>
          <a:prstGeom prst="rect">
            <a:avLst/>
          </a:prstGeom>
        </p:spPr>
        <p:txBody>
          <a:bodyPr/>
          <a:lstStyle/>
          <a:p>
            <a:fld id="{6F7A66DC-BBC2-4234-85A0-1CEC632D6AB5}" type="datetimeFigureOut">
              <a:rPr lang="en-US" smtClean="0"/>
              <a:t>1/31/2017</a:t>
            </a:fld>
            <a:endParaRPr lang="en-US"/>
          </a:p>
        </p:txBody>
      </p:sp>
      <p:sp>
        <p:nvSpPr>
          <p:cNvPr id="4" name="Footer Placeholder 3"/>
          <p:cNvSpPr>
            <a:spLocks noGrp="1"/>
          </p:cNvSpPr>
          <p:nvPr>
            <p:ph type="ftr" sz="quarter" idx="11"/>
          </p:nvPr>
        </p:nvSpPr>
        <p:spPr>
          <a:xfrm>
            <a:off x="2343150" y="8475134"/>
            <a:ext cx="2171700" cy="486833"/>
          </a:xfrm>
          <a:prstGeom prst="rect">
            <a:avLst/>
          </a:prstGeom>
        </p:spPr>
        <p:txBody>
          <a:bodyPr/>
          <a:lstStyle/>
          <a:p>
            <a:endParaRPr lang="en-US"/>
          </a:p>
        </p:txBody>
      </p:sp>
      <p:sp>
        <p:nvSpPr>
          <p:cNvPr id="5" name="Slide Number Placeholder 4"/>
          <p:cNvSpPr>
            <a:spLocks noGrp="1"/>
          </p:cNvSpPr>
          <p:nvPr>
            <p:ph type="sldNum" sz="quarter" idx="12"/>
          </p:nvPr>
        </p:nvSpPr>
        <p:spPr>
          <a:xfrm>
            <a:off x="4914900" y="8475134"/>
            <a:ext cx="1600200" cy="486833"/>
          </a:xfrm>
          <a:prstGeom prst="rect">
            <a:avLst/>
          </a:prstGeom>
        </p:spPr>
        <p:txBody>
          <a:bodyPr/>
          <a:lstStyle/>
          <a:p>
            <a:fld id="{341C1741-E327-40A1-9C39-EEEC0F71DD3F}" type="slidenum">
              <a:rPr lang="en-US" smtClean="0"/>
              <a:t>‹#›</a:t>
            </a:fld>
            <a:endParaRPr lang="en-US"/>
          </a:p>
        </p:txBody>
      </p:sp>
    </p:spTree>
    <p:extLst>
      <p:ext uri="{BB962C8B-B14F-4D97-AF65-F5344CB8AC3E}">
        <p14:creationId xmlns:p14="http://schemas.microsoft.com/office/powerpoint/2010/main" val="3528527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42900" y="8475134"/>
            <a:ext cx="1600200" cy="486833"/>
          </a:xfrm>
          <a:prstGeom prst="rect">
            <a:avLst/>
          </a:prstGeom>
        </p:spPr>
        <p:txBody>
          <a:bodyPr/>
          <a:lstStyle/>
          <a:p>
            <a:fld id="{6F7A66DC-BBC2-4234-85A0-1CEC632D6AB5}" type="datetimeFigureOut">
              <a:rPr lang="en-US" smtClean="0"/>
              <a:t>1/31/2017</a:t>
            </a:fld>
            <a:endParaRPr lang="en-US"/>
          </a:p>
        </p:txBody>
      </p:sp>
      <p:sp>
        <p:nvSpPr>
          <p:cNvPr id="3" name="Footer Placeholder 2"/>
          <p:cNvSpPr>
            <a:spLocks noGrp="1"/>
          </p:cNvSpPr>
          <p:nvPr>
            <p:ph type="ftr" sz="quarter" idx="11"/>
          </p:nvPr>
        </p:nvSpPr>
        <p:spPr>
          <a:xfrm>
            <a:off x="2343150" y="8475134"/>
            <a:ext cx="2171700" cy="486833"/>
          </a:xfrm>
          <a:prstGeom prst="rect">
            <a:avLst/>
          </a:prstGeom>
        </p:spPr>
        <p:txBody>
          <a:bodyPr/>
          <a:lstStyle/>
          <a:p>
            <a:endParaRPr lang="en-US"/>
          </a:p>
        </p:txBody>
      </p:sp>
      <p:sp>
        <p:nvSpPr>
          <p:cNvPr id="4" name="Slide Number Placeholder 3"/>
          <p:cNvSpPr>
            <a:spLocks noGrp="1"/>
          </p:cNvSpPr>
          <p:nvPr>
            <p:ph type="sldNum" sz="quarter" idx="12"/>
          </p:nvPr>
        </p:nvSpPr>
        <p:spPr>
          <a:xfrm>
            <a:off x="4914900" y="8475134"/>
            <a:ext cx="1600200" cy="486833"/>
          </a:xfrm>
          <a:prstGeom prst="rect">
            <a:avLst/>
          </a:prstGeom>
        </p:spPr>
        <p:txBody>
          <a:bodyPr/>
          <a:lstStyle/>
          <a:p>
            <a:fld id="{341C1741-E327-40A1-9C39-EEEC0F71DD3F}" type="slidenum">
              <a:rPr lang="en-US" smtClean="0"/>
              <a:t>‹#›</a:t>
            </a:fld>
            <a:endParaRPr lang="en-US"/>
          </a:p>
        </p:txBody>
      </p:sp>
    </p:spTree>
    <p:extLst>
      <p:ext uri="{BB962C8B-B14F-4D97-AF65-F5344CB8AC3E}">
        <p14:creationId xmlns:p14="http://schemas.microsoft.com/office/powerpoint/2010/main" val="2549877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2900" y="8475134"/>
            <a:ext cx="1600200" cy="486833"/>
          </a:xfrm>
          <a:prstGeom prst="rect">
            <a:avLst/>
          </a:prstGeom>
        </p:spPr>
        <p:txBody>
          <a:bodyPr/>
          <a:lstStyle/>
          <a:p>
            <a:fld id="{6F7A66DC-BBC2-4234-85A0-1CEC632D6AB5}" type="datetimeFigureOut">
              <a:rPr lang="en-US" smtClean="0"/>
              <a:t>1/31/2017</a:t>
            </a:fld>
            <a:endParaRPr lang="en-US"/>
          </a:p>
        </p:txBody>
      </p:sp>
      <p:sp>
        <p:nvSpPr>
          <p:cNvPr id="6" name="Footer Placeholder 5"/>
          <p:cNvSpPr>
            <a:spLocks noGrp="1"/>
          </p:cNvSpPr>
          <p:nvPr>
            <p:ph type="ftr" sz="quarter" idx="11"/>
          </p:nvPr>
        </p:nvSpPr>
        <p:spPr>
          <a:xfrm>
            <a:off x="2343150" y="8475134"/>
            <a:ext cx="2171700" cy="486833"/>
          </a:xfrm>
          <a:prstGeom prst="rect">
            <a:avLst/>
          </a:prstGeom>
        </p:spPr>
        <p:txBody>
          <a:bodyPr/>
          <a:lstStyle/>
          <a:p>
            <a:endParaRPr lang="en-US"/>
          </a:p>
        </p:txBody>
      </p:sp>
      <p:sp>
        <p:nvSpPr>
          <p:cNvPr id="7" name="Slide Number Placeholder 6"/>
          <p:cNvSpPr>
            <a:spLocks noGrp="1"/>
          </p:cNvSpPr>
          <p:nvPr>
            <p:ph type="sldNum" sz="quarter" idx="12"/>
          </p:nvPr>
        </p:nvSpPr>
        <p:spPr>
          <a:xfrm>
            <a:off x="4914900" y="8475134"/>
            <a:ext cx="1600200" cy="486833"/>
          </a:xfrm>
          <a:prstGeom prst="rect">
            <a:avLst/>
          </a:prstGeom>
        </p:spPr>
        <p:txBody>
          <a:bodyPr/>
          <a:lstStyle/>
          <a:p>
            <a:fld id="{341C1741-E327-40A1-9C39-EEEC0F71DD3F}" type="slidenum">
              <a:rPr lang="en-US" smtClean="0"/>
              <a:t>‹#›</a:t>
            </a:fld>
            <a:endParaRPr lang="en-US"/>
          </a:p>
        </p:txBody>
      </p:sp>
    </p:spTree>
    <p:extLst>
      <p:ext uri="{BB962C8B-B14F-4D97-AF65-F5344CB8AC3E}">
        <p14:creationId xmlns:p14="http://schemas.microsoft.com/office/powerpoint/2010/main" val="346357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2900" y="8475134"/>
            <a:ext cx="1600200" cy="486833"/>
          </a:xfrm>
          <a:prstGeom prst="rect">
            <a:avLst/>
          </a:prstGeom>
        </p:spPr>
        <p:txBody>
          <a:bodyPr/>
          <a:lstStyle/>
          <a:p>
            <a:fld id="{6F7A66DC-BBC2-4234-85A0-1CEC632D6AB5}" type="datetimeFigureOut">
              <a:rPr lang="en-US" smtClean="0"/>
              <a:t>1/31/2017</a:t>
            </a:fld>
            <a:endParaRPr lang="en-US"/>
          </a:p>
        </p:txBody>
      </p:sp>
      <p:sp>
        <p:nvSpPr>
          <p:cNvPr id="6" name="Footer Placeholder 5"/>
          <p:cNvSpPr>
            <a:spLocks noGrp="1"/>
          </p:cNvSpPr>
          <p:nvPr>
            <p:ph type="ftr" sz="quarter" idx="11"/>
          </p:nvPr>
        </p:nvSpPr>
        <p:spPr>
          <a:xfrm>
            <a:off x="2343150" y="8475134"/>
            <a:ext cx="2171700" cy="486833"/>
          </a:xfrm>
          <a:prstGeom prst="rect">
            <a:avLst/>
          </a:prstGeom>
        </p:spPr>
        <p:txBody>
          <a:bodyPr/>
          <a:lstStyle/>
          <a:p>
            <a:endParaRPr lang="en-US"/>
          </a:p>
        </p:txBody>
      </p:sp>
      <p:sp>
        <p:nvSpPr>
          <p:cNvPr id="7" name="Slide Number Placeholder 6"/>
          <p:cNvSpPr>
            <a:spLocks noGrp="1"/>
          </p:cNvSpPr>
          <p:nvPr>
            <p:ph type="sldNum" sz="quarter" idx="12"/>
          </p:nvPr>
        </p:nvSpPr>
        <p:spPr>
          <a:xfrm>
            <a:off x="4914900" y="8475134"/>
            <a:ext cx="1600200" cy="486833"/>
          </a:xfrm>
          <a:prstGeom prst="rect">
            <a:avLst/>
          </a:prstGeom>
        </p:spPr>
        <p:txBody>
          <a:bodyPr/>
          <a:lstStyle/>
          <a:p>
            <a:fld id="{341C1741-E327-40A1-9C39-EEEC0F71DD3F}" type="slidenum">
              <a:rPr lang="en-US" smtClean="0"/>
              <a:t>‹#›</a:t>
            </a:fld>
            <a:endParaRPr lang="en-US"/>
          </a:p>
        </p:txBody>
      </p:sp>
    </p:spTree>
    <p:extLst>
      <p:ext uri="{BB962C8B-B14F-4D97-AF65-F5344CB8AC3E}">
        <p14:creationId xmlns:p14="http://schemas.microsoft.com/office/powerpoint/2010/main" val="2155562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 y="366184"/>
            <a:ext cx="6583680" cy="975360"/>
          </a:xfrm>
          <a:prstGeom prst="rect">
            <a:avLst/>
          </a:prstGeom>
        </p:spPr>
        <p:txBody>
          <a:bodyPr vert="horz" lIns="91440" tIns="45720" rIns="91440" bIns="45720" rtlCol="0" anchor="ctr">
            <a:noAutofit/>
          </a:bodyPr>
          <a:lstStyle/>
          <a:p>
            <a:r>
              <a:rPr lang="en-US" smtClean="0"/>
              <a:t>Click to edit Master title style</a:t>
            </a:r>
            <a:endParaRPr lang="en-US"/>
          </a:p>
        </p:txBody>
      </p:sp>
      <p:sp>
        <p:nvSpPr>
          <p:cNvPr id="3" name="Text Placeholder 2"/>
          <p:cNvSpPr>
            <a:spLocks noGrp="1"/>
          </p:cNvSpPr>
          <p:nvPr>
            <p:ph type="body" idx="1"/>
          </p:nvPr>
        </p:nvSpPr>
        <p:spPr>
          <a:xfrm>
            <a:off x="137160" y="1729947"/>
            <a:ext cx="6583680" cy="683740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6066051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baseline="0">
          <a:solidFill>
            <a:schemeClr val="tx1"/>
          </a:solidFill>
          <a:latin typeface="Arial" pitchFamily="34" charset="0"/>
          <a:ea typeface="+mj-ea"/>
          <a:cs typeface="+mj-cs"/>
        </a:defRPr>
      </a:lvl1pPr>
    </p:titleStyle>
    <p:bodyStyle>
      <a:lvl1pPr marL="342900" indent="-342900" algn="l" defTabSz="914400" rtl="0" eaLnBrk="1" latinLnBrk="0" hangingPunct="1">
        <a:spcBef>
          <a:spcPts val="1200"/>
        </a:spcBef>
        <a:buFont typeface="Wingdings" pitchFamily="2" charset="2"/>
        <a:buChar char="Ø"/>
        <a:defRPr sz="3200" kern="1200" baseline="0">
          <a:solidFill>
            <a:schemeClr val="accent1">
              <a:lumMod val="75000"/>
            </a:schemeClr>
          </a:solidFill>
          <a:latin typeface="Arial" pitchFamily="34" charset="0"/>
          <a:ea typeface="+mn-ea"/>
          <a:cs typeface="+mn-cs"/>
        </a:defRPr>
      </a:lvl1pPr>
      <a:lvl2pPr marL="631825" indent="-228600" algn="l" defTabSz="914400" rtl="0" eaLnBrk="1" latinLnBrk="0" hangingPunct="1">
        <a:spcBef>
          <a:spcPts val="0"/>
        </a:spcBef>
        <a:buFont typeface="Arial" pitchFamily="34" charset="0"/>
        <a:buChar char="–"/>
        <a:defRPr sz="2800" kern="1200" baseline="0">
          <a:solidFill>
            <a:schemeClr val="tx1"/>
          </a:solidFill>
          <a:latin typeface="Arial" pitchFamily="34" charset="0"/>
          <a:ea typeface="+mn-ea"/>
          <a:cs typeface="+mn-cs"/>
        </a:defRPr>
      </a:lvl2pPr>
      <a:lvl3pPr marL="914400" indent="-228600" algn="l" defTabSz="914400" rtl="0" eaLnBrk="1" latinLnBrk="0" hangingPunct="1">
        <a:spcBef>
          <a:spcPts val="0"/>
        </a:spcBef>
        <a:buFont typeface="Arial" pitchFamily="34" charset="0"/>
        <a:buChar char="•"/>
        <a:defRPr sz="2400" i="1" kern="1200" baseline="0">
          <a:solidFill>
            <a:schemeClr val="tx1"/>
          </a:solidFill>
          <a:latin typeface="Arial" pitchFamily="34" charset="0"/>
          <a:ea typeface="+mn-ea"/>
          <a:cs typeface="+mn-cs"/>
        </a:defRPr>
      </a:lvl3pPr>
      <a:lvl4pPr marL="1257300" indent="-228600" algn="l" defTabSz="914400" rtl="0" eaLnBrk="1" latinLnBrk="0" hangingPunct="1">
        <a:spcBef>
          <a:spcPts val="0"/>
        </a:spcBef>
        <a:buFont typeface="Arial" pitchFamily="34" charset="0"/>
        <a:buChar char="–"/>
        <a:defRPr sz="2000" kern="1200" baseline="0">
          <a:solidFill>
            <a:schemeClr val="tx1"/>
          </a:solidFill>
          <a:latin typeface="Arial" pitchFamily="34" charset="0"/>
          <a:ea typeface="+mn-ea"/>
          <a:cs typeface="+mn-cs"/>
        </a:defRPr>
      </a:lvl4pPr>
      <a:lvl5pPr marL="1600200" indent="-228600" algn="l" defTabSz="914400" rtl="0" eaLnBrk="1" latinLnBrk="0" hangingPunct="1">
        <a:spcBef>
          <a:spcPts val="0"/>
        </a:spcBef>
        <a:buFont typeface="Arial" pitchFamily="34" charset="0"/>
        <a:buChar char="»"/>
        <a:tabLst/>
        <a:defRPr sz="2000" i="1" kern="1200" baseline="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 y="1065964"/>
            <a:ext cx="6766560" cy="8078036"/>
          </a:xfrm>
        </p:spPr>
        <p:txBody>
          <a:bodyPr>
            <a:noAutofit/>
          </a:bodyPr>
          <a:lstStyle/>
          <a:p>
            <a:pPr marL="0" lvl="0" indent="0" algn="just">
              <a:spcBef>
                <a:spcPts val="0"/>
              </a:spcBef>
              <a:buNone/>
              <a:tabLst>
                <a:tab pos="6345238" algn="r"/>
              </a:tabLst>
            </a:pPr>
            <a:r>
              <a:rPr lang="en-US" sz="1100" b="1" dirty="0" smtClean="0">
                <a:solidFill>
                  <a:schemeClr val="tx1"/>
                </a:solidFill>
              </a:rPr>
              <a:t>Answer the following questions in the space below.  Be sure to use correct scientific notation, significant figures and units.  Try to get the correct answers without using your notes.  You can check the answer sheets at the front of the room if you show that you have completed an entire page.</a:t>
            </a:r>
          </a:p>
          <a:p>
            <a:pPr marL="288925" indent="-288925" algn="just">
              <a:spcBef>
                <a:spcPts val="0"/>
              </a:spcBef>
              <a:buNone/>
              <a:tabLst>
                <a:tab pos="6345238" algn="r"/>
              </a:tabLst>
            </a:pPr>
            <a:endParaRPr lang="en-US" sz="1100" b="1" dirty="0" smtClean="0">
              <a:solidFill>
                <a:schemeClr val="tx1"/>
              </a:solidFill>
            </a:endParaRPr>
          </a:p>
          <a:p>
            <a:pPr marL="288925" indent="-288925" algn="just">
              <a:spcBef>
                <a:spcPts val="0"/>
              </a:spcBef>
              <a:buNone/>
              <a:tabLst>
                <a:tab pos="6345238" algn="r"/>
              </a:tabLst>
            </a:pPr>
            <a:r>
              <a:rPr lang="en-US" sz="1100" b="1" dirty="0" smtClean="0">
                <a:solidFill>
                  <a:schemeClr val="tx1"/>
                </a:solidFill>
              </a:rPr>
              <a:t>1)</a:t>
            </a:r>
            <a:r>
              <a:rPr lang="en-US" sz="1100" b="1" dirty="0">
                <a:solidFill>
                  <a:schemeClr val="tx1"/>
                </a:solidFill>
              </a:rPr>
              <a:t>	A chunk of </a:t>
            </a:r>
            <a:r>
              <a:rPr lang="en-US" sz="1100" b="1" dirty="0" smtClean="0">
                <a:solidFill>
                  <a:schemeClr val="tx1"/>
                </a:solidFill>
              </a:rPr>
              <a:t>iron </a:t>
            </a:r>
            <a:r>
              <a:rPr lang="en-US" sz="1100" b="1" dirty="0">
                <a:solidFill>
                  <a:schemeClr val="tx1"/>
                </a:solidFill>
              </a:rPr>
              <a:t>contains </a:t>
            </a:r>
            <a:r>
              <a:rPr lang="en-US" sz="1100" b="1" dirty="0" smtClean="0">
                <a:solidFill>
                  <a:schemeClr val="tx1"/>
                </a:solidFill>
              </a:rPr>
              <a:t>4.75 x 10</a:t>
            </a:r>
            <a:r>
              <a:rPr lang="en-US" sz="1400" b="1" baseline="30000" dirty="0" smtClean="0">
                <a:solidFill>
                  <a:schemeClr val="tx1"/>
                </a:solidFill>
              </a:rPr>
              <a:t>3</a:t>
            </a:r>
            <a:r>
              <a:rPr lang="en-US" sz="1100" b="1" dirty="0" smtClean="0">
                <a:solidFill>
                  <a:schemeClr val="tx1"/>
                </a:solidFill>
              </a:rPr>
              <a:t> </a:t>
            </a:r>
            <a:r>
              <a:rPr lang="en-US" sz="1100" b="1" dirty="0">
                <a:solidFill>
                  <a:schemeClr val="tx1"/>
                </a:solidFill>
              </a:rPr>
              <a:t>mol.  How many atoms does it contain</a:t>
            </a:r>
            <a:r>
              <a:rPr lang="en-US" sz="1100" b="1" dirty="0" smtClean="0">
                <a:solidFill>
                  <a:schemeClr val="tx1"/>
                </a:solidFill>
              </a:rPr>
              <a:t>?</a:t>
            </a:r>
          </a:p>
          <a:p>
            <a:pPr marL="288925" indent="-288925" algn="just">
              <a:spcBef>
                <a:spcPts val="0"/>
              </a:spcBef>
              <a:buNone/>
              <a:tabLst>
                <a:tab pos="6345238" algn="r"/>
              </a:tabLst>
            </a:pPr>
            <a:endParaRPr lang="en-US" sz="1100" b="1" dirty="0">
              <a:solidFill>
                <a:schemeClr val="tx1"/>
              </a:solidFill>
            </a:endParaRPr>
          </a:p>
          <a:p>
            <a:pPr marL="288925" indent="-288925" algn="just">
              <a:spcBef>
                <a:spcPts val="0"/>
              </a:spcBef>
              <a:buNone/>
              <a:tabLst>
                <a:tab pos="6345238" algn="r"/>
              </a:tabLst>
            </a:pPr>
            <a:endParaRPr lang="en-US" sz="1100" b="1" dirty="0" smtClean="0">
              <a:solidFill>
                <a:schemeClr val="tx1"/>
              </a:solidFill>
            </a:endParaRPr>
          </a:p>
          <a:p>
            <a:pPr marL="288925" indent="-288925" algn="just">
              <a:spcBef>
                <a:spcPts val="0"/>
              </a:spcBef>
              <a:buNone/>
              <a:tabLst>
                <a:tab pos="6345238" algn="r"/>
              </a:tabLst>
            </a:pPr>
            <a:endParaRPr lang="en-US" sz="1100" b="1" dirty="0">
              <a:solidFill>
                <a:schemeClr val="tx1"/>
              </a:solidFill>
            </a:endParaRPr>
          </a:p>
          <a:p>
            <a:pPr marL="288925" indent="-288925" algn="just">
              <a:spcBef>
                <a:spcPts val="0"/>
              </a:spcBef>
              <a:buNone/>
              <a:tabLst>
                <a:tab pos="6345238" algn="r"/>
              </a:tabLst>
            </a:pPr>
            <a:endParaRPr lang="en-US" sz="1100" b="1" dirty="0" smtClean="0">
              <a:solidFill>
                <a:schemeClr val="tx1"/>
              </a:solidFill>
            </a:endParaRPr>
          </a:p>
          <a:p>
            <a:pPr marL="288925" indent="-288925" algn="just">
              <a:spcBef>
                <a:spcPts val="0"/>
              </a:spcBef>
              <a:buNone/>
              <a:tabLst>
                <a:tab pos="6345238" algn="r"/>
              </a:tabLst>
            </a:pPr>
            <a:endParaRPr lang="en-US" sz="1100" b="1" dirty="0">
              <a:solidFill>
                <a:schemeClr val="tx1"/>
              </a:solidFill>
            </a:endParaRPr>
          </a:p>
          <a:p>
            <a:pPr marL="288925" indent="-288925" algn="just">
              <a:spcBef>
                <a:spcPts val="0"/>
              </a:spcBef>
              <a:buNone/>
              <a:tabLst>
                <a:tab pos="6345238" algn="r"/>
              </a:tabLst>
            </a:pPr>
            <a:r>
              <a:rPr lang="en-US" sz="1100" b="1" dirty="0" smtClean="0">
                <a:solidFill>
                  <a:schemeClr val="tx1"/>
                </a:solidFill>
              </a:rPr>
              <a:t>2)	What is the mass of one atom of gold in unified atomic mass units?</a:t>
            </a:r>
          </a:p>
          <a:p>
            <a:pPr marL="288925" indent="-288925" algn="just">
              <a:spcBef>
                <a:spcPts val="0"/>
              </a:spcBef>
              <a:buNone/>
              <a:tabLst>
                <a:tab pos="6345238" algn="r"/>
              </a:tabLst>
            </a:pPr>
            <a:endParaRPr lang="en-US" sz="1100" b="1" dirty="0">
              <a:solidFill>
                <a:schemeClr val="tx1"/>
              </a:solidFill>
            </a:endParaRPr>
          </a:p>
          <a:p>
            <a:pPr marL="288925" indent="-288925" algn="just">
              <a:spcBef>
                <a:spcPts val="0"/>
              </a:spcBef>
              <a:buNone/>
              <a:tabLst>
                <a:tab pos="6345238" algn="r"/>
              </a:tabLst>
            </a:pPr>
            <a:r>
              <a:rPr lang="en-US" sz="1100" b="1" dirty="0" smtClean="0">
                <a:solidFill>
                  <a:schemeClr val="tx1"/>
                </a:solidFill>
              </a:rPr>
              <a:t>	</a:t>
            </a:r>
            <a:endParaRPr lang="en-US" sz="1100" b="1" dirty="0" smtClean="0">
              <a:solidFill>
                <a:srgbClr val="FF0000"/>
              </a:solidFill>
            </a:endParaRPr>
          </a:p>
          <a:p>
            <a:pPr marL="288925" indent="-288925" algn="just">
              <a:spcBef>
                <a:spcPts val="0"/>
              </a:spcBef>
              <a:buNone/>
              <a:tabLst>
                <a:tab pos="6345238" algn="r"/>
              </a:tabLst>
            </a:pPr>
            <a:endParaRPr lang="en-US" sz="1100" b="1" dirty="0">
              <a:solidFill>
                <a:schemeClr val="tx1"/>
              </a:solidFill>
            </a:endParaRPr>
          </a:p>
          <a:p>
            <a:pPr marL="288925" indent="-288925" algn="just">
              <a:spcBef>
                <a:spcPts val="0"/>
              </a:spcBef>
              <a:buNone/>
              <a:tabLst>
                <a:tab pos="6345238" algn="r"/>
              </a:tabLst>
            </a:pPr>
            <a:endParaRPr lang="en-US" sz="1100" b="1" dirty="0" smtClean="0">
              <a:solidFill>
                <a:schemeClr val="tx1"/>
              </a:solidFill>
            </a:endParaRPr>
          </a:p>
          <a:p>
            <a:pPr marL="288925" indent="-288925" algn="just">
              <a:spcBef>
                <a:spcPts val="0"/>
              </a:spcBef>
              <a:buNone/>
              <a:tabLst>
                <a:tab pos="6345238" algn="r"/>
              </a:tabLst>
            </a:pPr>
            <a:endParaRPr lang="en-US" sz="1100" b="1" dirty="0" smtClean="0">
              <a:solidFill>
                <a:schemeClr val="tx1"/>
              </a:solidFill>
            </a:endParaRPr>
          </a:p>
          <a:p>
            <a:pPr marL="288925" indent="-288925" algn="just">
              <a:spcBef>
                <a:spcPts val="0"/>
              </a:spcBef>
              <a:buNone/>
              <a:tabLst>
                <a:tab pos="6345238" algn="r"/>
              </a:tabLst>
            </a:pPr>
            <a:r>
              <a:rPr lang="en-US" sz="1100" b="1" dirty="0" smtClean="0">
                <a:solidFill>
                  <a:schemeClr val="tx1"/>
                </a:solidFill>
              </a:rPr>
              <a:t>3)	How many moles of tin are contained in a sheet with 9.055 </a:t>
            </a:r>
            <a:r>
              <a:rPr lang="en-US" sz="1100" b="1" dirty="0">
                <a:solidFill>
                  <a:schemeClr val="tx1"/>
                </a:solidFill>
              </a:rPr>
              <a:t>x </a:t>
            </a:r>
            <a:r>
              <a:rPr lang="en-US" sz="1100" b="1" dirty="0" smtClean="0">
                <a:solidFill>
                  <a:schemeClr val="tx1"/>
                </a:solidFill>
              </a:rPr>
              <a:t>10</a:t>
            </a:r>
            <a:r>
              <a:rPr lang="en-US" sz="1400" b="1" baseline="30000" dirty="0" smtClean="0">
                <a:solidFill>
                  <a:schemeClr val="tx1"/>
                </a:solidFill>
              </a:rPr>
              <a:t>22</a:t>
            </a:r>
            <a:r>
              <a:rPr lang="en-US" sz="1100" b="1" dirty="0" smtClean="0">
                <a:solidFill>
                  <a:schemeClr val="tx1"/>
                </a:solidFill>
              </a:rPr>
              <a:t> atoms?</a:t>
            </a:r>
          </a:p>
          <a:p>
            <a:pPr marL="288925" indent="-288925" algn="just">
              <a:spcBef>
                <a:spcPts val="0"/>
              </a:spcBef>
              <a:buNone/>
              <a:tabLst>
                <a:tab pos="6345238" algn="r"/>
              </a:tabLst>
            </a:pPr>
            <a:endParaRPr lang="en-US" sz="1100" b="1" dirty="0">
              <a:solidFill>
                <a:schemeClr val="tx1"/>
              </a:solidFill>
            </a:endParaRPr>
          </a:p>
          <a:p>
            <a:pPr marL="288925" indent="-288925" algn="just">
              <a:spcBef>
                <a:spcPts val="0"/>
              </a:spcBef>
              <a:buNone/>
              <a:tabLst>
                <a:tab pos="6345238" algn="r"/>
              </a:tabLst>
            </a:pPr>
            <a:endParaRPr lang="en-US" sz="1100" b="1" dirty="0" smtClean="0">
              <a:solidFill>
                <a:schemeClr val="tx1"/>
              </a:solidFill>
            </a:endParaRPr>
          </a:p>
          <a:p>
            <a:pPr marL="288925" indent="-288925" algn="just">
              <a:spcBef>
                <a:spcPts val="0"/>
              </a:spcBef>
              <a:buNone/>
              <a:tabLst>
                <a:tab pos="6345238" algn="r"/>
              </a:tabLst>
            </a:pPr>
            <a:endParaRPr lang="en-US" sz="1100" b="1" dirty="0">
              <a:solidFill>
                <a:schemeClr val="tx1"/>
              </a:solidFill>
            </a:endParaRPr>
          </a:p>
          <a:p>
            <a:pPr marL="288925" indent="-288925" algn="just">
              <a:spcBef>
                <a:spcPts val="0"/>
              </a:spcBef>
              <a:buNone/>
              <a:tabLst>
                <a:tab pos="6345238" algn="r"/>
              </a:tabLst>
            </a:pPr>
            <a:endParaRPr lang="en-US" sz="1100" b="1" dirty="0">
              <a:solidFill>
                <a:schemeClr val="tx1"/>
              </a:solidFill>
            </a:endParaRPr>
          </a:p>
          <a:p>
            <a:pPr marL="288925" indent="-288925" algn="just">
              <a:spcBef>
                <a:spcPts val="0"/>
              </a:spcBef>
              <a:buNone/>
              <a:tabLst>
                <a:tab pos="6345238" algn="r"/>
              </a:tabLst>
            </a:pPr>
            <a:endParaRPr lang="en-US" sz="1100" b="1" dirty="0" smtClean="0">
              <a:solidFill>
                <a:schemeClr val="tx1"/>
              </a:solidFill>
            </a:endParaRPr>
          </a:p>
          <a:p>
            <a:pPr marL="288925" indent="-288925" algn="just">
              <a:spcBef>
                <a:spcPts val="0"/>
              </a:spcBef>
              <a:buNone/>
              <a:tabLst>
                <a:tab pos="6345238" algn="r"/>
              </a:tabLst>
            </a:pPr>
            <a:endParaRPr lang="en-US" sz="1100" b="1" dirty="0" smtClean="0">
              <a:solidFill>
                <a:schemeClr val="tx1"/>
              </a:solidFill>
            </a:endParaRPr>
          </a:p>
          <a:p>
            <a:pPr marL="288925" indent="-288925" algn="just">
              <a:spcBef>
                <a:spcPts val="0"/>
              </a:spcBef>
              <a:buNone/>
              <a:tabLst>
                <a:tab pos="6345238" algn="r"/>
              </a:tabLst>
            </a:pPr>
            <a:r>
              <a:rPr lang="en-US" sz="1100" b="1" dirty="0" smtClean="0">
                <a:solidFill>
                  <a:schemeClr val="tx1"/>
                </a:solidFill>
              </a:rPr>
              <a:t>4)	Americium-241 decays to release a steady stream of alpha particles at the rate of 3.4 </a:t>
            </a:r>
            <a:r>
              <a:rPr lang="en-US" sz="1100" b="1" dirty="0">
                <a:solidFill>
                  <a:schemeClr val="tx1"/>
                </a:solidFill>
              </a:rPr>
              <a:t>x </a:t>
            </a:r>
            <a:r>
              <a:rPr lang="en-US" sz="1100" b="1" dirty="0" smtClean="0">
                <a:solidFill>
                  <a:schemeClr val="tx1"/>
                </a:solidFill>
              </a:rPr>
              <a:t>10</a:t>
            </a:r>
            <a:r>
              <a:rPr lang="en-US" sz="1400" b="1" baseline="30000" dirty="0" smtClean="0">
                <a:solidFill>
                  <a:schemeClr val="tx1"/>
                </a:solidFill>
              </a:rPr>
              <a:t>-13</a:t>
            </a:r>
            <a:r>
              <a:rPr lang="en-US" sz="1100" b="1" dirty="0" smtClean="0">
                <a:solidFill>
                  <a:schemeClr val="tx1"/>
                </a:solidFill>
              </a:rPr>
              <a:t> mol per minute.  How many alpha particles are released during a 5.7 minute exposure?</a:t>
            </a:r>
          </a:p>
          <a:p>
            <a:pPr marL="288925" indent="-288925" algn="just">
              <a:spcBef>
                <a:spcPts val="0"/>
              </a:spcBef>
              <a:buNone/>
              <a:tabLst>
                <a:tab pos="6345238" algn="r"/>
              </a:tabLst>
            </a:pPr>
            <a:endParaRPr lang="en-US" sz="1100" b="1" dirty="0">
              <a:solidFill>
                <a:schemeClr val="tx1"/>
              </a:solidFill>
            </a:endParaRPr>
          </a:p>
          <a:p>
            <a:pPr marL="288925" indent="-288925" algn="just">
              <a:spcBef>
                <a:spcPts val="0"/>
              </a:spcBef>
              <a:buNone/>
              <a:tabLst>
                <a:tab pos="6345238" algn="r"/>
              </a:tabLst>
            </a:pPr>
            <a:endParaRPr lang="en-US" sz="1100" b="1" dirty="0" smtClean="0">
              <a:solidFill>
                <a:schemeClr val="tx1"/>
              </a:solidFill>
            </a:endParaRPr>
          </a:p>
          <a:p>
            <a:pPr marL="288925" indent="-288925" algn="just">
              <a:spcBef>
                <a:spcPts val="0"/>
              </a:spcBef>
              <a:buNone/>
              <a:tabLst>
                <a:tab pos="6345238" algn="r"/>
              </a:tabLst>
            </a:pPr>
            <a:endParaRPr lang="en-US" sz="1100" b="1" dirty="0">
              <a:solidFill>
                <a:schemeClr val="tx1"/>
              </a:solidFill>
            </a:endParaRPr>
          </a:p>
          <a:p>
            <a:pPr marL="288925" indent="-288925" algn="just">
              <a:spcBef>
                <a:spcPts val="0"/>
              </a:spcBef>
              <a:buNone/>
              <a:tabLst>
                <a:tab pos="6345238" algn="r"/>
              </a:tabLst>
            </a:pPr>
            <a:endParaRPr lang="en-US" sz="1100" b="1" dirty="0" smtClean="0">
              <a:solidFill>
                <a:schemeClr val="tx1"/>
              </a:solidFill>
            </a:endParaRPr>
          </a:p>
          <a:p>
            <a:pPr marL="288925" indent="-288925" algn="just">
              <a:spcBef>
                <a:spcPts val="0"/>
              </a:spcBef>
              <a:buNone/>
              <a:tabLst>
                <a:tab pos="6345238" algn="r"/>
              </a:tabLst>
            </a:pPr>
            <a:endParaRPr lang="en-US" sz="1100" b="1" dirty="0">
              <a:solidFill>
                <a:schemeClr val="tx1"/>
              </a:solidFill>
            </a:endParaRPr>
          </a:p>
          <a:p>
            <a:pPr marL="288925" indent="-288925" algn="just">
              <a:spcBef>
                <a:spcPts val="0"/>
              </a:spcBef>
              <a:buNone/>
              <a:tabLst>
                <a:tab pos="6345238" algn="r"/>
              </a:tabLst>
            </a:pPr>
            <a:endParaRPr lang="en-US" sz="1100" b="1" dirty="0" smtClean="0">
              <a:solidFill>
                <a:schemeClr val="tx1"/>
              </a:solidFill>
            </a:endParaRPr>
          </a:p>
          <a:p>
            <a:pPr marL="288925" indent="-288925" algn="just">
              <a:spcBef>
                <a:spcPts val="0"/>
              </a:spcBef>
              <a:buNone/>
              <a:tabLst>
                <a:tab pos="6345238" algn="r"/>
              </a:tabLst>
            </a:pPr>
            <a:r>
              <a:rPr lang="en-US" sz="1100" b="1" dirty="0" smtClean="0">
                <a:solidFill>
                  <a:schemeClr val="tx1"/>
                </a:solidFill>
              </a:rPr>
              <a:t>5)	A sample of </a:t>
            </a:r>
            <a:r>
              <a:rPr lang="en-US" sz="1100" b="1" dirty="0" err="1" smtClean="0">
                <a:solidFill>
                  <a:schemeClr val="tx1"/>
                </a:solidFill>
              </a:rPr>
              <a:t>Ti</a:t>
            </a:r>
            <a:r>
              <a:rPr lang="en-US" sz="1100" b="1" dirty="0" smtClean="0">
                <a:solidFill>
                  <a:schemeClr val="tx1"/>
                </a:solidFill>
              </a:rPr>
              <a:t>(NO</a:t>
            </a:r>
            <a:r>
              <a:rPr lang="en-US" sz="1400" b="1" baseline="-25000" dirty="0" smtClean="0">
                <a:solidFill>
                  <a:schemeClr val="tx1"/>
                </a:solidFill>
              </a:rPr>
              <a:t>3</a:t>
            </a:r>
            <a:r>
              <a:rPr lang="en-US" sz="1100" b="1" dirty="0" smtClean="0">
                <a:solidFill>
                  <a:schemeClr val="tx1"/>
                </a:solidFill>
              </a:rPr>
              <a:t>)</a:t>
            </a:r>
            <a:r>
              <a:rPr lang="en-US" sz="1400" b="1" baseline="-25000" dirty="0" smtClean="0">
                <a:solidFill>
                  <a:schemeClr val="tx1"/>
                </a:solidFill>
              </a:rPr>
              <a:t>4</a:t>
            </a:r>
            <a:r>
              <a:rPr lang="en-US" sz="1100" b="1" dirty="0" smtClean="0">
                <a:solidFill>
                  <a:schemeClr val="tx1"/>
                </a:solidFill>
              </a:rPr>
              <a:t> was found to contain 7.87 </a:t>
            </a:r>
            <a:r>
              <a:rPr lang="en-US" sz="1100" b="1" dirty="0">
                <a:solidFill>
                  <a:schemeClr val="tx1"/>
                </a:solidFill>
              </a:rPr>
              <a:t>x </a:t>
            </a:r>
            <a:r>
              <a:rPr lang="en-US" sz="1100" b="1" dirty="0" smtClean="0">
                <a:solidFill>
                  <a:schemeClr val="tx1"/>
                </a:solidFill>
              </a:rPr>
              <a:t>10</a:t>
            </a:r>
            <a:r>
              <a:rPr lang="en-US" sz="1400" b="1" baseline="30000" dirty="0" smtClean="0">
                <a:solidFill>
                  <a:schemeClr val="tx1"/>
                </a:solidFill>
              </a:rPr>
              <a:t>19</a:t>
            </a:r>
            <a:r>
              <a:rPr lang="en-US" sz="1100" b="1" dirty="0" smtClean="0">
                <a:solidFill>
                  <a:schemeClr val="tx1"/>
                </a:solidFill>
              </a:rPr>
              <a:t> atoms of oxygen.  How many moles of </a:t>
            </a:r>
            <a:r>
              <a:rPr lang="en-US" sz="1100" b="1" dirty="0" err="1" smtClean="0">
                <a:solidFill>
                  <a:schemeClr val="tx1"/>
                </a:solidFill>
              </a:rPr>
              <a:t>Ti</a:t>
            </a:r>
            <a:r>
              <a:rPr lang="en-US" sz="1100" b="1" dirty="0" smtClean="0">
                <a:solidFill>
                  <a:schemeClr val="tx1"/>
                </a:solidFill>
              </a:rPr>
              <a:t>(NO</a:t>
            </a:r>
            <a:r>
              <a:rPr lang="en-US" sz="1400" b="1" baseline="-25000" dirty="0" smtClean="0">
                <a:solidFill>
                  <a:schemeClr val="tx1"/>
                </a:solidFill>
              </a:rPr>
              <a:t>3</a:t>
            </a:r>
            <a:r>
              <a:rPr lang="en-US" sz="1100" b="1" dirty="0" smtClean="0">
                <a:solidFill>
                  <a:schemeClr val="tx1"/>
                </a:solidFill>
              </a:rPr>
              <a:t>)</a:t>
            </a:r>
            <a:r>
              <a:rPr lang="en-US" sz="1400" b="1" baseline="-25000" dirty="0" smtClean="0">
                <a:solidFill>
                  <a:schemeClr val="tx1"/>
                </a:solidFill>
              </a:rPr>
              <a:t>4</a:t>
            </a:r>
            <a:r>
              <a:rPr lang="en-US" sz="1100" b="1" dirty="0" smtClean="0">
                <a:solidFill>
                  <a:schemeClr val="tx1"/>
                </a:solidFill>
              </a:rPr>
              <a:t> are there in the sample?</a:t>
            </a:r>
          </a:p>
          <a:p>
            <a:pPr marL="288925" indent="-288925" algn="just">
              <a:spcBef>
                <a:spcPts val="0"/>
              </a:spcBef>
              <a:buNone/>
              <a:tabLst>
                <a:tab pos="6345238" algn="r"/>
              </a:tabLst>
            </a:pPr>
            <a:endParaRPr lang="en-US" sz="1100" b="1" dirty="0">
              <a:solidFill>
                <a:schemeClr val="tx1"/>
              </a:solidFill>
            </a:endParaRPr>
          </a:p>
          <a:p>
            <a:pPr marL="288925" indent="-288925" algn="just">
              <a:spcBef>
                <a:spcPts val="0"/>
              </a:spcBef>
              <a:buNone/>
              <a:tabLst>
                <a:tab pos="6345238" algn="r"/>
              </a:tabLst>
            </a:pPr>
            <a:endParaRPr lang="en-US" sz="1100" b="1" dirty="0" smtClean="0">
              <a:solidFill>
                <a:schemeClr val="tx1"/>
              </a:solidFill>
            </a:endParaRPr>
          </a:p>
          <a:p>
            <a:pPr marL="288925" indent="-288925" algn="just">
              <a:spcBef>
                <a:spcPts val="0"/>
              </a:spcBef>
              <a:buNone/>
              <a:tabLst>
                <a:tab pos="6345238" algn="r"/>
              </a:tabLst>
            </a:pPr>
            <a:endParaRPr lang="en-US" sz="1100" b="1" dirty="0">
              <a:solidFill>
                <a:schemeClr val="tx1"/>
              </a:solidFill>
            </a:endParaRPr>
          </a:p>
          <a:p>
            <a:pPr marL="288925" indent="-288925" algn="just">
              <a:spcBef>
                <a:spcPts val="0"/>
              </a:spcBef>
              <a:buNone/>
              <a:tabLst>
                <a:tab pos="6345238" algn="r"/>
              </a:tabLst>
            </a:pPr>
            <a:endParaRPr lang="en-US" sz="1100" b="1" dirty="0" smtClean="0">
              <a:solidFill>
                <a:schemeClr val="tx1"/>
              </a:solidFill>
            </a:endParaRPr>
          </a:p>
          <a:p>
            <a:pPr marL="288925" indent="-288925" algn="just">
              <a:spcBef>
                <a:spcPts val="0"/>
              </a:spcBef>
              <a:buNone/>
              <a:tabLst>
                <a:tab pos="6345238" algn="r"/>
              </a:tabLst>
            </a:pPr>
            <a:endParaRPr lang="en-US" sz="1100" b="1" dirty="0">
              <a:solidFill>
                <a:schemeClr val="tx1"/>
              </a:solidFill>
            </a:endParaRPr>
          </a:p>
          <a:p>
            <a:pPr marL="288925" indent="-288925" algn="just">
              <a:spcBef>
                <a:spcPts val="0"/>
              </a:spcBef>
              <a:buNone/>
              <a:tabLst>
                <a:tab pos="6345238" algn="r"/>
              </a:tabLst>
            </a:pPr>
            <a:endParaRPr lang="en-US" sz="1100" b="1" dirty="0" smtClean="0">
              <a:solidFill>
                <a:schemeClr val="tx1"/>
              </a:solidFill>
            </a:endParaRPr>
          </a:p>
          <a:p>
            <a:pPr marL="288925" indent="-288925" algn="just">
              <a:spcBef>
                <a:spcPts val="0"/>
              </a:spcBef>
              <a:buNone/>
              <a:tabLst>
                <a:tab pos="6345238" algn="r"/>
              </a:tabLst>
            </a:pPr>
            <a:r>
              <a:rPr lang="en-US" sz="1100" b="1" dirty="0" smtClean="0">
                <a:solidFill>
                  <a:schemeClr val="tx1"/>
                </a:solidFill>
              </a:rPr>
              <a:t>6)	What is the mass of 0.00405 mol of zirconium?</a:t>
            </a:r>
            <a:endParaRPr lang="en-US" sz="1100" b="1" dirty="0">
              <a:solidFill>
                <a:schemeClr val="tx1"/>
              </a:solidFill>
            </a:endParaRPr>
          </a:p>
          <a:p>
            <a:pPr marL="288925" lvl="0" indent="-288925" algn="just">
              <a:spcBef>
                <a:spcPts val="0"/>
              </a:spcBef>
              <a:buNone/>
              <a:tabLst>
                <a:tab pos="6345238" algn="r"/>
              </a:tabLst>
            </a:pPr>
            <a:endParaRPr lang="en-US" sz="1100" b="1" dirty="0">
              <a:solidFill>
                <a:schemeClr val="tx1"/>
              </a:solidFill>
            </a:endParaRPr>
          </a:p>
        </p:txBody>
      </p:sp>
      <p:sp>
        <p:nvSpPr>
          <p:cNvPr id="8" name="Title 1"/>
          <p:cNvSpPr txBox="1">
            <a:spLocks/>
          </p:cNvSpPr>
          <p:nvPr/>
        </p:nvSpPr>
        <p:spPr>
          <a:xfrm>
            <a:off x="0" y="0"/>
            <a:ext cx="3901440" cy="633046"/>
          </a:xfrm>
          <a:prstGeom prst="rect">
            <a:avLst/>
          </a:prstGeom>
        </p:spPr>
        <p:txBody>
          <a:bodyPr vert="horz" lIns="91440" tIns="45720" rIns="91440" bIns="45720" rtlCol="0" anchor="t" anchorCtr="0">
            <a:noAutofit/>
          </a:bodyPr>
          <a:lstStyle>
            <a:lvl1pPr algn="ctr" defTabSz="914400" rtl="0" eaLnBrk="1" latinLnBrk="0" hangingPunct="1">
              <a:spcBef>
                <a:spcPct val="0"/>
              </a:spcBef>
              <a:buNone/>
              <a:defRPr sz="4000" b="1" kern="1200" baseline="0">
                <a:solidFill>
                  <a:srgbClr val="0070C0"/>
                </a:solidFill>
                <a:latin typeface="Arial" pitchFamily="34" charset="0"/>
                <a:ea typeface="+mj-ea"/>
                <a:cs typeface="+mj-cs"/>
              </a:defRPr>
            </a:lvl1pPr>
          </a:lstStyle>
          <a:p>
            <a:pPr algn="l"/>
            <a:r>
              <a:rPr lang="en-US" sz="1600" dirty="0" smtClean="0">
                <a:solidFill>
                  <a:schemeClr val="tx1"/>
                </a:solidFill>
              </a:rPr>
              <a:t>Chemistry</a:t>
            </a:r>
          </a:p>
          <a:p>
            <a:pPr algn="l"/>
            <a:r>
              <a:rPr lang="en-US" sz="1600" dirty="0" smtClean="0">
                <a:solidFill>
                  <a:schemeClr val="tx1"/>
                </a:solidFill>
              </a:rPr>
              <a:t>The Mole - Combined Review</a:t>
            </a:r>
            <a:endParaRPr lang="en-US" sz="1600" dirty="0">
              <a:solidFill>
                <a:schemeClr val="tx1"/>
              </a:solidFill>
            </a:endParaRPr>
          </a:p>
        </p:txBody>
      </p:sp>
      <p:grpSp>
        <p:nvGrpSpPr>
          <p:cNvPr id="7" name="Group 6"/>
          <p:cNvGrpSpPr/>
          <p:nvPr/>
        </p:nvGrpSpPr>
        <p:grpSpPr>
          <a:xfrm>
            <a:off x="4419600" y="0"/>
            <a:ext cx="2438400" cy="729557"/>
            <a:chOff x="4419600" y="0"/>
            <a:chExt cx="2438400" cy="729557"/>
          </a:xfrm>
        </p:grpSpPr>
        <p:sp>
          <p:nvSpPr>
            <p:cNvPr id="5" name="TextBox 4"/>
            <p:cNvSpPr txBox="1"/>
            <p:nvPr/>
          </p:nvSpPr>
          <p:spPr>
            <a:xfrm>
              <a:off x="4419600" y="0"/>
              <a:ext cx="2438400" cy="365760"/>
            </a:xfrm>
            <a:prstGeom prst="rect">
              <a:avLst/>
            </a:prstGeom>
            <a:noFill/>
            <a:ln w="19050">
              <a:solidFill>
                <a:schemeClr val="tx1"/>
              </a:solidFill>
            </a:ln>
          </p:spPr>
          <p:txBody>
            <a:bodyPr wrap="none" lIns="0" tIns="0" rIns="0" bIns="0" rtlCol="0">
              <a:noAutofit/>
            </a:bodyPr>
            <a:lstStyle/>
            <a:p>
              <a:r>
                <a:rPr lang="en-US" sz="1400" dirty="0" smtClean="0"/>
                <a:t> </a:t>
              </a:r>
              <a:r>
                <a:rPr lang="en-US" sz="1400" u="sng" dirty="0" smtClean="0"/>
                <a:t>Name</a:t>
              </a:r>
              <a:endParaRPr lang="en-US" sz="1400" u="sng" dirty="0"/>
            </a:p>
          </p:txBody>
        </p:sp>
        <p:sp>
          <p:nvSpPr>
            <p:cNvPr id="6" name="TextBox 5"/>
            <p:cNvSpPr txBox="1"/>
            <p:nvPr/>
          </p:nvSpPr>
          <p:spPr>
            <a:xfrm>
              <a:off x="5632704" y="363797"/>
              <a:ext cx="1225296" cy="365760"/>
            </a:xfrm>
            <a:prstGeom prst="rect">
              <a:avLst/>
            </a:prstGeom>
            <a:noFill/>
            <a:ln w="19050">
              <a:solidFill>
                <a:schemeClr val="tx1"/>
              </a:solidFill>
            </a:ln>
          </p:spPr>
          <p:txBody>
            <a:bodyPr wrap="none" lIns="0" tIns="0" rIns="0" bIns="0" rtlCol="0">
              <a:noAutofit/>
            </a:bodyPr>
            <a:lstStyle/>
            <a:p>
              <a:r>
                <a:rPr lang="en-US" sz="1400" dirty="0" smtClean="0"/>
                <a:t> </a:t>
              </a:r>
              <a:r>
                <a:rPr lang="en-US" sz="1400" u="sng" dirty="0" smtClean="0"/>
                <a:t>Period</a:t>
              </a:r>
              <a:endParaRPr lang="en-US" sz="1400" u="sng" dirty="0"/>
            </a:p>
          </p:txBody>
        </p:sp>
        <p:sp>
          <p:nvSpPr>
            <p:cNvPr id="9" name="TextBox 8"/>
            <p:cNvSpPr txBox="1"/>
            <p:nvPr/>
          </p:nvSpPr>
          <p:spPr>
            <a:xfrm>
              <a:off x="4419600" y="363797"/>
              <a:ext cx="1216152" cy="365760"/>
            </a:xfrm>
            <a:prstGeom prst="rect">
              <a:avLst/>
            </a:prstGeom>
            <a:noFill/>
            <a:ln w="19050">
              <a:solidFill>
                <a:schemeClr val="tx1"/>
              </a:solidFill>
            </a:ln>
          </p:spPr>
          <p:txBody>
            <a:bodyPr wrap="none" lIns="0" tIns="0" rIns="0" bIns="0" rtlCol="0">
              <a:noAutofit/>
            </a:bodyPr>
            <a:lstStyle/>
            <a:p>
              <a:r>
                <a:rPr lang="en-US" sz="1400" dirty="0" smtClean="0"/>
                <a:t> </a:t>
              </a:r>
              <a:r>
                <a:rPr lang="en-US" sz="1400" u="sng" dirty="0" smtClean="0"/>
                <a:t>Date</a:t>
              </a:r>
              <a:endParaRPr lang="en-US" sz="1400" u="sng" dirty="0"/>
            </a:p>
          </p:txBody>
        </p:sp>
      </p:grpSp>
    </p:spTree>
    <p:extLst>
      <p:ext uri="{BB962C8B-B14F-4D97-AF65-F5344CB8AC3E}">
        <p14:creationId xmlns:p14="http://schemas.microsoft.com/office/powerpoint/2010/main" val="12554266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 y="365760"/>
            <a:ext cx="6766560" cy="8778240"/>
          </a:xfrm>
        </p:spPr>
        <p:txBody>
          <a:bodyPr>
            <a:normAutofit/>
          </a:bodyPr>
          <a:lstStyle/>
          <a:p>
            <a:pPr marL="292100" indent="-292100">
              <a:buNone/>
            </a:pPr>
            <a:r>
              <a:rPr lang="en-US" sz="1100" b="1" dirty="0" smtClean="0">
                <a:solidFill>
                  <a:schemeClr val="tx1"/>
                </a:solidFill>
              </a:rPr>
              <a:t>7)	How many moles are contained in a 2.335 g neodymium magnet?</a:t>
            </a:r>
          </a:p>
          <a:p>
            <a:pPr marL="292100" indent="-292100">
              <a:buNone/>
            </a:pPr>
            <a:endParaRPr lang="en-US" sz="1100" b="1" dirty="0">
              <a:solidFill>
                <a:schemeClr val="tx1"/>
              </a:solidFill>
            </a:endParaRPr>
          </a:p>
          <a:p>
            <a:pPr marL="292100" indent="-292100">
              <a:buNone/>
            </a:pPr>
            <a:endParaRPr lang="en-US" sz="1100" b="1" dirty="0">
              <a:solidFill>
                <a:schemeClr val="tx1"/>
              </a:solidFill>
            </a:endParaRPr>
          </a:p>
          <a:p>
            <a:pPr marL="292100" indent="-292100">
              <a:buNone/>
            </a:pPr>
            <a:r>
              <a:rPr lang="en-US" sz="1100" b="1" dirty="0" smtClean="0">
                <a:solidFill>
                  <a:schemeClr val="tx1"/>
                </a:solidFill>
              </a:rPr>
              <a:t>8)	What is the mass of 3.55 mole of bromine liquid?</a:t>
            </a:r>
            <a:endParaRPr lang="en-US" sz="1100" b="1" dirty="0">
              <a:solidFill>
                <a:schemeClr val="tx1"/>
              </a:solidFill>
            </a:endParaRPr>
          </a:p>
          <a:p>
            <a:pPr marL="292100" indent="-292100">
              <a:buNone/>
            </a:pPr>
            <a:endParaRPr lang="en-US" sz="1100" b="1" dirty="0" smtClean="0">
              <a:solidFill>
                <a:schemeClr val="tx1"/>
              </a:solidFill>
            </a:endParaRPr>
          </a:p>
          <a:p>
            <a:pPr marL="292100" indent="-292100">
              <a:buNone/>
            </a:pPr>
            <a:endParaRPr lang="en-US" sz="1100" b="1" dirty="0">
              <a:solidFill>
                <a:schemeClr val="tx1"/>
              </a:solidFill>
            </a:endParaRPr>
          </a:p>
          <a:p>
            <a:pPr marL="292100" indent="-292100">
              <a:buNone/>
            </a:pPr>
            <a:r>
              <a:rPr lang="en-US" sz="1100" b="1" dirty="0" smtClean="0">
                <a:solidFill>
                  <a:schemeClr val="tx1"/>
                </a:solidFill>
              </a:rPr>
              <a:t>9)	A collection of boron atoms has the mass of 248.653 u.  How many boron atoms are in this collection?</a:t>
            </a:r>
          </a:p>
          <a:p>
            <a:pPr marL="292100" indent="-292100">
              <a:buNone/>
            </a:pPr>
            <a:endParaRPr lang="en-US" sz="1100" b="1" dirty="0" smtClean="0">
              <a:solidFill>
                <a:schemeClr val="tx1"/>
              </a:solidFill>
            </a:endParaRPr>
          </a:p>
          <a:p>
            <a:pPr marL="292100" indent="-292100">
              <a:buNone/>
            </a:pPr>
            <a:endParaRPr lang="en-US" sz="1100" b="1" dirty="0">
              <a:solidFill>
                <a:schemeClr val="tx1"/>
              </a:solidFill>
            </a:endParaRPr>
          </a:p>
          <a:p>
            <a:pPr marL="292100" indent="-292100">
              <a:buNone/>
            </a:pPr>
            <a:r>
              <a:rPr lang="en-US" sz="1100" b="1" dirty="0" smtClean="0">
                <a:solidFill>
                  <a:schemeClr val="tx1"/>
                </a:solidFill>
              </a:rPr>
              <a:t>10)	A nickel has a mass of 4.5 g.  How many atoms does this contain?</a:t>
            </a:r>
          </a:p>
          <a:p>
            <a:pPr marL="292100" indent="-292100">
              <a:buNone/>
            </a:pPr>
            <a:endParaRPr lang="en-US" sz="1100" b="1" dirty="0">
              <a:solidFill>
                <a:schemeClr val="tx1"/>
              </a:solidFill>
            </a:endParaRPr>
          </a:p>
          <a:p>
            <a:pPr marL="292100" indent="-292100">
              <a:buNone/>
            </a:pPr>
            <a:endParaRPr lang="en-US" sz="1100" b="1" dirty="0">
              <a:solidFill>
                <a:schemeClr val="tx1"/>
              </a:solidFill>
            </a:endParaRPr>
          </a:p>
          <a:p>
            <a:pPr marL="292100" indent="-292100">
              <a:spcBef>
                <a:spcPts val="1800"/>
              </a:spcBef>
              <a:buNone/>
            </a:pPr>
            <a:r>
              <a:rPr lang="en-US" sz="1100" b="1" dirty="0" smtClean="0">
                <a:solidFill>
                  <a:schemeClr val="tx1"/>
                </a:solidFill>
              </a:rPr>
              <a:t>11)	What is the molar mass of Al</a:t>
            </a:r>
            <a:r>
              <a:rPr lang="en-US" sz="1400" b="1" baseline="-25000" dirty="0" smtClean="0">
                <a:solidFill>
                  <a:schemeClr val="tx1"/>
                </a:solidFill>
              </a:rPr>
              <a:t>2</a:t>
            </a:r>
            <a:r>
              <a:rPr lang="en-US" sz="1100" b="1" dirty="0" smtClean="0">
                <a:solidFill>
                  <a:schemeClr val="tx1"/>
                </a:solidFill>
              </a:rPr>
              <a:t>(CrO</a:t>
            </a:r>
            <a:r>
              <a:rPr lang="en-US" sz="1400" b="1" baseline="-25000" dirty="0" smtClean="0">
                <a:solidFill>
                  <a:schemeClr val="tx1"/>
                </a:solidFill>
              </a:rPr>
              <a:t>7</a:t>
            </a:r>
            <a:r>
              <a:rPr lang="en-US" sz="1100" b="1" dirty="0" smtClean="0">
                <a:solidFill>
                  <a:schemeClr val="tx1"/>
                </a:solidFill>
              </a:rPr>
              <a:t>)</a:t>
            </a:r>
            <a:r>
              <a:rPr lang="en-US" sz="1400" b="1" baseline="-25000" dirty="0" smtClean="0">
                <a:solidFill>
                  <a:schemeClr val="tx1"/>
                </a:solidFill>
              </a:rPr>
              <a:t>3</a:t>
            </a:r>
            <a:r>
              <a:rPr lang="en-US" sz="1100" b="1" dirty="0" smtClean="0">
                <a:solidFill>
                  <a:schemeClr val="tx1"/>
                </a:solidFill>
              </a:rPr>
              <a:t>?</a:t>
            </a:r>
          </a:p>
          <a:p>
            <a:pPr marL="292100" indent="-292100">
              <a:buNone/>
            </a:pPr>
            <a:endParaRPr lang="en-US" sz="1100" b="1" dirty="0">
              <a:solidFill>
                <a:schemeClr val="tx1"/>
              </a:solidFill>
            </a:endParaRPr>
          </a:p>
          <a:p>
            <a:pPr marL="292100" indent="-292100">
              <a:buNone/>
            </a:pPr>
            <a:endParaRPr lang="en-US" sz="1100" b="1" dirty="0" smtClean="0">
              <a:solidFill>
                <a:schemeClr val="tx1"/>
              </a:solidFill>
            </a:endParaRPr>
          </a:p>
          <a:p>
            <a:pPr marL="292100" indent="-292100">
              <a:buNone/>
            </a:pPr>
            <a:endParaRPr lang="en-US" sz="1100" b="1" dirty="0" smtClean="0">
              <a:solidFill>
                <a:schemeClr val="tx1"/>
              </a:solidFill>
            </a:endParaRPr>
          </a:p>
          <a:p>
            <a:pPr marL="292100" indent="-292100">
              <a:spcBef>
                <a:spcPts val="0"/>
              </a:spcBef>
              <a:buNone/>
            </a:pPr>
            <a:r>
              <a:rPr lang="en-US" sz="1100" b="1" dirty="0" smtClean="0">
                <a:solidFill>
                  <a:schemeClr val="tx1"/>
                </a:solidFill>
              </a:rPr>
              <a:t>12)	What is the mass of 0.0721 g of potassium permanganate (KMnO</a:t>
            </a:r>
            <a:r>
              <a:rPr lang="en-US" sz="1400" b="1" baseline="-25000" dirty="0" smtClean="0">
                <a:solidFill>
                  <a:schemeClr val="tx1"/>
                </a:solidFill>
              </a:rPr>
              <a:t>4</a:t>
            </a:r>
            <a:r>
              <a:rPr lang="en-US" sz="1100" b="1" dirty="0" smtClean="0">
                <a:solidFill>
                  <a:schemeClr val="tx1"/>
                </a:solidFill>
              </a:rPr>
              <a:t>)?</a:t>
            </a:r>
          </a:p>
          <a:p>
            <a:pPr marL="292100" indent="-292100">
              <a:buNone/>
            </a:pPr>
            <a:endParaRPr lang="en-US" sz="1100" b="1" dirty="0">
              <a:solidFill>
                <a:schemeClr val="tx1"/>
              </a:solidFill>
            </a:endParaRPr>
          </a:p>
          <a:p>
            <a:pPr marL="292100" indent="-292100">
              <a:buNone/>
            </a:pPr>
            <a:endParaRPr lang="en-US" sz="1100" b="1" dirty="0" smtClean="0">
              <a:solidFill>
                <a:schemeClr val="tx1"/>
              </a:solidFill>
            </a:endParaRPr>
          </a:p>
          <a:p>
            <a:pPr marL="292100" indent="-292100">
              <a:buNone/>
            </a:pPr>
            <a:endParaRPr lang="en-US" sz="1100" b="1" dirty="0" smtClean="0">
              <a:solidFill>
                <a:schemeClr val="tx1"/>
              </a:solidFill>
            </a:endParaRPr>
          </a:p>
          <a:p>
            <a:pPr marL="292100" indent="-292100" algn="just">
              <a:buNone/>
            </a:pPr>
            <a:endParaRPr lang="en-US" sz="1100" b="1" dirty="0" smtClean="0">
              <a:solidFill>
                <a:schemeClr val="tx1"/>
              </a:solidFill>
            </a:endParaRPr>
          </a:p>
          <a:p>
            <a:pPr marL="292100" indent="-292100" algn="just">
              <a:buNone/>
            </a:pPr>
            <a:r>
              <a:rPr lang="en-US" sz="1100" b="1" dirty="0" smtClean="0">
                <a:solidFill>
                  <a:schemeClr val="tx1"/>
                </a:solidFill>
              </a:rPr>
              <a:t>13)	Before the dangers were known, arsenic was used as a pigment used in paint.  How many moles are there in 0.623 g of orpiment pigment (As</a:t>
            </a:r>
            <a:r>
              <a:rPr lang="en-US" sz="1400" b="1" baseline="-25000" dirty="0" smtClean="0">
                <a:solidFill>
                  <a:schemeClr val="tx1"/>
                </a:solidFill>
              </a:rPr>
              <a:t>2</a:t>
            </a:r>
            <a:r>
              <a:rPr lang="en-US" sz="1100" b="1" dirty="0" smtClean="0">
                <a:solidFill>
                  <a:schemeClr val="tx1"/>
                </a:solidFill>
              </a:rPr>
              <a:t>S</a:t>
            </a:r>
            <a:r>
              <a:rPr lang="en-US" sz="1400" b="1" baseline="-25000" dirty="0" smtClean="0">
                <a:solidFill>
                  <a:schemeClr val="tx1"/>
                </a:solidFill>
              </a:rPr>
              <a:t>3</a:t>
            </a:r>
            <a:r>
              <a:rPr lang="en-US" sz="1100" b="1" dirty="0" smtClean="0">
                <a:solidFill>
                  <a:schemeClr val="tx1"/>
                </a:solidFill>
              </a:rPr>
              <a:t>)?</a:t>
            </a:r>
          </a:p>
          <a:p>
            <a:pPr marL="292100" indent="-292100">
              <a:buNone/>
            </a:pPr>
            <a:endParaRPr lang="en-US" sz="1100" b="1" dirty="0" smtClean="0">
              <a:solidFill>
                <a:schemeClr val="tx1"/>
              </a:solidFill>
            </a:endParaRPr>
          </a:p>
        </p:txBody>
      </p:sp>
    </p:spTree>
    <p:extLst>
      <p:ext uri="{BB962C8B-B14F-4D97-AF65-F5344CB8AC3E}">
        <p14:creationId xmlns:p14="http://schemas.microsoft.com/office/powerpoint/2010/main" val="13084898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 y="365760"/>
            <a:ext cx="6766560" cy="8778240"/>
          </a:xfrm>
        </p:spPr>
        <p:txBody>
          <a:bodyPr>
            <a:normAutofit/>
          </a:bodyPr>
          <a:lstStyle/>
          <a:p>
            <a:pPr marL="292100" indent="-292100">
              <a:buNone/>
            </a:pPr>
            <a:r>
              <a:rPr lang="en-US" sz="1100" b="1" dirty="0" smtClean="0">
                <a:solidFill>
                  <a:schemeClr val="tx1"/>
                </a:solidFill>
              </a:rPr>
              <a:t>14)	How many hydrogen atoms  are found in 329 g of isopropyl alcohol, (CH</a:t>
            </a:r>
            <a:r>
              <a:rPr lang="en-US" sz="1400" b="1" baseline="-25000" dirty="0" smtClean="0">
                <a:solidFill>
                  <a:schemeClr val="tx1"/>
                </a:solidFill>
              </a:rPr>
              <a:t>3</a:t>
            </a:r>
            <a:r>
              <a:rPr lang="en-US" sz="1100" b="1" dirty="0" smtClean="0">
                <a:solidFill>
                  <a:schemeClr val="tx1"/>
                </a:solidFill>
              </a:rPr>
              <a:t>)</a:t>
            </a:r>
            <a:r>
              <a:rPr lang="en-US" sz="1400" b="1" baseline="-25000" dirty="0" smtClean="0">
                <a:solidFill>
                  <a:schemeClr val="tx1"/>
                </a:solidFill>
              </a:rPr>
              <a:t>2</a:t>
            </a:r>
            <a:r>
              <a:rPr lang="en-US" sz="1100" b="1" dirty="0" smtClean="0">
                <a:solidFill>
                  <a:schemeClr val="tx1"/>
                </a:solidFill>
              </a:rPr>
              <a:t>CHOH?</a:t>
            </a:r>
          </a:p>
          <a:p>
            <a:pPr marL="292100" indent="-292100">
              <a:buNone/>
            </a:pPr>
            <a:endParaRPr lang="en-US" sz="1100" b="1" dirty="0">
              <a:solidFill>
                <a:schemeClr val="tx1"/>
              </a:solidFill>
            </a:endParaRPr>
          </a:p>
          <a:p>
            <a:pPr marL="292100" indent="-292100">
              <a:buNone/>
            </a:pPr>
            <a:endParaRPr lang="en-US" sz="1100" b="1" dirty="0" smtClean="0">
              <a:solidFill>
                <a:schemeClr val="tx1"/>
              </a:solidFill>
            </a:endParaRPr>
          </a:p>
          <a:p>
            <a:pPr marL="292100" indent="-292100">
              <a:buNone/>
            </a:pPr>
            <a:endParaRPr lang="en-US" sz="1100" b="1" dirty="0">
              <a:solidFill>
                <a:schemeClr val="tx1"/>
              </a:solidFill>
            </a:endParaRPr>
          </a:p>
          <a:p>
            <a:pPr marL="292100" indent="-292100">
              <a:buNone/>
            </a:pPr>
            <a:endParaRPr lang="en-US" sz="1100" b="1" dirty="0" smtClean="0">
              <a:solidFill>
                <a:schemeClr val="tx1"/>
              </a:solidFill>
            </a:endParaRPr>
          </a:p>
          <a:p>
            <a:pPr marL="292100" indent="-292100">
              <a:buNone/>
            </a:pPr>
            <a:endParaRPr lang="en-US" sz="1100" b="1" dirty="0">
              <a:solidFill>
                <a:schemeClr val="tx1"/>
              </a:solidFill>
            </a:endParaRPr>
          </a:p>
          <a:p>
            <a:pPr marL="292100" indent="-292100">
              <a:spcBef>
                <a:spcPts val="600"/>
              </a:spcBef>
              <a:buNone/>
            </a:pPr>
            <a:r>
              <a:rPr lang="en-US" sz="1100" b="1" dirty="0" smtClean="0">
                <a:solidFill>
                  <a:schemeClr val="tx1"/>
                </a:solidFill>
              </a:rPr>
              <a:t>15)	A sample of glucose contains 11.43 g of carbon, 1.91 g of hydrogen and 15.23 g of oxygen.  What is the percent composition of glucose?	</a:t>
            </a:r>
          </a:p>
          <a:p>
            <a:pPr marL="292100" indent="-292100">
              <a:spcBef>
                <a:spcPts val="600"/>
              </a:spcBef>
              <a:buNone/>
            </a:pPr>
            <a:endParaRPr lang="en-US" sz="1100" b="1" dirty="0">
              <a:solidFill>
                <a:schemeClr val="tx1"/>
              </a:solidFill>
            </a:endParaRPr>
          </a:p>
          <a:p>
            <a:pPr marL="292100" indent="-292100">
              <a:spcBef>
                <a:spcPts val="600"/>
              </a:spcBef>
              <a:buNone/>
            </a:pPr>
            <a:endParaRPr lang="en-US" sz="1100" b="1" dirty="0" smtClean="0">
              <a:solidFill>
                <a:schemeClr val="tx1"/>
              </a:solidFill>
            </a:endParaRPr>
          </a:p>
          <a:p>
            <a:pPr marL="292100" indent="-292100">
              <a:spcBef>
                <a:spcPts val="600"/>
              </a:spcBef>
              <a:buNone/>
            </a:pPr>
            <a:endParaRPr lang="en-US" sz="1100" b="1" dirty="0">
              <a:solidFill>
                <a:schemeClr val="tx1"/>
              </a:solidFill>
            </a:endParaRPr>
          </a:p>
          <a:p>
            <a:pPr marL="292100" indent="-292100">
              <a:spcBef>
                <a:spcPts val="600"/>
              </a:spcBef>
              <a:buNone/>
            </a:pPr>
            <a:endParaRPr lang="en-US" sz="1100" b="1" dirty="0" smtClean="0">
              <a:solidFill>
                <a:schemeClr val="tx1"/>
              </a:solidFill>
            </a:endParaRPr>
          </a:p>
          <a:p>
            <a:pPr marL="292100" indent="-292100">
              <a:spcBef>
                <a:spcPts val="600"/>
              </a:spcBef>
              <a:buNone/>
            </a:pPr>
            <a:endParaRPr lang="en-US" sz="1100" b="1" dirty="0">
              <a:solidFill>
                <a:schemeClr val="tx1"/>
              </a:solidFill>
            </a:endParaRPr>
          </a:p>
          <a:p>
            <a:pPr marL="292100" indent="-292100">
              <a:spcBef>
                <a:spcPts val="600"/>
              </a:spcBef>
              <a:buNone/>
            </a:pPr>
            <a:endParaRPr lang="en-US" sz="1100" b="1" dirty="0" smtClean="0">
              <a:solidFill>
                <a:schemeClr val="tx1"/>
              </a:solidFill>
            </a:endParaRPr>
          </a:p>
          <a:p>
            <a:pPr marL="292100" indent="-292100">
              <a:spcBef>
                <a:spcPts val="600"/>
              </a:spcBef>
              <a:buNone/>
            </a:pPr>
            <a:r>
              <a:rPr lang="en-US" sz="1100" b="1" dirty="0" smtClean="0">
                <a:solidFill>
                  <a:schemeClr val="tx1"/>
                </a:solidFill>
              </a:rPr>
              <a:t>16)	What is the percent composition of iron (III) sulfate, Fe</a:t>
            </a:r>
            <a:r>
              <a:rPr lang="en-US" sz="1400" b="1" baseline="-25000" dirty="0" smtClean="0">
                <a:solidFill>
                  <a:schemeClr val="tx1"/>
                </a:solidFill>
              </a:rPr>
              <a:t>2</a:t>
            </a:r>
            <a:r>
              <a:rPr lang="en-US" sz="1100" b="1" dirty="0" smtClean="0">
                <a:solidFill>
                  <a:schemeClr val="tx1"/>
                </a:solidFill>
              </a:rPr>
              <a:t>(SO</a:t>
            </a:r>
            <a:r>
              <a:rPr lang="en-US" sz="1400" b="1" baseline="-25000" dirty="0" smtClean="0">
                <a:solidFill>
                  <a:schemeClr val="tx1"/>
                </a:solidFill>
              </a:rPr>
              <a:t>4</a:t>
            </a:r>
            <a:r>
              <a:rPr lang="en-US" sz="1100" b="1" dirty="0" smtClean="0">
                <a:solidFill>
                  <a:schemeClr val="tx1"/>
                </a:solidFill>
              </a:rPr>
              <a:t>)</a:t>
            </a:r>
            <a:r>
              <a:rPr lang="en-US" sz="1400" b="1" baseline="-25000" dirty="0" smtClean="0">
                <a:solidFill>
                  <a:schemeClr val="tx1"/>
                </a:solidFill>
              </a:rPr>
              <a:t>3</a:t>
            </a:r>
            <a:r>
              <a:rPr lang="en-US" sz="1100" b="1" dirty="0" smtClean="0">
                <a:solidFill>
                  <a:schemeClr val="tx1"/>
                </a:solidFill>
              </a:rPr>
              <a:t>? </a:t>
            </a:r>
          </a:p>
          <a:p>
            <a:pPr marL="292100" indent="-292100">
              <a:spcBef>
                <a:spcPts val="600"/>
              </a:spcBef>
              <a:buNone/>
            </a:pPr>
            <a:endParaRPr lang="en-US" sz="1100" b="1" dirty="0">
              <a:solidFill>
                <a:schemeClr val="tx1"/>
              </a:solidFill>
            </a:endParaRPr>
          </a:p>
          <a:p>
            <a:pPr marL="292100" indent="-292100">
              <a:spcBef>
                <a:spcPts val="600"/>
              </a:spcBef>
              <a:buNone/>
            </a:pPr>
            <a:endParaRPr lang="en-US" sz="1100" b="1" dirty="0" smtClean="0">
              <a:solidFill>
                <a:schemeClr val="tx1"/>
              </a:solidFill>
            </a:endParaRPr>
          </a:p>
          <a:p>
            <a:pPr marL="292100" indent="-292100">
              <a:spcBef>
                <a:spcPts val="600"/>
              </a:spcBef>
              <a:buNone/>
            </a:pPr>
            <a:endParaRPr lang="en-US" sz="1100" b="1" dirty="0">
              <a:solidFill>
                <a:schemeClr val="tx1"/>
              </a:solidFill>
            </a:endParaRPr>
          </a:p>
          <a:p>
            <a:pPr marL="292100" indent="-292100">
              <a:spcBef>
                <a:spcPts val="600"/>
              </a:spcBef>
              <a:buNone/>
            </a:pPr>
            <a:endParaRPr lang="en-US" sz="1100" b="1" dirty="0" smtClean="0">
              <a:solidFill>
                <a:schemeClr val="tx1"/>
              </a:solidFill>
            </a:endParaRPr>
          </a:p>
          <a:p>
            <a:pPr marL="292100" indent="-292100">
              <a:spcBef>
                <a:spcPts val="600"/>
              </a:spcBef>
              <a:buNone/>
            </a:pPr>
            <a:endParaRPr lang="en-US" sz="1100" b="1" dirty="0">
              <a:solidFill>
                <a:schemeClr val="tx1"/>
              </a:solidFill>
            </a:endParaRPr>
          </a:p>
          <a:p>
            <a:pPr marL="292100" indent="-292100">
              <a:spcBef>
                <a:spcPts val="600"/>
              </a:spcBef>
              <a:buNone/>
            </a:pPr>
            <a:endParaRPr lang="en-US" sz="1100" b="1" dirty="0" smtClean="0">
              <a:solidFill>
                <a:schemeClr val="tx1"/>
              </a:solidFill>
            </a:endParaRPr>
          </a:p>
          <a:p>
            <a:pPr marL="292100" indent="-292100">
              <a:spcBef>
                <a:spcPts val="600"/>
              </a:spcBef>
              <a:buNone/>
            </a:pPr>
            <a:endParaRPr lang="en-US" sz="1100" b="1" dirty="0">
              <a:solidFill>
                <a:schemeClr val="tx1"/>
              </a:solidFill>
            </a:endParaRPr>
          </a:p>
          <a:p>
            <a:pPr marL="292100" indent="-292100" algn="just">
              <a:spcBef>
                <a:spcPts val="600"/>
              </a:spcBef>
              <a:buNone/>
            </a:pPr>
            <a:r>
              <a:rPr lang="en-US" sz="1100" b="1" dirty="0" smtClean="0">
                <a:solidFill>
                  <a:schemeClr val="tx1"/>
                </a:solidFill>
              </a:rPr>
              <a:t>17)	Elemental analysis shows that a compound contains 77.902% iodine and 22.098% oxygen.  What is its empirical formula?</a:t>
            </a:r>
            <a:endParaRPr lang="en-US" sz="1100" b="1" dirty="0">
              <a:solidFill>
                <a:schemeClr val="tx1"/>
              </a:solidFill>
            </a:endParaRPr>
          </a:p>
        </p:txBody>
      </p:sp>
    </p:spTree>
    <p:extLst>
      <p:ext uri="{BB962C8B-B14F-4D97-AF65-F5344CB8AC3E}">
        <p14:creationId xmlns:p14="http://schemas.microsoft.com/office/powerpoint/2010/main" val="2497172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 y="365760"/>
            <a:ext cx="6766560" cy="8778240"/>
          </a:xfrm>
        </p:spPr>
        <p:txBody>
          <a:bodyPr>
            <a:normAutofit/>
          </a:bodyPr>
          <a:lstStyle/>
          <a:p>
            <a:pPr marL="292100" indent="-292100">
              <a:buNone/>
            </a:pPr>
            <a:r>
              <a:rPr lang="en-US" sz="1100" b="1" dirty="0" smtClean="0">
                <a:solidFill>
                  <a:schemeClr val="tx1"/>
                </a:solidFill>
              </a:rPr>
              <a:t>18)	An unknown substance has an empirical formula of C4H5N2O3.  Mass spectrometry data shows the molar mass to be 387.28 g/mol.  What is the molecular formula?</a:t>
            </a:r>
          </a:p>
          <a:p>
            <a:pPr marL="292100" indent="-292100">
              <a:buNone/>
            </a:pPr>
            <a:endParaRPr lang="en-US" sz="1100" b="1" dirty="0">
              <a:solidFill>
                <a:schemeClr val="tx1"/>
              </a:solidFill>
            </a:endParaRPr>
          </a:p>
          <a:p>
            <a:pPr marL="292100" indent="-292100">
              <a:buNone/>
            </a:pPr>
            <a:endParaRPr lang="en-US" sz="1100" b="1" dirty="0" smtClean="0">
              <a:solidFill>
                <a:schemeClr val="tx1"/>
              </a:solidFill>
            </a:endParaRPr>
          </a:p>
          <a:p>
            <a:pPr marL="292100" indent="-292100">
              <a:buNone/>
            </a:pPr>
            <a:endParaRPr lang="en-US" sz="1100" b="1" dirty="0">
              <a:solidFill>
                <a:schemeClr val="tx1"/>
              </a:solidFill>
            </a:endParaRPr>
          </a:p>
          <a:p>
            <a:pPr marL="292100" indent="-292100">
              <a:buNone/>
            </a:pPr>
            <a:endParaRPr lang="en-US" sz="1100" b="1" dirty="0" smtClean="0">
              <a:solidFill>
                <a:schemeClr val="tx1"/>
              </a:solidFill>
            </a:endParaRPr>
          </a:p>
          <a:p>
            <a:pPr marL="292100" indent="-292100">
              <a:spcBef>
                <a:spcPts val="600"/>
              </a:spcBef>
              <a:buNone/>
            </a:pPr>
            <a:r>
              <a:rPr lang="en-US" sz="1100" b="1" dirty="0" smtClean="0">
                <a:solidFill>
                  <a:schemeClr val="tx1"/>
                </a:solidFill>
              </a:rPr>
              <a:t>19)	Iron (II) phosphate, FePO</a:t>
            </a:r>
            <a:r>
              <a:rPr lang="en-US" sz="1400" b="1" baseline="-25000" dirty="0" smtClean="0">
                <a:solidFill>
                  <a:schemeClr val="tx1"/>
                </a:solidFill>
              </a:rPr>
              <a:t>4</a:t>
            </a:r>
            <a:r>
              <a:rPr lang="en-US" sz="1100" b="1" dirty="0" smtClean="0">
                <a:solidFill>
                  <a:schemeClr val="tx1"/>
                </a:solidFill>
              </a:rPr>
              <a:t>, forms a hydrate.  A 40.406 g sample of the hydrate was dried to give 20.662 g of FePO</a:t>
            </a:r>
            <a:r>
              <a:rPr lang="en-US" sz="1400" b="1" baseline="-25000" dirty="0" smtClean="0">
                <a:solidFill>
                  <a:schemeClr val="tx1"/>
                </a:solidFill>
              </a:rPr>
              <a:t>4</a:t>
            </a:r>
            <a:r>
              <a:rPr lang="en-US" sz="1100" b="1" dirty="0" smtClean="0">
                <a:solidFill>
                  <a:schemeClr val="tx1"/>
                </a:solidFill>
              </a:rPr>
              <a:t>.  What is the formula for the hydrate?</a:t>
            </a:r>
          </a:p>
          <a:p>
            <a:pPr marL="292100" indent="-292100">
              <a:buNone/>
            </a:pPr>
            <a:endParaRPr lang="en-US" sz="1100" b="1" dirty="0">
              <a:solidFill>
                <a:schemeClr val="tx1"/>
              </a:solidFill>
            </a:endParaRPr>
          </a:p>
          <a:p>
            <a:pPr marL="292100" indent="-292100">
              <a:buNone/>
            </a:pPr>
            <a:endParaRPr lang="en-US" sz="1100" b="1" dirty="0" smtClean="0">
              <a:solidFill>
                <a:schemeClr val="tx1"/>
              </a:solidFill>
            </a:endParaRPr>
          </a:p>
          <a:p>
            <a:pPr marL="292100" indent="-292100">
              <a:buNone/>
            </a:pPr>
            <a:endParaRPr lang="en-US" sz="1100" b="1" dirty="0">
              <a:solidFill>
                <a:schemeClr val="tx1"/>
              </a:solidFill>
            </a:endParaRPr>
          </a:p>
          <a:p>
            <a:pPr marL="292100" indent="-292100">
              <a:buNone/>
            </a:pPr>
            <a:endParaRPr lang="en-US" sz="1100" b="1" dirty="0" smtClean="0">
              <a:solidFill>
                <a:schemeClr val="tx1"/>
              </a:solidFill>
            </a:endParaRPr>
          </a:p>
          <a:p>
            <a:pPr marL="292100" indent="-292100">
              <a:buNone/>
            </a:pPr>
            <a:endParaRPr lang="en-US" sz="1100" b="1" dirty="0">
              <a:solidFill>
                <a:schemeClr val="tx1"/>
              </a:solidFill>
            </a:endParaRPr>
          </a:p>
          <a:p>
            <a:pPr marL="292100" indent="-292100" algn="just">
              <a:buNone/>
            </a:pPr>
            <a:r>
              <a:rPr lang="en-US" sz="1100" b="1" dirty="0" smtClean="0">
                <a:solidFill>
                  <a:schemeClr val="tx1"/>
                </a:solidFill>
              </a:rPr>
              <a:t>20)	An unknown hydrate had a mass of 16.910 g.  After drying, the residue had a mass of 14.766 g.  Elemental analysis of the residue showed it to contain 22.567% nitrogen, 6.499% hydrogen, 19.359% carbon, and 51.575% oxygen.  Mass spectrometry on the residue showed it to have a molar mass of 124.084 g/mol.  What is the formula of the hydrate?</a:t>
            </a:r>
            <a:endParaRPr lang="en-US" sz="1000" b="1" dirty="0" smtClean="0">
              <a:solidFill>
                <a:schemeClr val="tx1"/>
              </a:solidFill>
            </a:endParaRPr>
          </a:p>
        </p:txBody>
      </p:sp>
    </p:spTree>
    <p:extLst>
      <p:ext uri="{BB962C8B-B14F-4D97-AF65-F5344CB8AC3E}">
        <p14:creationId xmlns:p14="http://schemas.microsoft.com/office/powerpoint/2010/main" val="24397995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ANSWERS</a:t>
            </a:r>
            <a:endParaRPr lang="en-US" b="1" dirty="0">
              <a:solidFill>
                <a:srgbClr val="FF0000"/>
              </a:solidFill>
            </a:endParaRPr>
          </a:p>
        </p:txBody>
      </p:sp>
      <p:sp>
        <p:nvSpPr>
          <p:cNvPr id="3" name="Subtitle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1308114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 y="1065964"/>
            <a:ext cx="6766560" cy="8078036"/>
          </a:xfrm>
        </p:spPr>
        <p:txBody>
          <a:bodyPr>
            <a:noAutofit/>
          </a:bodyPr>
          <a:lstStyle/>
          <a:p>
            <a:pPr marL="0" lvl="0" indent="0" algn="just">
              <a:spcBef>
                <a:spcPts val="0"/>
              </a:spcBef>
              <a:buNone/>
              <a:tabLst>
                <a:tab pos="6345238" algn="r"/>
              </a:tabLst>
            </a:pPr>
            <a:r>
              <a:rPr lang="en-US" sz="1100" b="1" dirty="0" smtClean="0">
                <a:solidFill>
                  <a:schemeClr val="tx1"/>
                </a:solidFill>
              </a:rPr>
              <a:t>Answer the following questions in the space below.  Be sure to use correct scientific notation, significant figures and units.  Try to get the correct answers without using your notes.  You can check the answer sheets at the front of the room if you show that you have completed an entire page.</a:t>
            </a:r>
          </a:p>
          <a:p>
            <a:pPr marL="288925" indent="-288925" algn="just">
              <a:spcBef>
                <a:spcPts val="0"/>
              </a:spcBef>
              <a:buNone/>
              <a:tabLst>
                <a:tab pos="6345238" algn="r"/>
              </a:tabLst>
            </a:pPr>
            <a:endParaRPr lang="en-US" sz="1100" b="1" dirty="0" smtClean="0">
              <a:solidFill>
                <a:schemeClr val="tx1"/>
              </a:solidFill>
            </a:endParaRPr>
          </a:p>
          <a:p>
            <a:pPr marL="288925" indent="-288925" algn="just">
              <a:spcBef>
                <a:spcPts val="0"/>
              </a:spcBef>
              <a:buNone/>
              <a:tabLst>
                <a:tab pos="6345238" algn="r"/>
              </a:tabLst>
            </a:pPr>
            <a:r>
              <a:rPr lang="en-US" sz="1100" b="1" dirty="0" smtClean="0">
                <a:solidFill>
                  <a:schemeClr val="tx1"/>
                </a:solidFill>
              </a:rPr>
              <a:t>1)</a:t>
            </a:r>
            <a:r>
              <a:rPr lang="en-US" sz="1100" b="1" dirty="0">
                <a:solidFill>
                  <a:schemeClr val="tx1"/>
                </a:solidFill>
              </a:rPr>
              <a:t>	A chunk of </a:t>
            </a:r>
            <a:r>
              <a:rPr lang="en-US" sz="1100" b="1" dirty="0" smtClean="0">
                <a:solidFill>
                  <a:schemeClr val="tx1"/>
                </a:solidFill>
              </a:rPr>
              <a:t>iron </a:t>
            </a:r>
            <a:r>
              <a:rPr lang="en-US" sz="1100" b="1" dirty="0">
                <a:solidFill>
                  <a:schemeClr val="tx1"/>
                </a:solidFill>
              </a:rPr>
              <a:t>contains </a:t>
            </a:r>
            <a:r>
              <a:rPr lang="en-US" sz="1100" b="1" dirty="0" smtClean="0">
                <a:solidFill>
                  <a:schemeClr val="tx1"/>
                </a:solidFill>
              </a:rPr>
              <a:t>4.75 x 10</a:t>
            </a:r>
            <a:r>
              <a:rPr lang="en-US" sz="1400" b="1" baseline="30000" dirty="0" smtClean="0">
                <a:solidFill>
                  <a:schemeClr val="tx1"/>
                </a:solidFill>
              </a:rPr>
              <a:t>3</a:t>
            </a:r>
            <a:r>
              <a:rPr lang="en-US" sz="1100" b="1" dirty="0" smtClean="0">
                <a:solidFill>
                  <a:schemeClr val="tx1"/>
                </a:solidFill>
              </a:rPr>
              <a:t> </a:t>
            </a:r>
            <a:r>
              <a:rPr lang="en-US" sz="1100" b="1" dirty="0">
                <a:solidFill>
                  <a:schemeClr val="tx1"/>
                </a:solidFill>
              </a:rPr>
              <a:t>mol.  How many atoms does it contain</a:t>
            </a:r>
            <a:r>
              <a:rPr lang="en-US" sz="1100" b="1" dirty="0" smtClean="0">
                <a:solidFill>
                  <a:schemeClr val="tx1"/>
                </a:solidFill>
              </a:rPr>
              <a:t>?</a:t>
            </a:r>
          </a:p>
          <a:p>
            <a:pPr marL="288925" indent="-288925" algn="just">
              <a:spcBef>
                <a:spcPts val="0"/>
              </a:spcBef>
              <a:buNone/>
              <a:tabLst>
                <a:tab pos="6345238" algn="r"/>
              </a:tabLst>
            </a:pPr>
            <a:endParaRPr lang="en-US" sz="1100" b="1" dirty="0">
              <a:solidFill>
                <a:schemeClr val="tx1"/>
              </a:solidFill>
            </a:endParaRPr>
          </a:p>
          <a:p>
            <a:pPr marL="288925" indent="-288925" algn="just">
              <a:spcBef>
                <a:spcPts val="0"/>
              </a:spcBef>
              <a:buNone/>
              <a:tabLst>
                <a:tab pos="6345238" algn="r"/>
              </a:tabLst>
            </a:pPr>
            <a:endParaRPr lang="en-US" sz="1100" b="1" dirty="0" smtClean="0">
              <a:solidFill>
                <a:schemeClr val="tx1"/>
              </a:solidFill>
            </a:endParaRPr>
          </a:p>
          <a:p>
            <a:pPr marL="288925" indent="-288925" algn="just">
              <a:spcBef>
                <a:spcPts val="0"/>
              </a:spcBef>
              <a:buNone/>
              <a:tabLst>
                <a:tab pos="6345238" algn="r"/>
              </a:tabLst>
            </a:pPr>
            <a:endParaRPr lang="en-US" sz="1100" b="1" dirty="0">
              <a:solidFill>
                <a:schemeClr val="tx1"/>
              </a:solidFill>
            </a:endParaRPr>
          </a:p>
          <a:p>
            <a:pPr marL="288925" indent="-288925" algn="just">
              <a:spcBef>
                <a:spcPts val="0"/>
              </a:spcBef>
              <a:buNone/>
              <a:tabLst>
                <a:tab pos="6345238" algn="r"/>
              </a:tabLst>
            </a:pPr>
            <a:endParaRPr lang="en-US" sz="1100" b="1" dirty="0" smtClean="0">
              <a:solidFill>
                <a:schemeClr val="tx1"/>
              </a:solidFill>
            </a:endParaRPr>
          </a:p>
          <a:p>
            <a:pPr marL="288925" indent="-288925" algn="just">
              <a:spcBef>
                <a:spcPts val="0"/>
              </a:spcBef>
              <a:buNone/>
              <a:tabLst>
                <a:tab pos="6345238" algn="r"/>
              </a:tabLst>
            </a:pPr>
            <a:endParaRPr lang="en-US" sz="1100" b="1" dirty="0">
              <a:solidFill>
                <a:schemeClr val="tx1"/>
              </a:solidFill>
            </a:endParaRPr>
          </a:p>
          <a:p>
            <a:pPr marL="288925" indent="-288925" algn="just">
              <a:spcBef>
                <a:spcPts val="0"/>
              </a:spcBef>
              <a:buNone/>
              <a:tabLst>
                <a:tab pos="6345238" algn="r"/>
              </a:tabLst>
            </a:pPr>
            <a:r>
              <a:rPr lang="en-US" sz="1100" b="1" dirty="0" smtClean="0">
                <a:solidFill>
                  <a:schemeClr val="tx1"/>
                </a:solidFill>
              </a:rPr>
              <a:t>2)	What is the mass of one atom of gold in unified atomic mass units?</a:t>
            </a:r>
          </a:p>
          <a:p>
            <a:pPr marL="288925" indent="-288925" algn="just">
              <a:spcBef>
                <a:spcPts val="0"/>
              </a:spcBef>
              <a:buNone/>
              <a:tabLst>
                <a:tab pos="6345238" algn="r"/>
              </a:tabLst>
            </a:pPr>
            <a:endParaRPr lang="en-US" sz="1100" b="1" dirty="0">
              <a:solidFill>
                <a:schemeClr val="tx1"/>
              </a:solidFill>
            </a:endParaRPr>
          </a:p>
          <a:p>
            <a:pPr marL="288925" indent="-288925" algn="just">
              <a:spcBef>
                <a:spcPts val="0"/>
              </a:spcBef>
              <a:buNone/>
              <a:tabLst>
                <a:tab pos="6345238" algn="r"/>
              </a:tabLst>
            </a:pPr>
            <a:r>
              <a:rPr lang="en-US" sz="1100" b="1" dirty="0" smtClean="0">
                <a:solidFill>
                  <a:schemeClr val="tx1"/>
                </a:solidFill>
              </a:rPr>
              <a:t>	</a:t>
            </a:r>
            <a:r>
              <a:rPr lang="en-US" sz="1100" b="1" dirty="0">
                <a:solidFill>
                  <a:schemeClr val="tx1"/>
                </a:solidFill>
              </a:rPr>
              <a:t> </a:t>
            </a:r>
            <a:r>
              <a:rPr lang="en-US" sz="1100" b="1" dirty="0" smtClean="0">
                <a:solidFill>
                  <a:schemeClr val="tx1"/>
                </a:solidFill>
              </a:rPr>
              <a:t>                    </a:t>
            </a:r>
            <a:r>
              <a:rPr lang="en-US" sz="1100" b="1" dirty="0" smtClean="0">
                <a:solidFill>
                  <a:srgbClr val="FF0000"/>
                </a:solidFill>
              </a:rPr>
              <a:t>196.967 u</a:t>
            </a:r>
          </a:p>
          <a:p>
            <a:pPr marL="288925" indent="-288925" algn="just">
              <a:spcBef>
                <a:spcPts val="0"/>
              </a:spcBef>
              <a:buNone/>
              <a:tabLst>
                <a:tab pos="6345238" algn="r"/>
              </a:tabLst>
            </a:pPr>
            <a:endParaRPr lang="en-US" sz="1100" b="1" dirty="0">
              <a:solidFill>
                <a:schemeClr val="tx1"/>
              </a:solidFill>
            </a:endParaRPr>
          </a:p>
          <a:p>
            <a:pPr marL="288925" indent="-288925" algn="just">
              <a:spcBef>
                <a:spcPts val="0"/>
              </a:spcBef>
              <a:buNone/>
              <a:tabLst>
                <a:tab pos="6345238" algn="r"/>
              </a:tabLst>
            </a:pPr>
            <a:endParaRPr lang="en-US" sz="1100" b="1" dirty="0" smtClean="0">
              <a:solidFill>
                <a:schemeClr val="tx1"/>
              </a:solidFill>
            </a:endParaRPr>
          </a:p>
          <a:p>
            <a:pPr marL="288925" indent="-288925" algn="just">
              <a:spcBef>
                <a:spcPts val="0"/>
              </a:spcBef>
              <a:buNone/>
              <a:tabLst>
                <a:tab pos="6345238" algn="r"/>
              </a:tabLst>
            </a:pPr>
            <a:endParaRPr lang="en-US" sz="1100" b="1" dirty="0" smtClean="0">
              <a:solidFill>
                <a:schemeClr val="tx1"/>
              </a:solidFill>
            </a:endParaRPr>
          </a:p>
          <a:p>
            <a:pPr marL="288925" indent="-288925" algn="just">
              <a:spcBef>
                <a:spcPts val="0"/>
              </a:spcBef>
              <a:buNone/>
              <a:tabLst>
                <a:tab pos="6345238" algn="r"/>
              </a:tabLst>
            </a:pPr>
            <a:r>
              <a:rPr lang="en-US" sz="1100" b="1" dirty="0" smtClean="0">
                <a:solidFill>
                  <a:schemeClr val="tx1"/>
                </a:solidFill>
              </a:rPr>
              <a:t>3)	How many moles of tin are contained in a sheet with 9.055 </a:t>
            </a:r>
            <a:r>
              <a:rPr lang="en-US" sz="1100" b="1" dirty="0">
                <a:solidFill>
                  <a:schemeClr val="tx1"/>
                </a:solidFill>
              </a:rPr>
              <a:t>x </a:t>
            </a:r>
            <a:r>
              <a:rPr lang="en-US" sz="1100" b="1" dirty="0" smtClean="0">
                <a:solidFill>
                  <a:schemeClr val="tx1"/>
                </a:solidFill>
              </a:rPr>
              <a:t>10</a:t>
            </a:r>
            <a:r>
              <a:rPr lang="en-US" sz="1400" b="1" baseline="30000" dirty="0" smtClean="0">
                <a:solidFill>
                  <a:schemeClr val="tx1"/>
                </a:solidFill>
              </a:rPr>
              <a:t>22</a:t>
            </a:r>
            <a:r>
              <a:rPr lang="en-US" sz="1100" b="1" dirty="0" smtClean="0">
                <a:solidFill>
                  <a:schemeClr val="tx1"/>
                </a:solidFill>
              </a:rPr>
              <a:t> atoms?</a:t>
            </a:r>
          </a:p>
          <a:p>
            <a:pPr marL="288925" indent="-288925" algn="just">
              <a:spcBef>
                <a:spcPts val="0"/>
              </a:spcBef>
              <a:buNone/>
              <a:tabLst>
                <a:tab pos="6345238" algn="r"/>
              </a:tabLst>
            </a:pPr>
            <a:endParaRPr lang="en-US" sz="1100" b="1" dirty="0">
              <a:solidFill>
                <a:schemeClr val="tx1"/>
              </a:solidFill>
            </a:endParaRPr>
          </a:p>
          <a:p>
            <a:pPr marL="288925" indent="-288925" algn="just">
              <a:spcBef>
                <a:spcPts val="0"/>
              </a:spcBef>
              <a:buNone/>
              <a:tabLst>
                <a:tab pos="6345238" algn="r"/>
              </a:tabLst>
            </a:pPr>
            <a:endParaRPr lang="en-US" sz="1100" b="1" dirty="0" smtClean="0">
              <a:solidFill>
                <a:schemeClr val="tx1"/>
              </a:solidFill>
            </a:endParaRPr>
          </a:p>
          <a:p>
            <a:pPr marL="288925" indent="-288925" algn="just">
              <a:spcBef>
                <a:spcPts val="0"/>
              </a:spcBef>
              <a:buNone/>
              <a:tabLst>
                <a:tab pos="6345238" algn="r"/>
              </a:tabLst>
            </a:pPr>
            <a:endParaRPr lang="en-US" sz="1100" b="1" dirty="0">
              <a:solidFill>
                <a:schemeClr val="tx1"/>
              </a:solidFill>
            </a:endParaRPr>
          </a:p>
          <a:p>
            <a:pPr marL="288925" indent="-288925" algn="just">
              <a:spcBef>
                <a:spcPts val="0"/>
              </a:spcBef>
              <a:buNone/>
              <a:tabLst>
                <a:tab pos="6345238" algn="r"/>
              </a:tabLst>
            </a:pPr>
            <a:endParaRPr lang="en-US" sz="1100" b="1" dirty="0">
              <a:solidFill>
                <a:schemeClr val="tx1"/>
              </a:solidFill>
            </a:endParaRPr>
          </a:p>
          <a:p>
            <a:pPr marL="288925" indent="-288925" algn="just">
              <a:spcBef>
                <a:spcPts val="0"/>
              </a:spcBef>
              <a:buNone/>
              <a:tabLst>
                <a:tab pos="6345238" algn="r"/>
              </a:tabLst>
            </a:pPr>
            <a:endParaRPr lang="en-US" sz="1100" b="1" dirty="0" smtClean="0">
              <a:solidFill>
                <a:schemeClr val="tx1"/>
              </a:solidFill>
            </a:endParaRPr>
          </a:p>
          <a:p>
            <a:pPr marL="288925" indent="-288925" algn="just">
              <a:spcBef>
                <a:spcPts val="0"/>
              </a:spcBef>
              <a:buNone/>
              <a:tabLst>
                <a:tab pos="6345238" algn="r"/>
              </a:tabLst>
            </a:pPr>
            <a:endParaRPr lang="en-US" sz="1100" b="1" dirty="0" smtClean="0">
              <a:solidFill>
                <a:schemeClr val="tx1"/>
              </a:solidFill>
            </a:endParaRPr>
          </a:p>
          <a:p>
            <a:pPr marL="288925" indent="-288925" algn="just">
              <a:spcBef>
                <a:spcPts val="0"/>
              </a:spcBef>
              <a:buNone/>
              <a:tabLst>
                <a:tab pos="6345238" algn="r"/>
              </a:tabLst>
            </a:pPr>
            <a:r>
              <a:rPr lang="en-US" sz="1100" b="1" dirty="0" smtClean="0">
                <a:solidFill>
                  <a:schemeClr val="tx1"/>
                </a:solidFill>
              </a:rPr>
              <a:t>4)	Americium-241 decays to release a steady stream of alpha particles at the rate of 3.4 </a:t>
            </a:r>
            <a:r>
              <a:rPr lang="en-US" sz="1100" b="1" dirty="0">
                <a:solidFill>
                  <a:schemeClr val="tx1"/>
                </a:solidFill>
              </a:rPr>
              <a:t>x </a:t>
            </a:r>
            <a:r>
              <a:rPr lang="en-US" sz="1100" b="1" dirty="0" smtClean="0">
                <a:solidFill>
                  <a:schemeClr val="tx1"/>
                </a:solidFill>
              </a:rPr>
              <a:t>10</a:t>
            </a:r>
            <a:r>
              <a:rPr lang="en-US" sz="1400" b="1" baseline="30000" dirty="0" smtClean="0">
                <a:solidFill>
                  <a:schemeClr val="tx1"/>
                </a:solidFill>
              </a:rPr>
              <a:t>-13</a:t>
            </a:r>
            <a:r>
              <a:rPr lang="en-US" sz="1100" b="1" dirty="0" smtClean="0">
                <a:solidFill>
                  <a:schemeClr val="tx1"/>
                </a:solidFill>
              </a:rPr>
              <a:t> mol per minute.  How many alpha particles are released during a 5.7 minute exposure?</a:t>
            </a:r>
          </a:p>
          <a:p>
            <a:pPr marL="288925" indent="-288925" algn="just">
              <a:spcBef>
                <a:spcPts val="0"/>
              </a:spcBef>
              <a:buNone/>
              <a:tabLst>
                <a:tab pos="6345238" algn="r"/>
              </a:tabLst>
            </a:pPr>
            <a:endParaRPr lang="en-US" sz="1100" b="1" dirty="0">
              <a:solidFill>
                <a:schemeClr val="tx1"/>
              </a:solidFill>
            </a:endParaRPr>
          </a:p>
          <a:p>
            <a:pPr marL="288925" indent="-288925" algn="just">
              <a:spcBef>
                <a:spcPts val="0"/>
              </a:spcBef>
              <a:buNone/>
              <a:tabLst>
                <a:tab pos="6345238" algn="r"/>
              </a:tabLst>
            </a:pPr>
            <a:endParaRPr lang="en-US" sz="1100" b="1" dirty="0" smtClean="0">
              <a:solidFill>
                <a:schemeClr val="tx1"/>
              </a:solidFill>
            </a:endParaRPr>
          </a:p>
          <a:p>
            <a:pPr marL="288925" indent="-288925" algn="just">
              <a:spcBef>
                <a:spcPts val="0"/>
              </a:spcBef>
              <a:buNone/>
              <a:tabLst>
                <a:tab pos="6345238" algn="r"/>
              </a:tabLst>
            </a:pPr>
            <a:endParaRPr lang="en-US" sz="1100" b="1" dirty="0">
              <a:solidFill>
                <a:schemeClr val="tx1"/>
              </a:solidFill>
            </a:endParaRPr>
          </a:p>
          <a:p>
            <a:pPr marL="288925" indent="-288925" algn="just">
              <a:spcBef>
                <a:spcPts val="0"/>
              </a:spcBef>
              <a:buNone/>
              <a:tabLst>
                <a:tab pos="6345238" algn="r"/>
              </a:tabLst>
            </a:pPr>
            <a:endParaRPr lang="en-US" sz="1100" b="1" dirty="0" smtClean="0">
              <a:solidFill>
                <a:schemeClr val="tx1"/>
              </a:solidFill>
            </a:endParaRPr>
          </a:p>
          <a:p>
            <a:pPr marL="288925" indent="-288925" algn="just">
              <a:spcBef>
                <a:spcPts val="0"/>
              </a:spcBef>
              <a:buNone/>
              <a:tabLst>
                <a:tab pos="6345238" algn="r"/>
              </a:tabLst>
            </a:pPr>
            <a:endParaRPr lang="en-US" sz="1100" b="1" dirty="0">
              <a:solidFill>
                <a:schemeClr val="tx1"/>
              </a:solidFill>
            </a:endParaRPr>
          </a:p>
          <a:p>
            <a:pPr marL="288925" indent="-288925" algn="just">
              <a:spcBef>
                <a:spcPts val="0"/>
              </a:spcBef>
              <a:buNone/>
              <a:tabLst>
                <a:tab pos="6345238" algn="r"/>
              </a:tabLst>
            </a:pPr>
            <a:endParaRPr lang="en-US" sz="1100" b="1" dirty="0" smtClean="0">
              <a:solidFill>
                <a:schemeClr val="tx1"/>
              </a:solidFill>
            </a:endParaRPr>
          </a:p>
          <a:p>
            <a:pPr marL="288925" indent="-288925" algn="just">
              <a:spcBef>
                <a:spcPts val="0"/>
              </a:spcBef>
              <a:buNone/>
              <a:tabLst>
                <a:tab pos="6345238" algn="r"/>
              </a:tabLst>
            </a:pPr>
            <a:r>
              <a:rPr lang="en-US" sz="1100" b="1" dirty="0" smtClean="0">
                <a:solidFill>
                  <a:schemeClr val="tx1"/>
                </a:solidFill>
              </a:rPr>
              <a:t>5)	A sample of </a:t>
            </a:r>
            <a:r>
              <a:rPr lang="en-US" sz="1100" b="1" dirty="0" err="1" smtClean="0">
                <a:solidFill>
                  <a:schemeClr val="tx1"/>
                </a:solidFill>
              </a:rPr>
              <a:t>Ti</a:t>
            </a:r>
            <a:r>
              <a:rPr lang="en-US" sz="1100" b="1" dirty="0" smtClean="0">
                <a:solidFill>
                  <a:schemeClr val="tx1"/>
                </a:solidFill>
              </a:rPr>
              <a:t>(NO</a:t>
            </a:r>
            <a:r>
              <a:rPr lang="en-US" sz="1400" b="1" baseline="-25000" dirty="0" smtClean="0">
                <a:solidFill>
                  <a:schemeClr val="tx1"/>
                </a:solidFill>
              </a:rPr>
              <a:t>3</a:t>
            </a:r>
            <a:r>
              <a:rPr lang="en-US" sz="1100" b="1" dirty="0" smtClean="0">
                <a:solidFill>
                  <a:schemeClr val="tx1"/>
                </a:solidFill>
              </a:rPr>
              <a:t>)</a:t>
            </a:r>
            <a:r>
              <a:rPr lang="en-US" sz="1400" b="1" baseline="-25000" dirty="0" smtClean="0">
                <a:solidFill>
                  <a:schemeClr val="tx1"/>
                </a:solidFill>
              </a:rPr>
              <a:t>4</a:t>
            </a:r>
            <a:r>
              <a:rPr lang="en-US" sz="1100" b="1" dirty="0" smtClean="0">
                <a:solidFill>
                  <a:schemeClr val="tx1"/>
                </a:solidFill>
              </a:rPr>
              <a:t> was found to contain 7.87 </a:t>
            </a:r>
            <a:r>
              <a:rPr lang="en-US" sz="1100" b="1" dirty="0">
                <a:solidFill>
                  <a:schemeClr val="tx1"/>
                </a:solidFill>
              </a:rPr>
              <a:t>x </a:t>
            </a:r>
            <a:r>
              <a:rPr lang="en-US" sz="1100" b="1" dirty="0" smtClean="0">
                <a:solidFill>
                  <a:schemeClr val="tx1"/>
                </a:solidFill>
              </a:rPr>
              <a:t>10</a:t>
            </a:r>
            <a:r>
              <a:rPr lang="en-US" sz="1400" b="1" baseline="30000" dirty="0" smtClean="0">
                <a:solidFill>
                  <a:schemeClr val="tx1"/>
                </a:solidFill>
              </a:rPr>
              <a:t>19</a:t>
            </a:r>
            <a:r>
              <a:rPr lang="en-US" sz="1100" b="1" dirty="0" smtClean="0">
                <a:solidFill>
                  <a:schemeClr val="tx1"/>
                </a:solidFill>
              </a:rPr>
              <a:t> atoms of oxygen.  How many moles of </a:t>
            </a:r>
            <a:r>
              <a:rPr lang="en-US" sz="1100" b="1" dirty="0" err="1" smtClean="0">
                <a:solidFill>
                  <a:schemeClr val="tx1"/>
                </a:solidFill>
              </a:rPr>
              <a:t>Ti</a:t>
            </a:r>
            <a:r>
              <a:rPr lang="en-US" sz="1100" b="1" dirty="0" smtClean="0">
                <a:solidFill>
                  <a:schemeClr val="tx1"/>
                </a:solidFill>
              </a:rPr>
              <a:t>(NO</a:t>
            </a:r>
            <a:r>
              <a:rPr lang="en-US" sz="1400" b="1" baseline="-25000" dirty="0" smtClean="0">
                <a:solidFill>
                  <a:schemeClr val="tx1"/>
                </a:solidFill>
              </a:rPr>
              <a:t>3</a:t>
            </a:r>
            <a:r>
              <a:rPr lang="en-US" sz="1100" b="1" dirty="0" smtClean="0">
                <a:solidFill>
                  <a:schemeClr val="tx1"/>
                </a:solidFill>
              </a:rPr>
              <a:t>)</a:t>
            </a:r>
            <a:r>
              <a:rPr lang="en-US" sz="1400" b="1" baseline="-25000" dirty="0" smtClean="0">
                <a:solidFill>
                  <a:schemeClr val="tx1"/>
                </a:solidFill>
              </a:rPr>
              <a:t>4</a:t>
            </a:r>
            <a:r>
              <a:rPr lang="en-US" sz="1100" b="1" dirty="0" smtClean="0">
                <a:solidFill>
                  <a:schemeClr val="tx1"/>
                </a:solidFill>
              </a:rPr>
              <a:t> are there in the sample?</a:t>
            </a:r>
          </a:p>
          <a:p>
            <a:pPr marL="288925" indent="-288925" algn="just">
              <a:spcBef>
                <a:spcPts val="0"/>
              </a:spcBef>
              <a:buNone/>
              <a:tabLst>
                <a:tab pos="6345238" algn="r"/>
              </a:tabLst>
            </a:pPr>
            <a:endParaRPr lang="en-US" sz="1100" b="1" dirty="0">
              <a:solidFill>
                <a:schemeClr val="tx1"/>
              </a:solidFill>
            </a:endParaRPr>
          </a:p>
          <a:p>
            <a:pPr marL="288925" indent="-288925" algn="just">
              <a:spcBef>
                <a:spcPts val="0"/>
              </a:spcBef>
              <a:buNone/>
              <a:tabLst>
                <a:tab pos="6345238" algn="r"/>
              </a:tabLst>
            </a:pPr>
            <a:endParaRPr lang="en-US" sz="1100" b="1" dirty="0" smtClean="0">
              <a:solidFill>
                <a:schemeClr val="tx1"/>
              </a:solidFill>
            </a:endParaRPr>
          </a:p>
          <a:p>
            <a:pPr marL="288925" indent="-288925" algn="just">
              <a:spcBef>
                <a:spcPts val="0"/>
              </a:spcBef>
              <a:buNone/>
              <a:tabLst>
                <a:tab pos="6345238" algn="r"/>
              </a:tabLst>
            </a:pPr>
            <a:endParaRPr lang="en-US" sz="1100" b="1" dirty="0">
              <a:solidFill>
                <a:schemeClr val="tx1"/>
              </a:solidFill>
            </a:endParaRPr>
          </a:p>
          <a:p>
            <a:pPr marL="288925" indent="-288925" algn="just">
              <a:spcBef>
                <a:spcPts val="0"/>
              </a:spcBef>
              <a:buNone/>
              <a:tabLst>
                <a:tab pos="6345238" algn="r"/>
              </a:tabLst>
            </a:pPr>
            <a:endParaRPr lang="en-US" sz="1100" b="1" dirty="0" smtClean="0">
              <a:solidFill>
                <a:schemeClr val="tx1"/>
              </a:solidFill>
            </a:endParaRPr>
          </a:p>
          <a:p>
            <a:pPr marL="288925" indent="-288925" algn="just">
              <a:spcBef>
                <a:spcPts val="0"/>
              </a:spcBef>
              <a:buNone/>
              <a:tabLst>
                <a:tab pos="6345238" algn="r"/>
              </a:tabLst>
            </a:pPr>
            <a:endParaRPr lang="en-US" sz="1100" b="1" dirty="0">
              <a:solidFill>
                <a:schemeClr val="tx1"/>
              </a:solidFill>
            </a:endParaRPr>
          </a:p>
          <a:p>
            <a:pPr marL="288925" indent="-288925" algn="just">
              <a:spcBef>
                <a:spcPts val="0"/>
              </a:spcBef>
              <a:buNone/>
              <a:tabLst>
                <a:tab pos="6345238" algn="r"/>
              </a:tabLst>
            </a:pPr>
            <a:endParaRPr lang="en-US" sz="1100" b="1" dirty="0" smtClean="0">
              <a:solidFill>
                <a:schemeClr val="tx1"/>
              </a:solidFill>
            </a:endParaRPr>
          </a:p>
          <a:p>
            <a:pPr marL="288925" indent="-288925" algn="just">
              <a:spcBef>
                <a:spcPts val="0"/>
              </a:spcBef>
              <a:buNone/>
              <a:tabLst>
                <a:tab pos="6345238" algn="r"/>
              </a:tabLst>
            </a:pPr>
            <a:r>
              <a:rPr lang="en-US" sz="1100" b="1" dirty="0" smtClean="0">
                <a:solidFill>
                  <a:schemeClr val="tx1"/>
                </a:solidFill>
              </a:rPr>
              <a:t>6)	What is the mass of 0.00405 mol of zirconium?</a:t>
            </a:r>
            <a:endParaRPr lang="en-US" sz="1100" b="1" dirty="0">
              <a:solidFill>
                <a:schemeClr val="tx1"/>
              </a:solidFill>
            </a:endParaRPr>
          </a:p>
          <a:p>
            <a:pPr marL="288925" lvl="0" indent="-288925" algn="just">
              <a:spcBef>
                <a:spcPts val="0"/>
              </a:spcBef>
              <a:buNone/>
              <a:tabLst>
                <a:tab pos="6345238" algn="r"/>
              </a:tabLst>
            </a:pPr>
            <a:endParaRPr lang="en-US" sz="1100" b="1" dirty="0">
              <a:solidFill>
                <a:schemeClr val="tx1"/>
              </a:solidFill>
            </a:endParaRPr>
          </a:p>
        </p:txBody>
      </p:sp>
      <p:sp>
        <p:nvSpPr>
          <p:cNvPr id="8" name="Title 1"/>
          <p:cNvSpPr txBox="1">
            <a:spLocks/>
          </p:cNvSpPr>
          <p:nvPr/>
        </p:nvSpPr>
        <p:spPr>
          <a:xfrm>
            <a:off x="0" y="0"/>
            <a:ext cx="3901440" cy="633046"/>
          </a:xfrm>
          <a:prstGeom prst="rect">
            <a:avLst/>
          </a:prstGeom>
        </p:spPr>
        <p:txBody>
          <a:bodyPr vert="horz" lIns="91440" tIns="45720" rIns="91440" bIns="45720" rtlCol="0" anchor="t" anchorCtr="0">
            <a:noAutofit/>
          </a:bodyPr>
          <a:lstStyle>
            <a:lvl1pPr algn="ctr" defTabSz="914400" rtl="0" eaLnBrk="1" latinLnBrk="0" hangingPunct="1">
              <a:spcBef>
                <a:spcPct val="0"/>
              </a:spcBef>
              <a:buNone/>
              <a:defRPr sz="4000" b="1" kern="1200" baseline="0">
                <a:solidFill>
                  <a:srgbClr val="0070C0"/>
                </a:solidFill>
                <a:latin typeface="Arial" pitchFamily="34" charset="0"/>
                <a:ea typeface="+mj-ea"/>
                <a:cs typeface="+mj-cs"/>
              </a:defRPr>
            </a:lvl1pPr>
          </a:lstStyle>
          <a:p>
            <a:pPr algn="l"/>
            <a:r>
              <a:rPr lang="en-US" sz="1600" dirty="0" smtClean="0"/>
              <a:t>Chemistry</a:t>
            </a:r>
          </a:p>
          <a:p>
            <a:pPr algn="l"/>
            <a:r>
              <a:rPr lang="en-US" sz="1600" dirty="0" smtClean="0"/>
              <a:t>The Mole - Combined Review</a:t>
            </a:r>
            <a:endParaRPr lang="en-US" sz="1600" dirty="0"/>
          </a:p>
        </p:txBody>
      </p:sp>
      <p:grpSp>
        <p:nvGrpSpPr>
          <p:cNvPr id="7" name="Group 6"/>
          <p:cNvGrpSpPr/>
          <p:nvPr/>
        </p:nvGrpSpPr>
        <p:grpSpPr>
          <a:xfrm>
            <a:off x="4419600" y="0"/>
            <a:ext cx="2438400" cy="729557"/>
            <a:chOff x="4419600" y="0"/>
            <a:chExt cx="2438400" cy="729557"/>
          </a:xfrm>
        </p:grpSpPr>
        <p:sp>
          <p:nvSpPr>
            <p:cNvPr id="5" name="TextBox 4"/>
            <p:cNvSpPr txBox="1"/>
            <p:nvPr/>
          </p:nvSpPr>
          <p:spPr>
            <a:xfrm>
              <a:off x="4419600" y="0"/>
              <a:ext cx="2438400" cy="365760"/>
            </a:xfrm>
            <a:prstGeom prst="rect">
              <a:avLst/>
            </a:prstGeom>
            <a:noFill/>
            <a:ln w="19050">
              <a:solidFill>
                <a:schemeClr val="tx1"/>
              </a:solidFill>
            </a:ln>
          </p:spPr>
          <p:txBody>
            <a:bodyPr wrap="none" lIns="0" tIns="0" rIns="0" bIns="0" rtlCol="0">
              <a:noAutofit/>
            </a:bodyPr>
            <a:lstStyle/>
            <a:p>
              <a:r>
                <a:rPr lang="en-US" sz="1400" dirty="0" smtClean="0"/>
                <a:t> </a:t>
              </a:r>
              <a:r>
                <a:rPr lang="en-US" sz="1400" u="sng" dirty="0" smtClean="0"/>
                <a:t>Name</a:t>
              </a:r>
              <a:endParaRPr lang="en-US" sz="1400" u="sng" dirty="0"/>
            </a:p>
          </p:txBody>
        </p:sp>
        <p:sp>
          <p:nvSpPr>
            <p:cNvPr id="6" name="TextBox 5"/>
            <p:cNvSpPr txBox="1"/>
            <p:nvPr/>
          </p:nvSpPr>
          <p:spPr>
            <a:xfrm>
              <a:off x="5632704" y="363797"/>
              <a:ext cx="1225296" cy="365760"/>
            </a:xfrm>
            <a:prstGeom prst="rect">
              <a:avLst/>
            </a:prstGeom>
            <a:noFill/>
            <a:ln w="19050">
              <a:solidFill>
                <a:schemeClr val="tx1"/>
              </a:solidFill>
            </a:ln>
          </p:spPr>
          <p:txBody>
            <a:bodyPr wrap="none" lIns="0" tIns="0" rIns="0" bIns="0" rtlCol="0">
              <a:noAutofit/>
            </a:bodyPr>
            <a:lstStyle/>
            <a:p>
              <a:r>
                <a:rPr lang="en-US" sz="1400" dirty="0" smtClean="0"/>
                <a:t> </a:t>
              </a:r>
              <a:r>
                <a:rPr lang="en-US" sz="1400" u="sng" dirty="0" smtClean="0"/>
                <a:t>Period</a:t>
              </a:r>
              <a:endParaRPr lang="en-US" sz="1400" u="sng" dirty="0"/>
            </a:p>
          </p:txBody>
        </p:sp>
        <p:sp>
          <p:nvSpPr>
            <p:cNvPr id="9" name="TextBox 8"/>
            <p:cNvSpPr txBox="1"/>
            <p:nvPr/>
          </p:nvSpPr>
          <p:spPr>
            <a:xfrm>
              <a:off x="4419600" y="363797"/>
              <a:ext cx="1216152" cy="365760"/>
            </a:xfrm>
            <a:prstGeom prst="rect">
              <a:avLst/>
            </a:prstGeom>
            <a:noFill/>
            <a:ln w="19050">
              <a:solidFill>
                <a:schemeClr val="tx1"/>
              </a:solidFill>
            </a:ln>
          </p:spPr>
          <p:txBody>
            <a:bodyPr wrap="none" lIns="0" tIns="0" rIns="0" bIns="0" rtlCol="0">
              <a:noAutofit/>
            </a:bodyPr>
            <a:lstStyle/>
            <a:p>
              <a:r>
                <a:rPr lang="en-US" sz="1400" dirty="0" smtClean="0"/>
                <a:t> </a:t>
              </a:r>
              <a:r>
                <a:rPr lang="en-US" sz="1400" u="sng" dirty="0" smtClean="0"/>
                <a:t>Date</a:t>
              </a:r>
              <a:endParaRPr lang="en-US" sz="1400" u="sng" dirty="0"/>
            </a:p>
          </p:txBody>
        </p:sp>
      </p:grpSp>
      <p:graphicFrame>
        <p:nvGraphicFramePr>
          <p:cNvPr id="12" name="Table 11"/>
          <p:cNvGraphicFramePr>
            <a:graphicFrameLocks noGrp="1"/>
          </p:cNvGraphicFramePr>
          <p:nvPr>
            <p:extLst>
              <p:ext uri="{D42A27DB-BD31-4B8C-83A1-F6EECF244321}">
                <p14:modId xmlns:p14="http://schemas.microsoft.com/office/powerpoint/2010/main" val="3642831762"/>
              </p:ext>
            </p:extLst>
          </p:nvPr>
        </p:nvGraphicFramePr>
        <p:xfrm>
          <a:off x="411480" y="8092440"/>
          <a:ext cx="5745835" cy="518160"/>
        </p:xfrm>
        <a:graphic>
          <a:graphicData uri="http://schemas.openxmlformats.org/drawingml/2006/table">
            <a:tbl>
              <a:tblPr firstRow="1" bandRow="1">
                <a:tableStyleId>{5C22544A-7EE6-4342-B048-85BDC9FD1C3A}</a:tableStyleId>
              </a:tblPr>
              <a:tblGrid>
                <a:gridCol w="1828800"/>
                <a:gridCol w="1828800"/>
                <a:gridCol w="259435"/>
                <a:gridCol w="1828800"/>
              </a:tblGrid>
              <a:tr h="228600">
                <a:tc>
                  <a:txBody>
                    <a:bodyPr/>
                    <a:lstStyle/>
                    <a:p>
                      <a:pPr algn="ctr"/>
                      <a:r>
                        <a:rPr lang="en-US" sz="1100" b="1" dirty="0" smtClean="0">
                          <a:solidFill>
                            <a:srgbClr val="FF0000"/>
                          </a:solidFill>
                          <a:latin typeface="Arial" panose="020B0604020202020204" pitchFamily="34" charset="0"/>
                          <a:cs typeface="Arial" panose="020B0604020202020204" pitchFamily="34" charset="0"/>
                        </a:rPr>
                        <a:t>0.00405 mol</a:t>
                      </a:r>
                      <a:endParaRPr lang="en-US" sz="1100" b="1" baseline="0" dirty="0">
                        <a:solidFill>
                          <a:srgbClr val="FF0000"/>
                        </a:solidFill>
                        <a:latin typeface="Arial" panose="020B0604020202020204" pitchFamily="34" charset="0"/>
                        <a:cs typeface="Arial" panose="020B0604020202020204" pitchFamily="34" charset="0"/>
                      </a:endParaRPr>
                    </a:p>
                  </a:txBody>
                  <a:tcPr anchor="ctr">
                    <a:lnR w="12700" cap="flat" cmpd="sng" algn="ctr">
                      <a:solidFill>
                        <a:srgbClr val="FF0000"/>
                      </a:solidFill>
                      <a:prstDash val="solid"/>
                      <a:round/>
                      <a:headEnd type="none" w="med" len="med"/>
                      <a:tailEnd type="none" w="med" len="med"/>
                    </a:lnR>
                    <a:lnB w="12700" cap="flat" cmpd="sng" algn="ctr">
                      <a:solidFill>
                        <a:srgbClr val="FF0000"/>
                      </a:solidFill>
                      <a:prstDash val="solid"/>
                      <a:round/>
                      <a:headEnd type="none" w="med" len="med"/>
                      <a:tailEnd type="none" w="med" len="med"/>
                    </a:lnB>
                    <a:noFill/>
                  </a:tcPr>
                </a:tc>
                <a:tc>
                  <a:txBody>
                    <a:bodyPr/>
                    <a:lstStyle/>
                    <a:p>
                      <a:pPr algn="ctr"/>
                      <a:r>
                        <a:rPr lang="en-US" sz="1100" b="1" dirty="0" smtClean="0">
                          <a:solidFill>
                            <a:srgbClr val="FF0000"/>
                          </a:solidFill>
                          <a:latin typeface="Arial" panose="020B0604020202020204" pitchFamily="34" charset="0"/>
                          <a:cs typeface="Arial" panose="020B0604020202020204" pitchFamily="34" charset="0"/>
                        </a:rPr>
                        <a:t>91.224 g</a:t>
                      </a:r>
                      <a:endParaRPr lang="en-US" sz="1100" b="1" dirty="0">
                        <a:solidFill>
                          <a:srgbClr val="FF0000"/>
                        </a:solidFill>
                        <a:latin typeface="Arial" panose="020B0604020202020204" pitchFamily="34" charset="0"/>
                        <a:cs typeface="Arial" panose="020B0604020202020204" pitchFamily="34" charset="0"/>
                      </a:endParaRPr>
                    </a:p>
                  </a:txBody>
                  <a:tcPr anchor="ctr">
                    <a:lnL w="12700" cap="flat" cmpd="sng" algn="ctr">
                      <a:solidFill>
                        <a:srgbClr val="FF0000"/>
                      </a:solidFill>
                      <a:prstDash val="solid"/>
                      <a:round/>
                      <a:headEnd type="none" w="med" len="med"/>
                      <a:tailEnd type="none" w="med" len="med"/>
                    </a:lnL>
                    <a:lnB w="12700" cap="flat" cmpd="sng" algn="ctr">
                      <a:solidFill>
                        <a:srgbClr val="FF0000"/>
                      </a:solidFill>
                      <a:prstDash val="solid"/>
                      <a:round/>
                      <a:headEnd type="none" w="med" len="med"/>
                      <a:tailEnd type="none" w="med" len="med"/>
                    </a:lnB>
                    <a:noFill/>
                  </a:tcPr>
                </a:tc>
                <a:tc rowSpan="2">
                  <a:txBody>
                    <a:bodyPr/>
                    <a:lstStyle/>
                    <a:p>
                      <a:pPr algn="ctr"/>
                      <a:r>
                        <a:rPr lang="en-US" sz="1100" b="1" dirty="0" smtClean="0">
                          <a:solidFill>
                            <a:srgbClr val="FF0000"/>
                          </a:solidFill>
                          <a:latin typeface="Arial" panose="020B0604020202020204" pitchFamily="34" charset="0"/>
                          <a:cs typeface="Arial" panose="020B0604020202020204" pitchFamily="34" charset="0"/>
                        </a:rPr>
                        <a:t>=</a:t>
                      </a:r>
                      <a:endParaRPr lang="en-US" sz="1100" b="1" dirty="0">
                        <a:solidFill>
                          <a:srgbClr val="FF0000"/>
                        </a:solidFill>
                        <a:latin typeface="Arial" panose="020B0604020202020204" pitchFamily="34" charset="0"/>
                        <a:cs typeface="Arial" panose="020B0604020202020204" pitchFamily="34" charset="0"/>
                      </a:endParaRPr>
                    </a:p>
                  </a:txBody>
                  <a:tcPr anchor="ctr">
                    <a:noFill/>
                  </a:tcPr>
                </a:tc>
                <a:tc rowSpan="2">
                  <a:txBody>
                    <a:bodyPr/>
                    <a:lstStyle/>
                    <a:p>
                      <a:pPr algn="ctr"/>
                      <a:r>
                        <a:rPr lang="en-US" sz="1100" b="1" dirty="0" smtClean="0">
                          <a:solidFill>
                            <a:srgbClr val="FF0000"/>
                          </a:solidFill>
                          <a:latin typeface="Arial" panose="020B0604020202020204" pitchFamily="34" charset="0"/>
                          <a:cs typeface="Arial" panose="020B0604020202020204" pitchFamily="34" charset="0"/>
                        </a:rPr>
                        <a:t>0.369 g</a:t>
                      </a:r>
                      <a:endParaRPr lang="en-US" sz="1100" b="1" dirty="0">
                        <a:solidFill>
                          <a:srgbClr val="FF0000"/>
                        </a:solidFill>
                        <a:latin typeface="Arial" panose="020B0604020202020204" pitchFamily="34" charset="0"/>
                        <a:cs typeface="Arial" panose="020B0604020202020204" pitchFamily="34" charset="0"/>
                      </a:endParaRPr>
                    </a:p>
                  </a:txBody>
                  <a:tcPr anchor="ctr">
                    <a:noFill/>
                  </a:tcPr>
                </a:tc>
              </a:tr>
              <a:tr h="228600">
                <a:tc>
                  <a:txBody>
                    <a:bodyPr/>
                    <a:lstStyle/>
                    <a:p>
                      <a:pPr algn="ctr"/>
                      <a:endParaRPr lang="en-US" sz="1100" b="1" dirty="0">
                        <a:solidFill>
                          <a:srgbClr val="FF0000"/>
                        </a:solidFill>
                        <a:latin typeface="Arial" panose="020B0604020202020204" pitchFamily="34" charset="0"/>
                        <a:cs typeface="Arial" panose="020B0604020202020204" pitchFamily="34" charset="0"/>
                      </a:endParaRPr>
                    </a:p>
                  </a:txBody>
                  <a:tcPr anchor="ctr">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noFill/>
                  </a:tcPr>
                </a:tc>
                <a:tc>
                  <a:txBody>
                    <a:bodyPr/>
                    <a:lstStyle/>
                    <a:p>
                      <a:pPr algn="ctr"/>
                      <a:r>
                        <a:rPr lang="en-US" sz="1100" b="1" dirty="0" smtClean="0">
                          <a:solidFill>
                            <a:srgbClr val="FF0000"/>
                          </a:solidFill>
                          <a:latin typeface="Arial" panose="020B0604020202020204" pitchFamily="34" charset="0"/>
                          <a:cs typeface="Arial" panose="020B0604020202020204" pitchFamily="34" charset="0"/>
                        </a:rPr>
                        <a:t>1 mol</a:t>
                      </a:r>
                      <a:endParaRPr lang="en-US" sz="1100" b="1" dirty="0">
                        <a:solidFill>
                          <a:srgbClr val="FF0000"/>
                        </a:solidFill>
                        <a:latin typeface="Arial" panose="020B0604020202020204" pitchFamily="34" charset="0"/>
                        <a:cs typeface="Arial" panose="020B0604020202020204" pitchFamily="34" charset="0"/>
                      </a:endParaRPr>
                    </a:p>
                  </a:txBody>
                  <a:tcPr anchor="ctr">
                    <a:lnL w="12700" cap="flat" cmpd="sng" algn="ctr">
                      <a:solidFill>
                        <a:srgbClr val="FF0000"/>
                      </a:solidFill>
                      <a:prstDash val="solid"/>
                      <a:round/>
                      <a:headEnd type="none" w="med" len="med"/>
                      <a:tailEnd type="none" w="med" len="med"/>
                    </a:lnL>
                    <a:lnT w="12700" cap="flat" cmpd="sng" algn="ctr">
                      <a:solidFill>
                        <a:srgbClr val="FF0000"/>
                      </a:solidFill>
                      <a:prstDash val="solid"/>
                      <a:round/>
                      <a:headEnd type="none" w="med" len="med"/>
                      <a:tailEnd type="none" w="med" len="med"/>
                    </a:lnT>
                    <a:noFill/>
                  </a:tcPr>
                </a:tc>
                <a:tc vMerge="1">
                  <a:txBody>
                    <a:bodyPr/>
                    <a:lstStyle/>
                    <a:p>
                      <a:endParaRPr lang="en-US" b="1" dirty="0">
                        <a:solidFill>
                          <a:schemeClr val="tx1"/>
                        </a:solidFill>
                        <a:latin typeface="Arial" panose="020B0604020202020204" pitchFamily="34" charset="0"/>
                        <a:cs typeface="Arial" panose="020B0604020202020204" pitchFamily="34" charset="0"/>
                      </a:endParaRPr>
                    </a:p>
                  </a:txBody>
                  <a:tcPr>
                    <a:noFill/>
                  </a:tcPr>
                </a:tc>
                <a:tc vMerge="1">
                  <a:txBody>
                    <a:bodyPr/>
                    <a:lstStyle/>
                    <a:p>
                      <a:endParaRPr lang="en-US" b="1" dirty="0">
                        <a:solidFill>
                          <a:schemeClr val="tx1"/>
                        </a:solidFill>
                        <a:latin typeface="Arial" panose="020B0604020202020204" pitchFamily="34" charset="0"/>
                        <a:cs typeface="Arial" panose="020B0604020202020204" pitchFamily="34" charset="0"/>
                      </a:endParaRPr>
                    </a:p>
                  </a:txBody>
                  <a:tcPr>
                    <a:noFill/>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3315613708"/>
              </p:ext>
            </p:extLst>
          </p:nvPr>
        </p:nvGraphicFramePr>
        <p:xfrm>
          <a:off x="411480" y="5608320"/>
          <a:ext cx="5710339" cy="518160"/>
        </p:xfrm>
        <a:graphic>
          <a:graphicData uri="http://schemas.openxmlformats.org/drawingml/2006/table">
            <a:tbl>
              <a:tblPr firstRow="1" bandRow="1">
                <a:tableStyleId>{5C22544A-7EE6-4342-B048-85BDC9FD1C3A}</a:tableStyleId>
              </a:tblPr>
              <a:tblGrid>
                <a:gridCol w="1387259"/>
                <a:gridCol w="1645920"/>
                <a:gridCol w="731520"/>
                <a:gridCol w="208280"/>
                <a:gridCol w="1737360"/>
              </a:tblGrid>
              <a:tr h="228600">
                <a:tc>
                  <a:txBody>
                    <a:bodyPr/>
                    <a:lstStyle/>
                    <a:p>
                      <a:pPr algn="ctr"/>
                      <a:r>
                        <a:rPr lang="en-US" sz="1100" b="1" dirty="0" smtClean="0">
                          <a:solidFill>
                            <a:srgbClr val="FF0000"/>
                          </a:solidFill>
                          <a:latin typeface="Arial" panose="020B0604020202020204" pitchFamily="34" charset="0"/>
                          <a:cs typeface="Arial" panose="020B0604020202020204" pitchFamily="34" charset="0"/>
                        </a:rPr>
                        <a:t>3.4</a:t>
                      </a:r>
                      <a:r>
                        <a:rPr lang="en-US" sz="1100" b="1" baseline="0" dirty="0" smtClean="0">
                          <a:solidFill>
                            <a:srgbClr val="FF0000"/>
                          </a:solidFill>
                          <a:latin typeface="Arial" panose="020B0604020202020204" pitchFamily="34" charset="0"/>
                          <a:cs typeface="Arial" panose="020B0604020202020204" pitchFamily="34" charset="0"/>
                        </a:rPr>
                        <a:t> x 10</a:t>
                      </a:r>
                      <a:r>
                        <a:rPr lang="en-US" sz="1400" b="1" baseline="30000" dirty="0" smtClean="0">
                          <a:solidFill>
                            <a:srgbClr val="FF0000"/>
                          </a:solidFill>
                          <a:latin typeface="Arial" panose="020B0604020202020204" pitchFamily="34" charset="0"/>
                          <a:cs typeface="Arial" panose="020B0604020202020204" pitchFamily="34" charset="0"/>
                        </a:rPr>
                        <a:t>-13</a:t>
                      </a:r>
                      <a:r>
                        <a:rPr lang="en-US" sz="1100" b="1" baseline="0" dirty="0" smtClean="0">
                          <a:solidFill>
                            <a:srgbClr val="FF0000"/>
                          </a:solidFill>
                          <a:latin typeface="Arial" panose="020B0604020202020204" pitchFamily="34" charset="0"/>
                          <a:cs typeface="Arial" panose="020B0604020202020204" pitchFamily="34" charset="0"/>
                        </a:rPr>
                        <a:t> mol</a:t>
                      </a:r>
                      <a:endParaRPr lang="en-US" sz="1100" b="1" baseline="0" dirty="0">
                        <a:solidFill>
                          <a:srgbClr val="FF0000"/>
                        </a:solidFill>
                        <a:latin typeface="Arial" panose="020B0604020202020204" pitchFamily="34" charset="0"/>
                        <a:cs typeface="Arial" panose="020B0604020202020204" pitchFamily="34" charset="0"/>
                      </a:endParaRPr>
                    </a:p>
                  </a:txBody>
                  <a:tcPr anchor="ctr">
                    <a:lnR w="12700" cap="flat" cmpd="sng" algn="ctr">
                      <a:solidFill>
                        <a:srgbClr val="FF0000"/>
                      </a:solidFill>
                      <a:prstDash val="solid"/>
                      <a:round/>
                      <a:headEnd type="none" w="med" len="med"/>
                      <a:tailEnd type="none" w="med" len="med"/>
                    </a:lnR>
                    <a:lnB w="12700" cap="flat" cmpd="sng" algn="ctr">
                      <a:solidFill>
                        <a:srgbClr val="FF0000"/>
                      </a:solidFill>
                      <a:prstDash val="solid"/>
                      <a:round/>
                      <a:headEnd type="none" w="med" len="med"/>
                      <a:tailEnd type="none" w="med" len="med"/>
                    </a:lnB>
                    <a:noFill/>
                  </a:tcPr>
                </a:tc>
                <a:tc>
                  <a:txBody>
                    <a:bodyPr/>
                    <a:lstStyle/>
                    <a:p>
                      <a:pPr algn="ctr"/>
                      <a:r>
                        <a:rPr lang="en-US" sz="1100" b="1" dirty="0" smtClean="0">
                          <a:solidFill>
                            <a:srgbClr val="FF0000"/>
                          </a:solidFill>
                          <a:latin typeface="Arial" panose="020B0604020202020204" pitchFamily="34" charset="0"/>
                          <a:cs typeface="Arial" panose="020B0604020202020204" pitchFamily="34" charset="0"/>
                        </a:rPr>
                        <a:t>6.02</a:t>
                      </a:r>
                      <a:r>
                        <a:rPr lang="en-US" sz="1100" b="1" baseline="0" dirty="0" smtClean="0">
                          <a:solidFill>
                            <a:srgbClr val="FF0000"/>
                          </a:solidFill>
                          <a:latin typeface="Arial" panose="020B0604020202020204" pitchFamily="34" charset="0"/>
                          <a:cs typeface="Arial" panose="020B0604020202020204" pitchFamily="34" charset="0"/>
                        </a:rPr>
                        <a:t> x 10</a:t>
                      </a:r>
                      <a:r>
                        <a:rPr lang="en-US" sz="1400" b="1" baseline="30000" dirty="0" smtClean="0">
                          <a:solidFill>
                            <a:srgbClr val="FF0000"/>
                          </a:solidFill>
                          <a:latin typeface="Arial" panose="020B0604020202020204" pitchFamily="34" charset="0"/>
                          <a:cs typeface="Arial" panose="020B0604020202020204" pitchFamily="34" charset="0"/>
                        </a:rPr>
                        <a:t>23</a:t>
                      </a:r>
                      <a:r>
                        <a:rPr lang="en-US" sz="1100" b="1" baseline="0" dirty="0" smtClean="0">
                          <a:solidFill>
                            <a:srgbClr val="FF0000"/>
                          </a:solidFill>
                          <a:latin typeface="Arial" panose="020B0604020202020204" pitchFamily="34" charset="0"/>
                          <a:cs typeface="Arial" panose="020B0604020202020204" pitchFamily="34" charset="0"/>
                        </a:rPr>
                        <a:t> </a:t>
                      </a:r>
                      <a:r>
                        <a:rPr lang="en-US" sz="1100" b="1" baseline="0" dirty="0" smtClean="0">
                          <a:solidFill>
                            <a:srgbClr val="FF0000"/>
                          </a:solidFill>
                          <a:latin typeface="Symbol" panose="05050102010706020507" pitchFamily="18" charset="2"/>
                          <a:cs typeface="Arial" panose="020B0604020202020204" pitchFamily="34" charset="0"/>
                        </a:rPr>
                        <a:t>a</a:t>
                      </a:r>
                      <a:r>
                        <a:rPr lang="en-US" sz="1100" b="1" baseline="0" dirty="0" smtClean="0">
                          <a:solidFill>
                            <a:srgbClr val="FF0000"/>
                          </a:solidFill>
                          <a:latin typeface="Arial" panose="020B0604020202020204" pitchFamily="34" charset="0"/>
                          <a:cs typeface="Arial" panose="020B0604020202020204" pitchFamily="34" charset="0"/>
                        </a:rPr>
                        <a:t> particles</a:t>
                      </a:r>
                      <a:endParaRPr lang="en-US" sz="1100" b="1" dirty="0">
                        <a:solidFill>
                          <a:srgbClr val="FF0000"/>
                        </a:solidFill>
                        <a:latin typeface="Arial" panose="020B0604020202020204" pitchFamily="34" charset="0"/>
                        <a:cs typeface="Arial" panose="020B0604020202020204" pitchFamily="34" charset="0"/>
                      </a:endParaRPr>
                    </a:p>
                  </a:txBody>
                  <a:tcPr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B w="12700" cap="flat" cmpd="sng" algn="ctr">
                      <a:solidFill>
                        <a:srgbClr val="FF0000"/>
                      </a:solidFill>
                      <a:prstDash val="solid"/>
                      <a:round/>
                      <a:headEnd type="none" w="med" len="med"/>
                      <a:tailEnd type="none" w="med" len="med"/>
                    </a:lnB>
                    <a:noFill/>
                  </a:tcPr>
                </a:tc>
                <a:tc>
                  <a:txBody>
                    <a:bodyPr/>
                    <a:lstStyle/>
                    <a:p>
                      <a:pPr algn="ctr"/>
                      <a:r>
                        <a:rPr lang="en-US" sz="1100" b="1" dirty="0" smtClean="0">
                          <a:solidFill>
                            <a:srgbClr val="FF0000"/>
                          </a:solidFill>
                          <a:latin typeface="Arial" panose="020B0604020202020204" pitchFamily="34" charset="0"/>
                          <a:cs typeface="Arial" panose="020B0604020202020204" pitchFamily="34" charset="0"/>
                        </a:rPr>
                        <a:t>5.7 min</a:t>
                      </a:r>
                      <a:endParaRPr lang="en-US" sz="1100" b="1" dirty="0">
                        <a:solidFill>
                          <a:srgbClr val="FF0000"/>
                        </a:solidFill>
                        <a:latin typeface="Arial" panose="020B0604020202020204" pitchFamily="34" charset="0"/>
                        <a:cs typeface="Arial" panose="020B0604020202020204" pitchFamily="34" charset="0"/>
                      </a:endParaRPr>
                    </a:p>
                  </a:txBody>
                  <a:tcPr anchor="ctr">
                    <a:lnL w="12700" cap="flat" cmpd="sng" algn="ctr">
                      <a:solidFill>
                        <a:srgbClr val="FF0000"/>
                      </a:solidFill>
                      <a:prstDash val="solid"/>
                      <a:round/>
                      <a:headEnd type="none" w="med" len="med"/>
                      <a:tailEnd type="none" w="med" len="med"/>
                    </a:lnL>
                    <a:lnB w="12700" cap="flat" cmpd="sng" algn="ctr">
                      <a:solidFill>
                        <a:srgbClr val="FF0000"/>
                      </a:solidFill>
                      <a:prstDash val="solid"/>
                      <a:round/>
                      <a:headEnd type="none" w="med" len="med"/>
                      <a:tailEnd type="none" w="med" len="med"/>
                    </a:lnB>
                    <a:noFill/>
                  </a:tcPr>
                </a:tc>
                <a:tc rowSpan="2">
                  <a:txBody>
                    <a:bodyPr/>
                    <a:lstStyle/>
                    <a:p>
                      <a:pPr algn="ctr"/>
                      <a:r>
                        <a:rPr lang="en-US" sz="1100" b="1" dirty="0" smtClean="0">
                          <a:solidFill>
                            <a:srgbClr val="FF0000"/>
                          </a:solidFill>
                          <a:latin typeface="Arial" panose="020B0604020202020204" pitchFamily="34" charset="0"/>
                          <a:cs typeface="Arial" panose="020B0604020202020204" pitchFamily="34" charset="0"/>
                        </a:rPr>
                        <a:t>=</a:t>
                      </a:r>
                      <a:endParaRPr lang="en-US" sz="1100" b="1" dirty="0">
                        <a:solidFill>
                          <a:srgbClr val="FF0000"/>
                        </a:solidFill>
                        <a:latin typeface="Arial" panose="020B0604020202020204" pitchFamily="34" charset="0"/>
                        <a:cs typeface="Arial" panose="020B0604020202020204" pitchFamily="34" charset="0"/>
                      </a:endParaRPr>
                    </a:p>
                  </a:txBody>
                  <a:tcPr anchor="ctr">
                    <a:noFill/>
                  </a:tcPr>
                </a:tc>
                <a:tc rowSpan="2">
                  <a:txBody>
                    <a:bodyPr/>
                    <a:lstStyle/>
                    <a:p>
                      <a:pPr algn="ctr"/>
                      <a:r>
                        <a:rPr lang="en-US" sz="1100" b="1" dirty="0" smtClean="0">
                          <a:solidFill>
                            <a:srgbClr val="FF0000"/>
                          </a:solidFill>
                          <a:latin typeface="Arial" panose="020B0604020202020204" pitchFamily="34" charset="0"/>
                          <a:cs typeface="Arial" panose="020B0604020202020204" pitchFamily="34" charset="0"/>
                        </a:rPr>
                        <a:t>1.2</a:t>
                      </a:r>
                      <a:r>
                        <a:rPr lang="en-US" sz="1100" b="1" baseline="0" dirty="0" smtClean="0">
                          <a:solidFill>
                            <a:srgbClr val="FF0000"/>
                          </a:solidFill>
                          <a:latin typeface="Arial" panose="020B0604020202020204" pitchFamily="34" charset="0"/>
                          <a:cs typeface="Arial" panose="020B0604020202020204" pitchFamily="34" charset="0"/>
                        </a:rPr>
                        <a:t> x 10</a:t>
                      </a:r>
                      <a:r>
                        <a:rPr lang="en-US" sz="1400" b="1" baseline="30000" dirty="0" smtClean="0">
                          <a:solidFill>
                            <a:srgbClr val="FF0000"/>
                          </a:solidFill>
                          <a:latin typeface="Arial" panose="020B0604020202020204" pitchFamily="34" charset="0"/>
                          <a:cs typeface="Arial" panose="020B0604020202020204" pitchFamily="34" charset="0"/>
                        </a:rPr>
                        <a:t>12</a:t>
                      </a:r>
                      <a:r>
                        <a:rPr lang="en-US" sz="1100" b="1" baseline="0" dirty="0" smtClean="0">
                          <a:solidFill>
                            <a:srgbClr val="FF0000"/>
                          </a:solidFill>
                          <a:latin typeface="Arial" panose="020B0604020202020204" pitchFamily="34" charset="0"/>
                          <a:cs typeface="Arial" panose="020B0604020202020204" pitchFamily="34" charset="0"/>
                        </a:rPr>
                        <a:t> </a:t>
                      </a:r>
                      <a:r>
                        <a:rPr lang="en-US" sz="1100" b="1" baseline="0" dirty="0" smtClean="0">
                          <a:solidFill>
                            <a:srgbClr val="FF0000"/>
                          </a:solidFill>
                          <a:latin typeface="Symbol" panose="05050102010706020507" pitchFamily="18" charset="2"/>
                          <a:cs typeface="Arial" panose="020B0604020202020204" pitchFamily="34" charset="0"/>
                        </a:rPr>
                        <a:t>a</a:t>
                      </a:r>
                      <a:r>
                        <a:rPr lang="en-US" sz="1100" b="1" baseline="0" dirty="0" smtClean="0">
                          <a:solidFill>
                            <a:srgbClr val="FF0000"/>
                          </a:solidFill>
                          <a:latin typeface="Arial" panose="020B0604020202020204" pitchFamily="34" charset="0"/>
                          <a:cs typeface="Arial" panose="020B0604020202020204" pitchFamily="34" charset="0"/>
                        </a:rPr>
                        <a:t> particles</a:t>
                      </a:r>
                      <a:endParaRPr lang="en-US" sz="1100" b="1" dirty="0">
                        <a:solidFill>
                          <a:srgbClr val="FF0000"/>
                        </a:solidFill>
                        <a:latin typeface="Arial" panose="020B0604020202020204" pitchFamily="34" charset="0"/>
                        <a:cs typeface="Arial" panose="020B0604020202020204" pitchFamily="34" charset="0"/>
                      </a:endParaRPr>
                    </a:p>
                  </a:txBody>
                  <a:tcPr anchor="ctr">
                    <a:noFill/>
                  </a:tcPr>
                </a:tc>
              </a:tr>
              <a:tr h="228600">
                <a:tc>
                  <a:txBody>
                    <a:bodyPr/>
                    <a:lstStyle/>
                    <a:p>
                      <a:pPr algn="ctr"/>
                      <a:r>
                        <a:rPr lang="en-US" sz="1100" b="1" dirty="0" smtClean="0">
                          <a:solidFill>
                            <a:srgbClr val="FF0000"/>
                          </a:solidFill>
                          <a:latin typeface="Arial" panose="020B0604020202020204" pitchFamily="34" charset="0"/>
                          <a:cs typeface="Arial" panose="020B0604020202020204" pitchFamily="34" charset="0"/>
                        </a:rPr>
                        <a:t>1 min</a:t>
                      </a:r>
                      <a:endParaRPr lang="en-US" sz="1100" b="1" dirty="0">
                        <a:solidFill>
                          <a:srgbClr val="FF0000"/>
                        </a:solidFill>
                        <a:latin typeface="Arial" panose="020B0604020202020204" pitchFamily="34" charset="0"/>
                        <a:cs typeface="Arial" panose="020B0604020202020204" pitchFamily="34" charset="0"/>
                      </a:endParaRPr>
                    </a:p>
                  </a:txBody>
                  <a:tcPr anchor="ctr">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noFill/>
                  </a:tcPr>
                </a:tc>
                <a:tc>
                  <a:txBody>
                    <a:bodyPr/>
                    <a:lstStyle/>
                    <a:p>
                      <a:pPr algn="ctr"/>
                      <a:r>
                        <a:rPr lang="en-US" sz="1100" b="1" dirty="0" smtClean="0">
                          <a:solidFill>
                            <a:srgbClr val="FF0000"/>
                          </a:solidFill>
                          <a:latin typeface="Arial" panose="020B0604020202020204" pitchFamily="34" charset="0"/>
                          <a:cs typeface="Arial" panose="020B0604020202020204" pitchFamily="34" charset="0"/>
                        </a:rPr>
                        <a:t>1 mol</a:t>
                      </a:r>
                      <a:endParaRPr lang="en-US" sz="1100" b="1" dirty="0">
                        <a:solidFill>
                          <a:srgbClr val="FF0000"/>
                        </a:solidFill>
                        <a:latin typeface="Arial" panose="020B0604020202020204" pitchFamily="34" charset="0"/>
                        <a:cs typeface="Arial" panose="020B0604020202020204" pitchFamily="34" charset="0"/>
                      </a:endParaRPr>
                    </a:p>
                  </a:txBody>
                  <a:tcPr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noFill/>
                  </a:tcPr>
                </a:tc>
                <a:tc>
                  <a:txBody>
                    <a:bodyPr/>
                    <a:lstStyle/>
                    <a:p>
                      <a:pPr algn="ctr"/>
                      <a:endParaRPr lang="en-US" sz="1100" b="1" dirty="0">
                        <a:solidFill>
                          <a:srgbClr val="FF0000"/>
                        </a:solidFill>
                        <a:latin typeface="Arial" panose="020B0604020202020204" pitchFamily="34" charset="0"/>
                        <a:cs typeface="Arial" panose="020B0604020202020204" pitchFamily="34" charset="0"/>
                      </a:endParaRPr>
                    </a:p>
                  </a:txBody>
                  <a:tcPr anchor="ctr">
                    <a:lnL w="12700" cap="flat" cmpd="sng" algn="ctr">
                      <a:solidFill>
                        <a:srgbClr val="FF0000"/>
                      </a:solidFill>
                      <a:prstDash val="solid"/>
                      <a:round/>
                      <a:headEnd type="none" w="med" len="med"/>
                      <a:tailEnd type="none" w="med" len="med"/>
                    </a:lnL>
                    <a:lnT w="12700" cap="flat" cmpd="sng" algn="ctr">
                      <a:solidFill>
                        <a:srgbClr val="FF0000"/>
                      </a:solidFill>
                      <a:prstDash val="solid"/>
                      <a:round/>
                      <a:headEnd type="none" w="med" len="med"/>
                      <a:tailEnd type="none" w="med" len="med"/>
                    </a:lnT>
                    <a:noFill/>
                  </a:tcPr>
                </a:tc>
                <a:tc vMerge="1">
                  <a:txBody>
                    <a:bodyPr/>
                    <a:lstStyle/>
                    <a:p>
                      <a:endParaRPr lang="en-US" b="1" dirty="0">
                        <a:solidFill>
                          <a:schemeClr val="tx1"/>
                        </a:solidFill>
                        <a:latin typeface="Arial" panose="020B0604020202020204" pitchFamily="34" charset="0"/>
                        <a:cs typeface="Arial" panose="020B0604020202020204" pitchFamily="34" charset="0"/>
                      </a:endParaRPr>
                    </a:p>
                  </a:txBody>
                  <a:tcPr>
                    <a:noFill/>
                  </a:tcPr>
                </a:tc>
                <a:tc vMerge="1">
                  <a:txBody>
                    <a:bodyPr/>
                    <a:lstStyle/>
                    <a:p>
                      <a:endParaRPr lang="en-US" b="1" dirty="0">
                        <a:solidFill>
                          <a:schemeClr val="tx1"/>
                        </a:solidFill>
                        <a:latin typeface="Arial" panose="020B0604020202020204" pitchFamily="34" charset="0"/>
                        <a:cs typeface="Arial" panose="020B0604020202020204" pitchFamily="34" charset="0"/>
                      </a:endParaRPr>
                    </a:p>
                  </a:txBody>
                  <a:tcPr>
                    <a:noFill/>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3025097588"/>
              </p:ext>
            </p:extLst>
          </p:nvPr>
        </p:nvGraphicFramePr>
        <p:xfrm>
          <a:off x="411480" y="2238093"/>
          <a:ext cx="5745835" cy="518160"/>
        </p:xfrm>
        <a:graphic>
          <a:graphicData uri="http://schemas.openxmlformats.org/drawingml/2006/table">
            <a:tbl>
              <a:tblPr firstRow="1" bandRow="1">
                <a:tableStyleId>{5C22544A-7EE6-4342-B048-85BDC9FD1C3A}</a:tableStyleId>
              </a:tblPr>
              <a:tblGrid>
                <a:gridCol w="1828800"/>
                <a:gridCol w="1828800"/>
                <a:gridCol w="259435"/>
                <a:gridCol w="1828800"/>
              </a:tblGrid>
              <a:tr h="228600">
                <a:tc>
                  <a:txBody>
                    <a:bodyPr/>
                    <a:lstStyle/>
                    <a:p>
                      <a:pPr algn="ctr"/>
                      <a:r>
                        <a:rPr lang="en-US" sz="1100" b="1" dirty="0" smtClean="0">
                          <a:solidFill>
                            <a:srgbClr val="FF0000"/>
                          </a:solidFill>
                          <a:latin typeface="Arial" panose="020B0604020202020204" pitchFamily="34" charset="0"/>
                          <a:cs typeface="Arial" panose="020B0604020202020204" pitchFamily="34" charset="0"/>
                        </a:rPr>
                        <a:t>4.75</a:t>
                      </a:r>
                      <a:r>
                        <a:rPr lang="en-US" sz="1100" b="1" baseline="0" dirty="0" smtClean="0">
                          <a:solidFill>
                            <a:srgbClr val="FF0000"/>
                          </a:solidFill>
                          <a:latin typeface="Arial" panose="020B0604020202020204" pitchFamily="34" charset="0"/>
                          <a:cs typeface="Arial" panose="020B0604020202020204" pitchFamily="34" charset="0"/>
                        </a:rPr>
                        <a:t> x 10</a:t>
                      </a:r>
                      <a:r>
                        <a:rPr lang="en-US" sz="1400" b="1" baseline="30000" dirty="0" smtClean="0">
                          <a:solidFill>
                            <a:srgbClr val="FF0000"/>
                          </a:solidFill>
                          <a:latin typeface="Arial" panose="020B0604020202020204" pitchFamily="34" charset="0"/>
                          <a:cs typeface="Arial" panose="020B0604020202020204" pitchFamily="34" charset="0"/>
                        </a:rPr>
                        <a:t>3</a:t>
                      </a:r>
                      <a:r>
                        <a:rPr lang="en-US" sz="1100" b="1" baseline="0" dirty="0" smtClean="0">
                          <a:solidFill>
                            <a:srgbClr val="FF0000"/>
                          </a:solidFill>
                          <a:latin typeface="Arial" panose="020B0604020202020204" pitchFamily="34" charset="0"/>
                          <a:cs typeface="Arial" panose="020B0604020202020204" pitchFamily="34" charset="0"/>
                        </a:rPr>
                        <a:t> mol</a:t>
                      </a:r>
                      <a:endParaRPr lang="en-US" sz="1100" b="1" baseline="0" dirty="0">
                        <a:solidFill>
                          <a:srgbClr val="FF0000"/>
                        </a:solidFill>
                        <a:latin typeface="Arial" panose="020B0604020202020204" pitchFamily="34" charset="0"/>
                        <a:cs typeface="Arial" panose="020B0604020202020204" pitchFamily="34" charset="0"/>
                      </a:endParaRPr>
                    </a:p>
                  </a:txBody>
                  <a:tcPr anchor="ctr">
                    <a:lnR w="12700" cap="flat" cmpd="sng" algn="ctr">
                      <a:solidFill>
                        <a:srgbClr val="FF0000"/>
                      </a:solidFill>
                      <a:prstDash val="solid"/>
                      <a:round/>
                      <a:headEnd type="none" w="med" len="med"/>
                      <a:tailEnd type="none" w="med" len="med"/>
                    </a:lnR>
                    <a:lnB w="12700" cap="flat" cmpd="sng" algn="ctr">
                      <a:solidFill>
                        <a:srgbClr val="FF0000"/>
                      </a:solidFill>
                      <a:prstDash val="solid"/>
                      <a:round/>
                      <a:headEnd type="none" w="med" len="med"/>
                      <a:tailEnd type="none" w="med" len="med"/>
                    </a:lnB>
                    <a:noFill/>
                  </a:tcPr>
                </a:tc>
                <a:tc>
                  <a:txBody>
                    <a:bodyPr/>
                    <a:lstStyle/>
                    <a:p>
                      <a:pPr algn="ctr"/>
                      <a:r>
                        <a:rPr lang="en-US" sz="1100" b="1" dirty="0" smtClean="0">
                          <a:solidFill>
                            <a:srgbClr val="FF0000"/>
                          </a:solidFill>
                          <a:latin typeface="Arial" panose="020B0604020202020204" pitchFamily="34" charset="0"/>
                          <a:cs typeface="Arial" panose="020B0604020202020204" pitchFamily="34" charset="0"/>
                        </a:rPr>
                        <a:t>6.02</a:t>
                      </a:r>
                      <a:r>
                        <a:rPr lang="en-US" sz="1100" b="1" baseline="0" dirty="0" smtClean="0">
                          <a:solidFill>
                            <a:srgbClr val="FF0000"/>
                          </a:solidFill>
                          <a:latin typeface="Arial" panose="020B0604020202020204" pitchFamily="34" charset="0"/>
                          <a:cs typeface="Arial" panose="020B0604020202020204" pitchFamily="34" charset="0"/>
                        </a:rPr>
                        <a:t> x 10</a:t>
                      </a:r>
                      <a:r>
                        <a:rPr lang="en-US" sz="1400" b="1" baseline="30000" dirty="0" smtClean="0">
                          <a:solidFill>
                            <a:srgbClr val="FF0000"/>
                          </a:solidFill>
                          <a:latin typeface="Arial" panose="020B0604020202020204" pitchFamily="34" charset="0"/>
                          <a:cs typeface="Arial" panose="020B0604020202020204" pitchFamily="34" charset="0"/>
                        </a:rPr>
                        <a:t>23</a:t>
                      </a:r>
                      <a:r>
                        <a:rPr lang="en-US" sz="1100" b="1" baseline="0" dirty="0" smtClean="0">
                          <a:solidFill>
                            <a:srgbClr val="FF0000"/>
                          </a:solidFill>
                          <a:latin typeface="Arial" panose="020B0604020202020204" pitchFamily="34" charset="0"/>
                          <a:cs typeface="Arial" panose="020B0604020202020204" pitchFamily="34" charset="0"/>
                        </a:rPr>
                        <a:t> atoms</a:t>
                      </a:r>
                      <a:endParaRPr lang="en-US" sz="1100" b="1" dirty="0">
                        <a:solidFill>
                          <a:srgbClr val="FF0000"/>
                        </a:solidFill>
                        <a:latin typeface="Arial" panose="020B0604020202020204" pitchFamily="34" charset="0"/>
                        <a:cs typeface="Arial" panose="020B0604020202020204" pitchFamily="34" charset="0"/>
                      </a:endParaRPr>
                    </a:p>
                  </a:txBody>
                  <a:tcPr anchor="ctr">
                    <a:lnL w="12700" cap="flat" cmpd="sng" algn="ctr">
                      <a:solidFill>
                        <a:srgbClr val="FF0000"/>
                      </a:solidFill>
                      <a:prstDash val="solid"/>
                      <a:round/>
                      <a:headEnd type="none" w="med" len="med"/>
                      <a:tailEnd type="none" w="med" len="med"/>
                    </a:lnL>
                    <a:lnB w="12700" cap="flat" cmpd="sng" algn="ctr">
                      <a:solidFill>
                        <a:srgbClr val="FF0000"/>
                      </a:solidFill>
                      <a:prstDash val="solid"/>
                      <a:round/>
                      <a:headEnd type="none" w="med" len="med"/>
                      <a:tailEnd type="none" w="med" len="med"/>
                    </a:lnB>
                    <a:noFill/>
                  </a:tcPr>
                </a:tc>
                <a:tc rowSpan="2">
                  <a:txBody>
                    <a:bodyPr/>
                    <a:lstStyle/>
                    <a:p>
                      <a:pPr algn="ctr"/>
                      <a:r>
                        <a:rPr lang="en-US" sz="1100" b="1" dirty="0" smtClean="0">
                          <a:solidFill>
                            <a:srgbClr val="FF0000"/>
                          </a:solidFill>
                          <a:latin typeface="Arial" panose="020B0604020202020204" pitchFamily="34" charset="0"/>
                          <a:cs typeface="Arial" panose="020B0604020202020204" pitchFamily="34" charset="0"/>
                        </a:rPr>
                        <a:t>=</a:t>
                      </a:r>
                      <a:endParaRPr lang="en-US" sz="1100" b="1" dirty="0">
                        <a:solidFill>
                          <a:srgbClr val="FF0000"/>
                        </a:solidFill>
                        <a:latin typeface="Arial" panose="020B0604020202020204" pitchFamily="34" charset="0"/>
                        <a:cs typeface="Arial" panose="020B0604020202020204" pitchFamily="34" charset="0"/>
                      </a:endParaRPr>
                    </a:p>
                  </a:txBody>
                  <a:tcPr anchor="ctr">
                    <a:noFill/>
                  </a:tcPr>
                </a:tc>
                <a:tc rowSpan="2">
                  <a:txBody>
                    <a:bodyPr/>
                    <a:lstStyle/>
                    <a:p>
                      <a:pPr algn="ctr"/>
                      <a:r>
                        <a:rPr lang="en-US" sz="1100" b="1" dirty="0" smtClean="0">
                          <a:solidFill>
                            <a:srgbClr val="FF0000"/>
                          </a:solidFill>
                          <a:latin typeface="Arial" panose="020B0604020202020204" pitchFamily="34" charset="0"/>
                          <a:cs typeface="Arial" panose="020B0604020202020204" pitchFamily="34" charset="0"/>
                        </a:rPr>
                        <a:t>2.86 x 10</a:t>
                      </a:r>
                      <a:r>
                        <a:rPr lang="en-US" sz="1400" b="1" baseline="30000" dirty="0" smtClean="0">
                          <a:solidFill>
                            <a:srgbClr val="FF0000"/>
                          </a:solidFill>
                          <a:latin typeface="Arial" panose="020B0604020202020204" pitchFamily="34" charset="0"/>
                          <a:cs typeface="Arial" panose="020B0604020202020204" pitchFamily="34" charset="0"/>
                        </a:rPr>
                        <a:t>27</a:t>
                      </a:r>
                      <a:r>
                        <a:rPr lang="en-US" sz="1100" b="1" dirty="0" smtClean="0">
                          <a:solidFill>
                            <a:srgbClr val="FF0000"/>
                          </a:solidFill>
                          <a:latin typeface="Arial" panose="020B0604020202020204" pitchFamily="34" charset="0"/>
                          <a:cs typeface="Arial" panose="020B0604020202020204" pitchFamily="34" charset="0"/>
                        </a:rPr>
                        <a:t> atoms</a:t>
                      </a:r>
                      <a:endParaRPr lang="en-US" sz="1100" b="1" dirty="0">
                        <a:solidFill>
                          <a:srgbClr val="FF0000"/>
                        </a:solidFill>
                        <a:latin typeface="Arial" panose="020B0604020202020204" pitchFamily="34" charset="0"/>
                        <a:cs typeface="Arial" panose="020B0604020202020204" pitchFamily="34" charset="0"/>
                      </a:endParaRPr>
                    </a:p>
                  </a:txBody>
                  <a:tcPr anchor="ctr">
                    <a:noFill/>
                  </a:tcPr>
                </a:tc>
              </a:tr>
              <a:tr h="228600">
                <a:tc>
                  <a:txBody>
                    <a:bodyPr/>
                    <a:lstStyle/>
                    <a:p>
                      <a:pPr algn="ctr"/>
                      <a:endParaRPr lang="en-US" sz="1100" b="1" dirty="0">
                        <a:solidFill>
                          <a:srgbClr val="FF0000"/>
                        </a:solidFill>
                        <a:latin typeface="Arial" panose="020B0604020202020204" pitchFamily="34" charset="0"/>
                        <a:cs typeface="Arial" panose="020B0604020202020204" pitchFamily="34" charset="0"/>
                      </a:endParaRPr>
                    </a:p>
                  </a:txBody>
                  <a:tcPr anchor="ctr">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noFill/>
                  </a:tcPr>
                </a:tc>
                <a:tc>
                  <a:txBody>
                    <a:bodyPr/>
                    <a:lstStyle/>
                    <a:p>
                      <a:pPr algn="ctr"/>
                      <a:r>
                        <a:rPr lang="en-US" sz="1100" b="1" dirty="0" smtClean="0">
                          <a:solidFill>
                            <a:srgbClr val="FF0000"/>
                          </a:solidFill>
                          <a:latin typeface="Arial" panose="020B0604020202020204" pitchFamily="34" charset="0"/>
                          <a:cs typeface="Arial" panose="020B0604020202020204" pitchFamily="34" charset="0"/>
                        </a:rPr>
                        <a:t>1 mol</a:t>
                      </a:r>
                      <a:endParaRPr lang="en-US" sz="1100" b="1" dirty="0">
                        <a:solidFill>
                          <a:srgbClr val="FF0000"/>
                        </a:solidFill>
                        <a:latin typeface="Arial" panose="020B0604020202020204" pitchFamily="34" charset="0"/>
                        <a:cs typeface="Arial" panose="020B0604020202020204" pitchFamily="34" charset="0"/>
                      </a:endParaRPr>
                    </a:p>
                  </a:txBody>
                  <a:tcPr anchor="ctr">
                    <a:lnL w="12700" cap="flat" cmpd="sng" algn="ctr">
                      <a:solidFill>
                        <a:srgbClr val="FF0000"/>
                      </a:solidFill>
                      <a:prstDash val="solid"/>
                      <a:round/>
                      <a:headEnd type="none" w="med" len="med"/>
                      <a:tailEnd type="none" w="med" len="med"/>
                    </a:lnL>
                    <a:lnT w="12700" cap="flat" cmpd="sng" algn="ctr">
                      <a:solidFill>
                        <a:srgbClr val="FF0000"/>
                      </a:solidFill>
                      <a:prstDash val="solid"/>
                      <a:round/>
                      <a:headEnd type="none" w="med" len="med"/>
                      <a:tailEnd type="none" w="med" len="med"/>
                    </a:lnT>
                    <a:noFill/>
                  </a:tcPr>
                </a:tc>
                <a:tc vMerge="1">
                  <a:txBody>
                    <a:bodyPr/>
                    <a:lstStyle/>
                    <a:p>
                      <a:endParaRPr lang="en-US" b="1" dirty="0">
                        <a:solidFill>
                          <a:schemeClr val="tx1"/>
                        </a:solidFill>
                        <a:latin typeface="Arial" panose="020B0604020202020204" pitchFamily="34" charset="0"/>
                        <a:cs typeface="Arial" panose="020B0604020202020204" pitchFamily="34" charset="0"/>
                      </a:endParaRPr>
                    </a:p>
                  </a:txBody>
                  <a:tcPr>
                    <a:noFill/>
                  </a:tcPr>
                </a:tc>
                <a:tc vMerge="1">
                  <a:txBody>
                    <a:bodyPr/>
                    <a:lstStyle/>
                    <a:p>
                      <a:endParaRPr lang="en-US" b="1" dirty="0">
                        <a:solidFill>
                          <a:schemeClr val="tx1"/>
                        </a:solidFill>
                        <a:latin typeface="Arial" panose="020B0604020202020204" pitchFamily="34" charset="0"/>
                        <a:cs typeface="Arial" panose="020B0604020202020204" pitchFamily="34" charset="0"/>
                      </a:endParaRPr>
                    </a:p>
                  </a:txBody>
                  <a:tcPr>
                    <a:noFill/>
                  </a:tcPr>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3421611737"/>
              </p:ext>
            </p:extLst>
          </p:nvPr>
        </p:nvGraphicFramePr>
        <p:xfrm>
          <a:off x="411480" y="6954520"/>
          <a:ext cx="6151880" cy="518160"/>
        </p:xfrm>
        <a:graphic>
          <a:graphicData uri="http://schemas.openxmlformats.org/drawingml/2006/table">
            <a:tbl>
              <a:tblPr firstRow="1" bandRow="1">
                <a:tableStyleId>{5C22544A-7EE6-4342-B048-85BDC9FD1C3A}</a:tableStyleId>
              </a:tblPr>
              <a:tblGrid>
                <a:gridCol w="1554480"/>
                <a:gridCol w="1554480"/>
                <a:gridCol w="1645920"/>
                <a:gridCol w="208280"/>
                <a:gridCol w="1188720"/>
              </a:tblGrid>
              <a:tr h="228600">
                <a:tc>
                  <a:txBody>
                    <a:bodyPr/>
                    <a:lstStyle/>
                    <a:p>
                      <a:pPr algn="ctr"/>
                      <a:r>
                        <a:rPr lang="en-US" sz="1100" b="1" dirty="0" smtClean="0">
                          <a:solidFill>
                            <a:srgbClr val="FF0000"/>
                          </a:solidFill>
                          <a:latin typeface="Arial" panose="020B0604020202020204" pitchFamily="34" charset="0"/>
                          <a:cs typeface="Arial" panose="020B0604020202020204" pitchFamily="34" charset="0"/>
                        </a:rPr>
                        <a:t>7.87</a:t>
                      </a:r>
                      <a:r>
                        <a:rPr lang="en-US" sz="1100" b="1" baseline="0" dirty="0" smtClean="0">
                          <a:solidFill>
                            <a:srgbClr val="FF0000"/>
                          </a:solidFill>
                          <a:latin typeface="Arial" panose="020B0604020202020204" pitchFamily="34" charset="0"/>
                          <a:cs typeface="Arial" panose="020B0604020202020204" pitchFamily="34" charset="0"/>
                        </a:rPr>
                        <a:t> x 10</a:t>
                      </a:r>
                      <a:r>
                        <a:rPr lang="en-US" sz="1400" b="1" baseline="30000" dirty="0" smtClean="0">
                          <a:solidFill>
                            <a:srgbClr val="FF0000"/>
                          </a:solidFill>
                          <a:latin typeface="Arial" panose="020B0604020202020204" pitchFamily="34" charset="0"/>
                          <a:cs typeface="Arial" panose="020B0604020202020204" pitchFamily="34" charset="0"/>
                        </a:rPr>
                        <a:t>19</a:t>
                      </a:r>
                      <a:r>
                        <a:rPr lang="en-US" sz="1100" b="1" baseline="0" dirty="0" smtClean="0">
                          <a:solidFill>
                            <a:srgbClr val="FF0000"/>
                          </a:solidFill>
                          <a:latin typeface="Arial" panose="020B0604020202020204" pitchFamily="34" charset="0"/>
                          <a:cs typeface="Arial" panose="020B0604020202020204" pitchFamily="34" charset="0"/>
                        </a:rPr>
                        <a:t> O atoms</a:t>
                      </a:r>
                      <a:endParaRPr lang="en-US" sz="1100" b="1" baseline="0" dirty="0">
                        <a:solidFill>
                          <a:srgbClr val="FF0000"/>
                        </a:solidFill>
                        <a:latin typeface="Arial" panose="020B0604020202020204" pitchFamily="34" charset="0"/>
                        <a:cs typeface="Arial" panose="020B0604020202020204" pitchFamily="34" charset="0"/>
                      </a:endParaRPr>
                    </a:p>
                  </a:txBody>
                  <a:tcPr anchor="ctr">
                    <a:lnR w="12700" cap="flat" cmpd="sng" algn="ctr">
                      <a:solidFill>
                        <a:srgbClr val="FF0000"/>
                      </a:solidFill>
                      <a:prstDash val="solid"/>
                      <a:round/>
                      <a:headEnd type="none" w="med" len="med"/>
                      <a:tailEnd type="none" w="med" len="med"/>
                    </a:lnR>
                    <a:lnB w="12700" cap="flat" cmpd="sng" algn="ctr">
                      <a:solidFill>
                        <a:srgbClr val="FF0000"/>
                      </a:solidFill>
                      <a:prstDash val="solid"/>
                      <a:round/>
                      <a:headEnd type="none" w="med" len="med"/>
                      <a:tailEnd type="none" w="med" len="med"/>
                    </a:lnB>
                    <a:noFill/>
                  </a:tcPr>
                </a:tc>
                <a:tc>
                  <a:txBody>
                    <a:bodyPr/>
                    <a:lstStyle/>
                    <a:p>
                      <a:pPr algn="ctr"/>
                      <a:r>
                        <a:rPr lang="en-US" sz="1100" b="1" dirty="0" smtClean="0">
                          <a:solidFill>
                            <a:srgbClr val="FF0000"/>
                          </a:solidFill>
                          <a:latin typeface="Arial" panose="020B0604020202020204" pitchFamily="34" charset="0"/>
                          <a:cs typeface="Arial" panose="020B0604020202020204" pitchFamily="34" charset="0"/>
                        </a:rPr>
                        <a:t>1 </a:t>
                      </a:r>
                      <a:r>
                        <a:rPr lang="en-US" sz="1100" b="1" dirty="0" err="1" smtClean="0">
                          <a:solidFill>
                            <a:srgbClr val="FF0000"/>
                          </a:solidFill>
                          <a:latin typeface="Arial" panose="020B0604020202020204" pitchFamily="34" charset="0"/>
                          <a:cs typeface="Arial" panose="020B0604020202020204" pitchFamily="34" charset="0"/>
                        </a:rPr>
                        <a:t>Ti</a:t>
                      </a:r>
                      <a:r>
                        <a:rPr lang="en-US" sz="1100" b="1" dirty="0" smtClean="0">
                          <a:solidFill>
                            <a:srgbClr val="FF0000"/>
                          </a:solidFill>
                          <a:latin typeface="Arial" panose="020B0604020202020204" pitchFamily="34" charset="0"/>
                          <a:cs typeface="Arial" panose="020B0604020202020204" pitchFamily="34" charset="0"/>
                        </a:rPr>
                        <a:t>(NO</a:t>
                      </a:r>
                      <a:r>
                        <a:rPr lang="en-US" sz="1400" b="1" baseline="-25000" dirty="0" smtClean="0">
                          <a:solidFill>
                            <a:srgbClr val="FF0000"/>
                          </a:solidFill>
                          <a:latin typeface="Arial" panose="020B0604020202020204" pitchFamily="34" charset="0"/>
                          <a:cs typeface="Arial" panose="020B0604020202020204" pitchFamily="34" charset="0"/>
                        </a:rPr>
                        <a:t>3</a:t>
                      </a:r>
                      <a:r>
                        <a:rPr lang="en-US" sz="1100" b="1" dirty="0" smtClean="0">
                          <a:solidFill>
                            <a:srgbClr val="FF0000"/>
                          </a:solidFill>
                          <a:latin typeface="Arial" panose="020B0604020202020204" pitchFamily="34" charset="0"/>
                          <a:cs typeface="Arial" panose="020B0604020202020204" pitchFamily="34" charset="0"/>
                        </a:rPr>
                        <a:t>)</a:t>
                      </a:r>
                      <a:r>
                        <a:rPr lang="en-US" sz="1400" b="1" baseline="-25000" dirty="0" smtClean="0">
                          <a:solidFill>
                            <a:srgbClr val="FF0000"/>
                          </a:solidFill>
                          <a:latin typeface="Arial" panose="020B0604020202020204" pitchFamily="34" charset="0"/>
                          <a:cs typeface="Arial" panose="020B0604020202020204" pitchFamily="34" charset="0"/>
                        </a:rPr>
                        <a:t>4</a:t>
                      </a:r>
                      <a:r>
                        <a:rPr lang="en-US" sz="1100" b="1" dirty="0" smtClean="0">
                          <a:solidFill>
                            <a:srgbClr val="FF0000"/>
                          </a:solidFill>
                          <a:latin typeface="Arial" panose="020B0604020202020204" pitchFamily="34" charset="0"/>
                          <a:cs typeface="Arial" panose="020B0604020202020204" pitchFamily="34" charset="0"/>
                        </a:rPr>
                        <a:t> molecule</a:t>
                      </a:r>
                      <a:endParaRPr lang="en-US" sz="1100" b="1" dirty="0">
                        <a:solidFill>
                          <a:srgbClr val="FF0000"/>
                        </a:solidFill>
                        <a:latin typeface="Arial" panose="020B0604020202020204" pitchFamily="34" charset="0"/>
                        <a:cs typeface="Arial" panose="020B0604020202020204" pitchFamily="34" charset="0"/>
                      </a:endParaRPr>
                    </a:p>
                  </a:txBody>
                  <a:tcPr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B w="12700" cap="flat" cmpd="sng" algn="ctr">
                      <a:solidFill>
                        <a:srgbClr val="FF0000"/>
                      </a:solidFill>
                      <a:prstDash val="solid"/>
                      <a:round/>
                      <a:headEnd type="none" w="med" len="med"/>
                      <a:tailEnd type="none" w="med" len="med"/>
                    </a:lnB>
                    <a:noFill/>
                  </a:tcPr>
                </a:tc>
                <a:tc>
                  <a:txBody>
                    <a:bodyPr/>
                    <a:lstStyle/>
                    <a:p>
                      <a:pPr algn="ctr"/>
                      <a:r>
                        <a:rPr lang="en-US" sz="1100" b="1" dirty="0" smtClean="0">
                          <a:solidFill>
                            <a:srgbClr val="FF0000"/>
                          </a:solidFill>
                          <a:latin typeface="Arial" panose="020B0604020202020204" pitchFamily="34" charset="0"/>
                          <a:cs typeface="Arial" panose="020B0604020202020204" pitchFamily="34" charset="0"/>
                        </a:rPr>
                        <a:t>1 mol</a:t>
                      </a:r>
                      <a:endParaRPr lang="en-US" sz="1100" b="1" dirty="0">
                        <a:solidFill>
                          <a:srgbClr val="FF0000"/>
                        </a:solidFill>
                        <a:latin typeface="Arial" panose="020B0604020202020204" pitchFamily="34" charset="0"/>
                        <a:cs typeface="Arial" panose="020B0604020202020204" pitchFamily="34" charset="0"/>
                      </a:endParaRPr>
                    </a:p>
                  </a:txBody>
                  <a:tcPr anchor="ctr">
                    <a:lnL w="12700" cap="flat" cmpd="sng" algn="ctr">
                      <a:solidFill>
                        <a:srgbClr val="FF0000"/>
                      </a:solidFill>
                      <a:prstDash val="solid"/>
                      <a:round/>
                      <a:headEnd type="none" w="med" len="med"/>
                      <a:tailEnd type="none" w="med" len="med"/>
                    </a:lnL>
                    <a:lnB w="12700" cap="flat" cmpd="sng" algn="ctr">
                      <a:solidFill>
                        <a:srgbClr val="FF0000"/>
                      </a:solidFill>
                      <a:prstDash val="solid"/>
                      <a:round/>
                      <a:headEnd type="none" w="med" len="med"/>
                      <a:tailEnd type="none" w="med" len="med"/>
                    </a:lnB>
                    <a:noFill/>
                  </a:tcPr>
                </a:tc>
                <a:tc rowSpan="2">
                  <a:txBody>
                    <a:bodyPr/>
                    <a:lstStyle/>
                    <a:p>
                      <a:pPr algn="ctr"/>
                      <a:r>
                        <a:rPr lang="en-US" sz="1100" b="1" dirty="0" smtClean="0">
                          <a:solidFill>
                            <a:srgbClr val="FF0000"/>
                          </a:solidFill>
                          <a:latin typeface="Arial" panose="020B0604020202020204" pitchFamily="34" charset="0"/>
                          <a:cs typeface="Arial" panose="020B0604020202020204" pitchFamily="34" charset="0"/>
                        </a:rPr>
                        <a:t>=</a:t>
                      </a:r>
                      <a:endParaRPr lang="en-US" sz="1100" b="1" dirty="0">
                        <a:solidFill>
                          <a:srgbClr val="FF0000"/>
                        </a:solidFill>
                        <a:latin typeface="Arial" panose="020B0604020202020204" pitchFamily="34" charset="0"/>
                        <a:cs typeface="Arial" panose="020B0604020202020204" pitchFamily="34" charset="0"/>
                      </a:endParaRPr>
                    </a:p>
                  </a:txBody>
                  <a:tcPr anchor="ctr">
                    <a:noFill/>
                  </a:tcPr>
                </a:tc>
                <a:tc rowSpan="2">
                  <a:txBody>
                    <a:bodyPr/>
                    <a:lstStyle/>
                    <a:p>
                      <a:pPr algn="ctr"/>
                      <a:r>
                        <a:rPr lang="en-US" sz="1100" b="1" dirty="0" smtClean="0">
                          <a:solidFill>
                            <a:srgbClr val="FF0000"/>
                          </a:solidFill>
                          <a:latin typeface="Arial" panose="020B0604020202020204" pitchFamily="34" charset="0"/>
                          <a:cs typeface="Arial" panose="020B0604020202020204" pitchFamily="34" charset="0"/>
                        </a:rPr>
                        <a:t>1.09 x 10</a:t>
                      </a:r>
                      <a:r>
                        <a:rPr lang="en-US" sz="1400" b="1" baseline="30000" dirty="0" smtClean="0">
                          <a:solidFill>
                            <a:srgbClr val="FF0000"/>
                          </a:solidFill>
                          <a:latin typeface="Arial" panose="020B0604020202020204" pitchFamily="34" charset="0"/>
                          <a:cs typeface="Arial" panose="020B0604020202020204" pitchFamily="34" charset="0"/>
                        </a:rPr>
                        <a:t>-5</a:t>
                      </a:r>
                      <a:r>
                        <a:rPr lang="en-US" sz="1100" b="1" dirty="0" smtClean="0">
                          <a:solidFill>
                            <a:srgbClr val="FF0000"/>
                          </a:solidFill>
                          <a:latin typeface="Arial" panose="020B0604020202020204" pitchFamily="34" charset="0"/>
                          <a:cs typeface="Arial" panose="020B0604020202020204" pitchFamily="34" charset="0"/>
                        </a:rPr>
                        <a:t> mol</a:t>
                      </a:r>
                      <a:endParaRPr lang="en-US" sz="1100" b="1" dirty="0">
                        <a:solidFill>
                          <a:srgbClr val="FF0000"/>
                        </a:solidFill>
                        <a:latin typeface="Arial" panose="020B0604020202020204" pitchFamily="34" charset="0"/>
                        <a:cs typeface="Arial" panose="020B0604020202020204" pitchFamily="34" charset="0"/>
                      </a:endParaRPr>
                    </a:p>
                  </a:txBody>
                  <a:tcPr anchor="ctr">
                    <a:noFill/>
                  </a:tcPr>
                </a:tc>
              </a:tr>
              <a:tr h="228600">
                <a:tc>
                  <a:txBody>
                    <a:bodyPr/>
                    <a:lstStyle/>
                    <a:p>
                      <a:pPr algn="ctr"/>
                      <a:endParaRPr lang="en-US" sz="1100" b="1" dirty="0">
                        <a:solidFill>
                          <a:srgbClr val="FF0000"/>
                        </a:solidFill>
                        <a:latin typeface="Arial" panose="020B0604020202020204" pitchFamily="34" charset="0"/>
                        <a:cs typeface="Arial" panose="020B0604020202020204" pitchFamily="34" charset="0"/>
                      </a:endParaRPr>
                    </a:p>
                  </a:txBody>
                  <a:tcPr anchor="ctr">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noFill/>
                  </a:tcPr>
                </a:tc>
                <a:tc>
                  <a:txBody>
                    <a:bodyPr/>
                    <a:lstStyle/>
                    <a:p>
                      <a:pPr algn="ctr"/>
                      <a:r>
                        <a:rPr lang="en-US" sz="1100" b="1" dirty="0" smtClean="0">
                          <a:solidFill>
                            <a:srgbClr val="FF0000"/>
                          </a:solidFill>
                          <a:latin typeface="Arial" panose="020B0604020202020204" pitchFamily="34" charset="0"/>
                          <a:cs typeface="Arial" panose="020B0604020202020204" pitchFamily="34" charset="0"/>
                        </a:rPr>
                        <a:t>12 O</a:t>
                      </a:r>
                      <a:r>
                        <a:rPr lang="en-US" sz="1100" b="1" baseline="0" dirty="0" smtClean="0">
                          <a:solidFill>
                            <a:srgbClr val="FF0000"/>
                          </a:solidFill>
                          <a:latin typeface="Arial" panose="020B0604020202020204" pitchFamily="34" charset="0"/>
                          <a:cs typeface="Arial" panose="020B0604020202020204" pitchFamily="34" charset="0"/>
                        </a:rPr>
                        <a:t> atoms</a:t>
                      </a:r>
                      <a:endParaRPr lang="en-US" sz="1100" b="1" dirty="0">
                        <a:solidFill>
                          <a:srgbClr val="FF0000"/>
                        </a:solidFill>
                        <a:latin typeface="Arial" panose="020B0604020202020204" pitchFamily="34" charset="0"/>
                        <a:cs typeface="Arial" panose="020B0604020202020204" pitchFamily="34" charset="0"/>
                      </a:endParaRPr>
                    </a:p>
                  </a:txBody>
                  <a:tcPr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noFill/>
                  </a:tcPr>
                </a:tc>
                <a:tc>
                  <a:txBody>
                    <a:bodyPr/>
                    <a:lstStyle/>
                    <a:p>
                      <a:pPr algn="ctr"/>
                      <a:r>
                        <a:rPr lang="en-US" sz="1100" b="1" dirty="0" smtClean="0">
                          <a:solidFill>
                            <a:srgbClr val="FF0000"/>
                          </a:solidFill>
                          <a:latin typeface="Arial" panose="020B0604020202020204" pitchFamily="34" charset="0"/>
                          <a:cs typeface="Arial" panose="020B0604020202020204" pitchFamily="34" charset="0"/>
                        </a:rPr>
                        <a:t>6.02</a:t>
                      </a:r>
                      <a:r>
                        <a:rPr lang="en-US" sz="1100" b="1" baseline="0" dirty="0" smtClean="0">
                          <a:solidFill>
                            <a:srgbClr val="FF0000"/>
                          </a:solidFill>
                          <a:latin typeface="Arial" panose="020B0604020202020204" pitchFamily="34" charset="0"/>
                          <a:cs typeface="Arial" panose="020B0604020202020204" pitchFamily="34" charset="0"/>
                        </a:rPr>
                        <a:t> x 10</a:t>
                      </a:r>
                      <a:r>
                        <a:rPr lang="en-US" sz="1400" b="1" baseline="30000" dirty="0" smtClean="0">
                          <a:solidFill>
                            <a:srgbClr val="FF0000"/>
                          </a:solidFill>
                          <a:latin typeface="Arial" panose="020B0604020202020204" pitchFamily="34" charset="0"/>
                          <a:cs typeface="Arial" panose="020B0604020202020204" pitchFamily="34" charset="0"/>
                        </a:rPr>
                        <a:t>23</a:t>
                      </a:r>
                      <a:r>
                        <a:rPr lang="en-US" sz="1100" b="1" baseline="0" dirty="0" smtClean="0">
                          <a:solidFill>
                            <a:srgbClr val="FF0000"/>
                          </a:solidFill>
                          <a:latin typeface="Arial" panose="020B0604020202020204" pitchFamily="34" charset="0"/>
                          <a:cs typeface="Arial" panose="020B0604020202020204" pitchFamily="34" charset="0"/>
                        </a:rPr>
                        <a:t> molecules</a:t>
                      </a:r>
                      <a:endParaRPr lang="en-US" sz="1100" b="1" dirty="0">
                        <a:solidFill>
                          <a:srgbClr val="FF0000"/>
                        </a:solidFill>
                        <a:latin typeface="Arial" panose="020B0604020202020204" pitchFamily="34" charset="0"/>
                        <a:cs typeface="Arial" panose="020B0604020202020204" pitchFamily="34" charset="0"/>
                      </a:endParaRPr>
                    </a:p>
                  </a:txBody>
                  <a:tcPr anchor="ctr">
                    <a:lnL w="12700" cap="flat" cmpd="sng" algn="ctr">
                      <a:solidFill>
                        <a:srgbClr val="FF0000"/>
                      </a:solidFill>
                      <a:prstDash val="solid"/>
                      <a:round/>
                      <a:headEnd type="none" w="med" len="med"/>
                      <a:tailEnd type="none" w="med" len="med"/>
                    </a:lnL>
                    <a:lnT w="12700" cap="flat" cmpd="sng" algn="ctr">
                      <a:solidFill>
                        <a:srgbClr val="FF0000"/>
                      </a:solidFill>
                      <a:prstDash val="solid"/>
                      <a:round/>
                      <a:headEnd type="none" w="med" len="med"/>
                      <a:tailEnd type="none" w="med" len="med"/>
                    </a:lnT>
                    <a:noFill/>
                  </a:tcPr>
                </a:tc>
                <a:tc vMerge="1">
                  <a:txBody>
                    <a:bodyPr/>
                    <a:lstStyle/>
                    <a:p>
                      <a:endParaRPr lang="en-US" b="1" dirty="0">
                        <a:solidFill>
                          <a:schemeClr val="tx1"/>
                        </a:solidFill>
                        <a:latin typeface="Arial" panose="020B0604020202020204" pitchFamily="34" charset="0"/>
                        <a:cs typeface="Arial" panose="020B0604020202020204" pitchFamily="34" charset="0"/>
                      </a:endParaRPr>
                    </a:p>
                  </a:txBody>
                  <a:tcPr>
                    <a:noFill/>
                  </a:tcPr>
                </a:tc>
                <a:tc vMerge="1">
                  <a:txBody>
                    <a:bodyPr/>
                    <a:lstStyle/>
                    <a:p>
                      <a:endParaRPr lang="en-US" b="1" dirty="0">
                        <a:solidFill>
                          <a:schemeClr val="tx1"/>
                        </a:solidFill>
                        <a:latin typeface="Arial" panose="020B0604020202020204" pitchFamily="34" charset="0"/>
                        <a:cs typeface="Arial" panose="020B0604020202020204" pitchFamily="34" charset="0"/>
                      </a:endParaRPr>
                    </a:p>
                  </a:txBody>
                  <a:tcPr>
                    <a:noFill/>
                  </a:tcP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4095093327"/>
              </p:ext>
            </p:extLst>
          </p:nvPr>
        </p:nvGraphicFramePr>
        <p:xfrm>
          <a:off x="411480" y="4226560"/>
          <a:ext cx="5745835" cy="518160"/>
        </p:xfrm>
        <a:graphic>
          <a:graphicData uri="http://schemas.openxmlformats.org/drawingml/2006/table">
            <a:tbl>
              <a:tblPr firstRow="1" bandRow="1">
                <a:tableStyleId>{5C22544A-7EE6-4342-B048-85BDC9FD1C3A}</a:tableStyleId>
              </a:tblPr>
              <a:tblGrid>
                <a:gridCol w="1828800"/>
                <a:gridCol w="1828800"/>
                <a:gridCol w="259435"/>
                <a:gridCol w="1828800"/>
              </a:tblGrid>
              <a:tr h="228600">
                <a:tc>
                  <a:txBody>
                    <a:bodyPr/>
                    <a:lstStyle/>
                    <a:p>
                      <a:pPr algn="ctr"/>
                      <a:r>
                        <a:rPr lang="en-US" sz="1100" b="1" dirty="0" smtClean="0">
                          <a:solidFill>
                            <a:srgbClr val="FF0000"/>
                          </a:solidFill>
                          <a:latin typeface="Arial" panose="020B0604020202020204" pitchFamily="34" charset="0"/>
                          <a:cs typeface="Arial" panose="020B0604020202020204" pitchFamily="34" charset="0"/>
                        </a:rPr>
                        <a:t>9.055</a:t>
                      </a:r>
                      <a:r>
                        <a:rPr lang="en-US" sz="1100" b="1" baseline="0" dirty="0" smtClean="0">
                          <a:solidFill>
                            <a:srgbClr val="FF0000"/>
                          </a:solidFill>
                          <a:latin typeface="Arial" panose="020B0604020202020204" pitchFamily="34" charset="0"/>
                          <a:cs typeface="Arial" panose="020B0604020202020204" pitchFamily="34" charset="0"/>
                        </a:rPr>
                        <a:t> x 10</a:t>
                      </a:r>
                      <a:r>
                        <a:rPr lang="en-US" sz="1400" b="1" baseline="30000" dirty="0" smtClean="0">
                          <a:solidFill>
                            <a:srgbClr val="FF0000"/>
                          </a:solidFill>
                          <a:latin typeface="Arial" panose="020B0604020202020204" pitchFamily="34" charset="0"/>
                          <a:cs typeface="Arial" panose="020B0604020202020204" pitchFamily="34" charset="0"/>
                        </a:rPr>
                        <a:t>22</a:t>
                      </a:r>
                      <a:r>
                        <a:rPr lang="en-US" sz="1100" b="1" baseline="0" dirty="0" smtClean="0">
                          <a:solidFill>
                            <a:srgbClr val="FF0000"/>
                          </a:solidFill>
                          <a:latin typeface="Arial" panose="020B0604020202020204" pitchFamily="34" charset="0"/>
                          <a:cs typeface="Arial" panose="020B0604020202020204" pitchFamily="34" charset="0"/>
                        </a:rPr>
                        <a:t> atoms</a:t>
                      </a:r>
                      <a:endParaRPr lang="en-US" sz="1100" b="1" baseline="0" dirty="0">
                        <a:solidFill>
                          <a:srgbClr val="FF0000"/>
                        </a:solidFill>
                        <a:latin typeface="Arial" panose="020B0604020202020204" pitchFamily="34" charset="0"/>
                        <a:cs typeface="Arial" panose="020B0604020202020204" pitchFamily="34" charset="0"/>
                      </a:endParaRPr>
                    </a:p>
                  </a:txBody>
                  <a:tcPr anchor="ctr">
                    <a:lnR w="12700" cap="flat" cmpd="sng" algn="ctr">
                      <a:solidFill>
                        <a:srgbClr val="FF0000"/>
                      </a:solidFill>
                      <a:prstDash val="solid"/>
                      <a:round/>
                      <a:headEnd type="none" w="med" len="med"/>
                      <a:tailEnd type="none" w="med" len="med"/>
                    </a:lnR>
                    <a:lnB w="12700" cap="flat" cmpd="sng" algn="ctr">
                      <a:solidFill>
                        <a:srgbClr val="FF0000"/>
                      </a:solidFill>
                      <a:prstDash val="solid"/>
                      <a:round/>
                      <a:headEnd type="none" w="med" len="med"/>
                      <a:tailEnd type="none" w="med" len="med"/>
                    </a:lnB>
                    <a:noFill/>
                  </a:tcPr>
                </a:tc>
                <a:tc>
                  <a:txBody>
                    <a:bodyPr/>
                    <a:lstStyle/>
                    <a:p>
                      <a:pPr algn="ctr"/>
                      <a:r>
                        <a:rPr lang="en-US" sz="1100" b="1" dirty="0" smtClean="0">
                          <a:solidFill>
                            <a:srgbClr val="FF0000"/>
                          </a:solidFill>
                          <a:latin typeface="Arial" panose="020B0604020202020204" pitchFamily="34" charset="0"/>
                          <a:cs typeface="Arial" panose="020B0604020202020204" pitchFamily="34" charset="0"/>
                        </a:rPr>
                        <a:t>1 mol</a:t>
                      </a:r>
                      <a:endParaRPr lang="en-US" sz="1100" b="1" dirty="0">
                        <a:solidFill>
                          <a:srgbClr val="FF0000"/>
                        </a:solidFill>
                        <a:latin typeface="Arial" panose="020B0604020202020204" pitchFamily="34" charset="0"/>
                        <a:cs typeface="Arial" panose="020B0604020202020204" pitchFamily="34" charset="0"/>
                      </a:endParaRPr>
                    </a:p>
                  </a:txBody>
                  <a:tcPr anchor="ctr">
                    <a:lnL w="12700" cap="flat" cmpd="sng" algn="ctr">
                      <a:solidFill>
                        <a:srgbClr val="FF0000"/>
                      </a:solidFill>
                      <a:prstDash val="solid"/>
                      <a:round/>
                      <a:headEnd type="none" w="med" len="med"/>
                      <a:tailEnd type="none" w="med" len="med"/>
                    </a:lnL>
                    <a:lnB w="12700" cap="flat" cmpd="sng" algn="ctr">
                      <a:solidFill>
                        <a:srgbClr val="FF0000"/>
                      </a:solidFill>
                      <a:prstDash val="solid"/>
                      <a:round/>
                      <a:headEnd type="none" w="med" len="med"/>
                      <a:tailEnd type="none" w="med" len="med"/>
                    </a:lnB>
                    <a:noFill/>
                  </a:tcPr>
                </a:tc>
                <a:tc rowSpan="2">
                  <a:txBody>
                    <a:bodyPr/>
                    <a:lstStyle/>
                    <a:p>
                      <a:pPr algn="ctr"/>
                      <a:r>
                        <a:rPr lang="en-US" sz="1100" b="1" dirty="0" smtClean="0">
                          <a:solidFill>
                            <a:srgbClr val="FF0000"/>
                          </a:solidFill>
                          <a:latin typeface="Arial" panose="020B0604020202020204" pitchFamily="34" charset="0"/>
                          <a:cs typeface="Arial" panose="020B0604020202020204" pitchFamily="34" charset="0"/>
                        </a:rPr>
                        <a:t>=</a:t>
                      </a:r>
                      <a:endParaRPr lang="en-US" sz="1100" b="1" dirty="0">
                        <a:solidFill>
                          <a:srgbClr val="FF0000"/>
                        </a:solidFill>
                        <a:latin typeface="Arial" panose="020B0604020202020204" pitchFamily="34" charset="0"/>
                        <a:cs typeface="Arial" panose="020B0604020202020204" pitchFamily="34" charset="0"/>
                      </a:endParaRPr>
                    </a:p>
                  </a:txBody>
                  <a:tcPr anchor="ctr">
                    <a:noFill/>
                  </a:tcPr>
                </a:tc>
                <a:tc rowSpan="2">
                  <a:txBody>
                    <a:bodyPr/>
                    <a:lstStyle/>
                    <a:p>
                      <a:pPr algn="ctr"/>
                      <a:r>
                        <a:rPr lang="en-US" sz="1100" b="1" dirty="0" smtClean="0">
                          <a:solidFill>
                            <a:srgbClr val="FF0000"/>
                          </a:solidFill>
                          <a:latin typeface="Arial" panose="020B0604020202020204" pitchFamily="34" charset="0"/>
                          <a:cs typeface="Arial" panose="020B0604020202020204" pitchFamily="34" charset="0"/>
                        </a:rPr>
                        <a:t>1.50 x 10</a:t>
                      </a:r>
                      <a:r>
                        <a:rPr lang="en-US" sz="1400" b="1" baseline="30000" dirty="0" smtClean="0">
                          <a:solidFill>
                            <a:srgbClr val="FF0000"/>
                          </a:solidFill>
                          <a:latin typeface="Arial" panose="020B0604020202020204" pitchFamily="34" charset="0"/>
                          <a:cs typeface="Arial" panose="020B0604020202020204" pitchFamily="34" charset="0"/>
                        </a:rPr>
                        <a:t>-1</a:t>
                      </a:r>
                      <a:r>
                        <a:rPr lang="en-US" sz="1100" b="1" dirty="0" smtClean="0">
                          <a:solidFill>
                            <a:srgbClr val="FF0000"/>
                          </a:solidFill>
                          <a:latin typeface="Arial" panose="020B0604020202020204" pitchFamily="34" charset="0"/>
                          <a:cs typeface="Arial" panose="020B0604020202020204" pitchFamily="34" charset="0"/>
                        </a:rPr>
                        <a:t> mol</a:t>
                      </a:r>
                      <a:endParaRPr lang="en-US" sz="1100" b="1" dirty="0">
                        <a:solidFill>
                          <a:srgbClr val="FF0000"/>
                        </a:solidFill>
                        <a:latin typeface="Arial" panose="020B0604020202020204" pitchFamily="34" charset="0"/>
                        <a:cs typeface="Arial" panose="020B0604020202020204" pitchFamily="34" charset="0"/>
                      </a:endParaRPr>
                    </a:p>
                  </a:txBody>
                  <a:tcPr anchor="ctr">
                    <a:noFill/>
                  </a:tcPr>
                </a:tc>
              </a:tr>
              <a:tr h="228600">
                <a:tc>
                  <a:txBody>
                    <a:bodyPr/>
                    <a:lstStyle/>
                    <a:p>
                      <a:pPr algn="ctr"/>
                      <a:endParaRPr lang="en-US" sz="1100" b="1" dirty="0">
                        <a:solidFill>
                          <a:srgbClr val="FF0000"/>
                        </a:solidFill>
                        <a:latin typeface="Arial" panose="020B0604020202020204" pitchFamily="34" charset="0"/>
                        <a:cs typeface="Arial" panose="020B0604020202020204" pitchFamily="34" charset="0"/>
                      </a:endParaRPr>
                    </a:p>
                  </a:txBody>
                  <a:tcPr anchor="ctr">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noFill/>
                  </a:tcPr>
                </a:tc>
                <a:tc>
                  <a:txBody>
                    <a:bodyPr/>
                    <a:lstStyle/>
                    <a:p>
                      <a:pPr algn="ctr"/>
                      <a:r>
                        <a:rPr lang="en-US" sz="1100" b="1" dirty="0" smtClean="0">
                          <a:solidFill>
                            <a:srgbClr val="FF0000"/>
                          </a:solidFill>
                          <a:latin typeface="Arial" panose="020B0604020202020204" pitchFamily="34" charset="0"/>
                          <a:cs typeface="Arial" panose="020B0604020202020204" pitchFamily="34" charset="0"/>
                        </a:rPr>
                        <a:t>6.02</a:t>
                      </a:r>
                      <a:r>
                        <a:rPr lang="en-US" sz="1100" b="1" baseline="0" dirty="0" smtClean="0">
                          <a:solidFill>
                            <a:srgbClr val="FF0000"/>
                          </a:solidFill>
                          <a:latin typeface="Arial" panose="020B0604020202020204" pitchFamily="34" charset="0"/>
                          <a:cs typeface="Arial" panose="020B0604020202020204" pitchFamily="34" charset="0"/>
                        </a:rPr>
                        <a:t> x 10</a:t>
                      </a:r>
                      <a:r>
                        <a:rPr lang="en-US" sz="1400" b="1" baseline="30000" dirty="0" smtClean="0">
                          <a:solidFill>
                            <a:srgbClr val="FF0000"/>
                          </a:solidFill>
                          <a:latin typeface="Arial" panose="020B0604020202020204" pitchFamily="34" charset="0"/>
                          <a:cs typeface="Arial" panose="020B0604020202020204" pitchFamily="34" charset="0"/>
                        </a:rPr>
                        <a:t>23</a:t>
                      </a:r>
                      <a:r>
                        <a:rPr lang="en-US" sz="1100" b="1" baseline="0" dirty="0" smtClean="0">
                          <a:solidFill>
                            <a:srgbClr val="FF0000"/>
                          </a:solidFill>
                          <a:latin typeface="Arial" panose="020B0604020202020204" pitchFamily="34" charset="0"/>
                          <a:cs typeface="Arial" panose="020B0604020202020204" pitchFamily="34" charset="0"/>
                        </a:rPr>
                        <a:t> atoms</a:t>
                      </a:r>
                      <a:endParaRPr lang="en-US" sz="1100" b="1" dirty="0">
                        <a:solidFill>
                          <a:srgbClr val="FF0000"/>
                        </a:solidFill>
                        <a:latin typeface="Arial" panose="020B0604020202020204" pitchFamily="34" charset="0"/>
                        <a:cs typeface="Arial" panose="020B0604020202020204" pitchFamily="34" charset="0"/>
                      </a:endParaRPr>
                    </a:p>
                  </a:txBody>
                  <a:tcPr anchor="ctr">
                    <a:lnL w="12700" cap="flat" cmpd="sng" algn="ctr">
                      <a:solidFill>
                        <a:srgbClr val="FF0000"/>
                      </a:solidFill>
                      <a:prstDash val="solid"/>
                      <a:round/>
                      <a:headEnd type="none" w="med" len="med"/>
                      <a:tailEnd type="none" w="med" len="med"/>
                    </a:lnL>
                    <a:lnT w="12700" cap="flat" cmpd="sng" algn="ctr">
                      <a:solidFill>
                        <a:srgbClr val="FF0000"/>
                      </a:solidFill>
                      <a:prstDash val="solid"/>
                      <a:round/>
                      <a:headEnd type="none" w="med" len="med"/>
                      <a:tailEnd type="none" w="med" len="med"/>
                    </a:lnT>
                    <a:noFill/>
                  </a:tcPr>
                </a:tc>
                <a:tc vMerge="1">
                  <a:txBody>
                    <a:bodyPr/>
                    <a:lstStyle/>
                    <a:p>
                      <a:endParaRPr lang="en-US" b="1" dirty="0">
                        <a:solidFill>
                          <a:schemeClr val="tx1"/>
                        </a:solidFill>
                        <a:latin typeface="Arial" panose="020B0604020202020204" pitchFamily="34" charset="0"/>
                        <a:cs typeface="Arial" panose="020B0604020202020204" pitchFamily="34" charset="0"/>
                      </a:endParaRPr>
                    </a:p>
                  </a:txBody>
                  <a:tcPr>
                    <a:noFill/>
                  </a:tcPr>
                </a:tc>
                <a:tc vMerge="1">
                  <a:txBody>
                    <a:bodyPr/>
                    <a:lstStyle/>
                    <a:p>
                      <a:endParaRPr lang="en-US" b="1" dirty="0">
                        <a:solidFill>
                          <a:schemeClr val="tx1"/>
                        </a:solidFill>
                        <a:latin typeface="Arial" panose="020B0604020202020204" pitchFamily="34" charset="0"/>
                        <a:cs typeface="Arial" panose="020B0604020202020204" pitchFamily="34" charset="0"/>
                      </a:endParaRPr>
                    </a:p>
                  </a:txBody>
                  <a:tcPr>
                    <a:noFill/>
                  </a:tcPr>
                </a:tc>
              </a:tr>
            </a:tbl>
          </a:graphicData>
        </a:graphic>
      </p:graphicFrame>
    </p:spTree>
    <p:extLst>
      <p:ext uri="{BB962C8B-B14F-4D97-AF65-F5344CB8AC3E}">
        <p14:creationId xmlns:p14="http://schemas.microsoft.com/office/powerpoint/2010/main" val="2690831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left)">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left)">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wipe(left)">
                                      <p:cBhvr>
                                        <p:cTn id="2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 y="365760"/>
            <a:ext cx="6766560" cy="8778240"/>
          </a:xfrm>
        </p:spPr>
        <p:txBody>
          <a:bodyPr>
            <a:normAutofit/>
          </a:bodyPr>
          <a:lstStyle/>
          <a:p>
            <a:pPr marL="292100" indent="-292100">
              <a:buNone/>
            </a:pPr>
            <a:r>
              <a:rPr lang="en-US" sz="1100" b="1" dirty="0" smtClean="0">
                <a:solidFill>
                  <a:schemeClr val="tx1"/>
                </a:solidFill>
              </a:rPr>
              <a:t>7)	How many moles are contained in a 2.335 g neodymium magnet?</a:t>
            </a:r>
          </a:p>
          <a:p>
            <a:pPr marL="292100" indent="-292100">
              <a:buNone/>
            </a:pPr>
            <a:endParaRPr lang="en-US" sz="1100" b="1" dirty="0">
              <a:solidFill>
                <a:schemeClr val="tx1"/>
              </a:solidFill>
            </a:endParaRPr>
          </a:p>
          <a:p>
            <a:pPr marL="292100" indent="-292100">
              <a:buNone/>
            </a:pPr>
            <a:endParaRPr lang="en-US" sz="1100" b="1" dirty="0">
              <a:solidFill>
                <a:schemeClr val="tx1"/>
              </a:solidFill>
            </a:endParaRPr>
          </a:p>
          <a:p>
            <a:pPr marL="292100" indent="-292100">
              <a:buNone/>
            </a:pPr>
            <a:r>
              <a:rPr lang="en-US" sz="1100" b="1" dirty="0" smtClean="0">
                <a:solidFill>
                  <a:schemeClr val="tx1"/>
                </a:solidFill>
              </a:rPr>
              <a:t>8)	What is the mass of 3.55 mole of bromine liquid?</a:t>
            </a:r>
            <a:endParaRPr lang="en-US" sz="1100" b="1" dirty="0">
              <a:solidFill>
                <a:schemeClr val="tx1"/>
              </a:solidFill>
            </a:endParaRPr>
          </a:p>
          <a:p>
            <a:pPr marL="292100" indent="-292100">
              <a:buNone/>
            </a:pPr>
            <a:endParaRPr lang="en-US" sz="1100" b="1" dirty="0" smtClean="0">
              <a:solidFill>
                <a:schemeClr val="tx1"/>
              </a:solidFill>
            </a:endParaRPr>
          </a:p>
          <a:p>
            <a:pPr marL="292100" indent="-292100">
              <a:buNone/>
            </a:pPr>
            <a:endParaRPr lang="en-US" sz="1100" b="1" dirty="0">
              <a:solidFill>
                <a:schemeClr val="tx1"/>
              </a:solidFill>
            </a:endParaRPr>
          </a:p>
          <a:p>
            <a:pPr marL="292100" indent="-292100">
              <a:buNone/>
            </a:pPr>
            <a:r>
              <a:rPr lang="en-US" sz="1100" b="1" dirty="0" smtClean="0">
                <a:solidFill>
                  <a:schemeClr val="tx1"/>
                </a:solidFill>
              </a:rPr>
              <a:t>9)	A collection of boron atoms has the mass of 248.653 u.  How many boron atoms are in this collection?</a:t>
            </a:r>
          </a:p>
          <a:p>
            <a:pPr marL="292100" indent="-292100">
              <a:buNone/>
            </a:pPr>
            <a:endParaRPr lang="en-US" sz="1100" b="1" dirty="0" smtClean="0">
              <a:solidFill>
                <a:schemeClr val="tx1"/>
              </a:solidFill>
            </a:endParaRPr>
          </a:p>
          <a:p>
            <a:pPr marL="292100" indent="-292100">
              <a:buNone/>
            </a:pPr>
            <a:endParaRPr lang="en-US" sz="1100" b="1" dirty="0">
              <a:solidFill>
                <a:schemeClr val="tx1"/>
              </a:solidFill>
            </a:endParaRPr>
          </a:p>
          <a:p>
            <a:pPr marL="292100" indent="-292100">
              <a:buNone/>
            </a:pPr>
            <a:r>
              <a:rPr lang="en-US" sz="1100" b="1" dirty="0" smtClean="0">
                <a:solidFill>
                  <a:schemeClr val="tx1"/>
                </a:solidFill>
              </a:rPr>
              <a:t>10)	A nickel has a mass of 4.5 g.  How many atoms does this contain?</a:t>
            </a:r>
          </a:p>
          <a:p>
            <a:pPr marL="292100" indent="-292100">
              <a:buNone/>
            </a:pPr>
            <a:endParaRPr lang="en-US" sz="1100" b="1" dirty="0">
              <a:solidFill>
                <a:schemeClr val="tx1"/>
              </a:solidFill>
            </a:endParaRPr>
          </a:p>
          <a:p>
            <a:pPr marL="292100" indent="-292100">
              <a:buNone/>
            </a:pPr>
            <a:endParaRPr lang="en-US" sz="1100" b="1" dirty="0">
              <a:solidFill>
                <a:schemeClr val="tx1"/>
              </a:solidFill>
            </a:endParaRPr>
          </a:p>
          <a:p>
            <a:pPr marL="292100" indent="-292100">
              <a:spcBef>
                <a:spcPts val="1800"/>
              </a:spcBef>
              <a:buNone/>
            </a:pPr>
            <a:r>
              <a:rPr lang="en-US" sz="1100" b="1" dirty="0" smtClean="0">
                <a:solidFill>
                  <a:schemeClr val="tx1"/>
                </a:solidFill>
              </a:rPr>
              <a:t>11)	What is the molar mass of Al</a:t>
            </a:r>
            <a:r>
              <a:rPr lang="en-US" sz="1400" b="1" baseline="-25000" dirty="0" smtClean="0">
                <a:solidFill>
                  <a:schemeClr val="tx1"/>
                </a:solidFill>
              </a:rPr>
              <a:t>2</a:t>
            </a:r>
            <a:r>
              <a:rPr lang="en-US" sz="1100" b="1" dirty="0" smtClean="0">
                <a:solidFill>
                  <a:schemeClr val="tx1"/>
                </a:solidFill>
              </a:rPr>
              <a:t>(CrO</a:t>
            </a:r>
            <a:r>
              <a:rPr lang="en-US" sz="1400" b="1" baseline="-25000" dirty="0" smtClean="0">
                <a:solidFill>
                  <a:schemeClr val="tx1"/>
                </a:solidFill>
              </a:rPr>
              <a:t>7</a:t>
            </a:r>
            <a:r>
              <a:rPr lang="en-US" sz="1100" b="1" dirty="0" smtClean="0">
                <a:solidFill>
                  <a:schemeClr val="tx1"/>
                </a:solidFill>
              </a:rPr>
              <a:t>)</a:t>
            </a:r>
            <a:r>
              <a:rPr lang="en-US" sz="1400" b="1" baseline="-25000" dirty="0" smtClean="0">
                <a:solidFill>
                  <a:schemeClr val="tx1"/>
                </a:solidFill>
              </a:rPr>
              <a:t>3</a:t>
            </a:r>
            <a:r>
              <a:rPr lang="en-US" sz="1100" b="1" dirty="0" smtClean="0">
                <a:solidFill>
                  <a:schemeClr val="tx1"/>
                </a:solidFill>
              </a:rPr>
              <a:t>?</a:t>
            </a:r>
          </a:p>
          <a:p>
            <a:pPr marL="292100" indent="-292100">
              <a:buNone/>
            </a:pPr>
            <a:endParaRPr lang="en-US" sz="1100" b="1" dirty="0">
              <a:solidFill>
                <a:schemeClr val="tx1"/>
              </a:solidFill>
            </a:endParaRPr>
          </a:p>
          <a:p>
            <a:pPr marL="292100" indent="-292100">
              <a:buNone/>
            </a:pPr>
            <a:endParaRPr lang="en-US" sz="1100" b="1" dirty="0" smtClean="0">
              <a:solidFill>
                <a:schemeClr val="tx1"/>
              </a:solidFill>
            </a:endParaRPr>
          </a:p>
          <a:p>
            <a:pPr marL="292100" indent="-292100">
              <a:buNone/>
            </a:pPr>
            <a:endParaRPr lang="en-US" sz="1100" b="1" dirty="0">
              <a:solidFill>
                <a:schemeClr val="tx1"/>
              </a:solidFill>
            </a:endParaRPr>
          </a:p>
          <a:p>
            <a:pPr marL="292100" indent="-292100">
              <a:buNone/>
            </a:pPr>
            <a:endParaRPr lang="en-US" sz="1100" b="1" dirty="0" smtClean="0">
              <a:solidFill>
                <a:schemeClr val="tx1"/>
              </a:solidFill>
            </a:endParaRPr>
          </a:p>
          <a:p>
            <a:pPr marL="292100" indent="-292100">
              <a:buNone/>
            </a:pPr>
            <a:endParaRPr lang="en-US" sz="1100" b="1" dirty="0" smtClean="0">
              <a:solidFill>
                <a:schemeClr val="tx1"/>
              </a:solidFill>
            </a:endParaRPr>
          </a:p>
          <a:p>
            <a:pPr marL="292100" indent="-292100">
              <a:spcBef>
                <a:spcPts val="0"/>
              </a:spcBef>
              <a:buNone/>
            </a:pPr>
            <a:r>
              <a:rPr lang="en-US" sz="1100" b="1" dirty="0" smtClean="0">
                <a:solidFill>
                  <a:schemeClr val="tx1"/>
                </a:solidFill>
              </a:rPr>
              <a:t>12)	What is the mass of 0.0721 g of potassium permanganate (KMnO</a:t>
            </a:r>
            <a:r>
              <a:rPr lang="en-US" sz="1400" b="1" baseline="-25000" dirty="0" smtClean="0">
                <a:solidFill>
                  <a:schemeClr val="tx1"/>
                </a:solidFill>
              </a:rPr>
              <a:t>4</a:t>
            </a:r>
            <a:r>
              <a:rPr lang="en-US" sz="1100" b="1" dirty="0" smtClean="0">
                <a:solidFill>
                  <a:schemeClr val="tx1"/>
                </a:solidFill>
              </a:rPr>
              <a:t>)?</a:t>
            </a:r>
          </a:p>
          <a:p>
            <a:pPr marL="292100" indent="-292100">
              <a:buNone/>
            </a:pPr>
            <a:endParaRPr lang="en-US" sz="1100" b="1" dirty="0">
              <a:solidFill>
                <a:schemeClr val="tx1"/>
              </a:solidFill>
            </a:endParaRPr>
          </a:p>
          <a:p>
            <a:pPr marL="292100" indent="-292100">
              <a:buNone/>
            </a:pPr>
            <a:endParaRPr lang="en-US" sz="1100" b="1" dirty="0" smtClean="0">
              <a:solidFill>
                <a:schemeClr val="tx1"/>
              </a:solidFill>
            </a:endParaRPr>
          </a:p>
          <a:p>
            <a:pPr marL="292100" indent="-292100" algn="just">
              <a:buNone/>
            </a:pPr>
            <a:endParaRPr lang="en-US" sz="1100" b="1" dirty="0" smtClean="0">
              <a:solidFill>
                <a:schemeClr val="tx1"/>
              </a:solidFill>
            </a:endParaRPr>
          </a:p>
          <a:p>
            <a:pPr marL="292100" indent="-292100" algn="just">
              <a:buNone/>
            </a:pPr>
            <a:r>
              <a:rPr lang="en-US" sz="1100" b="1" dirty="0" smtClean="0">
                <a:solidFill>
                  <a:schemeClr val="tx1"/>
                </a:solidFill>
              </a:rPr>
              <a:t>13)	Before the dangers were known, arsenic was used as a pigment used in paint.  How many moles are there in 0.623 g of orpiment pigment (As</a:t>
            </a:r>
            <a:r>
              <a:rPr lang="en-US" sz="1400" b="1" baseline="-25000" dirty="0" smtClean="0">
                <a:solidFill>
                  <a:schemeClr val="tx1"/>
                </a:solidFill>
              </a:rPr>
              <a:t>2</a:t>
            </a:r>
            <a:r>
              <a:rPr lang="en-US" sz="1100" b="1" dirty="0" smtClean="0">
                <a:solidFill>
                  <a:schemeClr val="tx1"/>
                </a:solidFill>
              </a:rPr>
              <a:t>S</a:t>
            </a:r>
            <a:r>
              <a:rPr lang="en-US" sz="1400" b="1" baseline="-25000" dirty="0" smtClean="0">
                <a:solidFill>
                  <a:schemeClr val="tx1"/>
                </a:solidFill>
              </a:rPr>
              <a:t>3</a:t>
            </a:r>
            <a:r>
              <a:rPr lang="en-US" sz="1100" b="1" dirty="0" smtClean="0">
                <a:solidFill>
                  <a:schemeClr val="tx1"/>
                </a:solidFill>
              </a:rPr>
              <a:t>)?</a:t>
            </a:r>
          </a:p>
          <a:p>
            <a:pPr marL="292100" indent="-292100">
              <a:buNone/>
            </a:pPr>
            <a:endParaRPr lang="en-US" sz="1100" b="1" dirty="0" smtClean="0">
              <a:solidFill>
                <a:schemeClr val="tx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994368466"/>
              </p:ext>
            </p:extLst>
          </p:nvPr>
        </p:nvGraphicFramePr>
        <p:xfrm>
          <a:off x="411480" y="2694940"/>
          <a:ext cx="5745835" cy="518160"/>
        </p:xfrm>
        <a:graphic>
          <a:graphicData uri="http://schemas.openxmlformats.org/drawingml/2006/table">
            <a:tbl>
              <a:tblPr firstRow="1" bandRow="1">
                <a:tableStyleId>{5C22544A-7EE6-4342-B048-85BDC9FD1C3A}</a:tableStyleId>
              </a:tblPr>
              <a:tblGrid>
                <a:gridCol w="1828800"/>
                <a:gridCol w="1828800"/>
                <a:gridCol w="259435"/>
                <a:gridCol w="1828800"/>
              </a:tblGrid>
              <a:tr h="228600">
                <a:tc>
                  <a:txBody>
                    <a:bodyPr/>
                    <a:lstStyle/>
                    <a:p>
                      <a:pPr algn="ctr"/>
                      <a:r>
                        <a:rPr lang="en-US" sz="1100" b="1" dirty="0" smtClean="0">
                          <a:solidFill>
                            <a:srgbClr val="FF0000"/>
                          </a:solidFill>
                          <a:latin typeface="Arial" panose="020B0604020202020204" pitchFamily="34" charset="0"/>
                          <a:cs typeface="Arial" panose="020B0604020202020204" pitchFamily="34" charset="0"/>
                        </a:rPr>
                        <a:t>248.653 u</a:t>
                      </a:r>
                      <a:endParaRPr lang="en-US" sz="1100" b="1" baseline="0" dirty="0">
                        <a:solidFill>
                          <a:srgbClr val="FF0000"/>
                        </a:solidFill>
                        <a:latin typeface="Arial" panose="020B0604020202020204" pitchFamily="34" charset="0"/>
                        <a:cs typeface="Arial" panose="020B0604020202020204" pitchFamily="34" charset="0"/>
                      </a:endParaRPr>
                    </a:p>
                  </a:txBody>
                  <a:tcPr anchor="ctr">
                    <a:lnR w="12700" cap="flat" cmpd="sng" algn="ctr">
                      <a:solidFill>
                        <a:srgbClr val="FF0000"/>
                      </a:solidFill>
                      <a:prstDash val="solid"/>
                      <a:round/>
                      <a:headEnd type="none" w="med" len="med"/>
                      <a:tailEnd type="none" w="med" len="med"/>
                    </a:lnR>
                    <a:lnB w="12700" cap="flat" cmpd="sng" algn="ctr">
                      <a:solidFill>
                        <a:srgbClr val="FF0000"/>
                      </a:solidFill>
                      <a:prstDash val="solid"/>
                      <a:round/>
                      <a:headEnd type="none" w="med" len="med"/>
                      <a:tailEnd type="none" w="med" len="med"/>
                    </a:lnB>
                    <a:noFill/>
                  </a:tcPr>
                </a:tc>
                <a:tc>
                  <a:txBody>
                    <a:bodyPr/>
                    <a:lstStyle/>
                    <a:p>
                      <a:pPr algn="ctr"/>
                      <a:r>
                        <a:rPr lang="en-US" sz="1100" b="1" dirty="0" smtClean="0">
                          <a:solidFill>
                            <a:srgbClr val="FF0000"/>
                          </a:solidFill>
                          <a:latin typeface="Arial" panose="020B0604020202020204" pitchFamily="34" charset="0"/>
                          <a:cs typeface="Arial" panose="020B0604020202020204" pitchFamily="34" charset="0"/>
                        </a:rPr>
                        <a:t>1</a:t>
                      </a:r>
                      <a:r>
                        <a:rPr lang="en-US" sz="1100" b="1" baseline="0" dirty="0" smtClean="0">
                          <a:solidFill>
                            <a:srgbClr val="FF0000"/>
                          </a:solidFill>
                          <a:latin typeface="Arial" panose="020B0604020202020204" pitchFamily="34" charset="0"/>
                          <a:cs typeface="Arial" panose="020B0604020202020204" pitchFamily="34" charset="0"/>
                        </a:rPr>
                        <a:t> atom</a:t>
                      </a:r>
                      <a:endParaRPr lang="en-US" sz="1100" b="1" dirty="0">
                        <a:solidFill>
                          <a:srgbClr val="FF0000"/>
                        </a:solidFill>
                        <a:latin typeface="Arial" panose="020B0604020202020204" pitchFamily="34" charset="0"/>
                        <a:cs typeface="Arial" panose="020B0604020202020204" pitchFamily="34" charset="0"/>
                      </a:endParaRPr>
                    </a:p>
                  </a:txBody>
                  <a:tcPr anchor="ctr">
                    <a:lnL w="12700" cap="flat" cmpd="sng" algn="ctr">
                      <a:solidFill>
                        <a:srgbClr val="FF0000"/>
                      </a:solidFill>
                      <a:prstDash val="solid"/>
                      <a:round/>
                      <a:headEnd type="none" w="med" len="med"/>
                      <a:tailEnd type="none" w="med" len="med"/>
                    </a:lnL>
                    <a:lnB w="12700" cap="flat" cmpd="sng" algn="ctr">
                      <a:solidFill>
                        <a:srgbClr val="FF0000"/>
                      </a:solidFill>
                      <a:prstDash val="solid"/>
                      <a:round/>
                      <a:headEnd type="none" w="med" len="med"/>
                      <a:tailEnd type="none" w="med" len="med"/>
                    </a:lnB>
                    <a:noFill/>
                  </a:tcPr>
                </a:tc>
                <a:tc rowSpan="2">
                  <a:txBody>
                    <a:bodyPr/>
                    <a:lstStyle/>
                    <a:p>
                      <a:pPr algn="ctr"/>
                      <a:r>
                        <a:rPr lang="en-US" sz="1100" b="1" dirty="0" smtClean="0">
                          <a:solidFill>
                            <a:srgbClr val="FF0000"/>
                          </a:solidFill>
                          <a:latin typeface="Arial" panose="020B0604020202020204" pitchFamily="34" charset="0"/>
                          <a:cs typeface="Arial" panose="020B0604020202020204" pitchFamily="34" charset="0"/>
                        </a:rPr>
                        <a:t>=</a:t>
                      </a:r>
                      <a:endParaRPr lang="en-US" sz="1100" b="1" dirty="0">
                        <a:solidFill>
                          <a:srgbClr val="FF0000"/>
                        </a:solidFill>
                        <a:latin typeface="Arial" panose="020B0604020202020204" pitchFamily="34" charset="0"/>
                        <a:cs typeface="Arial" panose="020B0604020202020204" pitchFamily="34" charset="0"/>
                      </a:endParaRPr>
                    </a:p>
                  </a:txBody>
                  <a:tcPr anchor="ctr">
                    <a:noFill/>
                  </a:tcPr>
                </a:tc>
                <a:tc rowSpan="2">
                  <a:txBody>
                    <a:bodyPr/>
                    <a:lstStyle/>
                    <a:p>
                      <a:pPr algn="ctr"/>
                      <a:r>
                        <a:rPr lang="en-US" sz="1100" b="1" dirty="0" smtClean="0">
                          <a:solidFill>
                            <a:srgbClr val="FF0000"/>
                          </a:solidFill>
                          <a:latin typeface="Arial" panose="020B0604020202020204" pitchFamily="34" charset="0"/>
                          <a:cs typeface="Arial" panose="020B0604020202020204" pitchFamily="34" charset="0"/>
                        </a:rPr>
                        <a:t>23 atoms</a:t>
                      </a:r>
                      <a:endParaRPr lang="en-US" sz="1100" b="1" dirty="0">
                        <a:solidFill>
                          <a:srgbClr val="FF0000"/>
                        </a:solidFill>
                        <a:latin typeface="Arial" panose="020B0604020202020204" pitchFamily="34" charset="0"/>
                        <a:cs typeface="Arial" panose="020B0604020202020204" pitchFamily="34" charset="0"/>
                      </a:endParaRPr>
                    </a:p>
                  </a:txBody>
                  <a:tcPr anchor="ctr">
                    <a:noFill/>
                  </a:tcPr>
                </a:tc>
              </a:tr>
              <a:tr h="228600">
                <a:tc>
                  <a:txBody>
                    <a:bodyPr/>
                    <a:lstStyle/>
                    <a:p>
                      <a:pPr algn="ctr"/>
                      <a:endParaRPr lang="en-US" sz="1100" b="1" dirty="0">
                        <a:solidFill>
                          <a:srgbClr val="FF0000"/>
                        </a:solidFill>
                        <a:latin typeface="Arial" panose="020B0604020202020204" pitchFamily="34" charset="0"/>
                        <a:cs typeface="Arial" panose="020B0604020202020204" pitchFamily="34" charset="0"/>
                      </a:endParaRPr>
                    </a:p>
                  </a:txBody>
                  <a:tcPr anchor="ctr">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noFill/>
                  </a:tcPr>
                </a:tc>
                <a:tc>
                  <a:txBody>
                    <a:bodyPr/>
                    <a:lstStyle/>
                    <a:p>
                      <a:pPr algn="ctr"/>
                      <a:r>
                        <a:rPr lang="en-US" sz="1100" b="1" dirty="0" smtClean="0">
                          <a:solidFill>
                            <a:srgbClr val="FF0000"/>
                          </a:solidFill>
                          <a:latin typeface="Arial" panose="020B0604020202020204" pitchFamily="34" charset="0"/>
                          <a:cs typeface="Arial" panose="020B0604020202020204" pitchFamily="34" charset="0"/>
                        </a:rPr>
                        <a:t>10.811 u</a:t>
                      </a:r>
                      <a:endParaRPr lang="en-US" sz="1100" b="1" dirty="0">
                        <a:solidFill>
                          <a:srgbClr val="FF0000"/>
                        </a:solidFill>
                        <a:latin typeface="Arial" panose="020B0604020202020204" pitchFamily="34" charset="0"/>
                        <a:cs typeface="Arial" panose="020B0604020202020204" pitchFamily="34" charset="0"/>
                      </a:endParaRPr>
                    </a:p>
                  </a:txBody>
                  <a:tcPr anchor="ctr">
                    <a:lnL w="12700" cap="flat" cmpd="sng" algn="ctr">
                      <a:solidFill>
                        <a:srgbClr val="FF0000"/>
                      </a:solidFill>
                      <a:prstDash val="solid"/>
                      <a:round/>
                      <a:headEnd type="none" w="med" len="med"/>
                      <a:tailEnd type="none" w="med" len="med"/>
                    </a:lnL>
                    <a:lnT w="12700" cap="flat" cmpd="sng" algn="ctr">
                      <a:solidFill>
                        <a:srgbClr val="FF0000"/>
                      </a:solidFill>
                      <a:prstDash val="solid"/>
                      <a:round/>
                      <a:headEnd type="none" w="med" len="med"/>
                      <a:tailEnd type="none" w="med" len="med"/>
                    </a:lnT>
                    <a:noFill/>
                  </a:tcPr>
                </a:tc>
                <a:tc vMerge="1">
                  <a:txBody>
                    <a:bodyPr/>
                    <a:lstStyle/>
                    <a:p>
                      <a:endParaRPr lang="en-US" b="1" dirty="0">
                        <a:solidFill>
                          <a:schemeClr val="tx1"/>
                        </a:solidFill>
                        <a:latin typeface="Arial" panose="020B0604020202020204" pitchFamily="34" charset="0"/>
                        <a:cs typeface="Arial" panose="020B0604020202020204" pitchFamily="34" charset="0"/>
                      </a:endParaRPr>
                    </a:p>
                  </a:txBody>
                  <a:tcPr>
                    <a:noFill/>
                  </a:tcPr>
                </a:tc>
                <a:tc vMerge="1">
                  <a:txBody>
                    <a:bodyPr/>
                    <a:lstStyle/>
                    <a:p>
                      <a:endParaRPr lang="en-US" b="1" dirty="0">
                        <a:solidFill>
                          <a:schemeClr val="tx1"/>
                        </a:solidFill>
                        <a:latin typeface="Arial" panose="020B0604020202020204" pitchFamily="34" charset="0"/>
                        <a:cs typeface="Arial" panose="020B0604020202020204" pitchFamily="34" charset="0"/>
                      </a:endParaRPr>
                    </a:p>
                  </a:txBody>
                  <a:tcPr>
                    <a:no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9263168"/>
              </p:ext>
            </p:extLst>
          </p:nvPr>
        </p:nvGraphicFramePr>
        <p:xfrm>
          <a:off x="411480" y="655320"/>
          <a:ext cx="5745835" cy="518160"/>
        </p:xfrm>
        <a:graphic>
          <a:graphicData uri="http://schemas.openxmlformats.org/drawingml/2006/table">
            <a:tbl>
              <a:tblPr firstRow="1" bandRow="1">
                <a:tableStyleId>{5C22544A-7EE6-4342-B048-85BDC9FD1C3A}</a:tableStyleId>
              </a:tblPr>
              <a:tblGrid>
                <a:gridCol w="1828800"/>
                <a:gridCol w="1828800"/>
                <a:gridCol w="259435"/>
                <a:gridCol w="1828800"/>
              </a:tblGrid>
              <a:tr h="228600">
                <a:tc>
                  <a:txBody>
                    <a:bodyPr/>
                    <a:lstStyle/>
                    <a:p>
                      <a:pPr algn="ctr"/>
                      <a:r>
                        <a:rPr lang="en-US" sz="1100" b="1" dirty="0" smtClean="0">
                          <a:solidFill>
                            <a:srgbClr val="FF0000"/>
                          </a:solidFill>
                          <a:latin typeface="Arial" panose="020B0604020202020204" pitchFamily="34" charset="0"/>
                          <a:cs typeface="Arial" panose="020B0604020202020204" pitchFamily="34" charset="0"/>
                        </a:rPr>
                        <a:t>2.335 g</a:t>
                      </a:r>
                      <a:endParaRPr lang="en-US" sz="1100" b="1" baseline="0" dirty="0">
                        <a:solidFill>
                          <a:srgbClr val="FF0000"/>
                        </a:solidFill>
                        <a:latin typeface="Arial" panose="020B0604020202020204" pitchFamily="34" charset="0"/>
                        <a:cs typeface="Arial" panose="020B0604020202020204" pitchFamily="34" charset="0"/>
                      </a:endParaRPr>
                    </a:p>
                  </a:txBody>
                  <a:tcPr anchor="ctr">
                    <a:lnR w="12700" cap="flat" cmpd="sng" algn="ctr">
                      <a:solidFill>
                        <a:srgbClr val="FF0000"/>
                      </a:solidFill>
                      <a:prstDash val="solid"/>
                      <a:round/>
                      <a:headEnd type="none" w="med" len="med"/>
                      <a:tailEnd type="none" w="med" len="med"/>
                    </a:lnR>
                    <a:lnB w="12700" cap="flat" cmpd="sng" algn="ctr">
                      <a:solidFill>
                        <a:srgbClr val="FF0000"/>
                      </a:solidFill>
                      <a:prstDash val="solid"/>
                      <a:round/>
                      <a:headEnd type="none" w="med" len="med"/>
                      <a:tailEnd type="none" w="med" len="med"/>
                    </a:lnB>
                    <a:noFill/>
                  </a:tcPr>
                </a:tc>
                <a:tc>
                  <a:txBody>
                    <a:bodyPr/>
                    <a:lstStyle/>
                    <a:p>
                      <a:pPr algn="ctr"/>
                      <a:r>
                        <a:rPr lang="en-US" sz="1100" b="1" dirty="0" smtClean="0">
                          <a:solidFill>
                            <a:srgbClr val="FF0000"/>
                          </a:solidFill>
                          <a:latin typeface="Arial" panose="020B0604020202020204" pitchFamily="34" charset="0"/>
                          <a:cs typeface="Arial" panose="020B0604020202020204" pitchFamily="34" charset="0"/>
                        </a:rPr>
                        <a:t>1 mol</a:t>
                      </a:r>
                      <a:endParaRPr lang="en-US" sz="1100" b="1" dirty="0">
                        <a:solidFill>
                          <a:srgbClr val="FF0000"/>
                        </a:solidFill>
                        <a:latin typeface="Arial" panose="020B0604020202020204" pitchFamily="34" charset="0"/>
                        <a:cs typeface="Arial" panose="020B0604020202020204" pitchFamily="34" charset="0"/>
                      </a:endParaRPr>
                    </a:p>
                  </a:txBody>
                  <a:tcPr anchor="ctr">
                    <a:lnL w="12700" cap="flat" cmpd="sng" algn="ctr">
                      <a:solidFill>
                        <a:srgbClr val="FF0000"/>
                      </a:solidFill>
                      <a:prstDash val="solid"/>
                      <a:round/>
                      <a:headEnd type="none" w="med" len="med"/>
                      <a:tailEnd type="none" w="med" len="med"/>
                    </a:lnL>
                    <a:lnB w="12700" cap="flat" cmpd="sng" algn="ctr">
                      <a:solidFill>
                        <a:srgbClr val="FF0000"/>
                      </a:solidFill>
                      <a:prstDash val="solid"/>
                      <a:round/>
                      <a:headEnd type="none" w="med" len="med"/>
                      <a:tailEnd type="none" w="med" len="med"/>
                    </a:lnB>
                    <a:noFill/>
                  </a:tcPr>
                </a:tc>
                <a:tc rowSpan="2">
                  <a:txBody>
                    <a:bodyPr/>
                    <a:lstStyle/>
                    <a:p>
                      <a:pPr algn="ctr"/>
                      <a:r>
                        <a:rPr lang="en-US" sz="1100" b="1" dirty="0" smtClean="0">
                          <a:solidFill>
                            <a:srgbClr val="FF0000"/>
                          </a:solidFill>
                          <a:latin typeface="Arial" panose="020B0604020202020204" pitchFamily="34" charset="0"/>
                          <a:cs typeface="Arial" panose="020B0604020202020204" pitchFamily="34" charset="0"/>
                        </a:rPr>
                        <a:t>=</a:t>
                      </a:r>
                      <a:endParaRPr lang="en-US" sz="1100" b="1" dirty="0">
                        <a:solidFill>
                          <a:srgbClr val="FF0000"/>
                        </a:solidFill>
                        <a:latin typeface="Arial" panose="020B0604020202020204" pitchFamily="34" charset="0"/>
                        <a:cs typeface="Arial" panose="020B0604020202020204" pitchFamily="34" charset="0"/>
                      </a:endParaRPr>
                    </a:p>
                  </a:txBody>
                  <a:tcPr anchor="ctr">
                    <a:noFill/>
                  </a:tcPr>
                </a:tc>
                <a:tc rowSpan="2">
                  <a:txBody>
                    <a:bodyPr/>
                    <a:lstStyle/>
                    <a:p>
                      <a:pPr algn="ctr"/>
                      <a:r>
                        <a:rPr lang="en-US" sz="1100" b="1" dirty="0" smtClean="0">
                          <a:solidFill>
                            <a:srgbClr val="FF0000"/>
                          </a:solidFill>
                          <a:latin typeface="Arial" panose="020B0604020202020204" pitchFamily="34" charset="0"/>
                          <a:cs typeface="Arial" panose="020B0604020202020204" pitchFamily="34" charset="0"/>
                        </a:rPr>
                        <a:t>0.01619</a:t>
                      </a:r>
                      <a:r>
                        <a:rPr lang="en-US" sz="1100" b="1" baseline="0" dirty="0" smtClean="0">
                          <a:solidFill>
                            <a:srgbClr val="FF0000"/>
                          </a:solidFill>
                          <a:latin typeface="Arial" panose="020B0604020202020204" pitchFamily="34" charset="0"/>
                          <a:cs typeface="Arial" panose="020B0604020202020204" pitchFamily="34" charset="0"/>
                        </a:rPr>
                        <a:t> mol</a:t>
                      </a:r>
                      <a:endParaRPr lang="en-US" sz="1100" b="1" dirty="0">
                        <a:solidFill>
                          <a:srgbClr val="FF0000"/>
                        </a:solidFill>
                        <a:latin typeface="Arial" panose="020B0604020202020204" pitchFamily="34" charset="0"/>
                        <a:cs typeface="Arial" panose="020B0604020202020204" pitchFamily="34" charset="0"/>
                      </a:endParaRPr>
                    </a:p>
                  </a:txBody>
                  <a:tcPr anchor="ctr">
                    <a:noFill/>
                  </a:tcPr>
                </a:tc>
              </a:tr>
              <a:tr h="228600">
                <a:tc>
                  <a:txBody>
                    <a:bodyPr/>
                    <a:lstStyle/>
                    <a:p>
                      <a:pPr algn="ctr"/>
                      <a:endParaRPr lang="en-US" sz="1100" b="1" dirty="0">
                        <a:solidFill>
                          <a:srgbClr val="FF0000"/>
                        </a:solidFill>
                        <a:latin typeface="Arial" panose="020B0604020202020204" pitchFamily="34" charset="0"/>
                        <a:cs typeface="Arial" panose="020B0604020202020204" pitchFamily="34" charset="0"/>
                      </a:endParaRPr>
                    </a:p>
                  </a:txBody>
                  <a:tcPr anchor="ctr">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noFill/>
                  </a:tcPr>
                </a:tc>
                <a:tc>
                  <a:txBody>
                    <a:bodyPr/>
                    <a:lstStyle/>
                    <a:p>
                      <a:pPr algn="ctr"/>
                      <a:r>
                        <a:rPr lang="en-US" sz="1100" b="1" dirty="0" smtClean="0">
                          <a:solidFill>
                            <a:srgbClr val="FF0000"/>
                          </a:solidFill>
                          <a:latin typeface="Arial" panose="020B0604020202020204" pitchFamily="34" charset="0"/>
                          <a:cs typeface="Arial" panose="020B0604020202020204" pitchFamily="34" charset="0"/>
                        </a:rPr>
                        <a:t>144.242</a:t>
                      </a:r>
                      <a:r>
                        <a:rPr lang="en-US" sz="1100" b="1" baseline="0" dirty="0" smtClean="0">
                          <a:solidFill>
                            <a:srgbClr val="FF0000"/>
                          </a:solidFill>
                          <a:latin typeface="Arial" panose="020B0604020202020204" pitchFamily="34" charset="0"/>
                          <a:cs typeface="Arial" panose="020B0604020202020204" pitchFamily="34" charset="0"/>
                        </a:rPr>
                        <a:t> g</a:t>
                      </a:r>
                      <a:endParaRPr lang="en-US" sz="1100" b="1" dirty="0">
                        <a:solidFill>
                          <a:srgbClr val="FF0000"/>
                        </a:solidFill>
                        <a:latin typeface="Arial" panose="020B0604020202020204" pitchFamily="34" charset="0"/>
                        <a:cs typeface="Arial" panose="020B0604020202020204" pitchFamily="34" charset="0"/>
                      </a:endParaRPr>
                    </a:p>
                  </a:txBody>
                  <a:tcPr anchor="ctr">
                    <a:lnL w="12700" cap="flat" cmpd="sng" algn="ctr">
                      <a:solidFill>
                        <a:srgbClr val="FF0000"/>
                      </a:solidFill>
                      <a:prstDash val="solid"/>
                      <a:round/>
                      <a:headEnd type="none" w="med" len="med"/>
                      <a:tailEnd type="none" w="med" len="med"/>
                    </a:lnL>
                    <a:lnT w="12700" cap="flat" cmpd="sng" algn="ctr">
                      <a:solidFill>
                        <a:srgbClr val="FF0000"/>
                      </a:solidFill>
                      <a:prstDash val="solid"/>
                      <a:round/>
                      <a:headEnd type="none" w="med" len="med"/>
                      <a:tailEnd type="none" w="med" len="med"/>
                    </a:lnT>
                    <a:noFill/>
                  </a:tcPr>
                </a:tc>
                <a:tc vMerge="1">
                  <a:txBody>
                    <a:bodyPr/>
                    <a:lstStyle/>
                    <a:p>
                      <a:endParaRPr lang="en-US" b="1" dirty="0">
                        <a:solidFill>
                          <a:schemeClr val="tx1"/>
                        </a:solidFill>
                        <a:latin typeface="Arial" panose="020B0604020202020204" pitchFamily="34" charset="0"/>
                        <a:cs typeface="Arial" panose="020B0604020202020204" pitchFamily="34" charset="0"/>
                      </a:endParaRPr>
                    </a:p>
                  </a:txBody>
                  <a:tcPr>
                    <a:noFill/>
                  </a:tcPr>
                </a:tc>
                <a:tc vMerge="1">
                  <a:txBody>
                    <a:bodyPr/>
                    <a:lstStyle/>
                    <a:p>
                      <a:endParaRPr lang="en-US" b="1" dirty="0">
                        <a:solidFill>
                          <a:schemeClr val="tx1"/>
                        </a:solidFill>
                        <a:latin typeface="Arial" panose="020B0604020202020204" pitchFamily="34" charset="0"/>
                        <a:cs typeface="Arial" panose="020B0604020202020204" pitchFamily="34" charset="0"/>
                      </a:endParaRPr>
                    </a:p>
                  </a:txBody>
                  <a:tcPr>
                    <a:no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044196014"/>
              </p:ext>
            </p:extLst>
          </p:nvPr>
        </p:nvGraphicFramePr>
        <p:xfrm>
          <a:off x="411480" y="8023173"/>
          <a:ext cx="5745835" cy="883920"/>
        </p:xfrm>
        <a:graphic>
          <a:graphicData uri="http://schemas.openxmlformats.org/drawingml/2006/table">
            <a:tbl>
              <a:tblPr firstRow="1" bandRow="1">
                <a:tableStyleId>{5C22544A-7EE6-4342-B048-85BDC9FD1C3A}</a:tableStyleId>
              </a:tblPr>
              <a:tblGrid>
                <a:gridCol w="1828800"/>
                <a:gridCol w="1828800"/>
                <a:gridCol w="259435"/>
                <a:gridCol w="1828800"/>
              </a:tblGrid>
              <a:tr h="365760">
                <a:tc gridSpan="4">
                  <a:txBody>
                    <a:bodyPr/>
                    <a:lstStyle/>
                    <a:p>
                      <a:pPr algn="l"/>
                      <a:r>
                        <a:rPr lang="en-US" sz="1100" b="1" baseline="0" dirty="0" smtClean="0">
                          <a:solidFill>
                            <a:srgbClr val="FF0000"/>
                          </a:solidFill>
                          <a:latin typeface="Arial" panose="020B0604020202020204" pitchFamily="34" charset="0"/>
                          <a:cs typeface="Arial" panose="020B0604020202020204" pitchFamily="34" charset="0"/>
                        </a:rPr>
                        <a:t>2 x 74.922 + 3 x 32.065 = 246.039 g/mol</a:t>
                      </a:r>
                      <a:endParaRPr lang="en-US" sz="1100" b="1" baseline="0" dirty="0">
                        <a:solidFill>
                          <a:srgbClr val="FF0000"/>
                        </a:solidFill>
                        <a:latin typeface="Arial" panose="020B0604020202020204" pitchFamily="34" charset="0"/>
                        <a:cs typeface="Arial" panose="020B0604020202020204" pitchFamily="34" charset="0"/>
                      </a:endParaRPr>
                    </a:p>
                  </a:txBody>
                  <a:tcPr>
                    <a:lnB w="12700" cap="flat" cmpd="sng" algn="ctr">
                      <a:noFill/>
                      <a:prstDash val="solid"/>
                      <a:round/>
                      <a:headEnd type="none" w="med" len="med"/>
                      <a:tailEnd type="none" w="med" len="med"/>
                    </a:lnB>
                    <a:noFill/>
                  </a:tcPr>
                </a:tc>
                <a:tc hMerge="1">
                  <a:txBody>
                    <a:bodyPr/>
                    <a:lstStyle/>
                    <a:p>
                      <a:pPr algn="ctr"/>
                      <a:endParaRPr lang="en-US" sz="1100" b="1" dirty="0">
                        <a:solidFill>
                          <a:srgbClr val="FF0000"/>
                        </a:solidFill>
                        <a:latin typeface="Arial" panose="020B0604020202020204" pitchFamily="34" charset="0"/>
                        <a:cs typeface="Arial" panose="020B0604020202020204" pitchFamily="34" charset="0"/>
                      </a:endParaRPr>
                    </a:p>
                  </a:txBody>
                  <a:tcPr anchor="ctr">
                    <a:lnL w="12700" cap="flat" cmpd="sng" algn="ctr">
                      <a:solidFill>
                        <a:srgbClr val="FF0000"/>
                      </a:solidFill>
                      <a:prstDash val="solid"/>
                      <a:round/>
                      <a:headEnd type="none" w="med" len="med"/>
                      <a:tailEnd type="none" w="med" len="med"/>
                    </a:lnL>
                    <a:lnB w="12700" cap="flat" cmpd="sng" algn="ctr">
                      <a:solidFill>
                        <a:srgbClr val="FF0000"/>
                      </a:solidFill>
                      <a:prstDash val="solid"/>
                      <a:round/>
                      <a:headEnd type="none" w="med" len="med"/>
                      <a:tailEnd type="none" w="med" len="med"/>
                    </a:lnB>
                    <a:noFill/>
                  </a:tcPr>
                </a:tc>
                <a:tc hMerge="1">
                  <a:txBody>
                    <a:bodyPr/>
                    <a:lstStyle/>
                    <a:p>
                      <a:pPr algn="ctr"/>
                      <a:endParaRPr lang="en-US" sz="1100" b="1" dirty="0">
                        <a:solidFill>
                          <a:srgbClr val="FF0000"/>
                        </a:solidFill>
                        <a:latin typeface="Arial" panose="020B0604020202020204" pitchFamily="34" charset="0"/>
                        <a:cs typeface="Arial" panose="020B0604020202020204" pitchFamily="34" charset="0"/>
                      </a:endParaRPr>
                    </a:p>
                  </a:txBody>
                  <a:tcPr anchor="ctr">
                    <a:noFill/>
                  </a:tcPr>
                </a:tc>
                <a:tc hMerge="1">
                  <a:txBody>
                    <a:bodyPr/>
                    <a:lstStyle/>
                    <a:p>
                      <a:pPr algn="ctr"/>
                      <a:endParaRPr lang="en-US" sz="1100" b="1" dirty="0">
                        <a:solidFill>
                          <a:srgbClr val="FF0000"/>
                        </a:solidFill>
                        <a:latin typeface="Arial" panose="020B0604020202020204" pitchFamily="34" charset="0"/>
                        <a:cs typeface="Arial" panose="020B0604020202020204" pitchFamily="34" charset="0"/>
                      </a:endParaRPr>
                    </a:p>
                  </a:txBody>
                  <a:tcPr anchor="ctr">
                    <a:noFill/>
                  </a:tcPr>
                </a:tc>
              </a:tr>
              <a:tr h="228600">
                <a:tc>
                  <a:txBody>
                    <a:bodyPr/>
                    <a:lstStyle/>
                    <a:p>
                      <a:pPr algn="ctr"/>
                      <a:r>
                        <a:rPr lang="en-US" sz="1100" b="1" dirty="0" smtClean="0">
                          <a:solidFill>
                            <a:srgbClr val="FF0000"/>
                          </a:solidFill>
                          <a:latin typeface="Arial" panose="020B0604020202020204" pitchFamily="34" charset="0"/>
                          <a:cs typeface="Arial" panose="020B0604020202020204" pitchFamily="34" charset="0"/>
                        </a:rPr>
                        <a:t>0.623 g</a:t>
                      </a:r>
                      <a:endParaRPr lang="en-US" sz="1100" b="1" baseline="0" dirty="0">
                        <a:solidFill>
                          <a:srgbClr val="FF0000"/>
                        </a:solidFill>
                        <a:latin typeface="Arial" panose="020B0604020202020204" pitchFamily="34" charset="0"/>
                        <a:cs typeface="Arial" panose="020B0604020202020204" pitchFamily="34" charset="0"/>
                      </a:endParaRPr>
                    </a:p>
                  </a:txBody>
                  <a:tcPr anchor="ctr">
                    <a:lnL w="12700" cmpd="sng">
                      <a:noFill/>
                    </a:lnL>
                    <a:lnR w="19050" cap="flat" cmpd="sng" algn="ctr">
                      <a:solidFill>
                        <a:srgbClr val="FF0000"/>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dirty="0" smtClean="0">
                          <a:solidFill>
                            <a:srgbClr val="FF0000"/>
                          </a:solidFill>
                          <a:latin typeface="Arial" panose="020B0604020202020204" pitchFamily="34" charset="0"/>
                          <a:cs typeface="Arial" panose="020B0604020202020204" pitchFamily="34" charset="0"/>
                        </a:rPr>
                        <a:t>1 mol</a:t>
                      </a:r>
                      <a:endParaRPr lang="en-US" sz="1100" b="1" dirty="0">
                        <a:solidFill>
                          <a:srgbClr val="FF0000"/>
                        </a:solidFill>
                        <a:latin typeface="Arial" panose="020B0604020202020204" pitchFamily="34" charset="0"/>
                        <a:cs typeface="Arial" panose="020B0604020202020204" pitchFamily="34" charset="0"/>
                      </a:endParaRPr>
                    </a:p>
                  </a:txBody>
                  <a:tcPr anchor="ctr">
                    <a:lnL w="19050" cap="flat" cmpd="sng" algn="ctr">
                      <a:solidFill>
                        <a:srgbClr val="FF0000"/>
                      </a:solidFill>
                      <a:prstDash val="solid"/>
                      <a:round/>
                      <a:headEnd type="none" w="med" len="med"/>
                      <a:tailEnd type="none" w="med" len="med"/>
                    </a:lnL>
                    <a:lnR w="12700" cmpd="sng">
                      <a:noFill/>
                    </a:lnR>
                    <a:lnT w="12700" cap="flat" cmpd="sng" algn="ctr">
                      <a:no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lang="en-US" sz="1100" b="1" dirty="0" smtClean="0">
                          <a:solidFill>
                            <a:srgbClr val="FF0000"/>
                          </a:solidFill>
                          <a:latin typeface="Arial" panose="020B0604020202020204" pitchFamily="34" charset="0"/>
                          <a:cs typeface="Arial" panose="020B0604020202020204" pitchFamily="34" charset="0"/>
                        </a:rPr>
                        <a:t>=</a:t>
                      </a:r>
                      <a:endParaRPr lang="en-US" sz="1100" b="1" dirty="0">
                        <a:solidFill>
                          <a:srgbClr val="FF0000"/>
                        </a:solidFill>
                        <a:latin typeface="Arial" panose="020B0604020202020204" pitchFamily="34" charset="0"/>
                        <a:cs typeface="Arial" panose="020B0604020202020204" pitchFamily="34" charset="0"/>
                      </a:endParaRPr>
                    </a:p>
                  </a:txBody>
                  <a:tcPr anchor="ctr">
                    <a:lnL w="12700" cmpd="sng">
                      <a:noFill/>
                    </a:lnL>
                    <a:noFill/>
                  </a:tcPr>
                </a:tc>
                <a:tc rowSpan="2">
                  <a:txBody>
                    <a:bodyPr/>
                    <a:lstStyle/>
                    <a:p>
                      <a:pPr algn="ctr"/>
                      <a:r>
                        <a:rPr lang="en-US" sz="1100" b="1" dirty="0" smtClean="0">
                          <a:solidFill>
                            <a:srgbClr val="FF0000"/>
                          </a:solidFill>
                          <a:latin typeface="Arial" panose="020B0604020202020204" pitchFamily="34" charset="0"/>
                          <a:cs typeface="Arial" panose="020B0604020202020204" pitchFamily="34" charset="0"/>
                        </a:rPr>
                        <a:t>2.53 x 10</a:t>
                      </a:r>
                      <a:r>
                        <a:rPr lang="en-US" sz="1400" b="1" baseline="30000" dirty="0" smtClean="0">
                          <a:solidFill>
                            <a:srgbClr val="FF0000"/>
                          </a:solidFill>
                          <a:latin typeface="Arial" panose="020B0604020202020204" pitchFamily="34" charset="0"/>
                          <a:cs typeface="Arial" panose="020B0604020202020204" pitchFamily="34" charset="0"/>
                        </a:rPr>
                        <a:t>-3</a:t>
                      </a:r>
                      <a:r>
                        <a:rPr lang="en-US" sz="1100" b="1" dirty="0" smtClean="0">
                          <a:solidFill>
                            <a:srgbClr val="FF0000"/>
                          </a:solidFill>
                          <a:latin typeface="Arial" panose="020B0604020202020204" pitchFamily="34" charset="0"/>
                          <a:cs typeface="Arial" panose="020B0604020202020204" pitchFamily="34" charset="0"/>
                        </a:rPr>
                        <a:t> mol</a:t>
                      </a:r>
                      <a:endParaRPr lang="en-US" sz="1100" b="1" dirty="0">
                        <a:solidFill>
                          <a:srgbClr val="FF0000"/>
                        </a:solidFill>
                        <a:latin typeface="Arial" panose="020B0604020202020204" pitchFamily="34" charset="0"/>
                        <a:cs typeface="Arial" panose="020B0604020202020204" pitchFamily="34" charset="0"/>
                      </a:endParaRPr>
                    </a:p>
                  </a:txBody>
                  <a:tcPr anchor="ctr">
                    <a:noFill/>
                  </a:tcPr>
                </a:tc>
              </a:tr>
              <a:tr h="228600">
                <a:tc>
                  <a:txBody>
                    <a:bodyPr/>
                    <a:lstStyle/>
                    <a:p>
                      <a:pPr algn="ctr"/>
                      <a:endParaRPr lang="en-US" sz="1100" b="1" dirty="0">
                        <a:solidFill>
                          <a:srgbClr val="FF0000"/>
                        </a:solidFill>
                        <a:latin typeface="Arial" panose="020B0604020202020204" pitchFamily="34" charset="0"/>
                        <a:cs typeface="Arial" panose="020B0604020202020204" pitchFamily="34" charset="0"/>
                      </a:endParaRPr>
                    </a:p>
                  </a:txBody>
                  <a:tcPr anchor="ctr">
                    <a:lnL w="12700" cmpd="sng">
                      <a:noFill/>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1100" b="1" dirty="0" smtClean="0">
                          <a:solidFill>
                            <a:srgbClr val="FF0000"/>
                          </a:solidFill>
                          <a:latin typeface="Arial" panose="020B0604020202020204" pitchFamily="34" charset="0"/>
                          <a:cs typeface="Arial" panose="020B0604020202020204" pitchFamily="34" charset="0"/>
                        </a:rPr>
                        <a:t>246.039 g</a:t>
                      </a:r>
                      <a:endParaRPr lang="en-US" sz="1100" b="1" dirty="0">
                        <a:solidFill>
                          <a:srgbClr val="FF0000"/>
                        </a:solidFill>
                        <a:latin typeface="Arial" panose="020B0604020202020204" pitchFamily="34" charset="0"/>
                        <a:cs typeface="Arial" panose="020B0604020202020204" pitchFamily="34" charset="0"/>
                      </a:endParaRPr>
                    </a:p>
                  </a:txBody>
                  <a:tcPr anchor="ctr">
                    <a:lnL w="19050" cap="flat" cmpd="sng" algn="ctr">
                      <a:solidFill>
                        <a:srgbClr val="FF0000"/>
                      </a:solidFill>
                      <a:prstDash val="solid"/>
                      <a:round/>
                      <a:headEnd type="none" w="med" len="med"/>
                      <a:tailEnd type="none" w="med" len="med"/>
                    </a:lnL>
                    <a:lnR w="12700" cmpd="sng">
                      <a:noFill/>
                    </a:lnR>
                    <a:lnT w="19050" cap="flat" cmpd="sng" algn="ctr">
                      <a:solidFill>
                        <a:srgbClr val="FF0000"/>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vMerge="1">
                  <a:txBody>
                    <a:bodyPr/>
                    <a:lstStyle/>
                    <a:p>
                      <a:endParaRPr lang="en-US" b="1" dirty="0">
                        <a:solidFill>
                          <a:schemeClr val="tx1"/>
                        </a:solidFill>
                        <a:latin typeface="Arial" panose="020B0604020202020204" pitchFamily="34" charset="0"/>
                        <a:cs typeface="Arial" panose="020B0604020202020204" pitchFamily="34" charset="0"/>
                      </a:endParaRPr>
                    </a:p>
                  </a:txBody>
                  <a:tcPr>
                    <a:noFill/>
                  </a:tcPr>
                </a:tc>
                <a:tc vMerge="1">
                  <a:txBody>
                    <a:bodyPr/>
                    <a:lstStyle/>
                    <a:p>
                      <a:endParaRPr lang="en-US" b="1" dirty="0">
                        <a:solidFill>
                          <a:schemeClr val="tx1"/>
                        </a:solidFill>
                        <a:latin typeface="Arial" panose="020B0604020202020204" pitchFamily="34" charset="0"/>
                        <a:cs typeface="Arial" panose="020B0604020202020204" pitchFamily="34" charset="0"/>
                      </a:endParaRPr>
                    </a:p>
                  </a:txBody>
                  <a:tcPr>
                    <a:no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681643510"/>
              </p:ext>
            </p:extLst>
          </p:nvPr>
        </p:nvGraphicFramePr>
        <p:xfrm>
          <a:off x="411480" y="3713480"/>
          <a:ext cx="5877560" cy="518160"/>
        </p:xfrm>
        <a:graphic>
          <a:graphicData uri="http://schemas.openxmlformats.org/drawingml/2006/table">
            <a:tbl>
              <a:tblPr firstRow="1" bandRow="1">
                <a:tableStyleId>{5C22544A-7EE6-4342-B048-85BDC9FD1C3A}</a:tableStyleId>
              </a:tblPr>
              <a:tblGrid>
                <a:gridCol w="1280160"/>
                <a:gridCol w="1280160"/>
                <a:gridCol w="1645920"/>
                <a:gridCol w="208280"/>
                <a:gridCol w="1463040"/>
              </a:tblGrid>
              <a:tr h="228600">
                <a:tc>
                  <a:txBody>
                    <a:bodyPr/>
                    <a:lstStyle/>
                    <a:p>
                      <a:pPr algn="ctr"/>
                      <a:r>
                        <a:rPr lang="en-US" sz="1100" b="1" dirty="0" smtClean="0">
                          <a:solidFill>
                            <a:srgbClr val="FF0000"/>
                          </a:solidFill>
                          <a:latin typeface="Arial" panose="020B0604020202020204" pitchFamily="34" charset="0"/>
                          <a:cs typeface="Arial" panose="020B0604020202020204" pitchFamily="34" charset="0"/>
                        </a:rPr>
                        <a:t>4.5 g</a:t>
                      </a:r>
                      <a:endParaRPr lang="en-US" sz="1100" b="1" baseline="0" dirty="0">
                        <a:solidFill>
                          <a:srgbClr val="FF0000"/>
                        </a:solidFill>
                        <a:latin typeface="Arial" panose="020B0604020202020204" pitchFamily="34" charset="0"/>
                        <a:cs typeface="Arial" panose="020B0604020202020204" pitchFamily="34" charset="0"/>
                      </a:endParaRPr>
                    </a:p>
                  </a:txBody>
                  <a:tcPr anchor="ctr">
                    <a:lnR w="12700" cap="flat" cmpd="sng" algn="ctr">
                      <a:solidFill>
                        <a:srgbClr val="FF0000"/>
                      </a:solidFill>
                      <a:prstDash val="solid"/>
                      <a:round/>
                      <a:headEnd type="none" w="med" len="med"/>
                      <a:tailEnd type="none" w="med" len="med"/>
                    </a:lnR>
                    <a:lnB w="12700" cap="flat" cmpd="sng" algn="ctr">
                      <a:solidFill>
                        <a:srgbClr val="FF0000"/>
                      </a:solidFill>
                      <a:prstDash val="solid"/>
                      <a:round/>
                      <a:headEnd type="none" w="med" len="med"/>
                      <a:tailEnd type="none" w="med" len="med"/>
                    </a:lnB>
                    <a:noFill/>
                  </a:tcPr>
                </a:tc>
                <a:tc>
                  <a:txBody>
                    <a:bodyPr/>
                    <a:lstStyle/>
                    <a:p>
                      <a:pPr algn="ctr"/>
                      <a:r>
                        <a:rPr lang="en-US" sz="1100" b="1" dirty="0" smtClean="0">
                          <a:solidFill>
                            <a:srgbClr val="FF0000"/>
                          </a:solidFill>
                          <a:latin typeface="Arial" panose="020B0604020202020204" pitchFamily="34" charset="0"/>
                          <a:cs typeface="Arial" panose="020B0604020202020204" pitchFamily="34" charset="0"/>
                        </a:rPr>
                        <a:t>1 mol</a:t>
                      </a:r>
                      <a:endParaRPr lang="en-US" sz="1100" b="1" dirty="0">
                        <a:solidFill>
                          <a:srgbClr val="FF0000"/>
                        </a:solidFill>
                        <a:latin typeface="Arial" panose="020B0604020202020204" pitchFamily="34" charset="0"/>
                        <a:cs typeface="Arial" panose="020B0604020202020204" pitchFamily="34" charset="0"/>
                      </a:endParaRPr>
                    </a:p>
                  </a:txBody>
                  <a:tcPr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B w="12700" cap="flat" cmpd="sng" algn="ctr">
                      <a:solidFill>
                        <a:srgbClr val="FF0000"/>
                      </a:solidFill>
                      <a:prstDash val="solid"/>
                      <a:round/>
                      <a:headEnd type="none" w="med" len="med"/>
                      <a:tailEnd type="none" w="med" len="med"/>
                    </a:lnB>
                    <a:noFill/>
                  </a:tcPr>
                </a:tc>
                <a:tc>
                  <a:txBody>
                    <a:bodyPr/>
                    <a:lstStyle/>
                    <a:p>
                      <a:pPr algn="ctr"/>
                      <a:r>
                        <a:rPr lang="en-US" sz="1100" b="1" dirty="0" smtClean="0">
                          <a:solidFill>
                            <a:srgbClr val="FF0000"/>
                          </a:solidFill>
                          <a:latin typeface="Arial" panose="020B0604020202020204" pitchFamily="34" charset="0"/>
                          <a:cs typeface="Arial" panose="020B0604020202020204" pitchFamily="34" charset="0"/>
                        </a:rPr>
                        <a:t>6.02</a:t>
                      </a:r>
                      <a:r>
                        <a:rPr lang="en-US" sz="1100" b="1" baseline="0" dirty="0" smtClean="0">
                          <a:solidFill>
                            <a:srgbClr val="FF0000"/>
                          </a:solidFill>
                          <a:latin typeface="Arial" panose="020B0604020202020204" pitchFamily="34" charset="0"/>
                          <a:cs typeface="Arial" panose="020B0604020202020204" pitchFamily="34" charset="0"/>
                        </a:rPr>
                        <a:t> x 10</a:t>
                      </a:r>
                      <a:r>
                        <a:rPr lang="en-US" sz="1400" b="1" baseline="30000" dirty="0" smtClean="0">
                          <a:solidFill>
                            <a:srgbClr val="FF0000"/>
                          </a:solidFill>
                          <a:latin typeface="Arial" panose="020B0604020202020204" pitchFamily="34" charset="0"/>
                          <a:cs typeface="Arial" panose="020B0604020202020204" pitchFamily="34" charset="0"/>
                        </a:rPr>
                        <a:t>23</a:t>
                      </a:r>
                      <a:r>
                        <a:rPr lang="en-US" sz="1100" b="1" baseline="0" dirty="0" smtClean="0">
                          <a:solidFill>
                            <a:srgbClr val="FF0000"/>
                          </a:solidFill>
                          <a:latin typeface="Arial" panose="020B0604020202020204" pitchFamily="34" charset="0"/>
                          <a:cs typeface="Arial" panose="020B0604020202020204" pitchFamily="34" charset="0"/>
                        </a:rPr>
                        <a:t> atoms</a:t>
                      </a:r>
                      <a:endParaRPr lang="en-US" sz="1100" b="1" dirty="0">
                        <a:solidFill>
                          <a:srgbClr val="FF0000"/>
                        </a:solidFill>
                        <a:latin typeface="Arial" panose="020B0604020202020204" pitchFamily="34" charset="0"/>
                        <a:cs typeface="Arial" panose="020B0604020202020204" pitchFamily="34" charset="0"/>
                      </a:endParaRPr>
                    </a:p>
                  </a:txBody>
                  <a:tcPr anchor="ctr">
                    <a:lnL w="12700" cap="flat" cmpd="sng" algn="ctr">
                      <a:solidFill>
                        <a:srgbClr val="FF0000"/>
                      </a:solidFill>
                      <a:prstDash val="solid"/>
                      <a:round/>
                      <a:headEnd type="none" w="med" len="med"/>
                      <a:tailEnd type="none" w="med" len="med"/>
                    </a:lnL>
                    <a:lnB w="12700" cap="flat" cmpd="sng" algn="ctr">
                      <a:solidFill>
                        <a:srgbClr val="FF0000"/>
                      </a:solidFill>
                      <a:prstDash val="solid"/>
                      <a:round/>
                      <a:headEnd type="none" w="med" len="med"/>
                      <a:tailEnd type="none" w="med" len="med"/>
                    </a:lnB>
                    <a:noFill/>
                  </a:tcPr>
                </a:tc>
                <a:tc rowSpan="2">
                  <a:txBody>
                    <a:bodyPr/>
                    <a:lstStyle/>
                    <a:p>
                      <a:pPr algn="ctr"/>
                      <a:r>
                        <a:rPr lang="en-US" sz="1100" b="1" dirty="0" smtClean="0">
                          <a:solidFill>
                            <a:srgbClr val="FF0000"/>
                          </a:solidFill>
                          <a:latin typeface="Arial" panose="020B0604020202020204" pitchFamily="34" charset="0"/>
                          <a:cs typeface="Arial" panose="020B0604020202020204" pitchFamily="34" charset="0"/>
                        </a:rPr>
                        <a:t>=</a:t>
                      </a:r>
                      <a:endParaRPr lang="en-US" sz="1100" b="1" dirty="0">
                        <a:solidFill>
                          <a:srgbClr val="FF0000"/>
                        </a:solidFill>
                        <a:latin typeface="Arial" panose="020B0604020202020204" pitchFamily="34" charset="0"/>
                        <a:cs typeface="Arial" panose="020B0604020202020204" pitchFamily="34" charset="0"/>
                      </a:endParaRPr>
                    </a:p>
                  </a:txBody>
                  <a:tcPr anchor="ctr">
                    <a:noFill/>
                  </a:tcPr>
                </a:tc>
                <a:tc rowSpan="2">
                  <a:txBody>
                    <a:bodyPr/>
                    <a:lstStyle/>
                    <a:p>
                      <a:pPr algn="ctr"/>
                      <a:r>
                        <a:rPr lang="en-US" sz="1100" b="1" dirty="0" smtClean="0">
                          <a:solidFill>
                            <a:srgbClr val="FF0000"/>
                          </a:solidFill>
                          <a:latin typeface="Arial" panose="020B0604020202020204" pitchFamily="34" charset="0"/>
                          <a:cs typeface="Arial" panose="020B0604020202020204" pitchFamily="34" charset="0"/>
                        </a:rPr>
                        <a:t>4.64 x 10</a:t>
                      </a:r>
                      <a:r>
                        <a:rPr lang="en-US" sz="1400" b="1" baseline="30000" dirty="0" smtClean="0">
                          <a:solidFill>
                            <a:srgbClr val="FF0000"/>
                          </a:solidFill>
                          <a:latin typeface="Arial" panose="020B0604020202020204" pitchFamily="34" charset="0"/>
                          <a:cs typeface="Arial" panose="020B0604020202020204" pitchFamily="34" charset="0"/>
                        </a:rPr>
                        <a:t>22</a:t>
                      </a:r>
                      <a:r>
                        <a:rPr lang="en-US" sz="1100" b="1" dirty="0" smtClean="0">
                          <a:solidFill>
                            <a:srgbClr val="FF0000"/>
                          </a:solidFill>
                          <a:latin typeface="Arial" panose="020B0604020202020204" pitchFamily="34" charset="0"/>
                          <a:cs typeface="Arial" panose="020B0604020202020204" pitchFamily="34" charset="0"/>
                        </a:rPr>
                        <a:t> atoms</a:t>
                      </a:r>
                      <a:endParaRPr lang="en-US" sz="1100" b="1" dirty="0">
                        <a:solidFill>
                          <a:srgbClr val="FF0000"/>
                        </a:solidFill>
                        <a:latin typeface="Arial" panose="020B0604020202020204" pitchFamily="34" charset="0"/>
                        <a:cs typeface="Arial" panose="020B0604020202020204" pitchFamily="34" charset="0"/>
                      </a:endParaRPr>
                    </a:p>
                  </a:txBody>
                  <a:tcPr anchor="ctr">
                    <a:noFill/>
                  </a:tcPr>
                </a:tc>
              </a:tr>
              <a:tr h="228600">
                <a:tc>
                  <a:txBody>
                    <a:bodyPr/>
                    <a:lstStyle/>
                    <a:p>
                      <a:pPr algn="ctr"/>
                      <a:endParaRPr lang="en-US" sz="1100" b="1" dirty="0">
                        <a:solidFill>
                          <a:srgbClr val="FF0000"/>
                        </a:solidFill>
                        <a:latin typeface="Arial" panose="020B0604020202020204" pitchFamily="34" charset="0"/>
                        <a:cs typeface="Arial" panose="020B0604020202020204" pitchFamily="34" charset="0"/>
                      </a:endParaRPr>
                    </a:p>
                  </a:txBody>
                  <a:tcPr anchor="ctr">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noFill/>
                  </a:tcPr>
                </a:tc>
                <a:tc>
                  <a:txBody>
                    <a:bodyPr/>
                    <a:lstStyle/>
                    <a:p>
                      <a:pPr algn="ctr"/>
                      <a:r>
                        <a:rPr lang="en-US" sz="1100" b="1" dirty="0" smtClean="0">
                          <a:solidFill>
                            <a:srgbClr val="FF0000"/>
                          </a:solidFill>
                          <a:latin typeface="Arial" panose="020B0604020202020204" pitchFamily="34" charset="0"/>
                          <a:cs typeface="Arial" panose="020B0604020202020204" pitchFamily="34" charset="0"/>
                        </a:rPr>
                        <a:t>58.693 g</a:t>
                      </a:r>
                      <a:endParaRPr lang="en-US" sz="1100" b="1" dirty="0">
                        <a:solidFill>
                          <a:srgbClr val="FF0000"/>
                        </a:solidFill>
                        <a:latin typeface="Arial" panose="020B0604020202020204" pitchFamily="34" charset="0"/>
                        <a:cs typeface="Arial" panose="020B0604020202020204" pitchFamily="34" charset="0"/>
                      </a:endParaRPr>
                    </a:p>
                  </a:txBody>
                  <a:tcPr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noFill/>
                  </a:tcPr>
                </a:tc>
                <a:tc>
                  <a:txBody>
                    <a:bodyPr/>
                    <a:lstStyle/>
                    <a:p>
                      <a:pPr algn="ctr"/>
                      <a:r>
                        <a:rPr lang="en-US" sz="1100" b="1" dirty="0" smtClean="0">
                          <a:solidFill>
                            <a:srgbClr val="FF0000"/>
                          </a:solidFill>
                          <a:latin typeface="Arial" panose="020B0604020202020204" pitchFamily="34" charset="0"/>
                          <a:cs typeface="Arial" panose="020B0604020202020204" pitchFamily="34" charset="0"/>
                        </a:rPr>
                        <a:t>1 mol</a:t>
                      </a:r>
                      <a:endParaRPr lang="en-US" sz="1100" b="1" dirty="0">
                        <a:solidFill>
                          <a:srgbClr val="FF0000"/>
                        </a:solidFill>
                        <a:latin typeface="Arial" panose="020B0604020202020204" pitchFamily="34" charset="0"/>
                        <a:cs typeface="Arial" panose="020B0604020202020204" pitchFamily="34" charset="0"/>
                      </a:endParaRPr>
                    </a:p>
                  </a:txBody>
                  <a:tcPr anchor="ctr">
                    <a:lnL w="12700" cap="flat" cmpd="sng" algn="ctr">
                      <a:solidFill>
                        <a:srgbClr val="FF0000"/>
                      </a:solidFill>
                      <a:prstDash val="solid"/>
                      <a:round/>
                      <a:headEnd type="none" w="med" len="med"/>
                      <a:tailEnd type="none" w="med" len="med"/>
                    </a:lnL>
                    <a:lnT w="12700" cap="flat" cmpd="sng" algn="ctr">
                      <a:solidFill>
                        <a:srgbClr val="FF0000"/>
                      </a:solidFill>
                      <a:prstDash val="solid"/>
                      <a:round/>
                      <a:headEnd type="none" w="med" len="med"/>
                      <a:tailEnd type="none" w="med" len="med"/>
                    </a:lnT>
                    <a:noFill/>
                  </a:tcPr>
                </a:tc>
                <a:tc vMerge="1">
                  <a:txBody>
                    <a:bodyPr/>
                    <a:lstStyle/>
                    <a:p>
                      <a:endParaRPr lang="en-US" b="1" dirty="0">
                        <a:solidFill>
                          <a:schemeClr val="tx1"/>
                        </a:solidFill>
                        <a:latin typeface="Arial" panose="020B0604020202020204" pitchFamily="34" charset="0"/>
                        <a:cs typeface="Arial" panose="020B0604020202020204" pitchFamily="34" charset="0"/>
                      </a:endParaRPr>
                    </a:p>
                  </a:txBody>
                  <a:tcPr>
                    <a:noFill/>
                  </a:tcPr>
                </a:tc>
                <a:tc vMerge="1">
                  <a:txBody>
                    <a:bodyPr/>
                    <a:lstStyle/>
                    <a:p>
                      <a:endParaRPr lang="en-US" b="1" dirty="0">
                        <a:solidFill>
                          <a:schemeClr val="tx1"/>
                        </a:solidFill>
                        <a:latin typeface="Arial" panose="020B0604020202020204" pitchFamily="34" charset="0"/>
                        <a:cs typeface="Arial" panose="020B0604020202020204" pitchFamily="34" charset="0"/>
                      </a:endParaRPr>
                    </a:p>
                  </a:txBody>
                  <a:tcPr>
                    <a:noFill/>
                  </a:tcPr>
                </a:tc>
              </a:tr>
            </a:tbl>
          </a:graphicData>
        </a:graphic>
      </p:graphicFrame>
      <p:graphicFrame>
        <p:nvGraphicFramePr>
          <p:cNvPr id="8" name="Content Placeholder 3"/>
          <p:cNvGraphicFramePr>
            <a:graphicFrameLocks/>
          </p:cNvGraphicFramePr>
          <p:nvPr>
            <p:extLst>
              <p:ext uri="{D42A27DB-BD31-4B8C-83A1-F6EECF244321}">
                <p14:modId xmlns:p14="http://schemas.microsoft.com/office/powerpoint/2010/main" val="1278930670"/>
              </p:ext>
            </p:extLst>
          </p:nvPr>
        </p:nvGraphicFramePr>
        <p:xfrm>
          <a:off x="1133856" y="4779190"/>
          <a:ext cx="4590288" cy="1295400"/>
        </p:xfrm>
        <a:graphic>
          <a:graphicData uri="http://schemas.openxmlformats.org/drawingml/2006/table">
            <a:tbl>
              <a:tblPr firstRow="1" bandRow="1">
                <a:tableStyleId>{21E4AEA4-8DFA-4A89-87EB-49C32662AFE0}</a:tableStyleId>
              </a:tblPr>
              <a:tblGrid>
                <a:gridCol w="1042416"/>
                <a:gridCol w="1042416"/>
                <a:gridCol w="1042416"/>
                <a:gridCol w="1463040"/>
              </a:tblGrid>
              <a:tr h="237744">
                <a:tc>
                  <a:txBody>
                    <a:bodyPr/>
                    <a:lstStyle/>
                    <a:p>
                      <a:pPr algn="ctr"/>
                      <a:r>
                        <a:rPr lang="en-US" sz="1100" b="1" dirty="0" smtClean="0">
                          <a:solidFill>
                            <a:srgbClr val="FF0000"/>
                          </a:solidFill>
                          <a:latin typeface="Arial" panose="020B0604020202020204" pitchFamily="34" charset="0"/>
                          <a:cs typeface="Arial" panose="020B0604020202020204" pitchFamily="34" charset="0"/>
                        </a:rPr>
                        <a:t>symbol</a:t>
                      </a:r>
                      <a:endParaRPr lang="en-US" sz="1100" b="1" dirty="0">
                        <a:solidFill>
                          <a:srgbClr val="FF0000"/>
                        </a:solidFill>
                        <a:latin typeface="Arial" panose="020B0604020202020204" pitchFamily="34" charset="0"/>
                        <a:cs typeface="Arial" panose="020B0604020202020204" pitchFamily="34" charset="0"/>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dirty="0" smtClean="0">
                          <a:solidFill>
                            <a:srgbClr val="FF0000"/>
                          </a:solidFill>
                          <a:latin typeface="Arial" panose="020B0604020202020204" pitchFamily="34" charset="0"/>
                          <a:cs typeface="Arial" panose="020B0604020202020204" pitchFamily="34" charset="0"/>
                        </a:rPr>
                        <a:t>number</a:t>
                      </a:r>
                      <a:endParaRPr lang="en-US" sz="1100" b="1" dirty="0">
                        <a:solidFill>
                          <a:srgbClr val="FF0000"/>
                        </a:solidFill>
                        <a:latin typeface="Arial" panose="020B0604020202020204" pitchFamily="34" charset="0"/>
                        <a:cs typeface="Arial" panose="020B0604020202020204" pitchFamily="34" charset="0"/>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dirty="0" smtClean="0">
                          <a:solidFill>
                            <a:srgbClr val="FF0000"/>
                          </a:solidFill>
                          <a:latin typeface="Arial" panose="020B0604020202020204" pitchFamily="34" charset="0"/>
                          <a:cs typeface="Arial" panose="020B0604020202020204" pitchFamily="34" charset="0"/>
                        </a:rPr>
                        <a:t>atomic mass</a:t>
                      </a:r>
                      <a:endParaRPr lang="en-US" sz="1100" b="1" dirty="0">
                        <a:solidFill>
                          <a:srgbClr val="FF0000"/>
                        </a:solidFill>
                        <a:latin typeface="Arial" panose="020B0604020202020204" pitchFamily="34" charset="0"/>
                        <a:cs typeface="Arial" panose="020B0604020202020204" pitchFamily="34" charset="0"/>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dirty="0" smtClean="0">
                          <a:solidFill>
                            <a:srgbClr val="FF0000"/>
                          </a:solidFill>
                          <a:latin typeface="Arial" panose="020B0604020202020204" pitchFamily="34" charset="0"/>
                          <a:cs typeface="Arial" panose="020B0604020202020204" pitchFamily="34" charset="0"/>
                        </a:rPr>
                        <a:t>molar</a:t>
                      </a:r>
                      <a:r>
                        <a:rPr lang="en-US" sz="1100" b="1" baseline="0" dirty="0" smtClean="0">
                          <a:solidFill>
                            <a:srgbClr val="FF0000"/>
                          </a:solidFill>
                          <a:latin typeface="Arial" panose="020B0604020202020204" pitchFamily="34" charset="0"/>
                          <a:cs typeface="Arial" panose="020B0604020202020204" pitchFamily="34" charset="0"/>
                        </a:rPr>
                        <a:t> </a:t>
                      </a:r>
                      <a:r>
                        <a:rPr lang="en-US" sz="1100" b="1" dirty="0" smtClean="0">
                          <a:solidFill>
                            <a:srgbClr val="FF0000"/>
                          </a:solidFill>
                          <a:latin typeface="Arial" panose="020B0604020202020204" pitchFamily="34" charset="0"/>
                          <a:cs typeface="Arial" panose="020B0604020202020204" pitchFamily="34" charset="0"/>
                        </a:rPr>
                        <a:t>mass</a:t>
                      </a:r>
                      <a:endParaRPr lang="en-US" sz="1100" b="1" dirty="0">
                        <a:solidFill>
                          <a:srgbClr val="FF0000"/>
                        </a:solidFill>
                        <a:latin typeface="Arial" panose="020B0604020202020204" pitchFamily="34" charset="0"/>
                        <a:cs typeface="Arial" panose="020B0604020202020204" pitchFamily="34" charset="0"/>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r>
              <a:tr h="237744">
                <a:tc>
                  <a:txBody>
                    <a:bodyPr/>
                    <a:lstStyle/>
                    <a:p>
                      <a:pPr algn="ctr"/>
                      <a:r>
                        <a:rPr lang="en-US" sz="1100" b="1" dirty="0" smtClean="0">
                          <a:solidFill>
                            <a:srgbClr val="FF0000"/>
                          </a:solidFill>
                          <a:latin typeface="Arial" panose="020B0604020202020204" pitchFamily="34" charset="0"/>
                          <a:cs typeface="Arial" panose="020B0604020202020204" pitchFamily="34" charset="0"/>
                        </a:rPr>
                        <a:t>Al</a:t>
                      </a:r>
                      <a:endParaRPr lang="en-US" sz="1100" b="1" dirty="0">
                        <a:solidFill>
                          <a:srgbClr val="FF0000"/>
                        </a:solidFill>
                        <a:latin typeface="Arial" panose="020B0604020202020204" pitchFamily="34" charset="0"/>
                        <a:cs typeface="Arial" panose="020B0604020202020204" pitchFamily="34" charset="0"/>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dirty="0" smtClean="0">
                          <a:solidFill>
                            <a:srgbClr val="FF0000"/>
                          </a:solidFill>
                          <a:latin typeface="Arial" panose="020B0604020202020204" pitchFamily="34" charset="0"/>
                          <a:cs typeface="Arial" panose="020B0604020202020204" pitchFamily="34" charset="0"/>
                        </a:rPr>
                        <a:t>2</a:t>
                      </a:r>
                      <a:endParaRPr lang="en-US" sz="1100" b="1" dirty="0">
                        <a:solidFill>
                          <a:srgbClr val="FF0000"/>
                        </a:solidFill>
                        <a:latin typeface="Arial" panose="020B0604020202020204" pitchFamily="34" charset="0"/>
                        <a:cs typeface="Arial" panose="020B0604020202020204" pitchFamily="34" charset="0"/>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dirty="0" smtClean="0">
                          <a:solidFill>
                            <a:srgbClr val="FF0000"/>
                          </a:solidFill>
                          <a:latin typeface="Arial" panose="020B0604020202020204" pitchFamily="34" charset="0"/>
                          <a:cs typeface="Arial" panose="020B0604020202020204" pitchFamily="34" charset="0"/>
                        </a:rPr>
                        <a:t>26.982</a:t>
                      </a:r>
                      <a:endParaRPr lang="en-US" sz="1100" b="1" dirty="0">
                        <a:solidFill>
                          <a:srgbClr val="FF0000"/>
                        </a:solidFill>
                        <a:latin typeface="Arial" panose="020B0604020202020204" pitchFamily="34" charset="0"/>
                        <a:cs typeface="Arial" panose="020B0604020202020204" pitchFamily="34" charset="0"/>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dirty="0" smtClean="0">
                          <a:solidFill>
                            <a:srgbClr val="FF0000"/>
                          </a:solidFill>
                          <a:latin typeface="Arial" panose="020B0604020202020204" pitchFamily="34" charset="0"/>
                          <a:cs typeface="Arial" panose="020B0604020202020204" pitchFamily="34" charset="0"/>
                        </a:rPr>
                        <a:t>53.964</a:t>
                      </a:r>
                      <a:endParaRPr lang="en-US" sz="1100" b="1" dirty="0">
                        <a:solidFill>
                          <a:srgbClr val="FF0000"/>
                        </a:solidFill>
                        <a:latin typeface="Arial" panose="020B0604020202020204" pitchFamily="34" charset="0"/>
                        <a:cs typeface="Arial" panose="020B0604020202020204" pitchFamily="34" charset="0"/>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r>
              <a:tr h="237744">
                <a:tc>
                  <a:txBody>
                    <a:bodyPr/>
                    <a:lstStyle/>
                    <a:p>
                      <a:pPr algn="ctr"/>
                      <a:r>
                        <a:rPr lang="en-US" sz="1100" b="1" dirty="0" smtClean="0">
                          <a:solidFill>
                            <a:srgbClr val="FF0000"/>
                          </a:solidFill>
                          <a:latin typeface="Arial" panose="020B0604020202020204" pitchFamily="34" charset="0"/>
                          <a:cs typeface="Arial" panose="020B0604020202020204" pitchFamily="34" charset="0"/>
                        </a:rPr>
                        <a:t>Cr</a:t>
                      </a:r>
                      <a:endParaRPr lang="en-US" sz="1100" b="1" dirty="0">
                        <a:solidFill>
                          <a:srgbClr val="FF0000"/>
                        </a:solidFill>
                        <a:latin typeface="Arial" panose="020B0604020202020204" pitchFamily="34" charset="0"/>
                        <a:cs typeface="Arial" panose="020B0604020202020204" pitchFamily="34" charset="0"/>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dirty="0" smtClean="0">
                          <a:solidFill>
                            <a:srgbClr val="FF0000"/>
                          </a:solidFill>
                          <a:latin typeface="Arial" panose="020B0604020202020204" pitchFamily="34" charset="0"/>
                          <a:cs typeface="Arial" panose="020B0604020202020204" pitchFamily="34" charset="0"/>
                        </a:rPr>
                        <a:t>3</a:t>
                      </a:r>
                      <a:endParaRPr lang="en-US" sz="1100" b="1" dirty="0">
                        <a:solidFill>
                          <a:srgbClr val="FF0000"/>
                        </a:solidFill>
                        <a:latin typeface="Arial" panose="020B0604020202020204" pitchFamily="34" charset="0"/>
                        <a:cs typeface="Arial" panose="020B0604020202020204" pitchFamily="34" charset="0"/>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dirty="0" smtClean="0">
                          <a:solidFill>
                            <a:srgbClr val="FF0000"/>
                          </a:solidFill>
                          <a:latin typeface="Arial" panose="020B0604020202020204" pitchFamily="34" charset="0"/>
                          <a:cs typeface="Arial" panose="020B0604020202020204" pitchFamily="34" charset="0"/>
                        </a:rPr>
                        <a:t>51.996</a:t>
                      </a:r>
                      <a:endParaRPr lang="en-US" sz="1100" b="1" dirty="0">
                        <a:solidFill>
                          <a:srgbClr val="FF0000"/>
                        </a:solidFill>
                        <a:latin typeface="Arial" panose="020B0604020202020204" pitchFamily="34" charset="0"/>
                        <a:cs typeface="Arial" panose="020B0604020202020204" pitchFamily="34" charset="0"/>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dirty="0" smtClean="0">
                          <a:solidFill>
                            <a:srgbClr val="FF0000"/>
                          </a:solidFill>
                          <a:latin typeface="Arial" panose="020B0604020202020204" pitchFamily="34" charset="0"/>
                          <a:cs typeface="Arial" panose="020B0604020202020204" pitchFamily="34" charset="0"/>
                        </a:rPr>
                        <a:t>155.988</a:t>
                      </a:r>
                      <a:endParaRPr lang="en-US" sz="1100" b="1" dirty="0">
                        <a:solidFill>
                          <a:srgbClr val="FF0000"/>
                        </a:solidFill>
                        <a:latin typeface="Arial" panose="020B0604020202020204" pitchFamily="34" charset="0"/>
                        <a:cs typeface="Arial" panose="020B0604020202020204" pitchFamily="34" charset="0"/>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r>
              <a:tr h="237744">
                <a:tc>
                  <a:txBody>
                    <a:bodyPr/>
                    <a:lstStyle/>
                    <a:p>
                      <a:pPr algn="ctr"/>
                      <a:r>
                        <a:rPr lang="en-US" sz="1100" b="1" dirty="0" smtClean="0">
                          <a:solidFill>
                            <a:srgbClr val="FF0000"/>
                          </a:solidFill>
                          <a:latin typeface="Arial" panose="020B0604020202020204" pitchFamily="34" charset="0"/>
                          <a:cs typeface="Arial" panose="020B0604020202020204" pitchFamily="34" charset="0"/>
                        </a:rPr>
                        <a:t>O</a:t>
                      </a:r>
                      <a:endParaRPr lang="en-US" sz="1100" b="1" dirty="0">
                        <a:solidFill>
                          <a:srgbClr val="FF0000"/>
                        </a:solidFill>
                        <a:latin typeface="Arial" panose="020B0604020202020204" pitchFamily="34" charset="0"/>
                        <a:cs typeface="Arial" panose="020B0604020202020204" pitchFamily="34" charset="0"/>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dirty="0" smtClean="0">
                          <a:solidFill>
                            <a:srgbClr val="FF0000"/>
                          </a:solidFill>
                          <a:latin typeface="Arial" panose="020B0604020202020204" pitchFamily="34" charset="0"/>
                          <a:cs typeface="Arial" panose="020B0604020202020204" pitchFamily="34" charset="0"/>
                        </a:rPr>
                        <a:t>21</a:t>
                      </a:r>
                      <a:endParaRPr lang="en-US" sz="1100" b="1" dirty="0">
                        <a:solidFill>
                          <a:srgbClr val="FF0000"/>
                        </a:solidFill>
                        <a:latin typeface="Arial" panose="020B0604020202020204" pitchFamily="34" charset="0"/>
                        <a:cs typeface="Arial" panose="020B0604020202020204" pitchFamily="34" charset="0"/>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dirty="0" smtClean="0">
                          <a:solidFill>
                            <a:srgbClr val="FF0000"/>
                          </a:solidFill>
                          <a:latin typeface="Arial" panose="020B0604020202020204" pitchFamily="34" charset="0"/>
                          <a:cs typeface="Arial" panose="020B0604020202020204" pitchFamily="34" charset="0"/>
                        </a:rPr>
                        <a:t>15.999</a:t>
                      </a:r>
                      <a:endParaRPr lang="en-US" sz="1100" b="1" dirty="0">
                        <a:solidFill>
                          <a:srgbClr val="FF0000"/>
                        </a:solidFill>
                        <a:latin typeface="Arial" panose="020B0604020202020204" pitchFamily="34" charset="0"/>
                        <a:cs typeface="Arial" panose="020B0604020202020204" pitchFamily="34" charset="0"/>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dirty="0" smtClean="0">
                          <a:solidFill>
                            <a:srgbClr val="FF0000"/>
                          </a:solidFill>
                          <a:latin typeface="Arial" panose="020B0604020202020204" pitchFamily="34" charset="0"/>
                          <a:cs typeface="Arial" panose="020B0604020202020204" pitchFamily="34" charset="0"/>
                        </a:rPr>
                        <a:t>335.979</a:t>
                      </a:r>
                      <a:endParaRPr lang="en-US" sz="1100" b="1" dirty="0">
                        <a:solidFill>
                          <a:srgbClr val="FF0000"/>
                        </a:solidFill>
                        <a:latin typeface="Arial" panose="020B0604020202020204" pitchFamily="34" charset="0"/>
                        <a:cs typeface="Arial" panose="020B0604020202020204" pitchFamily="34" charset="0"/>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r>
              <a:tr h="237744">
                <a:tc>
                  <a:txBody>
                    <a:bodyPr/>
                    <a:lstStyle/>
                    <a:p>
                      <a:pPr algn="ctr"/>
                      <a:endParaRPr lang="en-US" sz="1100" b="1" dirty="0">
                        <a:solidFill>
                          <a:srgbClr val="FF0000"/>
                        </a:solidFill>
                        <a:latin typeface="Arial" panose="020B0604020202020204" pitchFamily="34" charset="0"/>
                        <a:cs typeface="Arial" panose="020B0604020202020204" pitchFamily="34" charset="0"/>
                      </a:endParaRP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100" b="1" dirty="0">
                        <a:solidFill>
                          <a:srgbClr val="FF0000"/>
                        </a:solidFill>
                        <a:latin typeface="Arial" panose="020B0604020202020204" pitchFamily="34" charset="0"/>
                        <a:cs typeface="Arial" panose="020B0604020202020204" pitchFamily="34" charset="0"/>
                      </a:endParaRP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100" b="1" dirty="0">
                        <a:solidFill>
                          <a:srgbClr val="FF0000"/>
                        </a:solidFill>
                        <a:latin typeface="Arial" panose="020B0604020202020204" pitchFamily="34" charset="0"/>
                        <a:cs typeface="Arial" panose="020B0604020202020204" pitchFamily="34" charset="0"/>
                      </a:endParaRPr>
                    </a:p>
                  </a:txBody>
                  <a:tcPr anchor="ctr">
                    <a:lnL w="19050" cap="flat" cmpd="sng" algn="ctr">
                      <a:no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100" b="1" dirty="0" smtClean="0">
                          <a:solidFill>
                            <a:srgbClr val="FF0000"/>
                          </a:solidFill>
                          <a:latin typeface="Arial" panose="020B0604020202020204" pitchFamily="34" charset="0"/>
                          <a:cs typeface="Arial" panose="020B0604020202020204" pitchFamily="34" charset="0"/>
                        </a:rPr>
                        <a:t>545.931 g/mol</a:t>
                      </a:r>
                      <a:endParaRPr lang="en-US" sz="1100" b="1" dirty="0">
                        <a:solidFill>
                          <a:srgbClr val="FF0000"/>
                        </a:solidFill>
                        <a:latin typeface="Arial" panose="020B0604020202020204" pitchFamily="34" charset="0"/>
                        <a:cs typeface="Arial" panose="020B0604020202020204" pitchFamily="34" charset="0"/>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4153331594"/>
              </p:ext>
            </p:extLst>
          </p:nvPr>
        </p:nvGraphicFramePr>
        <p:xfrm>
          <a:off x="411480" y="1640840"/>
          <a:ext cx="5745835" cy="518160"/>
        </p:xfrm>
        <a:graphic>
          <a:graphicData uri="http://schemas.openxmlformats.org/drawingml/2006/table">
            <a:tbl>
              <a:tblPr firstRow="1" bandRow="1">
                <a:tableStyleId>{5C22544A-7EE6-4342-B048-85BDC9FD1C3A}</a:tableStyleId>
              </a:tblPr>
              <a:tblGrid>
                <a:gridCol w="1828800"/>
                <a:gridCol w="1828800"/>
                <a:gridCol w="259435"/>
                <a:gridCol w="1828800"/>
              </a:tblGrid>
              <a:tr h="228600">
                <a:tc>
                  <a:txBody>
                    <a:bodyPr/>
                    <a:lstStyle/>
                    <a:p>
                      <a:pPr algn="ctr"/>
                      <a:r>
                        <a:rPr lang="en-US" sz="1100" b="1" dirty="0" smtClean="0">
                          <a:solidFill>
                            <a:srgbClr val="FF0000"/>
                          </a:solidFill>
                          <a:latin typeface="Arial" panose="020B0604020202020204" pitchFamily="34" charset="0"/>
                          <a:cs typeface="Arial" panose="020B0604020202020204" pitchFamily="34" charset="0"/>
                        </a:rPr>
                        <a:t>3.55 mol</a:t>
                      </a:r>
                      <a:endParaRPr lang="en-US" sz="1100" b="1" baseline="0" dirty="0">
                        <a:solidFill>
                          <a:srgbClr val="FF0000"/>
                        </a:solidFill>
                        <a:latin typeface="Arial" panose="020B0604020202020204" pitchFamily="34" charset="0"/>
                        <a:cs typeface="Arial" panose="020B0604020202020204" pitchFamily="34" charset="0"/>
                      </a:endParaRPr>
                    </a:p>
                  </a:txBody>
                  <a:tcPr anchor="ctr">
                    <a:lnR w="12700" cap="flat" cmpd="sng" algn="ctr">
                      <a:solidFill>
                        <a:srgbClr val="FF0000"/>
                      </a:solidFill>
                      <a:prstDash val="solid"/>
                      <a:round/>
                      <a:headEnd type="none" w="med" len="med"/>
                      <a:tailEnd type="none" w="med" len="med"/>
                    </a:lnR>
                    <a:lnB w="12700" cap="flat" cmpd="sng" algn="ctr">
                      <a:solidFill>
                        <a:srgbClr val="FF0000"/>
                      </a:solidFill>
                      <a:prstDash val="solid"/>
                      <a:round/>
                      <a:headEnd type="none" w="med" len="med"/>
                      <a:tailEnd type="none" w="med" len="med"/>
                    </a:lnB>
                    <a:noFill/>
                  </a:tcPr>
                </a:tc>
                <a:tc>
                  <a:txBody>
                    <a:bodyPr/>
                    <a:lstStyle/>
                    <a:p>
                      <a:pPr algn="ctr"/>
                      <a:r>
                        <a:rPr lang="en-US" sz="1100" b="1" dirty="0" smtClean="0">
                          <a:solidFill>
                            <a:srgbClr val="FF0000"/>
                          </a:solidFill>
                          <a:latin typeface="Arial" panose="020B0604020202020204" pitchFamily="34" charset="0"/>
                          <a:cs typeface="Arial" panose="020B0604020202020204" pitchFamily="34" charset="0"/>
                        </a:rPr>
                        <a:t>79.904 g</a:t>
                      </a:r>
                      <a:endParaRPr lang="en-US" sz="1100" b="1" dirty="0">
                        <a:solidFill>
                          <a:srgbClr val="FF0000"/>
                        </a:solidFill>
                        <a:latin typeface="Arial" panose="020B0604020202020204" pitchFamily="34" charset="0"/>
                        <a:cs typeface="Arial" panose="020B0604020202020204" pitchFamily="34" charset="0"/>
                      </a:endParaRPr>
                    </a:p>
                  </a:txBody>
                  <a:tcPr anchor="ctr">
                    <a:lnL w="12700" cap="flat" cmpd="sng" algn="ctr">
                      <a:solidFill>
                        <a:srgbClr val="FF0000"/>
                      </a:solidFill>
                      <a:prstDash val="solid"/>
                      <a:round/>
                      <a:headEnd type="none" w="med" len="med"/>
                      <a:tailEnd type="none" w="med" len="med"/>
                    </a:lnL>
                    <a:lnB w="12700" cap="flat" cmpd="sng" algn="ctr">
                      <a:solidFill>
                        <a:srgbClr val="FF0000"/>
                      </a:solidFill>
                      <a:prstDash val="solid"/>
                      <a:round/>
                      <a:headEnd type="none" w="med" len="med"/>
                      <a:tailEnd type="none" w="med" len="med"/>
                    </a:lnB>
                    <a:noFill/>
                  </a:tcPr>
                </a:tc>
                <a:tc rowSpan="2">
                  <a:txBody>
                    <a:bodyPr/>
                    <a:lstStyle/>
                    <a:p>
                      <a:pPr algn="ctr"/>
                      <a:r>
                        <a:rPr lang="en-US" sz="1100" b="1" dirty="0" smtClean="0">
                          <a:solidFill>
                            <a:srgbClr val="FF0000"/>
                          </a:solidFill>
                          <a:latin typeface="Arial" panose="020B0604020202020204" pitchFamily="34" charset="0"/>
                          <a:cs typeface="Arial" panose="020B0604020202020204" pitchFamily="34" charset="0"/>
                        </a:rPr>
                        <a:t>=</a:t>
                      </a:r>
                      <a:endParaRPr lang="en-US" sz="1100" b="1" dirty="0">
                        <a:solidFill>
                          <a:srgbClr val="FF0000"/>
                        </a:solidFill>
                        <a:latin typeface="Arial" panose="020B0604020202020204" pitchFamily="34" charset="0"/>
                        <a:cs typeface="Arial" panose="020B0604020202020204" pitchFamily="34" charset="0"/>
                      </a:endParaRPr>
                    </a:p>
                  </a:txBody>
                  <a:tcPr anchor="ctr">
                    <a:noFill/>
                  </a:tcPr>
                </a:tc>
                <a:tc rowSpan="2">
                  <a:txBody>
                    <a:bodyPr/>
                    <a:lstStyle/>
                    <a:p>
                      <a:pPr algn="ctr"/>
                      <a:r>
                        <a:rPr lang="en-US" sz="1100" b="1" dirty="0" smtClean="0">
                          <a:solidFill>
                            <a:srgbClr val="FF0000"/>
                          </a:solidFill>
                          <a:latin typeface="Arial" panose="020B0604020202020204" pitchFamily="34" charset="0"/>
                          <a:cs typeface="Arial" panose="020B0604020202020204" pitchFamily="34" charset="0"/>
                        </a:rPr>
                        <a:t>284 g</a:t>
                      </a:r>
                      <a:endParaRPr lang="en-US" sz="1100" b="1" dirty="0">
                        <a:solidFill>
                          <a:srgbClr val="FF0000"/>
                        </a:solidFill>
                        <a:latin typeface="Arial" panose="020B0604020202020204" pitchFamily="34" charset="0"/>
                        <a:cs typeface="Arial" panose="020B0604020202020204" pitchFamily="34" charset="0"/>
                      </a:endParaRPr>
                    </a:p>
                  </a:txBody>
                  <a:tcPr anchor="ctr">
                    <a:noFill/>
                  </a:tcPr>
                </a:tc>
              </a:tr>
              <a:tr h="228600">
                <a:tc>
                  <a:txBody>
                    <a:bodyPr/>
                    <a:lstStyle/>
                    <a:p>
                      <a:pPr algn="ctr"/>
                      <a:endParaRPr lang="en-US" sz="1100" b="1" dirty="0">
                        <a:solidFill>
                          <a:srgbClr val="FF0000"/>
                        </a:solidFill>
                        <a:latin typeface="Arial" panose="020B0604020202020204" pitchFamily="34" charset="0"/>
                        <a:cs typeface="Arial" panose="020B0604020202020204" pitchFamily="34" charset="0"/>
                      </a:endParaRPr>
                    </a:p>
                  </a:txBody>
                  <a:tcPr anchor="ctr">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noFill/>
                  </a:tcPr>
                </a:tc>
                <a:tc>
                  <a:txBody>
                    <a:bodyPr/>
                    <a:lstStyle/>
                    <a:p>
                      <a:pPr algn="ctr"/>
                      <a:r>
                        <a:rPr lang="en-US" sz="1100" b="1" dirty="0" smtClean="0">
                          <a:solidFill>
                            <a:srgbClr val="FF0000"/>
                          </a:solidFill>
                          <a:latin typeface="Arial" panose="020B0604020202020204" pitchFamily="34" charset="0"/>
                          <a:cs typeface="Arial" panose="020B0604020202020204" pitchFamily="34" charset="0"/>
                        </a:rPr>
                        <a:t>1 mol</a:t>
                      </a:r>
                      <a:endParaRPr lang="en-US" sz="1100" b="1" dirty="0">
                        <a:solidFill>
                          <a:srgbClr val="FF0000"/>
                        </a:solidFill>
                        <a:latin typeface="Arial" panose="020B0604020202020204" pitchFamily="34" charset="0"/>
                        <a:cs typeface="Arial" panose="020B0604020202020204" pitchFamily="34" charset="0"/>
                      </a:endParaRPr>
                    </a:p>
                  </a:txBody>
                  <a:tcPr anchor="ctr">
                    <a:lnL w="12700" cap="flat" cmpd="sng" algn="ctr">
                      <a:solidFill>
                        <a:srgbClr val="FF0000"/>
                      </a:solidFill>
                      <a:prstDash val="solid"/>
                      <a:round/>
                      <a:headEnd type="none" w="med" len="med"/>
                      <a:tailEnd type="none" w="med" len="med"/>
                    </a:lnL>
                    <a:lnT w="12700" cap="flat" cmpd="sng" algn="ctr">
                      <a:solidFill>
                        <a:srgbClr val="FF0000"/>
                      </a:solidFill>
                      <a:prstDash val="solid"/>
                      <a:round/>
                      <a:headEnd type="none" w="med" len="med"/>
                      <a:tailEnd type="none" w="med" len="med"/>
                    </a:lnT>
                    <a:noFill/>
                  </a:tcPr>
                </a:tc>
                <a:tc vMerge="1">
                  <a:txBody>
                    <a:bodyPr/>
                    <a:lstStyle/>
                    <a:p>
                      <a:endParaRPr lang="en-US" b="1" dirty="0">
                        <a:solidFill>
                          <a:schemeClr val="tx1"/>
                        </a:solidFill>
                        <a:latin typeface="Arial" panose="020B0604020202020204" pitchFamily="34" charset="0"/>
                        <a:cs typeface="Arial" panose="020B0604020202020204" pitchFamily="34" charset="0"/>
                      </a:endParaRPr>
                    </a:p>
                  </a:txBody>
                  <a:tcPr>
                    <a:noFill/>
                  </a:tcPr>
                </a:tc>
                <a:tc vMerge="1">
                  <a:txBody>
                    <a:bodyPr/>
                    <a:lstStyle/>
                    <a:p>
                      <a:endParaRPr lang="en-US" b="1" dirty="0">
                        <a:solidFill>
                          <a:schemeClr val="tx1"/>
                        </a:solidFill>
                        <a:latin typeface="Arial" panose="020B0604020202020204" pitchFamily="34" charset="0"/>
                        <a:cs typeface="Arial" panose="020B0604020202020204" pitchFamily="34" charset="0"/>
                      </a:endParaRPr>
                    </a:p>
                  </a:txBody>
                  <a:tcPr>
                    <a:no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989392240"/>
              </p:ext>
            </p:extLst>
          </p:nvPr>
        </p:nvGraphicFramePr>
        <p:xfrm>
          <a:off x="411480" y="6540780"/>
          <a:ext cx="5745835" cy="883920"/>
        </p:xfrm>
        <a:graphic>
          <a:graphicData uri="http://schemas.openxmlformats.org/drawingml/2006/table">
            <a:tbl>
              <a:tblPr firstRow="1" bandRow="1">
                <a:tableStyleId>{5C22544A-7EE6-4342-B048-85BDC9FD1C3A}</a:tableStyleId>
              </a:tblPr>
              <a:tblGrid>
                <a:gridCol w="1828800"/>
                <a:gridCol w="1828800"/>
                <a:gridCol w="259435"/>
                <a:gridCol w="1828800"/>
              </a:tblGrid>
              <a:tr h="365760">
                <a:tc gridSpan="4">
                  <a:txBody>
                    <a:bodyPr/>
                    <a:lstStyle/>
                    <a:p>
                      <a:pPr algn="l"/>
                      <a:r>
                        <a:rPr lang="en-US" sz="1100" b="1" baseline="0" dirty="0" smtClean="0">
                          <a:solidFill>
                            <a:srgbClr val="FF0000"/>
                          </a:solidFill>
                          <a:latin typeface="Arial" panose="020B0604020202020204" pitchFamily="34" charset="0"/>
                          <a:cs typeface="Arial" panose="020B0604020202020204" pitchFamily="34" charset="0"/>
                        </a:rPr>
                        <a:t>39.098 + 54.938 + 4 x 15.999 = 158.032 g/mol</a:t>
                      </a:r>
                      <a:endParaRPr lang="en-US" sz="1100" b="1" baseline="0" dirty="0">
                        <a:solidFill>
                          <a:srgbClr val="FF0000"/>
                        </a:solidFill>
                        <a:latin typeface="Arial" panose="020B0604020202020204" pitchFamily="34" charset="0"/>
                        <a:cs typeface="Arial" panose="020B0604020202020204" pitchFamily="34" charset="0"/>
                      </a:endParaRPr>
                    </a:p>
                  </a:txBody>
                  <a:tcPr>
                    <a:lnB w="12700" cap="flat" cmpd="sng" algn="ctr">
                      <a:noFill/>
                      <a:prstDash val="solid"/>
                      <a:round/>
                      <a:headEnd type="none" w="med" len="med"/>
                      <a:tailEnd type="none" w="med" len="med"/>
                    </a:lnB>
                    <a:noFill/>
                  </a:tcPr>
                </a:tc>
                <a:tc hMerge="1">
                  <a:txBody>
                    <a:bodyPr/>
                    <a:lstStyle/>
                    <a:p>
                      <a:pPr algn="ctr"/>
                      <a:endParaRPr lang="en-US" sz="1100" b="1" dirty="0">
                        <a:solidFill>
                          <a:srgbClr val="FF0000"/>
                        </a:solidFill>
                        <a:latin typeface="Arial" panose="020B0604020202020204" pitchFamily="34" charset="0"/>
                        <a:cs typeface="Arial" panose="020B0604020202020204" pitchFamily="34" charset="0"/>
                      </a:endParaRPr>
                    </a:p>
                  </a:txBody>
                  <a:tcPr anchor="ctr">
                    <a:lnL w="12700" cap="flat" cmpd="sng" algn="ctr">
                      <a:solidFill>
                        <a:srgbClr val="FF0000"/>
                      </a:solidFill>
                      <a:prstDash val="solid"/>
                      <a:round/>
                      <a:headEnd type="none" w="med" len="med"/>
                      <a:tailEnd type="none" w="med" len="med"/>
                    </a:lnL>
                    <a:lnB w="12700" cap="flat" cmpd="sng" algn="ctr">
                      <a:solidFill>
                        <a:srgbClr val="FF0000"/>
                      </a:solidFill>
                      <a:prstDash val="solid"/>
                      <a:round/>
                      <a:headEnd type="none" w="med" len="med"/>
                      <a:tailEnd type="none" w="med" len="med"/>
                    </a:lnB>
                    <a:noFill/>
                  </a:tcPr>
                </a:tc>
                <a:tc hMerge="1">
                  <a:txBody>
                    <a:bodyPr/>
                    <a:lstStyle/>
                    <a:p>
                      <a:pPr algn="ctr"/>
                      <a:endParaRPr lang="en-US" sz="1100" b="1" dirty="0">
                        <a:solidFill>
                          <a:srgbClr val="FF0000"/>
                        </a:solidFill>
                        <a:latin typeface="Arial" panose="020B0604020202020204" pitchFamily="34" charset="0"/>
                        <a:cs typeface="Arial" panose="020B0604020202020204" pitchFamily="34" charset="0"/>
                      </a:endParaRPr>
                    </a:p>
                  </a:txBody>
                  <a:tcPr anchor="ctr">
                    <a:noFill/>
                  </a:tcPr>
                </a:tc>
                <a:tc hMerge="1">
                  <a:txBody>
                    <a:bodyPr/>
                    <a:lstStyle/>
                    <a:p>
                      <a:pPr algn="ctr"/>
                      <a:endParaRPr lang="en-US" sz="1100" b="1" dirty="0">
                        <a:solidFill>
                          <a:srgbClr val="FF0000"/>
                        </a:solidFill>
                        <a:latin typeface="Arial" panose="020B0604020202020204" pitchFamily="34" charset="0"/>
                        <a:cs typeface="Arial" panose="020B0604020202020204" pitchFamily="34" charset="0"/>
                      </a:endParaRPr>
                    </a:p>
                  </a:txBody>
                  <a:tcPr anchor="ctr">
                    <a:noFill/>
                  </a:tcPr>
                </a:tc>
              </a:tr>
              <a:tr h="228600">
                <a:tc>
                  <a:txBody>
                    <a:bodyPr/>
                    <a:lstStyle/>
                    <a:p>
                      <a:pPr algn="ctr"/>
                      <a:r>
                        <a:rPr lang="en-US" sz="1100" b="1" dirty="0" smtClean="0">
                          <a:solidFill>
                            <a:srgbClr val="FF0000"/>
                          </a:solidFill>
                          <a:latin typeface="Arial" panose="020B0604020202020204" pitchFamily="34" charset="0"/>
                          <a:cs typeface="Arial" panose="020B0604020202020204" pitchFamily="34" charset="0"/>
                        </a:rPr>
                        <a:t>0.0721</a:t>
                      </a:r>
                      <a:r>
                        <a:rPr lang="en-US" sz="1100" b="1" baseline="0" dirty="0" smtClean="0">
                          <a:solidFill>
                            <a:srgbClr val="FF0000"/>
                          </a:solidFill>
                          <a:latin typeface="Arial" panose="020B0604020202020204" pitchFamily="34" charset="0"/>
                          <a:cs typeface="Arial" panose="020B0604020202020204" pitchFamily="34" charset="0"/>
                        </a:rPr>
                        <a:t> mol</a:t>
                      </a:r>
                      <a:endParaRPr lang="en-US" sz="1100" b="1" baseline="0" dirty="0">
                        <a:solidFill>
                          <a:srgbClr val="FF0000"/>
                        </a:solidFill>
                        <a:latin typeface="Arial" panose="020B0604020202020204" pitchFamily="34" charset="0"/>
                        <a:cs typeface="Arial" panose="020B0604020202020204" pitchFamily="34" charset="0"/>
                      </a:endParaRPr>
                    </a:p>
                  </a:txBody>
                  <a:tcPr anchor="ctr">
                    <a:lnL w="12700" cmpd="sng">
                      <a:noFill/>
                    </a:lnL>
                    <a:lnR w="19050" cap="flat" cmpd="sng" algn="ctr">
                      <a:solidFill>
                        <a:srgbClr val="FF0000"/>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dirty="0" smtClean="0">
                          <a:solidFill>
                            <a:srgbClr val="FF0000"/>
                          </a:solidFill>
                          <a:latin typeface="Arial" panose="020B0604020202020204" pitchFamily="34" charset="0"/>
                          <a:cs typeface="Arial" panose="020B0604020202020204" pitchFamily="34" charset="0"/>
                        </a:rPr>
                        <a:t>158.032 g</a:t>
                      </a:r>
                      <a:endParaRPr lang="en-US" sz="1100" b="1" dirty="0">
                        <a:solidFill>
                          <a:srgbClr val="FF0000"/>
                        </a:solidFill>
                        <a:latin typeface="Arial" panose="020B0604020202020204" pitchFamily="34" charset="0"/>
                        <a:cs typeface="Arial" panose="020B0604020202020204" pitchFamily="34" charset="0"/>
                      </a:endParaRPr>
                    </a:p>
                  </a:txBody>
                  <a:tcPr anchor="ctr">
                    <a:lnL w="19050" cap="flat" cmpd="sng" algn="ctr">
                      <a:solidFill>
                        <a:srgbClr val="FF0000"/>
                      </a:solidFill>
                      <a:prstDash val="solid"/>
                      <a:round/>
                      <a:headEnd type="none" w="med" len="med"/>
                      <a:tailEnd type="none" w="med" len="med"/>
                    </a:lnL>
                    <a:lnR w="12700" cmpd="sng">
                      <a:noFill/>
                    </a:lnR>
                    <a:lnT w="12700" cap="flat" cmpd="sng" algn="ctr">
                      <a:no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lang="en-US" sz="1100" b="1" dirty="0" smtClean="0">
                          <a:solidFill>
                            <a:srgbClr val="FF0000"/>
                          </a:solidFill>
                          <a:latin typeface="Arial" panose="020B0604020202020204" pitchFamily="34" charset="0"/>
                          <a:cs typeface="Arial" panose="020B0604020202020204" pitchFamily="34" charset="0"/>
                        </a:rPr>
                        <a:t>=</a:t>
                      </a:r>
                      <a:endParaRPr lang="en-US" sz="1100" b="1" dirty="0">
                        <a:solidFill>
                          <a:srgbClr val="FF0000"/>
                        </a:solidFill>
                        <a:latin typeface="Arial" panose="020B0604020202020204" pitchFamily="34" charset="0"/>
                        <a:cs typeface="Arial" panose="020B0604020202020204" pitchFamily="34" charset="0"/>
                      </a:endParaRPr>
                    </a:p>
                  </a:txBody>
                  <a:tcPr anchor="ctr">
                    <a:lnL w="12700" cmpd="sng">
                      <a:noFill/>
                    </a:lnL>
                    <a:noFill/>
                  </a:tcPr>
                </a:tc>
                <a:tc rowSpan="2">
                  <a:txBody>
                    <a:bodyPr/>
                    <a:lstStyle/>
                    <a:p>
                      <a:pPr algn="ctr"/>
                      <a:r>
                        <a:rPr lang="en-US" sz="1100" b="1" dirty="0" smtClean="0">
                          <a:solidFill>
                            <a:srgbClr val="FF0000"/>
                          </a:solidFill>
                          <a:latin typeface="Arial" panose="020B0604020202020204" pitchFamily="34" charset="0"/>
                          <a:cs typeface="Arial" panose="020B0604020202020204" pitchFamily="34" charset="0"/>
                        </a:rPr>
                        <a:t>11.4 g</a:t>
                      </a:r>
                      <a:endParaRPr lang="en-US" sz="1100" b="1" dirty="0">
                        <a:solidFill>
                          <a:srgbClr val="FF0000"/>
                        </a:solidFill>
                        <a:latin typeface="Arial" panose="020B0604020202020204" pitchFamily="34" charset="0"/>
                        <a:cs typeface="Arial" panose="020B0604020202020204" pitchFamily="34" charset="0"/>
                      </a:endParaRPr>
                    </a:p>
                  </a:txBody>
                  <a:tcPr anchor="ctr">
                    <a:noFill/>
                  </a:tcPr>
                </a:tc>
              </a:tr>
              <a:tr h="228600">
                <a:tc>
                  <a:txBody>
                    <a:bodyPr/>
                    <a:lstStyle/>
                    <a:p>
                      <a:pPr algn="ctr"/>
                      <a:endParaRPr lang="en-US" sz="1100" b="1" dirty="0">
                        <a:solidFill>
                          <a:srgbClr val="FF0000"/>
                        </a:solidFill>
                        <a:latin typeface="Arial" panose="020B0604020202020204" pitchFamily="34" charset="0"/>
                        <a:cs typeface="Arial" panose="020B0604020202020204" pitchFamily="34" charset="0"/>
                      </a:endParaRPr>
                    </a:p>
                  </a:txBody>
                  <a:tcPr anchor="ctr">
                    <a:lnL w="12700" cmpd="sng">
                      <a:noFill/>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1100" b="1" dirty="0" smtClean="0">
                          <a:solidFill>
                            <a:srgbClr val="FF0000"/>
                          </a:solidFill>
                          <a:latin typeface="Arial" panose="020B0604020202020204" pitchFamily="34" charset="0"/>
                          <a:cs typeface="Arial" panose="020B0604020202020204" pitchFamily="34" charset="0"/>
                        </a:rPr>
                        <a:t>1 mol</a:t>
                      </a:r>
                      <a:endParaRPr lang="en-US" sz="1100" b="1" dirty="0">
                        <a:solidFill>
                          <a:srgbClr val="FF0000"/>
                        </a:solidFill>
                        <a:latin typeface="Arial" panose="020B0604020202020204" pitchFamily="34" charset="0"/>
                        <a:cs typeface="Arial" panose="020B0604020202020204" pitchFamily="34" charset="0"/>
                      </a:endParaRPr>
                    </a:p>
                  </a:txBody>
                  <a:tcPr anchor="ctr">
                    <a:lnL w="19050" cap="flat" cmpd="sng" algn="ctr">
                      <a:solidFill>
                        <a:srgbClr val="FF0000"/>
                      </a:solidFill>
                      <a:prstDash val="solid"/>
                      <a:round/>
                      <a:headEnd type="none" w="med" len="med"/>
                      <a:tailEnd type="none" w="med" len="med"/>
                    </a:lnL>
                    <a:lnR w="12700" cmpd="sng">
                      <a:noFill/>
                    </a:lnR>
                    <a:lnT w="19050" cap="flat" cmpd="sng" algn="ctr">
                      <a:solidFill>
                        <a:srgbClr val="FF0000"/>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vMerge="1">
                  <a:txBody>
                    <a:bodyPr/>
                    <a:lstStyle/>
                    <a:p>
                      <a:endParaRPr lang="en-US" b="1" dirty="0">
                        <a:solidFill>
                          <a:schemeClr val="tx1"/>
                        </a:solidFill>
                        <a:latin typeface="Arial" panose="020B0604020202020204" pitchFamily="34" charset="0"/>
                        <a:cs typeface="Arial" panose="020B0604020202020204" pitchFamily="34" charset="0"/>
                      </a:endParaRPr>
                    </a:p>
                  </a:txBody>
                  <a:tcPr>
                    <a:noFill/>
                  </a:tcPr>
                </a:tc>
                <a:tc vMerge="1">
                  <a:txBody>
                    <a:bodyPr/>
                    <a:lstStyle/>
                    <a:p>
                      <a:endParaRPr lang="en-US" b="1" dirty="0">
                        <a:solidFill>
                          <a:schemeClr val="tx1"/>
                        </a:solidFill>
                        <a:latin typeface="Arial" panose="020B0604020202020204" pitchFamily="34" charset="0"/>
                        <a:cs typeface="Arial" panose="020B0604020202020204" pitchFamily="34" charset="0"/>
                      </a:endParaRPr>
                    </a:p>
                  </a:txBody>
                  <a:tcPr>
                    <a:noFill/>
                  </a:tcPr>
                </a:tc>
              </a:tr>
            </a:tbl>
          </a:graphicData>
        </a:graphic>
      </p:graphicFrame>
    </p:spTree>
    <p:extLst>
      <p:ext uri="{BB962C8B-B14F-4D97-AF65-F5344CB8AC3E}">
        <p14:creationId xmlns:p14="http://schemas.microsoft.com/office/powerpoint/2010/main" val="1587265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left)">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left)">
                                      <p:cBhvr>
                                        <p:cTn id="3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 y="365760"/>
            <a:ext cx="6766560" cy="8778240"/>
          </a:xfrm>
        </p:spPr>
        <p:txBody>
          <a:bodyPr>
            <a:normAutofit/>
          </a:bodyPr>
          <a:lstStyle/>
          <a:p>
            <a:pPr marL="292100" indent="-292100">
              <a:buNone/>
            </a:pPr>
            <a:r>
              <a:rPr lang="en-US" sz="1100" b="1" dirty="0" smtClean="0">
                <a:solidFill>
                  <a:schemeClr val="tx1"/>
                </a:solidFill>
              </a:rPr>
              <a:t>14)	How many hydrogen atoms  are found in 329 g of isopropyl alcohol, (CH</a:t>
            </a:r>
            <a:r>
              <a:rPr lang="en-US" sz="1400" b="1" baseline="-25000" dirty="0" smtClean="0">
                <a:solidFill>
                  <a:schemeClr val="tx1"/>
                </a:solidFill>
              </a:rPr>
              <a:t>3</a:t>
            </a:r>
            <a:r>
              <a:rPr lang="en-US" sz="1100" b="1" dirty="0" smtClean="0">
                <a:solidFill>
                  <a:schemeClr val="tx1"/>
                </a:solidFill>
              </a:rPr>
              <a:t>)</a:t>
            </a:r>
            <a:r>
              <a:rPr lang="en-US" sz="1400" b="1" baseline="-25000" dirty="0" smtClean="0">
                <a:solidFill>
                  <a:schemeClr val="tx1"/>
                </a:solidFill>
              </a:rPr>
              <a:t>2</a:t>
            </a:r>
            <a:r>
              <a:rPr lang="en-US" sz="1100" b="1" dirty="0" smtClean="0">
                <a:solidFill>
                  <a:schemeClr val="tx1"/>
                </a:solidFill>
              </a:rPr>
              <a:t>CHOH?</a:t>
            </a:r>
          </a:p>
          <a:p>
            <a:pPr marL="292100" indent="-292100">
              <a:buNone/>
            </a:pPr>
            <a:endParaRPr lang="en-US" sz="1100" b="1" dirty="0">
              <a:solidFill>
                <a:schemeClr val="tx1"/>
              </a:solidFill>
            </a:endParaRPr>
          </a:p>
          <a:p>
            <a:pPr marL="292100" indent="-292100">
              <a:buNone/>
            </a:pPr>
            <a:endParaRPr lang="en-US" sz="1100" b="1" dirty="0" smtClean="0">
              <a:solidFill>
                <a:schemeClr val="tx1"/>
              </a:solidFill>
            </a:endParaRPr>
          </a:p>
          <a:p>
            <a:pPr marL="292100" indent="-292100">
              <a:buNone/>
            </a:pPr>
            <a:endParaRPr lang="en-US" sz="1100" b="1" dirty="0">
              <a:solidFill>
                <a:schemeClr val="tx1"/>
              </a:solidFill>
            </a:endParaRPr>
          </a:p>
          <a:p>
            <a:pPr marL="292100" indent="-292100">
              <a:buNone/>
            </a:pPr>
            <a:endParaRPr lang="en-US" sz="1100" b="1" dirty="0" smtClean="0">
              <a:solidFill>
                <a:schemeClr val="tx1"/>
              </a:solidFill>
            </a:endParaRPr>
          </a:p>
          <a:p>
            <a:pPr marL="292100" indent="-292100">
              <a:buNone/>
            </a:pPr>
            <a:endParaRPr lang="en-US" sz="1100" b="1" dirty="0">
              <a:solidFill>
                <a:schemeClr val="tx1"/>
              </a:solidFill>
            </a:endParaRPr>
          </a:p>
          <a:p>
            <a:pPr marL="292100" indent="-292100">
              <a:spcBef>
                <a:spcPts val="600"/>
              </a:spcBef>
              <a:buNone/>
            </a:pPr>
            <a:r>
              <a:rPr lang="en-US" sz="1100" b="1" dirty="0" smtClean="0">
                <a:solidFill>
                  <a:schemeClr val="tx1"/>
                </a:solidFill>
              </a:rPr>
              <a:t>15)	A sample of glucose contains 11.43 g of carbon, 1.91 g of hydrogen and 15.23 g of oxygen.  What is the percent composition of glucose?	</a:t>
            </a:r>
          </a:p>
          <a:p>
            <a:pPr marL="292100" indent="-292100">
              <a:spcBef>
                <a:spcPts val="600"/>
              </a:spcBef>
              <a:buNone/>
            </a:pPr>
            <a:endParaRPr lang="en-US" sz="1100" b="1" dirty="0">
              <a:solidFill>
                <a:schemeClr val="tx1"/>
              </a:solidFill>
            </a:endParaRPr>
          </a:p>
          <a:p>
            <a:pPr marL="292100" indent="-292100">
              <a:spcBef>
                <a:spcPts val="600"/>
              </a:spcBef>
              <a:buNone/>
            </a:pPr>
            <a:endParaRPr lang="en-US" sz="1100" b="1" dirty="0" smtClean="0">
              <a:solidFill>
                <a:schemeClr val="tx1"/>
              </a:solidFill>
            </a:endParaRPr>
          </a:p>
          <a:p>
            <a:pPr marL="292100" indent="-292100">
              <a:spcBef>
                <a:spcPts val="600"/>
              </a:spcBef>
              <a:buNone/>
            </a:pPr>
            <a:endParaRPr lang="en-US" sz="1100" b="1" dirty="0">
              <a:solidFill>
                <a:schemeClr val="tx1"/>
              </a:solidFill>
            </a:endParaRPr>
          </a:p>
          <a:p>
            <a:pPr marL="292100" indent="-292100">
              <a:spcBef>
                <a:spcPts val="600"/>
              </a:spcBef>
              <a:buNone/>
            </a:pPr>
            <a:endParaRPr lang="en-US" sz="1100" b="1" dirty="0" smtClean="0">
              <a:solidFill>
                <a:schemeClr val="tx1"/>
              </a:solidFill>
            </a:endParaRPr>
          </a:p>
          <a:p>
            <a:pPr marL="292100" indent="-292100">
              <a:spcBef>
                <a:spcPts val="600"/>
              </a:spcBef>
              <a:buNone/>
            </a:pPr>
            <a:endParaRPr lang="en-US" sz="1100" b="1" dirty="0">
              <a:solidFill>
                <a:schemeClr val="tx1"/>
              </a:solidFill>
            </a:endParaRPr>
          </a:p>
          <a:p>
            <a:pPr marL="292100" indent="-292100">
              <a:spcBef>
                <a:spcPts val="600"/>
              </a:spcBef>
              <a:buNone/>
            </a:pPr>
            <a:endParaRPr lang="en-US" sz="1100" b="1" dirty="0" smtClean="0">
              <a:solidFill>
                <a:schemeClr val="tx1"/>
              </a:solidFill>
            </a:endParaRPr>
          </a:p>
          <a:p>
            <a:pPr marL="292100" indent="-292100">
              <a:spcBef>
                <a:spcPts val="600"/>
              </a:spcBef>
              <a:buNone/>
            </a:pPr>
            <a:r>
              <a:rPr lang="en-US" sz="1100" b="1" dirty="0" smtClean="0">
                <a:solidFill>
                  <a:schemeClr val="tx1"/>
                </a:solidFill>
              </a:rPr>
              <a:t>16)	What is the percent composition of iron (III) sulfate, Fe</a:t>
            </a:r>
            <a:r>
              <a:rPr lang="en-US" sz="1400" b="1" baseline="-25000" dirty="0" smtClean="0">
                <a:solidFill>
                  <a:schemeClr val="tx1"/>
                </a:solidFill>
              </a:rPr>
              <a:t>2</a:t>
            </a:r>
            <a:r>
              <a:rPr lang="en-US" sz="1100" b="1" dirty="0" smtClean="0">
                <a:solidFill>
                  <a:schemeClr val="tx1"/>
                </a:solidFill>
              </a:rPr>
              <a:t>(SO</a:t>
            </a:r>
            <a:r>
              <a:rPr lang="en-US" sz="1400" b="1" baseline="-25000" dirty="0" smtClean="0">
                <a:solidFill>
                  <a:schemeClr val="tx1"/>
                </a:solidFill>
              </a:rPr>
              <a:t>4</a:t>
            </a:r>
            <a:r>
              <a:rPr lang="en-US" sz="1100" b="1" dirty="0" smtClean="0">
                <a:solidFill>
                  <a:schemeClr val="tx1"/>
                </a:solidFill>
              </a:rPr>
              <a:t>)</a:t>
            </a:r>
            <a:r>
              <a:rPr lang="en-US" sz="1400" b="1" baseline="-25000" dirty="0" smtClean="0">
                <a:solidFill>
                  <a:schemeClr val="tx1"/>
                </a:solidFill>
              </a:rPr>
              <a:t>3</a:t>
            </a:r>
            <a:r>
              <a:rPr lang="en-US" sz="1100" b="1" dirty="0" smtClean="0">
                <a:solidFill>
                  <a:schemeClr val="tx1"/>
                </a:solidFill>
              </a:rPr>
              <a:t>? </a:t>
            </a:r>
          </a:p>
          <a:p>
            <a:pPr marL="292100" indent="-292100">
              <a:spcBef>
                <a:spcPts val="600"/>
              </a:spcBef>
              <a:buNone/>
            </a:pPr>
            <a:endParaRPr lang="en-US" sz="1100" b="1" dirty="0">
              <a:solidFill>
                <a:schemeClr val="tx1"/>
              </a:solidFill>
            </a:endParaRPr>
          </a:p>
          <a:p>
            <a:pPr marL="292100" indent="-292100">
              <a:spcBef>
                <a:spcPts val="600"/>
              </a:spcBef>
              <a:buNone/>
            </a:pPr>
            <a:endParaRPr lang="en-US" sz="1100" b="1" dirty="0" smtClean="0">
              <a:solidFill>
                <a:schemeClr val="tx1"/>
              </a:solidFill>
            </a:endParaRPr>
          </a:p>
          <a:p>
            <a:pPr marL="292100" indent="-292100">
              <a:spcBef>
                <a:spcPts val="600"/>
              </a:spcBef>
              <a:buNone/>
            </a:pPr>
            <a:endParaRPr lang="en-US" sz="1100" b="1" dirty="0">
              <a:solidFill>
                <a:schemeClr val="tx1"/>
              </a:solidFill>
            </a:endParaRPr>
          </a:p>
          <a:p>
            <a:pPr marL="292100" indent="-292100">
              <a:spcBef>
                <a:spcPts val="600"/>
              </a:spcBef>
              <a:buNone/>
            </a:pPr>
            <a:endParaRPr lang="en-US" sz="1100" b="1" dirty="0" smtClean="0">
              <a:solidFill>
                <a:schemeClr val="tx1"/>
              </a:solidFill>
            </a:endParaRPr>
          </a:p>
          <a:p>
            <a:pPr marL="292100" indent="-292100">
              <a:spcBef>
                <a:spcPts val="600"/>
              </a:spcBef>
              <a:buNone/>
            </a:pPr>
            <a:endParaRPr lang="en-US" sz="1100" b="1" dirty="0">
              <a:solidFill>
                <a:schemeClr val="tx1"/>
              </a:solidFill>
            </a:endParaRPr>
          </a:p>
          <a:p>
            <a:pPr marL="292100" indent="-292100">
              <a:spcBef>
                <a:spcPts val="600"/>
              </a:spcBef>
              <a:buNone/>
            </a:pPr>
            <a:endParaRPr lang="en-US" sz="1100" b="1" dirty="0" smtClean="0">
              <a:solidFill>
                <a:schemeClr val="tx1"/>
              </a:solidFill>
            </a:endParaRPr>
          </a:p>
          <a:p>
            <a:pPr marL="292100" indent="-292100">
              <a:spcBef>
                <a:spcPts val="600"/>
              </a:spcBef>
              <a:buNone/>
            </a:pPr>
            <a:endParaRPr lang="en-US" sz="1100" b="1" dirty="0">
              <a:solidFill>
                <a:schemeClr val="tx1"/>
              </a:solidFill>
            </a:endParaRPr>
          </a:p>
          <a:p>
            <a:pPr marL="292100" indent="-292100" algn="just">
              <a:spcBef>
                <a:spcPts val="600"/>
              </a:spcBef>
              <a:buNone/>
            </a:pPr>
            <a:r>
              <a:rPr lang="en-US" sz="1100" b="1" dirty="0" smtClean="0">
                <a:solidFill>
                  <a:schemeClr val="tx1"/>
                </a:solidFill>
              </a:rPr>
              <a:t>17)	Elemental analysis shows that a compound contains 77.902% iodine and 22.098% oxygen.  What is its empirical formula?</a:t>
            </a:r>
            <a:endParaRPr lang="en-US" sz="1100" b="1" dirty="0">
              <a:solidFill>
                <a:schemeClr val="tx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889278060"/>
              </p:ext>
            </p:extLst>
          </p:nvPr>
        </p:nvGraphicFramePr>
        <p:xfrm>
          <a:off x="124460" y="745462"/>
          <a:ext cx="6609080" cy="1219200"/>
        </p:xfrm>
        <a:graphic>
          <a:graphicData uri="http://schemas.openxmlformats.org/drawingml/2006/table">
            <a:tbl>
              <a:tblPr firstRow="1" bandRow="1">
                <a:tableStyleId>{5C22544A-7EE6-4342-B048-85BDC9FD1C3A}</a:tableStyleId>
              </a:tblPr>
              <a:tblGrid>
                <a:gridCol w="1371600"/>
                <a:gridCol w="1371600"/>
                <a:gridCol w="1371600"/>
                <a:gridCol w="1371600"/>
                <a:gridCol w="208280"/>
                <a:gridCol w="914400"/>
              </a:tblGrid>
              <a:tr h="365760">
                <a:tc gridSpan="6">
                  <a:txBody>
                    <a:bodyPr/>
                    <a:lstStyle/>
                    <a:p>
                      <a:pPr algn="l"/>
                      <a:r>
                        <a:rPr lang="en-US" sz="1100" b="1" baseline="0" dirty="0" smtClean="0">
                          <a:solidFill>
                            <a:srgbClr val="FF0000"/>
                          </a:solidFill>
                          <a:latin typeface="Arial" panose="020B0604020202020204" pitchFamily="34" charset="0"/>
                          <a:cs typeface="Arial" panose="020B0604020202020204" pitchFamily="34" charset="0"/>
                        </a:rPr>
                        <a:t>C</a:t>
                      </a:r>
                      <a:r>
                        <a:rPr lang="en-US" sz="1400" b="1" baseline="-25000" dirty="0" smtClean="0">
                          <a:solidFill>
                            <a:srgbClr val="FF0000"/>
                          </a:solidFill>
                          <a:latin typeface="Arial" panose="020B0604020202020204" pitchFamily="34" charset="0"/>
                          <a:cs typeface="Arial" panose="020B0604020202020204" pitchFamily="34" charset="0"/>
                        </a:rPr>
                        <a:t>3</a:t>
                      </a:r>
                      <a:r>
                        <a:rPr lang="en-US" sz="1100" b="1" baseline="0" dirty="0" smtClean="0">
                          <a:solidFill>
                            <a:srgbClr val="FF0000"/>
                          </a:solidFill>
                          <a:latin typeface="Arial" panose="020B0604020202020204" pitchFamily="34" charset="0"/>
                          <a:cs typeface="Arial" panose="020B0604020202020204" pitchFamily="34" charset="0"/>
                        </a:rPr>
                        <a:t>H</a:t>
                      </a:r>
                      <a:r>
                        <a:rPr lang="en-US" sz="1400" b="1" baseline="-25000" dirty="0" smtClean="0">
                          <a:solidFill>
                            <a:srgbClr val="FF0000"/>
                          </a:solidFill>
                          <a:latin typeface="Arial" panose="020B0604020202020204" pitchFamily="34" charset="0"/>
                          <a:cs typeface="Arial" panose="020B0604020202020204" pitchFamily="34" charset="0"/>
                        </a:rPr>
                        <a:t>8</a:t>
                      </a:r>
                      <a:r>
                        <a:rPr lang="en-US" sz="1100" b="1" baseline="0" dirty="0" smtClean="0">
                          <a:solidFill>
                            <a:srgbClr val="FF0000"/>
                          </a:solidFill>
                          <a:latin typeface="Arial" panose="020B0604020202020204" pitchFamily="34" charset="0"/>
                          <a:cs typeface="Arial" panose="020B0604020202020204" pitchFamily="34" charset="0"/>
                        </a:rPr>
                        <a:t>O:  3 x 12.011 + 8 x 1.008 + 15.999 = 60.096 g/mol</a:t>
                      </a:r>
                      <a:endParaRPr lang="en-US" sz="1100" b="1" baseline="0" dirty="0">
                        <a:solidFill>
                          <a:srgbClr val="FF0000"/>
                        </a:solidFill>
                        <a:latin typeface="Arial" panose="020B0604020202020204" pitchFamily="34" charset="0"/>
                        <a:cs typeface="Arial" panose="020B0604020202020204" pitchFamily="34" charset="0"/>
                      </a:endParaRPr>
                    </a:p>
                  </a:txBody>
                  <a:tcPr>
                    <a:lnB w="12700" cap="flat" cmpd="sng" algn="ctr">
                      <a:noFill/>
                      <a:prstDash val="solid"/>
                      <a:round/>
                      <a:headEnd type="none" w="med" len="med"/>
                      <a:tailEnd type="none" w="med" len="med"/>
                    </a:lnB>
                    <a:noFill/>
                  </a:tcPr>
                </a:tc>
                <a:tc hMerge="1">
                  <a:txBody>
                    <a:bodyPr/>
                    <a:lstStyle/>
                    <a:p>
                      <a:pPr algn="ctr"/>
                      <a:endParaRPr lang="en-US" sz="1100" b="1" dirty="0">
                        <a:solidFill>
                          <a:srgbClr val="FF0000"/>
                        </a:solidFill>
                        <a:latin typeface="Arial" panose="020B0604020202020204" pitchFamily="34" charset="0"/>
                        <a:cs typeface="Arial" panose="020B0604020202020204" pitchFamily="34" charset="0"/>
                      </a:endParaRPr>
                    </a:p>
                  </a:txBody>
                  <a:tcPr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B w="12700" cap="flat" cmpd="sng" algn="ctr">
                      <a:solidFill>
                        <a:srgbClr val="FF0000"/>
                      </a:solidFill>
                      <a:prstDash val="solid"/>
                      <a:round/>
                      <a:headEnd type="none" w="med" len="med"/>
                      <a:tailEnd type="none" w="med" len="med"/>
                    </a:lnB>
                    <a:noFill/>
                  </a:tcPr>
                </a:tc>
                <a:tc hMerge="1">
                  <a:txBody>
                    <a:bodyPr/>
                    <a:lstStyle/>
                    <a:p>
                      <a:endParaRPr lang="en-US"/>
                    </a:p>
                  </a:txBody>
                  <a:tcPr/>
                </a:tc>
                <a:tc hMerge="1">
                  <a:txBody>
                    <a:bodyPr/>
                    <a:lstStyle/>
                    <a:p>
                      <a:pPr algn="ctr"/>
                      <a:endParaRPr lang="en-US" sz="1100" b="1" dirty="0">
                        <a:solidFill>
                          <a:srgbClr val="FF0000"/>
                        </a:solidFill>
                        <a:latin typeface="Arial" panose="020B0604020202020204" pitchFamily="34" charset="0"/>
                        <a:cs typeface="Arial" panose="020B0604020202020204" pitchFamily="34" charset="0"/>
                      </a:endParaRPr>
                    </a:p>
                  </a:txBody>
                  <a:tcPr anchor="ctr">
                    <a:lnL w="12700" cap="flat" cmpd="sng" algn="ctr">
                      <a:solidFill>
                        <a:srgbClr val="FF0000"/>
                      </a:solidFill>
                      <a:prstDash val="solid"/>
                      <a:round/>
                      <a:headEnd type="none" w="med" len="med"/>
                      <a:tailEnd type="none" w="med" len="med"/>
                    </a:lnL>
                    <a:lnB w="12700" cap="flat" cmpd="sng" algn="ctr">
                      <a:solidFill>
                        <a:srgbClr val="FF0000"/>
                      </a:solidFill>
                      <a:prstDash val="solid"/>
                      <a:round/>
                      <a:headEnd type="none" w="med" len="med"/>
                      <a:tailEnd type="none" w="med" len="med"/>
                    </a:lnB>
                    <a:noFill/>
                  </a:tcPr>
                </a:tc>
                <a:tc hMerge="1">
                  <a:txBody>
                    <a:bodyPr/>
                    <a:lstStyle/>
                    <a:p>
                      <a:pPr algn="ctr"/>
                      <a:endParaRPr lang="en-US" sz="1100" b="1" dirty="0">
                        <a:solidFill>
                          <a:srgbClr val="FF0000"/>
                        </a:solidFill>
                        <a:latin typeface="Arial" panose="020B0604020202020204" pitchFamily="34" charset="0"/>
                        <a:cs typeface="Arial" panose="020B0604020202020204" pitchFamily="34" charset="0"/>
                      </a:endParaRPr>
                    </a:p>
                  </a:txBody>
                  <a:tcPr anchor="ctr">
                    <a:noFill/>
                  </a:tcPr>
                </a:tc>
                <a:tc hMerge="1">
                  <a:txBody>
                    <a:bodyPr/>
                    <a:lstStyle/>
                    <a:p>
                      <a:pPr algn="ctr"/>
                      <a:endParaRPr lang="en-US" sz="1100" b="1" dirty="0">
                        <a:solidFill>
                          <a:srgbClr val="FF0000"/>
                        </a:solidFill>
                        <a:latin typeface="Arial" panose="020B0604020202020204" pitchFamily="34" charset="0"/>
                        <a:cs typeface="Arial" panose="020B0604020202020204" pitchFamily="34" charset="0"/>
                      </a:endParaRPr>
                    </a:p>
                  </a:txBody>
                  <a:tcPr anchor="ctr">
                    <a:noFill/>
                  </a:tcPr>
                </a:tc>
              </a:tr>
              <a:tr h="228600">
                <a:tc>
                  <a:txBody>
                    <a:bodyPr/>
                    <a:lstStyle/>
                    <a:p>
                      <a:pPr algn="ctr"/>
                      <a:r>
                        <a:rPr lang="en-US" sz="1100" b="1" dirty="0" smtClean="0">
                          <a:solidFill>
                            <a:srgbClr val="FF0000"/>
                          </a:solidFill>
                          <a:latin typeface="Arial" panose="020B0604020202020204" pitchFamily="34" charset="0"/>
                          <a:cs typeface="Arial" panose="020B0604020202020204" pitchFamily="34" charset="0"/>
                        </a:rPr>
                        <a:t>329 g</a:t>
                      </a:r>
                      <a:r>
                        <a:rPr lang="en-US" sz="1100" b="1" baseline="0" dirty="0" smtClean="0">
                          <a:solidFill>
                            <a:srgbClr val="FF0000"/>
                          </a:solidFill>
                          <a:latin typeface="Arial" panose="020B0604020202020204" pitchFamily="34" charset="0"/>
                          <a:cs typeface="Arial" panose="020B0604020202020204" pitchFamily="34" charset="0"/>
                        </a:rPr>
                        <a:t> of</a:t>
                      </a:r>
                    </a:p>
                    <a:p>
                      <a:pPr algn="ctr"/>
                      <a:r>
                        <a:rPr lang="en-US" sz="1100" b="1" baseline="0" dirty="0" smtClean="0">
                          <a:solidFill>
                            <a:srgbClr val="FF0000"/>
                          </a:solidFill>
                          <a:latin typeface="Arial" panose="020B0604020202020204" pitchFamily="34" charset="0"/>
                          <a:cs typeface="Arial" panose="020B0604020202020204" pitchFamily="34" charset="0"/>
                        </a:rPr>
                        <a:t>C</a:t>
                      </a:r>
                      <a:r>
                        <a:rPr lang="en-US" sz="1400" b="1" baseline="-25000" dirty="0" smtClean="0">
                          <a:solidFill>
                            <a:srgbClr val="FF0000"/>
                          </a:solidFill>
                          <a:latin typeface="Arial" panose="020B0604020202020204" pitchFamily="34" charset="0"/>
                          <a:cs typeface="Arial" panose="020B0604020202020204" pitchFamily="34" charset="0"/>
                        </a:rPr>
                        <a:t>3</a:t>
                      </a:r>
                      <a:r>
                        <a:rPr lang="en-US" sz="1100" b="1" baseline="0" dirty="0" smtClean="0">
                          <a:solidFill>
                            <a:srgbClr val="FF0000"/>
                          </a:solidFill>
                          <a:latin typeface="Arial" panose="020B0604020202020204" pitchFamily="34" charset="0"/>
                          <a:cs typeface="Arial" panose="020B0604020202020204" pitchFamily="34" charset="0"/>
                        </a:rPr>
                        <a:t>H</a:t>
                      </a:r>
                      <a:r>
                        <a:rPr lang="en-US" sz="1400" b="1" baseline="-25000" dirty="0" smtClean="0">
                          <a:solidFill>
                            <a:srgbClr val="FF0000"/>
                          </a:solidFill>
                          <a:latin typeface="Arial" panose="020B0604020202020204" pitchFamily="34" charset="0"/>
                          <a:cs typeface="Arial" panose="020B0604020202020204" pitchFamily="34" charset="0"/>
                        </a:rPr>
                        <a:t>8</a:t>
                      </a:r>
                      <a:r>
                        <a:rPr lang="en-US" sz="1100" b="1" baseline="0" dirty="0" smtClean="0">
                          <a:solidFill>
                            <a:srgbClr val="FF0000"/>
                          </a:solidFill>
                          <a:latin typeface="Arial" panose="020B0604020202020204" pitchFamily="34" charset="0"/>
                          <a:cs typeface="Arial" panose="020B0604020202020204" pitchFamily="34" charset="0"/>
                        </a:rPr>
                        <a:t>O molecules</a:t>
                      </a:r>
                      <a:endParaRPr lang="en-US" sz="1100" b="1" dirty="0" smtClean="0">
                        <a:solidFill>
                          <a:srgbClr val="FF0000"/>
                        </a:solidFill>
                        <a:latin typeface="Arial" panose="020B0604020202020204" pitchFamily="34" charset="0"/>
                        <a:cs typeface="Arial" panose="020B0604020202020204" pitchFamily="34" charset="0"/>
                      </a:endParaRPr>
                    </a:p>
                  </a:txBody>
                  <a:tcPr anchor="ctr">
                    <a:lnL w="12700" cmpd="sng">
                      <a:noFill/>
                    </a:lnL>
                    <a:lnR w="19050" cap="flat" cmpd="sng" algn="ctr">
                      <a:solidFill>
                        <a:srgbClr val="FF0000"/>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dirty="0" smtClean="0">
                          <a:solidFill>
                            <a:srgbClr val="FF0000"/>
                          </a:solidFill>
                          <a:latin typeface="Arial" panose="020B0604020202020204" pitchFamily="34" charset="0"/>
                          <a:cs typeface="Arial" panose="020B0604020202020204" pitchFamily="34" charset="0"/>
                        </a:rPr>
                        <a:t>1 mol</a:t>
                      </a:r>
                      <a:r>
                        <a:rPr lang="en-US" sz="1100" b="1" baseline="0" dirty="0" smtClean="0">
                          <a:solidFill>
                            <a:srgbClr val="FF0000"/>
                          </a:solidFill>
                          <a:latin typeface="Arial" panose="020B0604020202020204" pitchFamily="34" charset="0"/>
                          <a:cs typeface="Arial" panose="020B0604020202020204" pitchFamily="34" charset="0"/>
                        </a:rPr>
                        <a:t> of</a:t>
                      </a:r>
                    </a:p>
                    <a:p>
                      <a:pPr algn="ctr"/>
                      <a:r>
                        <a:rPr lang="en-US" sz="1100" b="1" baseline="0" dirty="0" smtClean="0">
                          <a:solidFill>
                            <a:srgbClr val="FF0000"/>
                          </a:solidFill>
                          <a:latin typeface="Arial" panose="020B0604020202020204" pitchFamily="34" charset="0"/>
                          <a:cs typeface="Arial" panose="020B0604020202020204" pitchFamily="34" charset="0"/>
                        </a:rPr>
                        <a:t>C</a:t>
                      </a:r>
                      <a:r>
                        <a:rPr lang="en-US" sz="1400" b="1" baseline="-25000" dirty="0" smtClean="0">
                          <a:solidFill>
                            <a:srgbClr val="FF0000"/>
                          </a:solidFill>
                          <a:latin typeface="Arial" panose="020B0604020202020204" pitchFamily="34" charset="0"/>
                          <a:cs typeface="Arial" panose="020B0604020202020204" pitchFamily="34" charset="0"/>
                        </a:rPr>
                        <a:t>3</a:t>
                      </a:r>
                      <a:r>
                        <a:rPr lang="en-US" sz="1100" b="1" baseline="0" dirty="0" smtClean="0">
                          <a:solidFill>
                            <a:srgbClr val="FF0000"/>
                          </a:solidFill>
                          <a:latin typeface="Arial" panose="020B0604020202020204" pitchFamily="34" charset="0"/>
                          <a:cs typeface="Arial" panose="020B0604020202020204" pitchFamily="34" charset="0"/>
                        </a:rPr>
                        <a:t>H</a:t>
                      </a:r>
                      <a:r>
                        <a:rPr lang="en-US" sz="1400" b="1" baseline="-25000" dirty="0" smtClean="0">
                          <a:solidFill>
                            <a:srgbClr val="FF0000"/>
                          </a:solidFill>
                          <a:latin typeface="Arial" panose="020B0604020202020204" pitchFamily="34" charset="0"/>
                          <a:cs typeface="Arial" panose="020B0604020202020204" pitchFamily="34" charset="0"/>
                        </a:rPr>
                        <a:t>8</a:t>
                      </a:r>
                      <a:r>
                        <a:rPr lang="en-US" sz="1100" b="1" baseline="0" dirty="0" smtClean="0">
                          <a:solidFill>
                            <a:srgbClr val="FF0000"/>
                          </a:solidFill>
                          <a:latin typeface="Arial" panose="020B0604020202020204" pitchFamily="34" charset="0"/>
                          <a:cs typeface="Arial" panose="020B0604020202020204" pitchFamily="34" charset="0"/>
                        </a:rPr>
                        <a:t>O molecules</a:t>
                      </a:r>
                      <a:endParaRPr lang="en-US" sz="1100" b="1" dirty="0" smtClean="0">
                        <a:solidFill>
                          <a:srgbClr val="FF0000"/>
                        </a:solidFill>
                        <a:latin typeface="Arial" panose="020B0604020202020204" pitchFamily="34" charset="0"/>
                        <a:cs typeface="Arial" panose="020B0604020202020204" pitchFamily="34" charset="0"/>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dirty="0" smtClean="0">
                          <a:solidFill>
                            <a:srgbClr val="FF0000"/>
                          </a:solidFill>
                          <a:latin typeface="Arial" panose="020B0604020202020204" pitchFamily="34" charset="0"/>
                          <a:cs typeface="Arial" panose="020B0604020202020204" pitchFamily="34" charset="0"/>
                        </a:rPr>
                        <a:t>6.02</a:t>
                      </a:r>
                      <a:r>
                        <a:rPr lang="en-US" sz="1100" b="1" baseline="0" dirty="0" smtClean="0">
                          <a:solidFill>
                            <a:srgbClr val="FF0000"/>
                          </a:solidFill>
                          <a:latin typeface="Arial" panose="020B0604020202020204" pitchFamily="34" charset="0"/>
                          <a:cs typeface="Arial" panose="020B0604020202020204" pitchFamily="34" charset="0"/>
                        </a:rPr>
                        <a:t> x 10</a:t>
                      </a:r>
                      <a:r>
                        <a:rPr lang="en-US" sz="1400" b="1" baseline="30000" dirty="0" smtClean="0">
                          <a:solidFill>
                            <a:srgbClr val="FF0000"/>
                          </a:solidFill>
                          <a:latin typeface="Arial" panose="020B0604020202020204" pitchFamily="34" charset="0"/>
                          <a:cs typeface="Arial" panose="020B0604020202020204" pitchFamily="34" charset="0"/>
                        </a:rPr>
                        <a:t>23</a:t>
                      </a:r>
                      <a:r>
                        <a:rPr lang="en-US" sz="1100" b="1" baseline="0" dirty="0" smtClean="0">
                          <a:solidFill>
                            <a:srgbClr val="FF0000"/>
                          </a:solidFill>
                          <a:latin typeface="Arial" panose="020B0604020202020204" pitchFamily="34" charset="0"/>
                          <a:cs typeface="Arial" panose="020B0604020202020204" pitchFamily="34" charset="0"/>
                        </a:rPr>
                        <a:t> of</a:t>
                      </a:r>
                    </a:p>
                    <a:p>
                      <a:pPr algn="ctr"/>
                      <a:r>
                        <a:rPr lang="en-US" sz="1100" b="1" baseline="0" dirty="0" smtClean="0">
                          <a:solidFill>
                            <a:srgbClr val="FF0000"/>
                          </a:solidFill>
                          <a:latin typeface="Arial" panose="020B0604020202020204" pitchFamily="34" charset="0"/>
                          <a:cs typeface="Arial" panose="020B0604020202020204" pitchFamily="34" charset="0"/>
                        </a:rPr>
                        <a:t>C</a:t>
                      </a:r>
                      <a:r>
                        <a:rPr lang="en-US" sz="1400" b="1" baseline="-25000" dirty="0" smtClean="0">
                          <a:solidFill>
                            <a:srgbClr val="FF0000"/>
                          </a:solidFill>
                          <a:latin typeface="Arial" panose="020B0604020202020204" pitchFamily="34" charset="0"/>
                          <a:cs typeface="Arial" panose="020B0604020202020204" pitchFamily="34" charset="0"/>
                        </a:rPr>
                        <a:t>3</a:t>
                      </a:r>
                      <a:r>
                        <a:rPr lang="en-US" sz="1100" b="1" baseline="0" dirty="0" smtClean="0">
                          <a:solidFill>
                            <a:srgbClr val="FF0000"/>
                          </a:solidFill>
                          <a:latin typeface="Arial" panose="020B0604020202020204" pitchFamily="34" charset="0"/>
                          <a:cs typeface="Arial" panose="020B0604020202020204" pitchFamily="34" charset="0"/>
                        </a:rPr>
                        <a:t>H</a:t>
                      </a:r>
                      <a:r>
                        <a:rPr lang="en-US" sz="1400" b="1" baseline="-25000" dirty="0" smtClean="0">
                          <a:solidFill>
                            <a:srgbClr val="FF0000"/>
                          </a:solidFill>
                          <a:latin typeface="Arial" panose="020B0604020202020204" pitchFamily="34" charset="0"/>
                          <a:cs typeface="Arial" panose="020B0604020202020204" pitchFamily="34" charset="0"/>
                        </a:rPr>
                        <a:t>8</a:t>
                      </a:r>
                      <a:r>
                        <a:rPr lang="en-US" sz="1100" b="1" baseline="0" dirty="0" smtClean="0">
                          <a:solidFill>
                            <a:srgbClr val="FF0000"/>
                          </a:solidFill>
                          <a:latin typeface="Arial" panose="020B0604020202020204" pitchFamily="34" charset="0"/>
                          <a:cs typeface="Arial" panose="020B0604020202020204" pitchFamily="34" charset="0"/>
                        </a:rPr>
                        <a:t>O molecules</a:t>
                      </a:r>
                      <a:endParaRPr lang="en-US" sz="1100" b="1" dirty="0">
                        <a:solidFill>
                          <a:srgbClr val="FF0000"/>
                        </a:solidFill>
                        <a:latin typeface="Arial" panose="020B0604020202020204" pitchFamily="34" charset="0"/>
                        <a:cs typeface="Arial" panose="020B0604020202020204" pitchFamily="34" charset="0"/>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dirty="0" smtClean="0">
                          <a:solidFill>
                            <a:srgbClr val="FF0000"/>
                          </a:solidFill>
                          <a:latin typeface="Arial" panose="020B0604020202020204" pitchFamily="34" charset="0"/>
                          <a:cs typeface="Arial" panose="020B0604020202020204" pitchFamily="34" charset="0"/>
                        </a:rPr>
                        <a:t>8 </a:t>
                      </a:r>
                    </a:p>
                    <a:p>
                      <a:pPr algn="ctr"/>
                      <a:r>
                        <a:rPr lang="en-US" sz="1100" b="1" dirty="0" smtClean="0">
                          <a:solidFill>
                            <a:srgbClr val="FF0000"/>
                          </a:solidFill>
                          <a:latin typeface="Arial" panose="020B0604020202020204" pitchFamily="34" charset="0"/>
                          <a:cs typeface="Arial" panose="020B0604020202020204" pitchFamily="34" charset="0"/>
                        </a:rPr>
                        <a:t>H atoms</a:t>
                      </a:r>
                      <a:endParaRPr lang="en-US" sz="1100" b="1" dirty="0">
                        <a:solidFill>
                          <a:srgbClr val="FF0000"/>
                        </a:solidFill>
                        <a:latin typeface="Arial" panose="020B0604020202020204" pitchFamily="34" charset="0"/>
                        <a:cs typeface="Arial" panose="020B0604020202020204" pitchFamily="34" charset="0"/>
                      </a:endParaRPr>
                    </a:p>
                  </a:txBody>
                  <a:tcPr anchor="ctr">
                    <a:lnL w="19050" cap="flat" cmpd="sng" algn="ctr">
                      <a:solidFill>
                        <a:srgbClr val="FF0000"/>
                      </a:solidFill>
                      <a:prstDash val="solid"/>
                      <a:round/>
                      <a:headEnd type="none" w="med" len="med"/>
                      <a:tailEnd type="none" w="med" len="med"/>
                    </a:lnL>
                    <a:lnR w="12700" cmpd="sng">
                      <a:noFill/>
                    </a:lnR>
                    <a:lnT w="12700" cap="flat" cmpd="sng" algn="ctr">
                      <a:no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lang="en-US" sz="1100" b="1" dirty="0" smtClean="0">
                          <a:solidFill>
                            <a:srgbClr val="FF0000"/>
                          </a:solidFill>
                          <a:latin typeface="Arial" panose="020B0604020202020204" pitchFamily="34" charset="0"/>
                          <a:cs typeface="Arial" panose="020B0604020202020204" pitchFamily="34" charset="0"/>
                        </a:rPr>
                        <a:t>=</a:t>
                      </a:r>
                      <a:endParaRPr lang="en-US" sz="1100" b="1" dirty="0">
                        <a:solidFill>
                          <a:srgbClr val="FF0000"/>
                        </a:solidFill>
                        <a:latin typeface="Arial" panose="020B0604020202020204" pitchFamily="34" charset="0"/>
                        <a:cs typeface="Arial" panose="020B0604020202020204" pitchFamily="34" charset="0"/>
                      </a:endParaRPr>
                    </a:p>
                  </a:txBody>
                  <a:tcPr anchor="ctr">
                    <a:lnL w="12700" cmpd="sng">
                      <a:noFill/>
                    </a:lnL>
                    <a:noFill/>
                  </a:tcPr>
                </a:tc>
                <a:tc rowSpan="2">
                  <a:txBody>
                    <a:bodyPr/>
                    <a:lstStyle/>
                    <a:p>
                      <a:pPr algn="ctr"/>
                      <a:r>
                        <a:rPr lang="en-US" sz="1100" b="1" dirty="0" smtClean="0">
                          <a:solidFill>
                            <a:srgbClr val="FF0000"/>
                          </a:solidFill>
                          <a:latin typeface="Arial" panose="020B0604020202020204" pitchFamily="34" charset="0"/>
                          <a:cs typeface="Arial" panose="020B0604020202020204" pitchFamily="34" charset="0"/>
                        </a:rPr>
                        <a:t>2.64 x 10</a:t>
                      </a:r>
                      <a:r>
                        <a:rPr lang="en-US" sz="1400" b="1" baseline="30000" dirty="0" smtClean="0">
                          <a:solidFill>
                            <a:srgbClr val="FF0000"/>
                          </a:solidFill>
                          <a:latin typeface="Arial" panose="020B0604020202020204" pitchFamily="34" charset="0"/>
                          <a:cs typeface="Arial" panose="020B0604020202020204" pitchFamily="34" charset="0"/>
                        </a:rPr>
                        <a:t>25</a:t>
                      </a:r>
                      <a:r>
                        <a:rPr lang="en-US" sz="1100" b="1" dirty="0" smtClean="0">
                          <a:solidFill>
                            <a:srgbClr val="FF0000"/>
                          </a:solidFill>
                          <a:latin typeface="Arial" panose="020B0604020202020204" pitchFamily="34" charset="0"/>
                          <a:cs typeface="Arial" panose="020B0604020202020204" pitchFamily="34" charset="0"/>
                        </a:rPr>
                        <a:t> </a:t>
                      </a:r>
                    </a:p>
                    <a:p>
                      <a:pPr algn="ctr"/>
                      <a:r>
                        <a:rPr lang="en-US" sz="1100" b="1" dirty="0" smtClean="0">
                          <a:solidFill>
                            <a:srgbClr val="FF0000"/>
                          </a:solidFill>
                          <a:latin typeface="Arial" panose="020B0604020202020204" pitchFamily="34" charset="0"/>
                          <a:cs typeface="Arial" panose="020B0604020202020204" pitchFamily="34" charset="0"/>
                        </a:rPr>
                        <a:t>H atoms</a:t>
                      </a:r>
                      <a:endParaRPr lang="en-US" sz="1100" b="1" dirty="0">
                        <a:solidFill>
                          <a:srgbClr val="FF0000"/>
                        </a:solidFill>
                        <a:latin typeface="Arial" panose="020B0604020202020204" pitchFamily="34" charset="0"/>
                        <a:cs typeface="Arial" panose="020B0604020202020204" pitchFamily="34" charset="0"/>
                      </a:endParaRPr>
                    </a:p>
                  </a:txBody>
                  <a:tcPr anchor="ctr">
                    <a:noFill/>
                  </a:tcPr>
                </a:tc>
              </a:tr>
              <a:tr h="228600">
                <a:tc>
                  <a:txBody>
                    <a:bodyPr/>
                    <a:lstStyle/>
                    <a:p>
                      <a:pPr algn="ctr"/>
                      <a:endParaRPr lang="en-US" sz="1100" b="1" dirty="0">
                        <a:solidFill>
                          <a:srgbClr val="FF0000"/>
                        </a:solidFill>
                        <a:latin typeface="Arial" panose="020B0604020202020204" pitchFamily="34" charset="0"/>
                        <a:cs typeface="Arial" panose="020B0604020202020204" pitchFamily="34" charset="0"/>
                      </a:endParaRPr>
                    </a:p>
                  </a:txBody>
                  <a:tcPr anchor="ctr">
                    <a:lnL w="12700" cmpd="sng">
                      <a:noFill/>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1100" b="1" dirty="0" smtClean="0">
                          <a:solidFill>
                            <a:srgbClr val="FF0000"/>
                          </a:solidFill>
                          <a:latin typeface="Arial" panose="020B0604020202020204" pitchFamily="34" charset="0"/>
                          <a:cs typeface="Arial" panose="020B0604020202020204" pitchFamily="34" charset="0"/>
                        </a:rPr>
                        <a:t>60.096 g</a:t>
                      </a:r>
                      <a:r>
                        <a:rPr lang="en-US" sz="1100" b="1" baseline="0" dirty="0" smtClean="0">
                          <a:solidFill>
                            <a:srgbClr val="FF0000"/>
                          </a:solidFill>
                          <a:latin typeface="Arial" panose="020B0604020202020204" pitchFamily="34" charset="0"/>
                          <a:cs typeface="Arial" panose="020B0604020202020204" pitchFamily="34" charset="0"/>
                        </a:rPr>
                        <a:t> of</a:t>
                      </a:r>
                    </a:p>
                    <a:p>
                      <a:pPr algn="ctr"/>
                      <a:r>
                        <a:rPr lang="en-US" sz="1100" b="1" baseline="0" dirty="0" smtClean="0">
                          <a:solidFill>
                            <a:srgbClr val="FF0000"/>
                          </a:solidFill>
                          <a:latin typeface="Arial" panose="020B0604020202020204" pitchFamily="34" charset="0"/>
                          <a:cs typeface="Arial" panose="020B0604020202020204" pitchFamily="34" charset="0"/>
                        </a:rPr>
                        <a:t>C</a:t>
                      </a:r>
                      <a:r>
                        <a:rPr lang="en-US" sz="1400" b="1" baseline="-25000" dirty="0" smtClean="0">
                          <a:solidFill>
                            <a:srgbClr val="FF0000"/>
                          </a:solidFill>
                          <a:latin typeface="Arial" panose="020B0604020202020204" pitchFamily="34" charset="0"/>
                          <a:cs typeface="Arial" panose="020B0604020202020204" pitchFamily="34" charset="0"/>
                        </a:rPr>
                        <a:t>3</a:t>
                      </a:r>
                      <a:r>
                        <a:rPr lang="en-US" sz="1100" b="1" baseline="0" dirty="0" smtClean="0">
                          <a:solidFill>
                            <a:srgbClr val="FF0000"/>
                          </a:solidFill>
                          <a:latin typeface="Arial" panose="020B0604020202020204" pitchFamily="34" charset="0"/>
                          <a:cs typeface="Arial" panose="020B0604020202020204" pitchFamily="34" charset="0"/>
                        </a:rPr>
                        <a:t>H</a:t>
                      </a:r>
                      <a:r>
                        <a:rPr lang="en-US" sz="1400" b="1" baseline="-25000" dirty="0" smtClean="0">
                          <a:solidFill>
                            <a:srgbClr val="FF0000"/>
                          </a:solidFill>
                          <a:latin typeface="Arial" panose="020B0604020202020204" pitchFamily="34" charset="0"/>
                          <a:cs typeface="Arial" panose="020B0604020202020204" pitchFamily="34" charset="0"/>
                        </a:rPr>
                        <a:t>8</a:t>
                      </a:r>
                      <a:r>
                        <a:rPr lang="en-US" sz="1100" b="1" baseline="0" dirty="0" smtClean="0">
                          <a:solidFill>
                            <a:srgbClr val="FF0000"/>
                          </a:solidFill>
                          <a:latin typeface="Arial" panose="020B0604020202020204" pitchFamily="34" charset="0"/>
                          <a:cs typeface="Arial" panose="020B0604020202020204" pitchFamily="34" charset="0"/>
                        </a:rPr>
                        <a:t>O molecules</a:t>
                      </a:r>
                      <a:endParaRPr lang="en-US" sz="1100" b="1" dirty="0" smtClean="0">
                        <a:solidFill>
                          <a:srgbClr val="FF0000"/>
                        </a:solidFill>
                        <a:latin typeface="Arial" panose="020B0604020202020204" pitchFamily="34" charset="0"/>
                        <a:cs typeface="Arial" panose="020B0604020202020204" pitchFamily="34" charset="0"/>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1100" b="1" dirty="0" smtClean="0">
                          <a:solidFill>
                            <a:srgbClr val="FF0000"/>
                          </a:solidFill>
                          <a:latin typeface="Arial" panose="020B0604020202020204" pitchFamily="34" charset="0"/>
                          <a:cs typeface="Arial" panose="020B0604020202020204" pitchFamily="34" charset="0"/>
                        </a:rPr>
                        <a:t>1 mol </a:t>
                      </a:r>
                      <a:r>
                        <a:rPr lang="en-US" sz="1100" b="1" baseline="0" dirty="0" smtClean="0">
                          <a:solidFill>
                            <a:srgbClr val="FF0000"/>
                          </a:solidFill>
                          <a:latin typeface="Arial" panose="020B0604020202020204" pitchFamily="34" charset="0"/>
                          <a:cs typeface="Arial" panose="020B0604020202020204" pitchFamily="34" charset="0"/>
                        </a:rPr>
                        <a:t> of</a:t>
                      </a:r>
                    </a:p>
                    <a:p>
                      <a:pPr algn="ctr"/>
                      <a:r>
                        <a:rPr lang="en-US" sz="1100" b="1" baseline="0" dirty="0" smtClean="0">
                          <a:solidFill>
                            <a:srgbClr val="FF0000"/>
                          </a:solidFill>
                          <a:latin typeface="Arial" panose="020B0604020202020204" pitchFamily="34" charset="0"/>
                          <a:cs typeface="Arial" panose="020B0604020202020204" pitchFamily="34" charset="0"/>
                        </a:rPr>
                        <a:t>C</a:t>
                      </a:r>
                      <a:r>
                        <a:rPr lang="en-US" sz="1400" b="1" baseline="-25000" dirty="0" smtClean="0">
                          <a:solidFill>
                            <a:srgbClr val="FF0000"/>
                          </a:solidFill>
                          <a:latin typeface="Arial" panose="020B0604020202020204" pitchFamily="34" charset="0"/>
                          <a:cs typeface="Arial" panose="020B0604020202020204" pitchFamily="34" charset="0"/>
                        </a:rPr>
                        <a:t>3</a:t>
                      </a:r>
                      <a:r>
                        <a:rPr lang="en-US" sz="1100" b="1" baseline="0" dirty="0" smtClean="0">
                          <a:solidFill>
                            <a:srgbClr val="FF0000"/>
                          </a:solidFill>
                          <a:latin typeface="Arial" panose="020B0604020202020204" pitchFamily="34" charset="0"/>
                          <a:cs typeface="Arial" panose="020B0604020202020204" pitchFamily="34" charset="0"/>
                        </a:rPr>
                        <a:t>H</a:t>
                      </a:r>
                      <a:r>
                        <a:rPr lang="en-US" sz="1400" b="1" baseline="-25000" dirty="0" smtClean="0">
                          <a:solidFill>
                            <a:srgbClr val="FF0000"/>
                          </a:solidFill>
                          <a:latin typeface="Arial" panose="020B0604020202020204" pitchFamily="34" charset="0"/>
                          <a:cs typeface="Arial" panose="020B0604020202020204" pitchFamily="34" charset="0"/>
                        </a:rPr>
                        <a:t>8</a:t>
                      </a:r>
                      <a:r>
                        <a:rPr lang="en-US" sz="1100" b="1" baseline="0" dirty="0" smtClean="0">
                          <a:solidFill>
                            <a:srgbClr val="FF0000"/>
                          </a:solidFill>
                          <a:latin typeface="Arial" panose="020B0604020202020204" pitchFamily="34" charset="0"/>
                          <a:cs typeface="Arial" panose="020B0604020202020204" pitchFamily="34" charset="0"/>
                        </a:rPr>
                        <a:t>O molecules</a:t>
                      </a:r>
                      <a:endParaRPr lang="en-US" sz="1100" b="1" dirty="0" smtClean="0">
                        <a:solidFill>
                          <a:srgbClr val="FF0000"/>
                        </a:solidFill>
                        <a:latin typeface="Arial" panose="020B0604020202020204" pitchFamily="34" charset="0"/>
                        <a:cs typeface="Arial" panose="020B0604020202020204" pitchFamily="34" charset="0"/>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1100" b="1" dirty="0" smtClean="0">
                          <a:solidFill>
                            <a:srgbClr val="FF0000"/>
                          </a:solidFill>
                          <a:latin typeface="Arial" panose="020B0604020202020204" pitchFamily="34" charset="0"/>
                          <a:cs typeface="Arial" panose="020B0604020202020204" pitchFamily="34" charset="0"/>
                        </a:rPr>
                        <a:t>1 </a:t>
                      </a:r>
                    </a:p>
                    <a:p>
                      <a:pPr algn="ctr"/>
                      <a:r>
                        <a:rPr lang="en-US" sz="1100" b="1" baseline="0" dirty="0" smtClean="0">
                          <a:solidFill>
                            <a:srgbClr val="FF0000"/>
                          </a:solidFill>
                          <a:latin typeface="Arial" panose="020B0604020202020204" pitchFamily="34" charset="0"/>
                          <a:cs typeface="Arial" panose="020B0604020202020204" pitchFamily="34" charset="0"/>
                        </a:rPr>
                        <a:t>C</a:t>
                      </a:r>
                      <a:r>
                        <a:rPr lang="en-US" sz="1400" b="1" baseline="-25000" dirty="0" smtClean="0">
                          <a:solidFill>
                            <a:srgbClr val="FF0000"/>
                          </a:solidFill>
                          <a:latin typeface="Arial" panose="020B0604020202020204" pitchFamily="34" charset="0"/>
                          <a:cs typeface="Arial" panose="020B0604020202020204" pitchFamily="34" charset="0"/>
                        </a:rPr>
                        <a:t>3</a:t>
                      </a:r>
                      <a:r>
                        <a:rPr lang="en-US" sz="1100" b="1" baseline="0" dirty="0" smtClean="0">
                          <a:solidFill>
                            <a:srgbClr val="FF0000"/>
                          </a:solidFill>
                          <a:latin typeface="Arial" panose="020B0604020202020204" pitchFamily="34" charset="0"/>
                          <a:cs typeface="Arial" panose="020B0604020202020204" pitchFamily="34" charset="0"/>
                        </a:rPr>
                        <a:t>H</a:t>
                      </a:r>
                      <a:r>
                        <a:rPr lang="en-US" sz="1400" b="1" baseline="-25000" dirty="0" smtClean="0">
                          <a:solidFill>
                            <a:srgbClr val="FF0000"/>
                          </a:solidFill>
                          <a:latin typeface="Arial" panose="020B0604020202020204" pitchFamily="34" charset="0"/>
                          <a:cs typeface="Arial" panose="020B0604020202020204" pitchFamily="34" charset="0"/>
                        </a:rPr>
                        <a:t>8</a:t>
                      </a:r>
                      <a:r>
                        <a:rPr lang="en-US" sz="1100" b="1" baseline="0" dirty="0" smtClean="0">
                          <a:solidFill>
                            <a:srgbClr val="FF0000"/>
                          </a:solidFill>
                          <a:latin typeface="Arial" panose="020B0604020202020204" pitchFamily="34" charset="0"/>
                          <a:cs typeface="Arial" panose="020B0604020202020204" pitchFamily="34" charset="0"/>
                        </a:rPr>
                        <a:t>O molecule</a:t>
                      </a:r>
                      <a:endParaRPr lang="en-US" sz="1100" b="1" dirty="0">
                        <a:solidFill>
                          <a:srgbClr val="FF0000"/>
                        </a:solidFill>
                        <a:latin typeface="Arial" panose="020B0604020202020204" pitchFamily="34" charset="0"/>
                        <a:cs typeface="Arial" panose="020B0604020202020204" pitchFamily="34" charset="0"/>
                      </a:endParaRPr>
                    </a:p>
                  </a:txBody>
                  <a:tcPr anchor="ctr">
                    <a:lnL w="19050" cap="flat" cmpd="sng" algn="ctr">
                      <a:solidFill>
                        <a:srgbClr val="FF0000"/>
                      </a:solidFill>
                      <a:prstDash val="solid"/>
                      <a:round/>
                      <a:headEnd type="none" w="med" len="med"/>
                      <a:tailEnd type="none" w="med" len="med"/>
                    </a:lnL>
                    <a:lnR w="12700" cmpd="sng">
                      <a:noFill/>
                    </a:lnR>
                    <a:lnT w="19050" cap="flat" cmpd="sng" algn="ctr">
                      <a:solidFill>
                        <a:srgbClr val="FF0000"/>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vMerge="1">
                  <a:txBody>
                    <a:bodyPr/>
                    <a:lstStyle/>
                    <a:p>
                      <a:endParaRPr lang="en-US" b="1" dirty="0">
                        <a:solidFill>
                          <a:schemeClr val="tx1"/>
                        </a:solidFill>
                        <a:latin typeface="Arial" panose="020B0604020202020204" pitchFamily="34" charset="0"/>
                        <a:cs typeface="Arial" panose="020B0604020202020204" pitchFamily="34" charset="0"/>
                      </a:endParaRPr>
                    </a:p>
                  </a:txBody>
                  <a:tcPr>
                    <a:noFill/>
                  </a:tcPr>
                </a:tc>
                <a:tc vMerge="1">
                  <a:txBody>
                    <a:bodyPr/>
                    <a:lstStyle/>
                    <a:p>
                      <a:endParaRPr lang="en-US" b="1" dirty="0">
                        <a:solidFill>
                          <a:schemeClr val="tx1"/>
                        </a:solidFill>
                        <a:latin typeface="Arial" panose="020B0604020202020204" pitchFamily="34" charset="0"/>
                        <a:cs typeface="Arial" panose="020B0604020202020204" pitchFamily="34" charset="0"/>
                      </a:endParaRPr>
                    </a:p>
                  </a:txBody>
                  <a:tcPr>
                    <a:noFill/>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2736987420"/>
              </p:ext>
            </p:extLst>
          </p:nvPr>
        </p:nvGraphicFramePr>
        <p:xfrm>
          <a:off x="1981200" y="2756376"/>
          <a:ext cx="2895600" cy="1097280"/>
        </p:xfrm>
        <a:graphic>
          <a:graphicData uri="http://schemas.openxmlformats.org/drawingml/2006/table">
            <a:tbl>
              <a:tblPr>
                <a:tableStyleId>{5C22544A-7EE6-4342-B048-85BDC9FD1C3A}</a:tableStyleId>
              </a:tblPr>
              <a:tblGrid>
                <a:gridCol w="965200"/>
                <a:gridCol w="965200"/>
                <a:gridCol w="965200"/>
              </a:tblGrid>
              <a:tr h="219456">
                <a:tc>
                  <a:txBody>
                    <a:bodyPr/>
                    <a:lstStyle/>
                    <a:p>
                      <a:pPr algn="ctr" fontAlgn="b"/>
                      <a:r>
                        <a:rPr lang="en-US" sz="1100" b="1" u="none" strike="noStrike" dirty="0">
                          <a:solidFill>
                            <a:srgbClr val="FF0000"/>
                          </a:solidFill>
                          <a:effectLst/>
                          <a:latin typeface="Arial" panose="020B0604020202020204" pitchFamily="34" charset="0"/>
                          <a:cs typeface="Arial" panose="020B0604020202020204" pitchFamily="34" charset="0"/>
                        </a:rPr>
                        <a:t>Element</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b"/>
                      <a:r>
                        <a:rPr lang="en-US" sz="1100" b="1" u="none" strike="noStrike" dirty="0" smtClean="0">
                          <a:solidFill>
                            <a:srgbClr val="FF0000"/>
                          </a:solidFill>
                          <a:effectLst/>
                          <a:latin typeface="Arial" panose="020B0604020202020204" pitchFamily="34" charset="0"/>
                          <a:cs typeface="Arial" panose="020B0604020202020204" pitchFamily="34" charset="0"/>
                        </a:rPr>
                        <a:t>Mass</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b"/>
                      <a:r>
                        <a:rPr lang="en-US" sz="1100" b="1" u="none" strike="noStrike" dirty="0" smtClean="0">
                          <a:solidFill>
                            <a:srgbClr val="FF0000"/>
                          </a:solidFill>
                          <a:effectLst/>
                          <a:latin typeface="Arial" panose="020B0604020202020204" pitchFamily="34" charset="0"/>
                          <a:cs typeface="Arial" panose="020B0604020202020204" pitchFamily="34" charset="0"/>
                        </a:rPr>
                        <a:t>Percent</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r>
              <a:tr h="219456">
                <a:tc>
                  <a:txBody>
                    <a:bodyPr/>
                    <a:lstStyle/>
                    <a:p>
                      <a:pPr algn="ctr" fontAlgn="b"/>
                      <a:r>
                        <a:rPr lang="en-US" sz="1100" b="1" u="none" strike="noStrike">
                          <a:solidFill>
                            <a:srgbClr val="FF0000"/>
                          </a:solidFill>
                          <a:effectLst/>
                          <a:latin typeface="Arial" panose="020B0604020202020204" pitchFamily="34" charset="0"/>
                          <a:cs typeface="Arial" panose="020B0604020202020204" pitchFamily="34" charset="0"/>
                        </a:rPr>
                        <a:t>C</a:t>
                      </a:r>
                      <a:endParaRPr lang="en-US" sz="1100" b="1" i="0" u="none" strike="noStrike">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b"/>
                      <a:r>
                        <a:rPr lang="en-US" sz="1100" b="1" u="none" strike="noStrike">
                          <a:solidFill>
                            <a:srgbClr val="FF0000"/>
                          </a:solidFill>
                          <a:effectLst/>
                          <a:latin typeface="Arial" panose="020B0604020202020204" pitchFamily="34" charset="0"/>
                          <a:cs typeface="Arial" panose="020B0604020202020204" pitchFamily="34" charset="0"/>
                        </a:rPr>
                        <a:t>11.43</a:t>
                      </a:r>
                      <a:endParaRPr lang="en-US" sz="1100" b="1" i="0" u="none" strike="noStrike">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b"/>
                      <a:r>
                        <a:rPr lang="en-US" sz="1100" b="1" u="none" strike="noStrike" dirty="0">
                          <a:solidFill>
                            <a:srgbClr val="FF0000"/>
                          </a:solidFill>
                          <a:effectLst/>
                          <a:latin typeface="Arial" panose="020B0604020202020204" pitchFamily="34" charset="0"/>
                          <a:cs typeface="Arial" panose="020B0604020202020204" pitchFamily="34" charset="0"/>
                        </a:rPr>
                        <a:t>40.00%</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r>
              <a:tr h="219456">
                <a:tc>
                  <a:txBody>
                    <a:bodyPr/>
                    <a:lstStyle/>
                    <a:p>
                      <a:pPr algn="ctr" fontAlgn="b"/>
                      <a:r>
                        <a:rPr lang="en-US" sz="1100" b="1" u="none" strike="noStrike">
                          <a:solidFill>
                            <a:srgbClr val="FF0000"/>
                          </a:solidFill>
                          <a:effectLst/>
                          <a:latin typeface="Arial" panose="020B0604020202020204" pitchFamily="34" charset="0"/>
                          <a:cs typeface="Arial" panose="020B0604020202020204" pitchFamily="34" charset="0"/>
                        </a:rPr>
                        <a:t>H</a:t>
                      </a:r>
                      <a:endParaRPr lang="en-US" sz="1100" b="1" i="0" u="none" strike="noStrike">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b"/>
                      <a:r>
                        <a:rPr lang="en-US" sz="1100" b="1" u="none" strike="noStrike">
                          <a:solidFill>
                            <a:srgbClr val="FF0000"/>
                          </a:solidFill>
                          <a:effectLst/>
                          <a:latin typeface="Arial" panose="020B0604020202020204" pitchFamily="34" charset="0"/>
                          <a:cs typeface="Arial" panose="020B0604020202020204" pitchFamily="34" charset="0"/>
                        </a:rPr>
                        <a:t>1.91</a:t>
                      </a:r>
                      <a:endParaRPr lang="en-US" sz="1100" b="1" i="0" u="none" strike="noStrike">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b"/>
                      <a:r>
                        <a:rPr lang="en-US" sz="1100" b="1" u="none" strike="noStrike" dirty="0">
                          <a:solidFill>
                            <a:srgbClr val="FF0000"/>
                          </a:solidFill>
                          <a:effectLst/>
                          <a:latin typeface="Arial" panose="020B0604020202020204" pitchFamily="34" charset="0"/>
                          <a:cs typeface="Arial" panose="020B0604020202020204" pitchFamily="34" charset="0"/>
                        </a:rPr>
                        <a:t>6.70%</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r>
              <a:tr h="219456">
                <a:tc>
                  <a:txBody>
                    <a:bodyPr/>
                    <a:lstStyle/>
                    <a:p>
                      <a:pPr algn="ctr" fontAlgn="b"/>
                      <a:r>
                        <a:rPr lang="en-US" sz="1100" b="1" u="none" strike="noStrike">
                          <a:solidFill>
                            <a:srgbClr val="FF0000"/>
                          </a:solidFill>
                          <a:effectLst/>
                          <a:latin typeface="Arial" panose="020B0604020202020204" pitchFamily="34" charset="0"/>
                          <a:cs typeface="Arial" panose="020B0604020202020204" pitchFamily="34" charset="0"/>
                        </a:rPr>
                        <a:t>O</a:t>
                      </a:r>
                      <a:endParaRPr lang="en-US" sz="1100" b="1" i="0" u="none" strike="noStrike">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b"/>
                      <a:r>
                        <a:rPr lang="en-US" sz="1100" b="1" u="none" strike="noStrike">
                          <a:solidFill>
                            <a:srgbClr val="FF0000"/>
                          </a:solidFill>
                          <a:effectLst/>
                          <a:latin typeface="Arial" panose="020B0604020202020204" pitchFamily="34" charset="0"/>
                          <a:cs typeface="Arial" panose="020B0604020202020204" pitchFamily="34" charset="0"/>
                        </a:rPr>
                        <a:t>15.23</a:t>
                      </a:r>
                      <a:endParaRPr lang="en-US" sz="1100" b="1" i="0" u="none" strike="noStrike">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b"/>
                      <a:r>
                        <a:rPr lang="en-US" sz="1100" b="1" u="none" strike="noStrike" dirty="0">
                          <a:solidFill>
                            <a:srgbClr val="FF0000"/>
                          </a:solidFill>
                          <a:effectLst/>
                          <a:latin typeface="Arial" panose="020B0604020202020204" pitchFamily="34" charset="0"/>
                          <a:cs typeface="Arial" panose="020B0604020202020204" pitchFamily="34" charset="0"/>
                        </a:rPr>
                        <a:t>53.30%</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r>
              <a:tr h="219456">
                <a:tc>
                  <a:txBody>
                    <a:bodyPr/>
                    <a:lstStyle/>
                    <a:p>
                      <a:pPr algn="ctr" fontAlgn="b"/>
                      <a:endParaRPr lang="en-US" sz="1100" b="1" i="0" u="none" strike="noStrike">
                        <a:solidFill>
                          <a:srgbClr val="FF0000"/>
                        </a:solidFill>
                        <a:effectLst/>
                        <a:latin typeface="Arial" panose="020B0604020202020204" pitchFamily="34" charset="0"/>
                        <a:cs typeface="Arial" panose="020B0604020202020204" pitchFamily="34" charset="0"/>
                      </a:endParaRPr>
                    </a:p>
                  </a:txBody>
                  <a:tcPr marL="7620" marR="7620" marT="7620" marB="0" anchor="ctr">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noFill/>
                  </a:tcPr>
                </a:tc>
                <a:tc>
                  <a:txBody>
                    <a:bodyPr/>
                    <a:lstStyle/>
                    <a:p>
                      <a:pPr algn="ctr" fontAlgn="b"/>
                      <a:r>
                        <a:rPr lang="en-US" sz="1100" b="1" u="none" strike="noStrike" dirty="0">
                          <a:solidFill>
                            <a:srgbClr val="FF0000"/>
                          </a:solidFill>
                          <a:effectLst/>
                          <a:latin typeface="Arial" panose="020B0604020202020204" pitchFamily="34" charset="0"/>
                          <a:cs typeface="Arial" panose="020B0604020202020204" pitchFamily="34" charset="0"/>
                        </a:rPr>
                        <a:t>28.57</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b"/>
                      <a:r>
                        <a:rPr lang="en-US" sz="1100" b="1" u="none" strike="noStrike" dirty="0">
                          <a:solidFill>
                            <a:srgbClr val="FF0000"/>
                          </a:solidFill>
                          <a:effectLst/>
                          <a:latin typeface="Arial" panose="020B0604020202020204" pitchFamily="34" charset="0"/>
                          <a:cs typeface="Arial" panose="020B0604020202020204" pitchFamily="34" charset="0"/>
                        </a:rPr>
                        <a:t>100.00%</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38376197"/>
              </p:ext>
            </p:extLst>
          </p:nvPr>
        </p:nvGraphicFramePr>
        <p:xfrm>
          <a:off x="1016000" y="4431689"/>
          <a:ext cx="4826000" cy="1243584"/>
        </p:xfrm>
        <a:graphic>
          <a:graphicData uri="http://schemas.openxmlformats.org/drawingml/2006/table">
            <a:tbl>
              <a:tblPr>
                <a:tableStyleId>{5C22544A-7EE6-4342-B048-85BDC9FD1C3A}</a:tableStyleId>
              </a:tblPr>
              <a:tblGrid>
                <a:gridCol w="965200"/>
                <a:gridCol w="965200"/>
                <a:gridCol w="965200"/>
                <a:gridCol w="965200"/>
                <a:gridCol w="965200"/>
              </a:tblGrid>
              <a:tr h="365760">
                <a:tc>
                  <a:txBody>
                    <a:bodyPr/>
                    <a:lstStyle/>
                    <a:p>
                      <a:pPr algn="ctr" fontAlgn="b"/>
                      <a:r>
                        <a:rPr lang="en-US" sz="1100" b="1" u="none" strike="noStrike" dirty="0">
                          <a:solidFill>
                            <a:srgbClr val="FF0000"/>
                          </a:solidFill>
                          <a:effectLst/>
                          <a:latin typeface="Arial" panose="020B0604020202020204" pitchFamily="34" charset="0"/>
                          <a:cs typeface="Arial" panose="020B0604020202020204" pitchFamily="34" charset="0"/>
                        </a:rPr>
                        <a:t>Element</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b"/>
                      <a:r>
                        <a:rPr lang="en-US" sz="1100" b="1" u="none" strike="noStrike" dirty="0">
                          <a:solidFill>
                            <a:srgbClr val="FF0000"/>
                          </a:solidFill>
                          <a:effectLst/>
                          <a:latin typeface="Arial" panose="020B0604020202020204" pitchFamily="34" charset="0"/>
                          <a:cs typeface="Arial" panose="020B0604020202020204" pitchFamily="34" charset="0"/>
                        </a:rPr>
                        <a:t>Number</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b"/>
                      <a:r>
                        <a:rPr lang="en-US" sz="1100" b="1" u="none" strike="noStrike" dirty="0" smtClean="0">
                          <a:solidFill>
                            <a:srgbClr val="FF0000"/>
                          </a:solidFill>
                          <a:effectLst/>
                          <a:latin typeface="Arial" panose="020B0604020202020204" pitchFamily="34" charset="0"/>
                          <a:cs typeface="Arial" panose="020B0604020202020204" pitchFamily="34" charset="0"/>
                        </a:rPr>
                        <a:t>Atomic</a:t>
                      </a:r>
                    </a:p>
                    <a:p>
                      <a:pPr algn="ctr" fontAlgn="b"/>
                      <a:r>
                        <a:rPr lang="en-US" sz="1100" b="1" u="none" strike="noStrike" dirty="0" smtClean="0">
                          <a:solidFill>
                            <a:srgbClr val="FF0000"/>
                          </a:solidFill>
                          <a:effectLst/>
                          <a:latin typeface="Arial" panose="020B0604020202020204" pitchFamily="34" charset="0"/>
                          <a:cs typeface="Arial" panose="020B0604020202020204" pitchFamily="34" charset="0"/>
                        </a:rPr>
                        <a:t>Mass</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b"/>
                      <a:r>
                        <a:rPr lang="en-US" sz="1100" b="1" u="none" strike="noStrike" dirty="0">
                          <a:solidFill>
                            <a:srgbClr val="FF0000"/>
                          </a:solidFill>
                          <a:effectLst/>
                          <a:latin typeface="Arial" panose="020B0604020202020204" pitchFamily="34" charset="0"/>
                          <a:cs typeface="Arial" panose="020B0604020202020204" pitchFamily="34" charset="0"/>
                        </a:rPr>
                        <a:t>Mass</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b"/>
                      <a:r>
                        <a:rPr lang="en-US" sz="1100" b="1" u="none" strike="noStrike" dirty="0">
                          <a:solidFill>
                            <a:srgbClr val="FF0000"/>
                          </a:solidFill>
                          <a:effectLst/>
                          <a:latin typeface="Arial" panose="020B0604020202020204" pitchFamily="34" charset="0"/>
                          <a:cs typeface="Arial" panose="020B0604020202020204" pitchFamily="34" charset="0"/>
                        </a:rPr>
                        <a:t>Percent Composition</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r>
              <a:tr h="219456">
                <a:tc>
                  <a:txBody>
                    <a:bodyPr/>
                    <a:lstStyle/>
                    <a:p>
                      <a:pPr algn="ctr" fontAlgn="b"/>
                      <a:r>
                        <a:rPr lang="en-US" sz="1100" b="1" u="none" strike="noStrike">
                          <a:solidFill>
                            <a:srgbClr val="FF0000"/>
                          </a:solidFill>
                          <a:effectLst/>
                          <a:latin typeface="Arial" panose="020B0604020202020204" pitchFamily="34" charset="0"/>
                          <a:cs typeface="Arial" panose="020B0604020202020204" pitchFamily="34" charset="0"/>
                        </a:rPr>
                        <a:t>Fe</a:t>
                      </a:r>
                      <a:endParaRPr lang="en-US" sz="1100" b="1" i="0" u="none" strike="noStrike">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b"/>
                      <a:r>
                        <a:rPr lang="en-US" sz="1100" b="1" u="none" strike="noStrike" dirty="0">
                          <a:solidFill>
                            <a:srgbClr val="FF0000"/>
                          </a:solidFill>
                          <a:effectLst/>
                          <a:latin typeface="Arial" panose="020B0604020202020204" pitchFamily="34" charset="0"/>
                          <a:cs typeface="Arial" panose="020B0604020202020204" pitchFamily="34" charset="0"/>
                        </a:rPr>
                        <a:t>2</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b"/>
                      <a:r>
                        <a:rPr lang="en-US" sz="1100" b="1" u="none" strike="noStrike" dirty="0">
                          <a:solidFill>
                            <a:srgbClr val="FF0000"/>
                          </a:solidFill>
                          <a:effectLst/>
                          <a:latin typeface="Arial" panose="020B0604020202020204" pitchFamily="34" charset="0"/>
                          <a:cs typeface="Arial" panose="020B0604020202020204" pitchFamily="34" charset="0"/>
                        </a:rPr>
                        <a:t>55.845</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b"/>
                      <a:r>
                        <a:rPr lang="en-US" sz="1100" b="1" u="none" strike="noStrike" dirty="0">
                          <a:solidFill>
                            <a:srgbClr val="FF0000"/>
                          </a:solidFill>
                          <a:effectLst/>
                          <a:latin typeface="Arial" panose="020B0604020202020204" pitchFamily="34" charset="0"/>
                          <a:cs typeface="Arial" panose="020B0604020202020204" pitchFamily="34" charset="0"/>
                        </a:rPr>
                        <a:t>111.690</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b"/>
                      <a:r>
                        <a:rPr lang="en-US" sz="1100" b="1" i="0" u="none" strike="noStrike">
                          <a:solidFill>
                            <a:srgbClr val="FF0000"/>
                          </a:solidFill>
                          <a:effectLst/>
                          <a:latin typeface="Arial" panose="020B0604020202020204" pitchFamily="34" charset="0"/>
                          <a:cs typeface="Arial" panose="020B0604020202020204" pitchFamily="34" charset="0"/>
                        </a:rPr>
                        <a:t>27.931%</a:t>
                      </a: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r>
              <a:tr h="219456">
                <a:tc>
                  <a:txBody>
                    <a:bodyPr/>
                    <a:lstStyle/>
                    <a:p>
                      <a:pPr algn="ctr" fontAlgn="b"/>
                      <a:r>
                        <a:rPr lang="en-US" sz="1100" b="1" u="none" strike="noStrike">
                          <a:solidFill>
                            <a:srgbClr val="FF0000"/>
                          </a:solidFill>
                          <a:effectLst/>
                          <a:latin typeface="Arial" panose="020B0604020202020204" pitchFamily="34" charset="0"/>
                          <a:cs typeface="Arial" panose="020B0604020202020204" pitchFamily="34" charset="0"/>
                        </a:rPr>
                        <a:t>S</a:t>
                      </a:r>
                      <a:endParaRPr lang="en-US" sz="1100" b="1" i="0" u="none" strike="noStrike">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b"/>
                      <a:r>
                        <a:rPr lang="en-US" sz="1100" b="1" u="none" strike="noStrike">
                          <a:solidFill>
                            <a:srgbClr val="FF0000"/>
                          </a:solidFill>
                          <a:effectLst/>
                          <a:latin typeface="Arial" panose="020B0604020202020204" pitchFamily="34" charset="0"/>
                          <a:cs typeface="Arial" panose="020B0604020202020204" pitchFamily="34" charset="0"/>
                        </a:rPr>
                        <a:t>3</a:t>
                      </a:r>
                      <a:endParaRPr lang="en-US" sz="1100" b="1" i="0" u="none" strike="noStrike">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b"/>
                      <a:r>
                        <a:rPr lang="en-US" sz="1100" b="1" u="none" strike="noStrike" dirty="0">
                          <a:solidFill>
                            <a:srgbClr val="FF0000"/>
                          </a:solidFill>
                          <a:effectLst/>
                          <a:latin typeface="Arial" panose="020B0604020202020204" pitchFamily="34" charset="0"/>
                          <a:cs typeface="Arial" panose="020B0604020202020204" pitchFamily="34" charset="0"/>
                        </a:rPr>
                        <a:t>32.065</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b"/>
                      <a:r>
                        <a:rPr lang="en-US" sz="1100" b="1" u="none" strike="noStrike" dirty="0">
                          <a:solidFill>
                            <a:srgbClr val="FF0000"/>
                          </a:solidFill>
                          <a:effectLst/>
                          <a:latin typeface="Arial" panose="020B0604020202020204" pitchFamily="34" charset="0"/>
                          <a:cs typeface="Arial" panose="020B0604020202020204" pitchFamily="34" charset="0"/>
                        </a:rPr>
                        <a:t>96.195</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b"/>
                      <a:r>
                        <a:rPr lang="en-US" sz="1100" b="1" i="0" u="none" strike="noStrike">
                          <a:solidFill>
                            <a:srgbClr val="FF0000"/>
                          </a:solidFill>
                          <a:effectLst/>
                          <a:latin typeface="Arial" panose="020B0604020202020204" pitchFamily="34" charset="0"/>
                          <a:cs typeface="Arial" panose="020B0604020202020204" pitchFamily="34" charset="0"/>
                        </a:rPr>
                        <a:t>24.056%</a:t>
                      </a: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r>
              <a:tr h="219456">
                <a:tc>
                  <a:txBody>
                    <a:bodyPr/>
                    <a:lstStyle/>
                    <a:p>
                      <a:pPr algn="ctr" fontAlgn="b"/>
                      <a:r>
                        <a:rPr lang="en-US" sz="1100" b="1" u="none" strike="noStrike">
                          <a:solidFill>
                            <a:srgbClr val="FF0000"/>
                          </a:solidFill>
                          <a:effectLst/>
                          <a:latin typeface="Arial" panose="020B0604020202020204" pitchFamily="34" charset="0"/>
                          <a:cs typeface="Arial" panose="020B0604020202020204" pitchFamily="34" charset="0"/>
                        </a:rPr>
                        <a:t>O</a:t>
                      </a:r>
                      <a:endParaRPr lang="en-US" sz="1100" b="1" i="0" u="none" strike="noStrike">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b"/>
                      <a:r>
                        <a:rPr lang="en-US" sz="1100" b="1" u="none" strike="noStrike">
                          <a:solidFill>
                            <a:srgbClr val="FF0000"/>
                          </a:solidFill>
                          <a:effectLst/>
                          <a:latin typeface="Arial" panose="020B0604020202020204" pitchFamily="34" charset="0"/>
                          <a:cs typeface="Arial" panose="020B0604020202020204" pitchFamily="34" charset="0"/>
                        </a:rPr>
                        <a:t>12</a:t>
                      </a:r>
                      <a:endParaRPr lang="en-US" sz="1100" b="1" i="0" u="none" strike="noStrike">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b"/>
                      <a:r>
                        <a:rPr lang="en-US" sz="1100" b="1" u="none" strike="noStrike">
                          <a:solidFill>
                            <a:srgbClr val="FF0000"/>
                          </a:solidFill>
                          <a:effectLst/>
                          <a:latin typeface="Arial" panose="020B0604020202020204" pitchFamily="34" charset="0"/>
                          <a:cs typeface="Arial" panose="020B0604020202020204" pitchFamily="34" charset="0"/>
                        </a:rPr>
                        <a:t>15.999</a:t>
                      </a:r>
                      <a:endParaRPr lang="en-US" sz="1100" b="1" i="0" u="none" strike="noStrike">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b"/>
                      <a:r>
                        <a:rPr lang="en-US" sz="1100" b="1" u="none" strike="noStrike" dirty="0">
                          <a:solidFill>
                            <a:srgbClr val="FF0000"/>
                          </a:solidFill>
                          <a:effectLst/>
                          <a:latin typeface="Arial" panose="020B0604020202020204" pitchFamily="34" charset="0"/>
                          <a:cs typeface="Arial" panose="020B0604020202020204" pitchFamily="34" charset="0"/>
                        </a:rPr>
                        <a:t>191.988</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b"/>
                      <a:r>
                        <a:rPr lang="en-US" sz="1100" b="1" i="0" u="none" strike="noStrike">
                          <a:solidFill>
                            <a:srgbClr val="FF0000"/>
                          </a:solidFill>
                          <a:effectLst/>
                          <a:latin typeface="Arial" panose="020B0604020202020204" pitchFamily="34" charset="0"/>
                          <a:cs typeface="Arial" panose="020B0604020202020204" pitchFamily="34" charset="0"/>
                        </a:rPr>
                        <a:t>48.012%</a:t>
                      </a: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r>
              <a:tr h="219456">
                <a:tc>
                  <a:txBody>
                    <a:bodyPr/>
                    <a:lstStyle/>
                    <a:p>
                      <a:pPr algn="ctr" fontAlgn="b"/>
                      <a:endParaRPr lang="en-US" sz="1100" b="1" i="0" u="none" strike="noStrike">
                        <a:solidFill>
                          <a:srgbClr val="FF0000"/>
                        </a:solidFill>
                        <a:effectLst/>
                        <a:latin typeface="Arial" panose="020B0604020202020204" pitchFamily="34" charset="0"/>
                        <a:cs typeface="Arial" panose="020B0604020202020204" pitchFamily="34" charset="0"/>
                      </a:endParaRPr>
                    </a:p>
                  </a:txBody>
                  <a:tcPr marL="7620" marR="7620" marT="7620" marB="0" anchor="ctr">
                    <a:lnT w="19050" cap="flat" cmpd="sng" algn="ctr">
                      <a:solidFill>
                        <a:srgbClr val="FF0000"/>
                      </a:solidFill>
                      <a:prstDash val="solid"/>
                      <a:round/>
                      <a:headEnd type="none" w="med" len="med"/>
                      <a:tailEnd type="none" w="med" len="med"/>
                    </a:lnT>
                    <a:noFill/>
                  </a:tcPr>
                </a:tc>
                <a:tc>
                  <a:txBody>
                    <a:bodyPr/>
                    <a:lstStyle/>
                    <a:p>
                      <a:pPr algn="ctr" fontAlgn="b"/>
                      <a:endParaRPr lang="en-US" sz="1100" b="1" i="0" u="none" strike="noStrike">
                        <a:solidFill>
                          <a:srgbClr val="FF0000"/>
                        </a:solidFill>
                        <a:effectLst/>
                        <a:latin typeface="Arial" panose="020B0604020202020204" pitchFamily="34" charset="0"/>
                        <a:cs typeface="Arial" panose="020B0604020202020204" pitchFamily="34" charset="0"/>
                      </a:endParaRPr>
                    </a:p>
                  </a:txBody>
                  <a:tcPr marL="7620" marR="7620" marT="7620" marB="0" anchor="ctr">
                    <a:lnT w="19050" cap="flat" cmpd="sng" algn="ctr">
                      <a:solidFill>
                        <a:srgbClr val="FF0000"/>
                      </a:solidFill>
                      <a:prstDash val="solid"/>
                      <a:round/>
                      <a:headEnd type="none" w="med" len="med"/>
                      <a:tailEnd type="none" w="med" len="med"/>
                    </a:lnT>
                    <a:noFill/>
                  </a:tcPr>
                </a:tc>
                <a:tc>
                  <a:txBody>
                    <a:bodyPr/>
                    <a:lstStyle/>
                    <a:p>
                      <a:pPr algn="ctr" fontAlgn="b"/>
                      <a:endParaRPr lang="en-US" sz="1100" b="1" i="0" u="none" strike="noStrike">
                        <a:solidFill>
                          <a:srgbClr val="FF0000"/>
                        </a:solidFill>
                        <a:effectLst/>
                        <a:latin typeface="Arial" panose="020B0604020202020204" pitchFamily="34" charset="0"/>
                        <a:cs typeface="Arial" panose="020B0604020202020204" pitchFamily="34" charset="0"/>
                      </a:endParaRPr>
                    </a:p>
                  </a:txBody>
                  <a:tcPr marL="7620" marR="7620" marT="7620" marB="0" anchor="ctr">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noFill/>
                  </a:tcPr>
                </a:tc>
                <a:tc>
                  <a:txBody>
                    <a:bodyPr/>
                    <a:lstStyle/>
                    <a:p>
                      <a:pPr algn="ctr" fontAlgn="b"/>
                      <a:r>
                        <a:rPr lang="en-US" sz="1100" b="1" u="none" strike="noStrike" dirty="0">
                          <a:solidFill>
                            <a:srgbClr val="FF0000"/>
                          </a:solidFill>
                          <a:effectLst/>
                          <a:latin typeface="Arial" panose="020B0604020202020204" pitchFamily="34" charset="0"/>
                          <a:cs typeface="Arial" panose="020B0604020202020204" pitchFamily="34" charset="0"/>
                        </a:rPr>
                        <a:t>399.873</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b"/>
                      <a:r>
                        <a:rPr lang="en-US" sz="1100" b="1" i="0" u="none" strike="noStrike" dirty="0">
                          <a:solidFill>
                            <a:srgbClr val="FF0000"/>
                          </a:solidFill>
                          <a:effectLst/>
                          <a:latin typeface="Arial" panose="020B0604020202020204" pitchFamily="34" charset="0"/>
                          <a:cs typeface="Arial" panose="020B0604020202020204" pitchFamily="34" charset="0"/>
                        </a:rPr>
                        <a:t>100.000%</a:t>
                      </a: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908280610"/>
              </p:ext>
            </p:extLst>
          </p:nvPr>
        </p:nvGraphicFramePr>
        <p:xfrm>
          <a:off x="807357" y="6615724"/>
          <a:ext cx="5669279" cy="1165860"/>
        </p:xfrm>
        <a:graphic>
          <a:graphicData uri="http://schemas.openxmlformats.org/drawingml/2006/table">
            <a:tbl>
              <a:tblPr>
                <a:tableStyleId>{5C22544A-7EE6-4342-B048-85BDC9FD1C3A}</a:tableStyleId>
              </a:tblPr>
              <a:tblGrid>
                <a:gridCol w="809897"/>
                <a:gridCol w="809897"/>
                <a:gridCol w="809897"/>
                <a:gridCol w="809897"/>
                <a:gridCol w="809897"/>
                <a:gridCol w="809897"/>
                <a:gridCol w="809897"/>
              </a:tblGrid>
              <a:tr h="274320">
                <a:tc>
                  <a:txBody>
                    <a:bodyPr/>
                    <a:lstStyle/>
                    <a:p>
                      <a:pPr algn="ctr" fontAlgn="ctr"/>
                      <a:r>
                        <a:rPr lang="en-US" sz="1100" b="1" u="none" strike="noStrike" dirty="0">
                          <a:solidFill>
                            <a:srgbClr val="FF0000"/>
                          </a:solidFill>
                          <a:effectLst/>
                          <a:latin typeface="Arial" panose="020B0604020202020204" pitchFamily="34" charset="0"/>
                          <a:cs typeface="Arial" panose="020B0604020202020204" pitchFamily="34" charset="0"/>
                        </a:rPr>
                        <a:t>element</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1" u="none" strike="noStrike" dirty="0">
                          <a:solidFill>
                            <a:srgbClr val="FF0000"/>
                          </a:solidFill>
                          <a:effectLst/>
                          <a:latin typeface="Arial" panose="020B0604020202020204" pitchFamily="34" charset="0"/>
                          <a:cs typeface="Arial" panose="020B0604020202020204" pitchFamily="34" charset="0"/>
                        </a:rPr>
                        <a:t>mass in 100g </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1" u="none" strike="noStrike" dirty="0">
                          <a:solidFill>
                            <a:srgbClr val="FF0000"/>
                          </a:solidFill>
                          <a:effectLst/>
                          <a:latin typeface="Arial" panose="020B0604020202020204" pitchFamily="34" charset="0"/>
                          <a:cs typeface="Arial" panose="020B0604020202020204" pitchFamily="34" charset="0"/>
                        </a:rPr>
                        <a:t>atomic mass</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1" u="none" strike="noStrike" dirty="0">
                          <a:solidFill>
                            <a:srgbClr val="FF0000"/>
                          </a:solidFill>
                          <a:effectLst/>
                          <a:latin typeface="Arial" panose="020B0604020202020204" pitchFamily="34" charset="0"/>
                          <a:cs typeface="Arial" panose="020B0604020202020204" pitchFamily="34" charset="0"/>
                        </a:rPr>
                        <a:t>mol in </a:t>
                      </a:r>
                      <a:endParaRPr lang="en-US" sz="1100" b="1" u="none" strike="noStrike" dirty="0" smtClean="0">
                        <a:solidFill>
                          <a:srgbClr val="FF0000"/>
                        </a:solidFill>
                        <a:effectLst/>
                        <a:latin typeface="Arial" panose="020B0604020202020204" pitchFamily="34" charset="0"/>
                        <a:cs typeface="Arial" panose="020B0604020202020204" pitchFamily="34" charset="0"/>
                      </a:endParaRPr>
                    </a:p>
                    <a:p>
                      <a:pPr algn="ctr" fontAlgn="ctr"/>
                      <a:r>
                        <a:rPr lang="en-US" sz="1100" b="1" u="none" strike="noStrike" dirty="0" smtClean="0">
                          <a:solidFill>
                            <a:srgbClr val="FF0000"/>
                          </a:solidFill>
                          <a:effectLst/>
                          <a:latin typeface="Arial" panose="020B0604020202020204" pitchFamily="34" charset="0"/>
                          <a:cs typeface="Arial" panose="020B0604020202020204" pitchFamily="34" charset="0"/>
                        </a:rPr>
                        <a:t>100 </a:t>
                      </a:r>
                      <a:r>
                        <a:rPr lang="en-US" sz="1100" b="1" u="none" strike="noStrike" dirty="0">
                          <a:solidFill>
                            <a:srgbClr val="FF0000"/>
                          </a:solidFill>
                          <a:effectLst/>
                          <a:latin typeface="Arial" panose="020B0604020202020204" pitchFamily="34" charset="0"/>
                          <a:cs typeface="Arial" panose="020B0604020202020204" pitchFamily="34" charset="0"/>
                        </a:rPr>
                        <a:t>g</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1" u="none" strike="noStrike">
                          <a:solidFill>
                            <a:srgbClr val="FF0000"/>
                          </a:solidFill>
                          <a:effectLst/>
                          <a:latin typeface="Arial" panose="020B0604020202020204" pitchFamily="34" charset="0"/>
                          <a:cs typeface="Arial" panose="020B0604020202020204" pitchFamily="34" charset="0"/>
                        </a:rPr>
                        <a:t>normalized</a:t>
                      </a:r>
                      <a:endParaRPr lang="en-US" sz="1100" b="1" i="0" u="none" strike="noStrike">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1" u="none" strike="noStrike">
                          <a:solidFill>
                            <a:srgbClr val="FF0000"/>
                          </a:solidFill>
                          <a:effectLst/>
                          <a:latin typeface="Arial" panose="020B0604020202020204" pitchFamily="34" charset="0"/>
                          <a:cs typeface="Arial" panose="020B0604020202020204" pitchFamily="34" charset="0"/>
                        </a:rPr>
                        <a:t>multiplied (if needed)</a:t>
                      </a:r>
                      <a:endParaRPr lang="en-US" sz="1100" b="1" i="0" u="none" strike="noStrike">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1" u="none" strike="noStrike">
                          <a:solidFill>
                            <a:srgbClr val="FF0000"/>
                          </a:solidFill>
                          <a:effectLst/>
                          <a:latin typeface="Arial" panose="020B0604020202020204" pitchFamily="34" charset="0"/>
                          <a:cs typeface="Arial" panose="020B0604020202020204" pitchFamily="34" charset="0"/>
                        </a:rPr>
                        <a:t>rounded</a:t>
                      </a:r>
                      <a:endParaRPr lang="en-US" sz="1100" b="1" i="0" u="none" strike="noStrike">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r>
              <a:tr h="274320">
                <a:tc>
                  <a:txBody>
                    <a:bodyPr/>
                    <a:lstStyle/>
                    <a:p>
                      <a:pPr algn="ctr" fontAlgn="ctr"/>
                      <a:r>
                        <a:rPr lang="en-US" sz="1100" b="1" u="none" strike="noStrike">
                          <a:solidFill>
                            <a:srgbClr val="FF0000"/>
                          </a:solidFill>
                          <a:effectLst/>
                          <a:latin typeface="Arial" panose="020B0604020202020204" pitchFamily="34" charset="0"/>
                          <a:cs typeface="Arial" panose="020B0604020202020204" pitchFamily="34" charset="0"/>
                        </a:rPr>
                        <a:t>I</a:t>
                      </a:r>
                      <a:endParaRPr lang="en-US" sz="1100" b="1" i="0" u="none" strike="noStrike">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1" u="none" strike="noStrike">
                          <a:solidFill>
                            <a:srgbClr val="FF0000"/>
                          </a:solidFill>
                          <a:effectLst/>
                          <a:latin typeface="Arial" panose="020B0604020202020204" pitchFamily="34" charset="0"/>
                          <a:cs typeface="Arial" panose="020B0604020202020204" pitchFamily="34" charset="0"/>
                        </a:rPr>
                        <a:t>77.902</a:t>
                      </a:r>
                      <a:endParaRPr lang="en-US" sz="1100" b="1" i="0" u="none" strike="noStrike">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1" u="none" strike="noStrike" dirty="0">
                          <a:solidFill>
                            <a:srgbClr val="FF0000"/>
                          </a:solidFill>
                          <a:effectLst/>
                          <a:latin typeface="Arial" panose="020B0604020202020204" pitchFamily="34" charset="0"/>
                          <a:cs typeface="Arial" panose="020B0604020202020204" pitchFamily="34" charset="0"/>
                        </a:rPr>
                        <a:t>126.904</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1" u="none" strike="noStrike" dirty="0">
                          <a:solidFill>
                            <a:srgbClr val="FF0000"/>
                          </a:solidFill>
                          <a:effectLst/>
                          <a:latin typeface="Arial" panose="020B0604020202020204" pitchFamily="34" charset="0"/>
                          <a:cs typeface="Arial" panose="020B0604020202020204" pitchFamily="34" charset="0"/>
                        </a:rPr>
                        <a:t>0.614</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1" u="none" strike="noStrike" dirty="0">
                          <a:solidFill>
                            <a:srgbClr val="FF0000"/>
                          </a:solidFill>
                          <a:effectLst/>
                          <a:latin typeface="Arial" panose="020B0604020202020204" pitchFamily="34" charset="0"/>
                          <a:cs typeface="Arial" panose="020B0604020202020204" pitchFamily="34" charset="0"/>
                        </a:rPr>
                        <a:t>1.000</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1" u="none" strike="noStrike" dirty="0">
                          <a:solidFill>
                            <a:srgbClr val="FF0000"/>
                          </a:solidFill>
                          <a:effectLst/>
                          <a:latin typeface="Arial" panose="020B0604020202020204" pitchFamily="34" charset="0"/>
                          <a:cs typeface="Arial" panose="020B0604020202020204" pitchFamily="34" charset="0"/>
                        </a:rPr>
                        <a:t>4.000</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1" u="none" strike="noStrike">
                          <a:solidFill>
                            <a:srgbClr val="FF0000"/>
                          </a:solidFill>
                          <a:effectLst/>
                          <a:latin typeface="Arial" panose="020B0604020202020204" pitchFamily="34" charset="0"/>
                          <a:cs typeface="Arial" panose="020B0604020202020204" pitchFamily="34" charset="0"/>
                        </a:rPr>
                        <a:t>4.000</a:t>
                      </a:r>
                      <a:endParaRPr lang="en-US" sz="1100" b="1" i="0" u="none" strike="noStrike">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r>
              <a:tr h="274320">
                <a:tc>
                  <a:txBody>
                    <a:bodyPr/>
                    <a:lstStyle/>
                    <a:p>
                      <a:pPr algn="ctr" fontAlgn="ctr"/>
                      <a:r>
                        <a:rPr lang="en-US" sz="1100" b="1" u="none" strike="noStrike">
                          <a:solidFill>
                            <a:srgbClr val="FF0000"/>
                          </a:solidFill>
                          <a:effectLst/>
                          <a:latin typeface="Arial" panose="020B0604020202020204" pitchFamily="34" charset="0"/>
                          <a:cs typeface="Arial" panose="020B0604020202020204" pitchFamily="34" charset="0"/>
                        </a:rPr>
                        <a:t>O</a:t>
                      </a:r>
                      <a:endParaRPr lang="en-US" sz="1100" b="1" i="0" u="none" strike="noStrike">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1" u="none" strike="noStrike">
                          <a:solidFill>
                            <a:srgbClr val="FF0000"/>
                          </a:solidFill>
                          <a:effectLst/>
                          <a:latin typeface="Arial" panose="020B0604020202020204" pitchFamily="34" charset="0"/>
                          <a:cs typeface="Arial" panose="020B0604020202020204" pitchFamily="34" charset="0"/>
                        </a:rPr>
                        <a:t>22.098</a:t>
                      </a:r>
                      <a:endParaRPr lang="en-US" sz="1100" b="1" i="0" u="none" strike="noStrike">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1" u="none" strike="noStrike">
                          <a:solidFill>
                            <a:srgbClr val="FF0000"/>
                          </a:solidFill>
                          <a:effectLst/>
                          <a:latin typeface="Arial" panose="020B0604020202020204" pitchFamily="34" charset="0"/>
                          <a:cs typeface="Arial" panose="020B0604020202020204" pitchFamily="34" charset="0"/>
                        </a:rPr>
                        <a:t>15.999</a:t>
                      </a:r>
                      <a:endParaRPr lang="en-US" sz="1100" b="1" i="0" u="none" strike="noStrike">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1" u="none" strike="noStrike">
                          <a:solidFill>
                            <a:srgbClr val="FF0000"/>
                          </a:solidFill>
                          <a:effectLst/>
                          <a:latin typeface="Arial" panose="020B0604020202020204" pitchFamily="34" charset="0"/>
                          <a:cs typeface="Arial" panose="020B0604020202020204" pitchFamily="34" charset="0"/>
                        </a:rPr>
                        <a:t>1.381</a:t>
                      </a:r>
                      <a:endParaRPr lang="en-US" sz="1100" b="1" i="0" u="none" strike="noStrike">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1" u="none" strike="noStrike">
                          <a:solidFill>
                            <a:srgbClr val="FF0000"/>
                          </a:solidFill>
                          <a:effectLst/>
                          <a:latin typeface="Arial" panose="020B0604020202020204" pitchFamily="34" charset="0"/>
                          <a:cs typeface="Arial" panose="020B0604020202020204" pitchFamily="34" charset="0"/>
                        </a:rPr>
                        <a:t>2.250</a:t>
                      </a:r>
                      <a:endParaRPr lang="en-US" sz="1100" b="1" i="0" u="none" strike="noStrike">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1" u="none" strike="noStrike" dirty="0">
                          <a:solidFill>
                            <a:srgbClr val="FF0000"/>
                          </a:solidFill>
                          <a:effectLst/>
                          <a:latin typeface="Arial" panose="020B0604020202020204" pitchFamily="34" charset="0"/>
                          <a:cs typeface="Arial" panose="020B0604020202020204" pitchFamily="34" charset="0"/>
                        </a:rPr>
                        <a:t>9.000</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1" u="none" strike="noStrike" dirty="0">
                          <a:solidFill>
                            <a:srgbClr val="FF0000"/>
                          </a:solidFill>
                          <a:effectLst/>
                          <a:latin typeface="Arial" panose="020B0604020202020204" pitchFamily="34" charset="0"/>
                          <a:cs typeface="Arial" panose="020B0604020202020204" pitchFamily="34" charset="0"/>
                        </a:rPr>
                        <a:t>9.000</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r>
              <a:tr h="274320">
                <a:tc gridSpan="7">
                  <a:txBody>
                    <a:bodyPr/>
                    <a:lstStyle/>
                    <a:p>
                      <a:pPr algn="ctr" fontAlgn="ctr"/>
                      <a:r>
                        <a:rPr lang="en-US" sz="1100" b="1" i="0" u="none" strike="noStrike" dirty="0" smtClean="0">
                          <a:solidFill>
                            <a:srgbClr val="FF0000"/>
                          </a:solidFill>
                          <a:effectLst/>
                          <a:latin typeface="Arial" panose="020B0604020202020204" pitchFamily="34" charset="0"/>
                          <a:cs typeface="Arial" panose="020B0604020202020204" pitchFamily="34" charset="0"/>
                        </a:rPr>
                        <a:t>The empirical formula is I</a:t>
                      </a:r>
                      <a:r>
                        <a:rPr lang="en-US" sz="1400" b="1" i="0" u="none" strike="noStrike" baseline="-25000" dirty="0" smtClean="0">
                          <a:solidFill>
                            <a:srgbClr val="FF0000"/>
                          </a:solidFill>
                          <a:effectLst/>
                          <a:latin typeface="Arial" panose="020B0604020202020204" pitchFamily="34" charset="0"/>
                          <a:cs typeface="Arial" panose="020B0604020202020204" pitchFamily="34" charset="0"/>
                        </a:rPr>
                        <a:t>4</a:t>
                      </a:r>
                      <a:r>
                        <a:rPr lang="en-US" sz="1100" b="1" i="0" u="none" strike="noStrike" dirty="0" smtClean="0">
                          <a:solidFill>
                            <a:srgbClr val="FF0000"/>
                          </a:solidFill>
                          <a:effectLst/>
                          <a:latin typeface="Arial" panose="020B0604020202020204" pitchFamily="34" charset="0"/>
                          <a:cs typeface="Arial" panose="020B0604020202020204" pitchFamily="34" charset="0"/>
                        </a:rPr>
                        <a:t>O</a:t>
                      </a:r>
                      <a:r>
                        <a:rPr lang="en-US" sz="1400" b="1" i="0" u="none" strike="noStrike" baseline="-25000" dirty="0" smtClean="0">
                          <a:solidFill>
                            <a:srgbClr val="FF0000"/>
                          </a:solidFill>
                          <a:effectLst/>
                          <a:latin typeface="Arial" panose="020B0604020202020204" pitchFamily="34" charset="0"/>
                          <a:cs typeface="Arial" panose="020B0604020202020204" pitchFamily="34" charset="0"/>
                        </a:rPr>
                        <a:t>9</a:t>
                      </a:r>
                      <a:endParaRPr lang="en-US" sz="1100" b="1" i="0" u="none" strike="noStrike" baseline="-25000" dirty="0">
                        <a:solidFill>
                          <a:srgbClr val="FF0000"/>
                        </a:solidFill>
                        <a:effectLst/>
                        <a:latin typeface="Arial" panose="020B0604020202020204" pitchFamily="34" charset="0"/>
                        <a:cs typeface="Arial" panose="020B0604020202020204" pitchFamily="34" charset="0"/>
                      </a:endParaRPr>
                    </a:p>
                  </a:txBody>
                  <a:tcPr marL="7620" marR="7620" marT="7620" marB="0" anchor="b">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hMerge="1">
                  <a:txBody>
                    <a:bodyPr/>
                    <a:lstStyle/>
                    <a:p>
                      <a:pPr algn="ctr" fontAlgn="ct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hMerge="1">
                  <a:txBody>
                    <a:bodyPr/>
                    <a:lstStyle/>
                    <a:p>
                      <a:pPr algn="ctr" fontAlgn="ct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hMerge="1">
                  <a:txBody>
                    <a:bodyPr/>
                    <a:lstStyle/>
                    <a:p>
                      <a:pPr algn="ctr" fontAlgn="ct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hMerge="1">
                  <a:txBody>
                    <a:bodyPr/>
                    <a:lstStyle/>
                    <a:p>
                      <a:pPr algn="ctr" fontAlgn="ct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hMerge="1">
                  <a:txBody>
                    <a:bodyPr/>
                    <a:lstStyle/>
                    <a:p>
                      <a:pPr algn="ctr" fontAlgn="ct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212825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 y="365760"/>
            <a:ext cx="6766560" cy="8778240"/>
          </a:xfrm>
        </p:spPr>
        <p:txBody>
          <a:bodyPr>
            <a:normAutofit/>
          </a:bodyPr>
          <a:lstStyle/>
          <a:p>
            <a:pPr marL="292100" indent="-292100">
              <a:buNone/>
            </a:pPr>
            <a:r>
              <a:rPr lang="en-US" sz="1100" b="1" dirty="0" smtClean="0">
                <a:solidFill>
                  <a:schemeClr val="tx1"/>
                </a:solidFill>
              </a:rPr>
              <a:t>18)	An unknown substance has an empirical formula of C4H5N2O3.  Mass spectrometry data shows the molar mass to be 387.28 g/mol.  What is the molecular formula?</a:t>
            </a:r>
          </a:p>
          <a:p>
            <a:pPr marL="292100" indent="-292100">
              <a:buNone/>
            </a:pPr>
            <a:endParaRPr lang="en-US" sz="1100" b="1" dirty="0">
              <a:solidFill>
                <a:schemeClr val="tx1"/>
              </a:solidFill>
            </a:endParaRPr>
          </a:p>
          <a:p>
            <a:pPr marL="292100" indent="-292100">
              <a:buNone/>
            </a:pPr>
            <a:endParaRPr lang="en-US" sz="1100" b="1" dirty="0" smtClean="0">
              <a:solidFill>
                <a:schemeClr val="tx1"/>
              </a:solidFill>
            </a:endParaRPr>
          </a:p>
          <a:p>
            <a:pPr marL="292100" indent="-292100">
              <a:buNone/>
            </a:pPr>
            <a:endParaRPr lang="en-US" sz="1100" b="1" dirty="0">
              <a:solidFill>
                <a:schemeClr val="tx1"/>
              </a:solidFill>
            </a:endParaRPr>
          </a:p>
          <a:p>
            <a:pPr marL="292100" indent="-292100">
              <a:buNone/>
            </a:pPr>
            <a:endParaRPr lang="en-US" sz="1100" b="1" dirty="0" smtClean="0">
              <a:solidFill>
                <a:schemeClr val="tx1"/>
              </a:solidFill>
            </a:endParaRPr>
          </a:p>
          <a:p>
            <a:pPr marL="292100" indent="-292100">
              <a:spcBef>
                <a:spcPts val="600"/>
              </a:spcBef>
              <a:buNone/>
            </a:pPr>
            <a:r>
              <a:rPr lang="en-US" sz="1100" b="1" dirty="0" smtClean="0">
                <a:solidFill>
                  <a:schemeClr val="tx1"/>
                </a:solidFill>
              </a:rPr>
              <a:t>19)	Iron (II) phosphate, FePO</a:t>
            </a:r>
            <a:r>
              <a:rPr lang="en-US" sz="1400" b="1" baseline="-25000" dirty="0" smtClean="0">
                <a:solidFill>
                  <a:schemeClr val="tx1"/>
                </a:solidFill>
              </a:rPr>
              <a:t>4</a:t>
            </a:r>
            <a:r>
              <a:rPr lang="en-US" sz="1100" b="1" dirty="0" smtClean="0">
                <a:solidFill>
                  <a:schemeClr val="tx1"/>
                </a:solidFill>
              </a:rPr>
              <a:t>, forms a hydrate.  A 40.406 g sample of the hydrate was dried to give 20.662 g of FePO</a:t>
            </a:r>
            <a:r>
              <a:rPr lang="en-US" sz="1400" b="1" baseline="-25000" dirty="0" smtClean="0">
                <a:solidFill>
                  <a:schemeClr val="tx1"/>
                </a:solidFill>
              </a:rPr>
              <a:t>4</a:t>
            </a:r>
            <a:r>
              <a:rPr lang="en-US" sz="1100" b="1" dirty="0" smtClean="0">
                <a:solidFill>
                  <a:schemeClr val="tx1"/>
                </a:solidFill>
              </a:rPr>
              <a:t>.  What is the formula for the hydrate?</a:t>
            </a:r>
          </a:p>
          <a:p>
            <a:pPr marL="292100" indent="-292100">
              <a:buNone/>
            </a:pPr>
            <a:endParaRPr lang="en-US" sz="1100" b="1" dirty="0">
              <a:solidFill>
                <a:schemeClr val="tx1"/>
              </a:solidFill>
            </a:endParaRPr>
          </a:p>
          <a:p>
            <a:pPr marL="292100" indent="-292100">
              <a:buNone/>
            </a:pPr>
            <a:endParaRPr lang="en-US" sz="1100" b="1" dirty="0" smtClean="0">
              <a:solidFill>
                <a:schemeClr val="tx1"/>
              </a:solidFill>
            </a:endParaRPr>
          </a:p>
          <a:p>
            <a:pPr marL="292100" indent="-292100">
              <a:buNone/>
            </a:pPr>
            <a:endParaRPr lang="en-US" sz="1100" b="1" dirty="0">
              <a:solidFill>
                <a:schemeClr val="tx1"/>
              </a:solidFill>
            </a:endParaRPr>
          </a:p>
          <a:p>
            <a:pPr marL="292100" indent="-292100">
              <a:buNone/>
            </a:pPr>
            <a:endParaRPr lang="en-US" sz="1100" b="1" dirty="0" smtClean="0">
              <a:solidFill>
                <a:schemeClr val="tx1"/>
              </a:solidFill>
            </a:endParaRPr>
          </a:p>
          <a:p>
            <a:pPr marL="292100" indent="-292100">
              <a:buNone/>
            </a:pPr>
            <a:endParaRPr lang="en-US" sz="1100" b="1" dirty="0">
              <a:solidFill>
                <a:schemeClr val="tx1"/>
              </a:solidFill>
            </a:endParaRPr>
          </a:p>
          <a:p>
            <a:pPr marL="292100" indent="-292100" algn="just">
              <a:buNone/>
            </a:pPr>
            <a:r>
              <a:rPr lang="en-US" sz="1100" b="1" dirty="0" smtClean="0">
                <a:solidFill>
                  <a:schemeClr val="tx1"/>
                </a:solidFill>
              </a:rPr>
              <a:t>20)	An unknown hydrate had a mass of 16.910 g.  After drying, the residue had a mass of 14.766 g.  Elemental analysis of the residue showed it to contain 22.567% nitrogen, 6.499% hydrogen, 19.359% carbon, and 51.575% oxygen.  Mass spectrometry on the residue showed it to have a molar mass of 124.084 g/mol.  What is the formula of the hydrate?</a:t>
            </a:r>
            <a:endParaRPr lang="en-US" sz="1000" b="1" dirty="0" smtClean="0">
              <a:solidFill>
                <a:schemeClr val="tx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4218111392"/>
              </p:ext>
            </p:extLst>
          </p:nvPr>
        </p:nvGraphicFramePr>
        <p:xfrm>
          <a:off x="1505448" y="6394997"/>
          <a:ext cx="3816625" cy="1112520"/>
        </p:xfrm>
        <a:graphic>
          <a:graphicData uri="http://schemas.openxmlformats.org/drawingml/2006/table">
            <a:tbl>
              <a:tblPr firstRow="1" bandRow="1">
                <a:tableStyleId>{5C22544A-7EE6-4342-B048-85BDC9FD1C3A}</a:tableStyleId>
              </a:tblPr>
              <a:tblGrid>
                <a:gridCol w="1005840"/>
                <a:gridCol w="1097280"/>
                <a:gridCol w="616225"/>
                <a:gridCol w="1097280"/>
              </a:tblGrid>
              <a:tr h="251460">
                <a:tc>
                  <a:txBody>
                    <a:bodyPr/>
                    <a:lstStyle/>
                    <a:p>
                      <a:pPr algn="ctr"/>
                      <a:endParaRPr lang="en-US" sz="1100" b="1" dirty="0">
                        <a:solidFill>
                          <a:srgbClr val="FF0000"/>
                        </a:solidFill>
                        <a:latin typeface="Arial" panose="020B0604020202020204" pitchFamily="34" charset="0"/>
                        <a:cs typeface="Arial" panose="020B0604020202020204" pitchFamily="34" charset="0"/>
                      </a:endParaRPr>
                    </a:p>
                  </a:txBody>
                  <a:tcPr anchor="ctr">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dirty="0" smtClean="0">
                          <a:solidFill>
                            <a:srgbClr val="FF0000"/>
                          </a:solidFill>
                          <a:latin typeface="Arial" panose="020B0604020202020204" pitchFamily="34" charset="0"/>
                          <a:cs typeface="Arial" panose="020B0604020202020204" pitchFamily="34" charset="0"/>
                        </a:rPr>
                        <a:t>empirical</a:t>
                      </a:r>
                      <a:endParaRPr lang="en-US" sz="1100" b="1"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100" b="1"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dirty="0" smtClean="0">
                          <a:solidFill>
                            <a:srgbClr val="FF0000"/>
                          </a:solidFill>
                          <a:latin typeface="Arial" panose="020B0604020202020204" pitchFamily="34" charset="0"/>
                          <a:cs typeface="Arial" panose="020B0604020202020204" pitchFamily="34" charset="0"/>
                        </a:rPr>
                        <a:t>molecular</a:t>
                      </a:r>
                      <a:endParaRPr lang="en-US" sz="1100" b="1"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mpd="sng">
                      <a:noFill/>
                    </a:lnR>
                    <a:lnT w="12700" cmpd="sng">
                      <a:noFill/>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r>
              <a:tr h="365760">
                <a:tc>
                  <a:txBody>
                    <a:bodyPr/>
                    <a:lstStyle/>
                    <a:p>
                      <a:pPr algn="ctr"/>
                      <a:r>
                        <a:rPr lang="en-US" sz="1100" b="1" dirty="0" smtClean="0">
                          <a:solidFill>
                            <a:srgbClr val="FF0000"/>
                          </a:solidFill>
                          <a:latin typeface="Arial" panose="020B0604020202020204" pitchFamily="34" charset="0"/>
                          <a:cs typeface="Arial" panose="020B0604020202020204" pitchFamily="34" charset="0"/>
                        </a:rPr>
                        <a:t>formula</a:t>
                      </a:r>
                      <a:endParaRPr lang="en-US" sz="1100" b="1" dirty="0">
                        <a:solidFill>
                          <a:srgbClr val="FF0000"/>
                        </a:solidFill>
                        <a:latin typeface="Arial" panose="020B0604020202020204" pitchFamily="34" charset="0"/>
                        <a:cs typeface="Arial" panose="020B0604020202020204" pitchFamily="34" charset="0"/>
                      </a:endParaRPr>
                    </a:p>
                  </a:txBody>
                  <a:tcPr anchor="ctr">
                    <a:lnL w="12700" cmpd="sng">
                      <a:noFill/>
                    </a:lnL>
                    <a:lnR w="19050" cap="flat" cmpd="sng" algn="ctr">
                      <a:solidFill>
                        <a:srgbClr val="FF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dirty="0" smtClean="0">
                          <a:solidFill>
                            <a:srgbClr val="FF0000"/>
                          </a:solidFill>
                          <a:latin typeface="Arial" panose="020B0604020202020204" pitchFamily="34" charset="0"/>
                          <a:cs typeface="Arial" panose="020B0604020202020204" pitchFamily="34" charset="0"/>
                        </a:rPr>
                        <a:t>NH</a:t>
                      </a:r>
                      <a:r>
                        <a:rPr lang="en-US" sz="1400" b="1" baseline="-25000" dirty="0" smtClean="0">
                          <a:solidFill>
                            <a:srgbClr val="FF0000"/>
                          </a:solidFill>
                          <a:latin typeface="Arial" panose="020B0604020202020204" pitchFamily="34" charset="0"/>
                          <a:cs typeface="Arial" panose="020B0604020202020204" pitchFamily="34" charset="0"/>
                        </a:rPr>
                        <a:t>4</a:t>
                      </a:r>
                      <a:r>
                        <a:rPr lang="en-US" sz="1100" b="1" dirty="0" smtClean="0">
                          <a:solidFill>
                            <a:srgbClr val="FF0000"/>
                          </a:solidFill>
                          <a:latin typeface="Arial" panose="020B0604020202020204" pitchFamily="34" charset="0"/>
                          <a:cs typeface="Arial" panose="020B0604020202020204" pitchFamily="34" charset="0"/>
                        </a:rPr>
                        <a:t>CO</a:t>
                      </a:r>
                      <a:r>
                        <a:rPr lang="en-US" sz="1400" b="1" baseline="-25000" dirty="0" smtClean="0">
                          <a:solidFill>
                            <a:srgbClr val="FF0000"/>
                          </a:solidFill>
                          <a:latin typeface="Arial" panose="020B0604020202020204" pitchFamily="34" charset="0"/>
                          <a:cs typeface="Arial" panose="020B0604020202020204" pitchFamily="34" charset="0"/>
                        </a:rPr>
                        <a:t>2</a:t>
                      </a:r>
                      <a:endParaRPr lang="en-US" sz="1100" b="1" baseline="-25000" dirty="0">
                        <a:solidFill>
                          <a:srgbClr val="FF0000"/>
                        </a:solidFill>
                        <a:latin typeface="Arial" panose="020B0604020202020204" pitchFamily="34" charset="0"/>
                        <a:cs typeface="Arial" panose="020B0604020202020204" pitchFamily="34" charset="0"/>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dirty="0" smtClean="0">
                          <a:solidFill>
                            <a:srgbClr val="FF0000"/>
                          </a:solidFill>
                          <a:latin typeface="Arial" panose="020B0604020202020204" pitchFamily="34" charset="0"/>
                          <a:cs typeface="Arial" panose="020B0604020202020204" pitchFamily="34" charset="0"/>
                        </a:rPr>
                        <a:t>2</a:t>
                      </a:r>
                    </a:p>
                    <a:p>
                      <a:pPr algn="ctr"/>
                      <a:r>
                        <a:rPr lang="en-US" sz="1100" b="1" dirty="0" smtClean="0">
                          <a:solidFill>
                            <a:srgbClr val="FF0000"/>
                          </a:solidFill>
                          <a:latin typeface="Arial" panose="020B0604020202020204" pitchFamily="34" charset="0"/>
                          <a:cs typeface="Arial" panose="020B0604020202020204" pitchFamily="34" charset="0"/>
                        </a:rPr>
                        <a:t>------&gt;</a:t>
                      </a:r>
                      <a:endParaRPr lang="en-US" sz="1100" b="1" dirty="0">
                        <a:solidFill>
                          <a:srgbClr val="FF0000"/>
                        </a:solidFill>
                        <a:latin typeface="Arial" panose="020B0604020202020204" pitchFamily="34" charset="0"/>
                        <a:cs typeface="Arial" panose="020B0604020202020204" pitchFamily="34" charset="0"/>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baseline="0" dirty="0" smtClean="0">
                          <a:solidFill>
                            <a:srgbClr val="FF0000"/>
                          </a:solidFill>
                          <a:latin typeface="Arial" panose="020B0604020202020204" pitchFamily="34" charset="0"/>
                          <a:cs typeface="Arial" panose="020B0604020202020204" pitchFamily="34" charset="0"/>
                        </a:rPr>
                        <a:t>N</a:t>
                      </a:r>
                      <a:r>
                        <a:rPr lang="en-US" sz="1400" b="1" baseline="-25000" dirty="0" smtClean="0">
                          <a:solidFill>
                            <a:srgbClr val="FF0000"/>
                          </a:solidFill>
                          <a:latin typeface="Arial" panose="020B0604020202020204" pitchFamily="34" charset="0"/>
                          <a:cs typeface="Arial" panose="020B0604020202020204" pitchFamily="34" charset="0"/>
                        </a:rPr>
                        <a:t>2</a:t>
                      </a:r>
                      <a:r>
                        <a:rPr lang="en-US" sz="1100" b="1" baseline="0" dirty="0" smtClean="0">
                          <a:solidFill>
                            <a:srgbClr val="FF0000"/>
                          </a:solidFill>
                          <a:latin typeface="Arial" panose="020B0604020202020204" pitchFamily="34" charset="0"/>
                          <a:cs typeface="Arial" panose="020B0604020202020204" pitchFamily="34" charset="0"/>
                        </a:rPr>
                        <a:t>H</a:t>
                      </a:r>
                      <a:r>
                        <a:rPr lang="en-US" sz="1400" b="1" baseline="-25000" dirty="0" smtClean="0">
                          <a:solidFill>
                            <a:srgbClr val="FF0000"/>
                          </a:solidFill>
                          <a:latin typeface="Arial" panose="020B0604020202020204" pitchFamily="34" charset="0"/>
                          <a:cs typeface="Arial" panose="020B0604020202020204" pitchFamily="34" charset="0"/>
                        </a:rPr>
                        <a:t>8</a:t>
                      </a:r>
                      <a:r>
                        <a:rPr lang="en-US" sz="1100" b="1" baseline="0" dirty="0" smtClean="0">
                          <a:solidFill>
                            <a:srgbClr val="FF0000"/>
                          </a:solidFill>
                          <a:latin typeface="Arial" panose="020B0604020202020204" pitchFamily="34" charset="0"/>
                          <a:cs typeface="Arial" panose="020B0604020202020204" pitchFamily="34" charset="0"/>
                        </a:rPr>
                        <a:t>C</a:t>
                      </a:r>
                      <a:r>
                        <a:rPr lang="en-US" sz="1400" b="1" baseline="-25000" dirty="0" smtClean="0">
                          <a:solidFill>
                            <a:srgbClr val="FF0000"/>
                          </a:solidFill>
                          <a:latin typeface="Arial" panose="020B0604020202020204" pitchFamily="34" charset="0"/>
                          <a:cs typeface="Arial" panose="020B0604020202020204" pitchFamily="34" charset="0"/>
                        </a:rPr>
                        <a:t>2</a:t>
                      </a:r>
                      <a:r>
                        <a:rPr lang="en-US" sz="1100" b="1" baseline="0" dirty="0" smtClean="0">
                          <a:solidFill>
                            <a:srgbClr val="FF0000"/>
                          </a:solidFill>
                          <a:latin typeface="Arial" panose="020B0604020202020204" pitchFamily="34" charset="0"/>
                          <a:cs typeface="Arial" panose="020B0604020202020204" pitchFamily="34" charset="0"/>
                        </a:rPr>
                        <a:t>O</a:t>
                      </a:r>
                      <a:r>
                        <a:rPr lang="en-US" sz="1400" b="1" baseline="-25000" dirty="0" smtClean="0">
                          <a:solidFill>
                            <a:srgbClr val="FF0000"/>
                          </a:solidFill>
                          <a:latin typeface="Arial" panose="020B0604020202020204" pitchFamily="34" charset="0"/>
                          <a:cs typeface="Arial" panose="020B0604020202020204" pitchFamily="34" charset="0"/>
                        </a:rPr>
                        <a:t>4</a:t>
                      </a:r>
                      <a:endParaRPr lang="en-US" sz="1400" b="1" baseline="-25000" dirty="0">
                        <a:solidFill>
                          <a:srgbClr val="FF0000"/>
                        </a:solidFill>
                        <a:latin typeface="Arial" panose="020B0604020202020204" pitchFamily="34" charset="0"/>
                        <a:cs typeface="Arial" panose="020B0604020202020204" pitchFamily="34" charset="0"/>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r>
              <a:tr h="365760">
                <a:tc>
                  <a:txBody>
                    <a:bodyPr/>
                    <a:lstStyle/>
                    <a:p>
                      <a:pPr algn="ctr"/>
                      <a:r>
                        <a:rPr lang="en-US" sz="1100" b="1" dirty="0" smtClean="0">
                          <a:solidFill>
                            <a:srgbClr val="FF0000"/>
                          </a:solidFill>
                          <a:latin typeface="Arial" panose="020B0604020202020204" pitchFamily="34" charset="0"/>
                          <a:cs typeface="Arial" panose="020B0604020202020204" pitchFamily="34" charset="0"/>
                        </a:rPr>
                        <a:t>molar mass</a:t>
                      </a:r>
                      <a:endParaRPr lang="en-US" sz="1100" b="1" dirty="0">
                        <a:solidFill>
                          <a:srgbClr val="FF0000"/>
                        </a:solidFill>
                        <a:latin typeface="Arial" panose="020B0604020202020204" pitchFamily="34" charset="0"/>
                        <a:cs typeface="Arial" panose="020B0604020202020204" pitchFamily="34" charset="0"/>
                      </a:endParaRPr>
                    </a:p>
                  </a:txBody>
                  <a:tcPr anchor="ctr">
                    <a:lnL w="12700" cmpd="sng">
                      <a:noFill/>
                    </a:lnL>
                    <a:lnR w="19050" cap="flat" cmpd="sng" algn="ctr">
                      <a:solidFill>
                        <a:srgbClr val="FF0000"/>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ctr"/>
                      <a:r>
                        <a:rPr lang="en-US" sz="1100" b="1" i="0" u="none" strike="noStrike" dirty="0" smtClean="0">
                          <a:solidFill>
                            <a:srgbClr val="FF0000"/>
                          </a:solidFill>
                          <a:effectLst/>
                          <a:latin typeface="Arial" panose="020B0604020202020204" pitchFamily="34" charset="0"/>
                          <a:cs typeface="Arial" panose="020B0604020202020204" pitchFamily="34" charset="0"/>
                        </a:rPr>
                        <a:t>62.042 g/mol</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dirty="0" smtClean="0">
                          <a:solidFill>
                            <a:srgbClr val="FF0000"/>
                          </a:solidFill>
                          <a:latin typeface="Arial" panose="020B0604020202020204" pitchFamily="34" charset="0"/>
                          <a:cs typeface="Arial" panose="020B0604020202020204" pitchFamily="34" charset="0"/>
                        </a:rPr>
                        <a:t>2</a:t>
                      </a:r>
                    </a:p>
                    <a:p>
                      <a:pPr algn="ctr"/>
                      <a:r>
                        <a:rPr lang="en-US" sz="1100" b="1" dirty="0" smtClean="0">
                          <a:solidFill>
                            <a:srgbClr val="FF0000"/>
                          </a:solidFill>
                          <a:latin typeface="Arial" panose="020B0604020202020204" pitchFamily="34" charset="0"/>
                          <a:cs typeface="Arial" panose="020B0604020202020204" pitchFamily="34" charset="0"/>
                        </a:rPr>
                        <a:t>------&gt;</a:t>
                      </a: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ctr"/>
                      <a:r>
                        <a:rPr lang="en-US" sz="1100" b="1" i="0" u="none" strike="noStrike" dirty="0" smtClean="0">
                          <a:solidFill>
                            <a:srgbClr val="FF0000"/>
                          </a:solidFill>
                          <a:effectLst/>
                          <a:latin typeface="Arial" panose="020B0604020202020204" pitchFamily="34" charset="0"/>
                          <a:cs typeface="Arial" panose="020B0604020202020204" pitchFamily="34" charset="0"/>
                        </a:rPr>
                        <a:t>124.084 g/mol</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3052267830"/>
              </p:ext>
            </p:extLst>
          </p:nvPr>
        </p:nvGraphicFramePr>
        <p:xfrm>
          <a:off x="1783080" y="2556796"/>
          <a:ext cx="3291840" cy="1463040"/>
        </p:xfrm>
        <a:graphic>
          <a:graphicData uri="http://schemas.openxmlformats.org/drawingml/2006/table">
            <a:tbl>
              <a:tblPr>
                <a:tableStyleId>{5C22544A-7EE6-4342-B048-85BDC9FD1C3A}</a:tableStyleId>
              </a:tblPr>
              <a:tblGrid>
                <a:gridCol w="1166169"/>
                <a:gridCol w="708557"/>
                <a:gridCol w="708557"/>
                <a:gridCol w="708557"/>
              </a:tblGrid>
              <a:tr h="365760">
                <a:tc>
                  <a:txBody>
                    <a:bodyPr/>
                    <a:lstStyle/>
                    <a:p>
                      <a:pPr algn="ctr" fontAlgn="ctr"/>
                      <a:r>
                        <a:rPr lang="en-US" sz="1100" b="1" u="none" strike="noStrike" dirty="0">
                          <a:solidFill>
                            <a:srgbClr val="FF0000"/>
                          </a:solidFill>
                          <a:effectLst/>
                          <a:latin typeface="Arial" panose="020B0604020202020204" pitchFamily="34" charset="0"/>
                          <a:cs typeface="Arial" panose="020B0604020202020204" pitchFamily="34" charset="0"/>
                        </a:rPr>
                        <a:t>Substance</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ctr"/>
                      <a:r>
                        <a:rPr lang="en-US" sz="1100" b="1" u="none" strike="noStrike" dirty="0" smtClean="0">
                          <a:solidFill>
                            <a:srgbClr val="FF0000"/>
                          </a:solidFill>
                          <a:effectLst/>
                          <a:latin typeface="Arial" panose="020B0604020202020204" pitchFamily="34" charset="0"/>
                          <a:cs typeface="Arial" panose="020B0604020202020204" pitchFamily="34" charset="0"/>
                        </a:rPr>
                        <a:t>Mass</a:t>
                      </a:r>
                    </a:p>
                    <a:p>
                      <a:pPr algn="ctr" fontAlgn="ctr"/>
                      <a:r>
                        <a:rPr lang="en-US" sz="1100" b="1" u="none" strike="noStrike" dirty="0" smtClean="0">
                          <a:solidFill>
                            <a:srgbClr val="FF0000"/>
                          </a:solidFill>
                          <a:effectLst/>
                          <a:latin typeface="Arial" panose="020B0604020202020204" pitchFamily="34" charset="0"/>
                          <a:cs typeface="Arial" panose="020B0604020202020204" pitchFamily="34" charset="0"/>
                        </a:rPr>
                        <a:t>(g</a:t>
                      </a:r>
                      <a:r>
                        <a:rPr lang="en-US" sz="1100" b="1" u="none" strike="noStrike" dirty="0">
                          <a:solidFill>
                            <a:srgbClr val="FF0000"/>
                          </a:solidFill>
                          <a:effectLst/>
                          <a:latin typeface="Arial" panose="020B0604020202020204" pitchFamily="34" charset="0"/>
                          <a:cs typeface="Arial" panose="020B0604020202020204" pitchFamily="34" charset="0"/>
                        </a:rPr>
                        <a:t>)</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ctr"/>
                      <a:r>
                        <a:rPr lang="en-US" sz="1100" b="1" u="none" strike="noStrike">
                          <a:solidFill>
                            <a:srgbClr val="FF0000"/>
                          </a:solidFill>
                          <a:effectLst/>
                          <a:latin typeface="Arial" panose="020B0604020202020204" pitchFamily="34" charset="0"/>
                          <a:cs typeface="Arial" panose="020B0604020202020204" pitchFamily="34" charset="0"/>
                        </a:rPr>
                        <a:t>Molar Mass</a:t>
                      </a:r>
                      <a:endParaRPr lang="en-US" sz="1100" b="1" i="0" u="none" strike="noStrike">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ctr"/>
                      <a:r>
                        <a:rPr lang="en-US" sz="1100" b="1" u="none" strike="noStrike" dirty="0">
                          <a:solidFill>
                            <a:srgbClr val="FF0000"/>
                          </a:solidFill>
                          <a:effectLst/>
                          <a:latin typeface="Arial" panose="020B0604020202020204" pitchFamily="34" charset="0"/>
                          <a:cs typeface="Arial" panose="020B0604020202020204" pitchFamily="34" charset="0"/>
                        </a:rPr>
                        <a:t>Mol</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r>
              <a:tr h="274320">
                <a:tc>
                  <a:txBody>
                    <a:bodyPr/>
                    <a:lstStyle/>
                    <a:p>
                      <a:pPr algn="ctr" fontAlgn="ctr"/>
                      <a:r>
                        <a:rPr lang="en-US" sz="1100" b="1" u="none" strike="noStrike" dirty="0" smtClean="0">
                          <a:solidFill>
                            <a:srgbClr val="FF0000"/>
                          </a:solidFill>
                          <a:effectLst/>
                          <a:latin typeface="Arial" panose="020B0604020202020204" pitchFamily="34" charset="0"/>
                          <a:cs typeface="Arial" panose="020B0604020202020204" pitchFamily="34" charset="0"/>
                        </a:rPr>
                        <a:t>FePO</a:t>
                      </a:r>
                      <a:r>
                        <a:rPr lang="en-US" sz="1400" b="1" u="none" strike="noStrike" baseline="-25000" dirty="0" smtClean="0">
                          <a:solidFill>
                            <a:srgbClr val="FF0000"/>
                          </a:solidFill>
                          <a:effectLst/>
                          <a:latin typeface="Arial" panose="020B0604020202020204" pitchFamily="34" charset="0"/>
                          <a:cs typeface="Arial" panose="020B0604020202020204" pitchFamily="34" charset="0"/>
                        </a:rPr>
                        <a:t>4</a:t>
                      </a:r>
                      <a:r>
                        <a:rPr lang="en-US" sz="1100" b="1" u="none" strike="noStrike" dirty="0" smtClean="0">
                          <a:solidFill>
                            <a:srgbClr val="FF0000"/>
                          </a:solidFill>
                          <a:effectLst/>
                          <a:latin typeface="Arial" panose="020B0604020202020204" pitchFamily="34" charset="0"/>
                          <a:cs typeface="Arial" panose="020B0604020202020204" pitchFamily="34" charset="0"/>
                        </a:rPr>
                        <a:t> </a:t>
                      </a:r>
                      <a:r>
                        <a:rPr lang="en-US" altLang="en-US" sz="1100" dirty="0" smtClean="0">
                          <a:solidFill>
                            <a:srgbClr val="FF0000"/>
                          </a:solidFill>
                        </a:rPr>
                        <a:t>● </a:t>
                      </a:r>
                      <a:r>
                        <a:rPr lang="en-US" sz="1100" b="1" u="none" strike="noStrike" dirty="0" smtClean="0">
                          <a:solidFill>
                            <a:srgbClr val="FF0000"/>
                          </a:solidFill>
                          <a:effectLst/>
                          <a:latin typeface="Arial" panose="020B0604020202020204" pitchFamily="34" charset="0"/>
                          <a:cs typeface="Arial" panose="020B0604020202020204" pitchFamily="34" charset="0"/>
                        </a:rPr>
                        <a:t>nH</a:t>
                      </a:r>
                      <a:r>
                        <a:rPr lang="en-US" sz="1400" b="1" u="none" strike="noStrike" baseline="-25000" dirty="0" smtClean="0">
                          <a:solidFill>
                            <a:srgbClr val="FF0000"/>
                          </a:solidFill>
                          <a:effectLst/>
                          <a:latin typeface="Arial" panose="020B0604020202020204" pitchFamily="34" charset="0"/>
                          <a:cs typeface="Arial" panose="020B0604020202020204" pitchFamily="34" charset="0"/>
                        </a:rPr>
                        <a:t>2</a:t>
                      </a:r>
                      <a:r>
                        <a:rPr lang="en-US" sz="1100" b="1" u="none" strike="noStrike" dirty="0" smtClean="0">
                          <a:solidFill>
                            <a:srgbClr val="FF0000"/>
                          </a:solidFill>
                          <a:effectLst/>
                          <a:latin typeface="Arial" panose="020B0604020202020204" pitchFamily="34" charset="0"/>
                          <a:cs typeface="Arial" panose="020B0604020202020204" pitchFamily="34" charset="0"/>
                        </a:rPr>
                        <a:t>O</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ctr"/>
                      <a:r>
                        <a:rPr lang="en-US" sz="1100" b="1" u="none" strike="noStrike" dirty="0">
                          <a:solidFill>
                            <a:srgbClr val="FF0000"/>
                          </a:solidFill>
                          <a:effectLst/>
                          <a:latin typeface="Arial" panose="020B0604020202020204" pitchFamily="34" charset="0"/>
                          <a:cs typeface="Arial" panose="020B0604020202020204" pitchFamily="34" charset="0"/>
                        </a:rPr>
                        <a:t>40.406</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ct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ctr"/>
                      <a:endParaRPr lang="en-US" sz="1100" b="1" i="0" u="none" strike="noStrike">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r>
              <a:tr h="274320">
                <a:tc>
                  <a:txBody>
                    <a:bodyPr/>
                    <a:lstStyle/>
                    <a:p>
                      <a:pPr algn="ctr" fontAlgn="ctr"/>
                      <a:r>
                        <a:rPr lang="en-US" sz="1100" b="1" u="none" strike="noStrike" dirty="0">
                          <a:solidFill>
                            <a:srgbClr val="FF0000"/>
                          </a:solidFill>
                          <a:effectLst/>
                          <a:latin typeface="Arial" panose="020B0604020202020204" pitchFamily="34" charset="0"/>
                          <a:cs typeface="Arial" panose="020B0604020202020204" pitchFamily="34" charset="0"/>
                        </a:rPr>
                        <a:t>FePO</a:t>
                      </a:r>
                      <a:r>
                        <a:rPr lang="en-US" sz="1400" b="1" u="none" strike="noStrike" baseline="-25000" dirty="0">
                          <a:solidFill>
                            <a:srgbClr val="FF0000"/>
                          </a:solidFill>
                          <a:effectLst/>
                          <a:latin typeface="Arial" panose="020B0604020202020204" pitchFamily="34" charset="0"/>
                          <a:cs typeface="Arial" panose="020B0604020202020204" pitchFamily="34" charset="0"/>
                        </a:rPr>
                        <a:t>4</a:t>
                      </a:r>
                      <a:endParaRPr lang="en-US" sz="1100" b="1" i="0" u="none" strike="noStrike" baseline="-25000"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ctr"/>
                      <a:r>
                        <a:rPr lang="en-US" sz="1100" b="1" u="none" strike="noStrike" dirty="0">
                          <a:solidFill>
                            <a:srgbClr val="FF0000"/>
                          </a:solidFill>
                          <a:effectLst/>
                          <a:latin typeface="Arial" panose="020B0604020202020204" pitchFamily="34" charset="0"/>
                          <a:cs typeface="Arial" panose="020B0604020202020204" pitchFamily="34" charset="0"/>
                        </a:rPr>
                        <a:t>20.662</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ctr"/>
                      <a:r>
                        <a:rPr lang="en-US" sz="1100" b="1" u="none" strike="noStrike" dirty="0">
                          <a:solidFill>
                            <a:srgbClr val="FF0000"/>
                          </a:solidFill>
                          <a:effectLst/>
                          <a:latin typeface="Arial" panose="020B0604020202020204" pitchFamily="34" charset="0"/>
                          <a:cs typeface="Arial" panose="020B0604020202020204" pitchFamily="34" charset="0"/>
                        </a:rPr>
                        <a:t>150.815</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ctr"/>
                      <a:r>
                        <a:rPr lang="en-US" sz="1100" b="1" u="none" strike="noStrike" dirty="0" smtClean="0">
                          <a:solidFill>
                            <a:srgbClr val="FF0000"/>
                          </a:solidFill>
                          <a:effectLst/>
                          <a:latin typeface="Arial" panose="020B0604020202020204" pitchFamily="34" charset="0"/>
                          <a:cs typeface="Arial" panose="020B0604020202020204" pitchFamily="34" charset="0"/>
                        </a:rPr>
                        <a:t>0.137</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r>
              <a:tr h="274320">
                <a:tc>
                  <a:txBody>
                    <a:bodyPr/>
                    <a:lstStyle/>
                    <a:p>
                      <a:pPr algn="ctr" fontAlgn="ctr"/>
                      <a:r>
                        <a:rPr lang="en-US" sz="1100" b="1" u="none" strike="noStrike" dirty="0">
                          <a:solidFill>
                            <a:srgbClr val="FF0000"/>
                          </a:solidFill>
                          <a:effectLst/>
                          <a:latin typeface="Arial" panose="020B0604020202020204" pitchFamily="34" charset="0"/>
                          <a:cs typeface="Arial" panose="020B0604020202020204" pitchFamily="34" charset="0"/>
                        </a:rPr>
                        <a:t>nH</a:t>
                      </a:r>
                      <a:r>
                        <a:rPr lang="en-US" sz="1400" b="1" u="none" strike="noStrike" baseline="-25000" dirty="0">
                          <a:solidFill>
                            <a:srgbClr val="FF0000"/>
                          </a:solidFill>
                          <a:effectLst/>
                          <a:latin typeface="Arial" panose="020B0604020202020204" pitchFamily="34" charset="0"/>
                          <a:cs typeface="Arial" panose="020B0604020202020204" pitchFamily="34" charset="0"/>
                        </a:rPr>
                        <a:t>2</a:t>
                      </a:r>
                      <a:r>
                        <a:rPr lang="en-US" sz="1100" b="1" u="none" strike="noStrike" dirty="0">
                          <a:solidFill>
                            <a:srgbClr val="FF0000"/>
                          </a:solidFill>
                          <a:effectLst/>
                          <a:latin typeface="Arial" panose="020B0604020202020204" pitchFamily="34" charset="0"/>
                          <a:cs typeface="Arial" panose="020B0604020202020204" pitchFamily="34" charset="0"/>
                        </a:rPr>
                        <a:t>O</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ctr"/>
                      <a:r>
                        <a:rPr lang="en-US" sz="1100" b="1" u="none" strike="noStrike" dirty="0">
                          <a:solidFill>
                            <a:srgbClr val="FF0000"/>
                          </a:solidFill>
                          <a:effectLst/>
                          <a:latin typeface="Arial" panose="020B0604020202020204" pitchFamily="34" charset="0"/>
                          <a:cs typeface="Arial" panose="020B0604020202020204" pitchFamily="34" charset="0"/>
                        </a:rPr>
                        <a:t>19.744</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ctr"/>
                      <a:r>
                        <a:rPr lang="en-US" sz="1100" b="1" u="none" strike="noStrike" dirty="0">
                          <a:solidFill>
                            <a:srgbClr val="FF0000"/>
                          </a:solidFill>
                          <a:effectLst/>
                          <a:latin typeface="Arial" panose="020B0604020202020204" pitchFamily="34" charset="0"/>
                          <a:cs typeface="Arial" panose="020B0604020202020204" pitchFamily="34" charset="0"/>
                        </a:rPr>
                        <a:t>18.015</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ctr"/>
                      <a:r>
                        <a:rPr lang="en-US" sz="1100" b="1" u="none" strike="noStrike" dirty="0">
                          <a:solidFill>
                            <a:srgbClr val="FF0000"/>
                          </a:solidFill>
                          <a:effectLst/>
                          <a:latin typeface="Arial" panose="020B0604020202020204" pitchFamily="34" charset="0"/>
                          <a:cs typeface="Arial" panose="020B0604020202020204" pitchFamily="34" charset="0"/>
                        </a:rPr>
                        <a:t>1.096</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r>
              <a:tr h="274320">
                <a:tc gridSpan="4">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100" b="1" u="none" strike="noStrike" dirty="0" smtClean="0">
                          <a:solidFill>
                            <a:srgbClr val="FF0000"/>
                          </a:solidFill>
                          <a:effectLst/>
                          <a:latin typeface="Arial" panose="020B0604020202020204" pitchFamily="34" charset="0"/>
                          <a:cs typeface="Arial" panose="020B0604020202020204" pitchFamily="34" charset="0"/>
                        </a:rPr>
                        <a:t>The hydrate formula is FePO</a:t>
                      </a:r>
                      <a:r>
                        <a:rPr lang="en-US" sz="1400" b="1" u="none" strike="noStrike" baseline="-25000" dirty="0" smtClean="0">
                          <a:solidFill>
                            <a:srgbClr val="FF0000"/>
                          </a:solidFill>
                          <a:effectLst/>
                          <a:latin typeface="Arial" panose="020B0604020202020204" pitchFamily="34" charset="0"/>
                          <a:cs typeface="Arial" panose="020B0604020202020204" pitchFamily="34" charset="0"/>
                        </a:rPr>
                        <a:t>4</a:t>
                      </a:r>
                      <a:r>
                        <a:rPr lang="en-US" sz="1100" b="1" u="none" strike="noStrike" dirty="0" smtClean="0">
                          <a:solidFill>
                            <a:srgbClr val="FF0000"/>
                          </a:solidFill>
                          <a:effectLst/>
                          <a:latin typeface="Arial" panose="020B0604020202020204" pitchFamily="34" charset="0"/>
                          <a:cs typeface="Arial" panose="020B0604020202020204" pitchFamily="34" charset="0"/>
                        </a:rPr>
                        <a:t> </a:t>
                      </a:r>
                      <a:r>
                        <a:rPr lang="en-US" altLang="en-US" sz="1100" dirty="0" smtClean="0">
                          <a:solidFill>
                            <a:srgbClr val="FF0000"/>
                          </a:solidFill>
                        </a:rPr>
                        <a:t>● </a:t>
                      </a:r>
                      <a:r>
                        <a:rPr lang="en-US" sz="1100" b="1" u="none" strike="noStrike" dirty="0" smtClean="0">
                          <a:solidFill>
                            <a:srgbClr val="FF0000"/>
                          </a:solidFill>
                          <a:effectLst/>
                          <a:latin typeface="Arial" panose="020B0604020202020204" pitchFamily="34" charset="0"/>
                          <a:cs typeface="Arial" panose="020B0604020202020204" pitchFamily="34" charset="0"/>
                        </a:rPr>
                        <a:t>8H</a:t>
                      </a:r>
                      <a:r>
                        <a:rPr lang="en-US" sz="1400" b="1" u="none" strike="noStrike" baseline="-25000" dirty="0" smtClean="0">
                          <a:solidFill>
                            <a:srgbClr val="FF0000"/>
                          </a:solidFill>
                          <a:effectLst/>
                          <a:latin typeface="Arial" panose="020B0604020202020204" pitchFamily="34" charset="0"/>
                          <a:cs typeface="Arial" panose="020B0604020202020204" pitchFamily="34" charset="0"/>
                        </a:rPr>
                        <a:t>2</a:t>
                      </a:r>
                      <a:r>
                        <a:rPr lang="en-US" sz="1100" b="1" u="none" strike="noStrike" dirty="0" smtClean="0">
                          <a:solidFill>
                            <a:srgbClr val="FF0000"/>
                          </a:solidFill>
                          <a:effectLst/>
                          <a:latin typeface="Arial" panose="020B0604020202020204" pitchFamily="34" charset="0"/>
                          <a:cs typeface="Arial" panose="020B0604020202020204" pitchFamily="34" charset="0"/>
                        </a:rPr>
                        <a:t>O</a:t>
                      </a:r>
                      <a:endParaRPr lang="en-US" sz="1100" b="1" i="0" u="none" strike="noStrike" dirty="0" smtClean="0">
                        <a:solidFill>
                          <a:srgbClr val="FF0000"/>
                        </a:solidFill>
                        <a:effectLst/>
                        <a:latin typeface="Arial" panose="020B0604020202020204" pitchFamily="34" charset="0"/>
                        <a:cs typeface="Arial" panose="020B0604020202020204" pitchFamily="34" charset="0"/>
                      </a:endParaRPr>
                    </a:p>
                  </a:txBody>
                  <a:tcPr marL="7620" marR="7620" marT="7620" marB="0" anchor="b">
                    <a:lnT w="19050" cap="flat" cmpd="sng" algn="ctr">
                      <a:solidFill>
                        <a:srgbClr val="FF0000"/>
                      </a:solidFill>
                      <a:prstDash val="solid"/>
                      <a:round/>
                      <a:headEnd type="none" w="med" len="med"/>
                      <a:tailEnd type="none" w="med" len="med"/>
                    </a:lnT>
                    <a:noFill/>
                  </a:tcPr>
                </a:tc>
                <a:tc hMerge="1">
                  <a:txBody>
                    <a:bodyPr/>
                    <a:lstStyle/>
                    <a:p>
                      <a:pPr algn="ctr" fontAlgn="ctr"/>
                      <a:endParaRPr lang="en-US" sz="1100" b="0" i="0" u="none" strike="noStrike" dirty="0">
                        <a:solidFill>
                          <a:srgbClr val="000000"/>
                        </a:solidFill>
                        <a:effectLst/>
                        <a:latin typeface="Calibri"/>
                      </a:endParaRPr>
                    </a:p>
                  </a:txBody>
                  <a:tcPr marL="7620" marR="7620" marT="7620" marB="0" anchor="ctr"/>
                </a:tc>
                <a:tc hMerge="1">
                  <a:txBody>
                    <a:bodyPr/>
                    <a:lstStyle/>
                    <a:p>
                      <a:pPr algn="ctr" fontAlgn="ctr"/>
                      <a:endParaRPr lang="en-US" sz="1100" b="0" i="0" u="none" strike="noStrike" dirty="0">
                        <a:solidFill>
                          <a:srgbClr val="000000"/>
                        </a:solidFill>
                        <a:effectLst/>
                        <a:latin typeface="Calibri"/>
                      </a:endParaRPr>
                    </a:p>
                  </a:txBody>
                  <a:tcPr marL="7620" marR="7620" marT="7620" marB="0" anchor="ctr"/>
                </a:tc>
                <a:tc hMerge="1">
                  <a:txBody>
                    <a:bodyPr/>
                    <a:lstStyle/>
                    <a:p>
                      <a:pPr algn="ctr" fontAlgn="ctr"/>
                      <a:endParaRPr lang="en-US" sz="1100" b="0" i="0" u="none" strike="noStrike" dirty="0">
                        <a:solidFill>
                          <a:srgbClr val="000000"/>
                        </a:solidFill>
                        <a:effectLst/>
                        <a:latin typeface="Calibri"/>
                      </a:endParaRPr>
                    </a:p>
                  </a:txBody>
                  <a:tcPr marL="7620" marR="7620" marT="7620" marB="0" anchor="ct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643685033"/>
              </p:ext>
            </p:extLst>
          </p:nvPr>
        </p:nvGraphicFramePr>
        <p:xfrm>
          <a:off x="1657848" y="762905"/>
          <a:ext cx="3542305" cy="1112520"/>
        </p:xfrm>
        <a:graphic>
          <a:graphicData uri="http://schemas.openxmlformats.org/drawingml/2006/table">
            <a:tbl>
              <a:tblPr firstRow="1" bandRow="1">
                <a:tableStyleId>{5C22544A-7EE6-4342-B048-85BDC9FD1C3A}</a:tableStyleId>
              </a:tblPr>
              <a:tblGrid>
                <a:gridCol w="731520"/>
                <a:gridCol w="1097280"/>
                <a:gridCol w="616225"/>
                <a:gridCol w="1097280"/>
              </a:tblGrid>
              <a:tr h="251460">
                <a:tc>
                  <a:txBody>
                    <a:bodyPr/>
                    <a:lstStyle/>
                    <a:p>
                      <a:pPr algn="ctr"/>
                      <a:endParaRPr lang="en-US" sz="1100" b="1" dirty="0">
                        <a:solidFill>
                          <a:srgbClr val="FF0000"/>
                        </a:solidFill>
                        <a:latin typeface="Arial" panose="020B0604020202020204" pitchFamily="34" charset="0"/>
                        <a:cs typeface="Arial" panose="020B0604020202020204" pitchFamily="34" charset="0"/>
                      </a:endParaRPr>
                    </a:p>
                  </a:txBody>
                  <a:tcPr anchor="ctr">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dirty="0" smtClean="0">
                          <a:solidFill>
                            <a:srgbClr val="FF0000"/>
                          </a:solidFill>
                          <a:latin typeface="Arial" panose="020B0604020202020204" pitchFamily="34" charset="0"/>
                          <a:cs typeface="Arial" panose="020B0604020202020204" pitchFamily="34" charset="0"/>
                        </a:rPr>
                        <a:t>empirical</a:t>
                      </a:r>
                      <a:endParaRPr lang="en-US" sz="1100" b="1"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100" b="1"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dirty="0" smtClean="0">
                          <a:solidFill>
                            <a:srgbClr val="FF0000"/>
                          </a:solidFill>
                          <a:latin typeface="Arial" panose="020B0604020202020204" pitchFamily="34" charset="0"/>
                          <a:cs typeface="Arial" panose="020B0604020202020204" pitchFamily="34" charset="0"/>
                        </a:rPr>
                        <a:t>molecular</a:t>
                      </a:r>
                      <a:endParaRPr lang="en-US" sz="1100" b="1"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mpd="sng">
                      <a:noFill/>
                    </a:lnR>
                    <a:lnT w="12700" cmpd="sng">
                      <a:noFill/>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r>
              <a:tr h="251460">
                <a:tc>
                  <a:txBody>
                    <a:bodyPr/>
                    <a:lstStyle/>
                    <a:p>
                      <a:pPr algn="ctr"/>
                      <a:r>
                        <a:rPr lang="en-US" sz="1100" b="1" dirty="0" smtClean="0">
                          <a:solidFill>
                            <a:srgbClr val="FF0000"/>
                          </a:solidFill>
                          <a:latin typeface="Arial" panose="020B0604020202020204" pitchFamily="34" charset="0"/>
                          <a:cs typeface="Arial" panose="020B0604020202020204" pitchFamily="34" charset="0"/>
                        </a:rPr>
                        <a:t>formula</a:t>
                      </a:r>
                      <a:endParaRPr lang="en-US" sz="1100" b="1" dirty="0">
                        <a:solidFill>
                          <a:srgbClr val="FF0000"/>
                        </a:solidFill>
                        <a:latin typeface="Arial" panose="020B0604020202020204" pitchFamily="34" charset="0"/>
                        <a:cs typeface="Arial" panose="020B0604020202020204" pitchFamily="34" charset="0"/>
                      </a:endParaRPr>
                    </a:p>
                  </a:txBody>
                  <a:tcPr anchor="ctr">
                    <a:lnL w="12700" cmpd="sng">
                      <a:noFill/>
                    </a:lnL>
                    <a:lnR w="19050" cap="flat" cmpd="sng" algn="ctr">
                      <a:solidFill>
                        <a:srgbClr val="FF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dirty="0" smtClean="0">
                          <a:solidFill>
                            <a:srgbClr val="FF0000"/>
                          </a:solidFill>
                          <a:latin typeface="Arial" panose="020B0604020202020204" pitchFamily="34" charset="0"/>
                          <a:cs typeface="Arial" panose="020B0604020202020204" pitchFamily="34" charset="0"/>
                        </a:rPr>
                        <a:t>C</a:t>
                      </a:r>
                      <a:r>
                        <a:rPr lang="en-US" sz="1400" b="1" baseline="-25000" dirty="0" smtClean="0">
                          <a:solidFill>
                            <a:srgbClr val="FF0000"/>
                          </a:solidFill>
                          <a:latin typeface="Arial" panose="020B0604020202020204" pitchFamily="34" charset="0"/>
                          <a:cs typeface="Arial" panose="020B0604020202020204" pitchFamily="34" charset="0"/>
                        </a:rPr>
                        <a:t>4</a:t>
                      </a:r>
                      <a:r>
                        <a:rPr lang="en-US" sz="1100" b="1" dirty="0" smtClean="0">
                          <a:solidFill>
                            <a:srgbClr val="FF0000"/>
                          </a:solidFill>
                          <a:latin typeface="Arial" panose="020B0604020202020204" pitchFamily="34" charset="0"/>
                          <a:cs typeface="Arial" panose="020B0604020202020204" pitchFamily="34" charset="0"/>
                        </a:rPr>
                        <a:t>H</a:t>
                      </a:r>
                      <a:r>
                        <a:rPr lang="en-US" sz="1400" b="1" baseline="-25000" dirty="0" smtClean="0">
                          <a:solidFill>
                            <a:srgbClr val="FF0000"/>
                          </a:solidFill>
                          <a:latin typeface="Arial" panose="020B0604020202020204" pitchFamily="34" charset="0"/>
                          <a:cs typeface="Arial" panose="020B0604020202020204" pitchFamily="34" charset="0"/>
                        </a:rPr>
                        <a:t>5</a:t>
                      </a:r>
                      <a:r>
                        <a:rPr lang="en-US" sz="1100" b="1" dirty="0" smtClean="0">
                          <a:solidFill>
                            <a:srgbClr val="FF0000"/>
                          </a:solidFill>
                          <a:latin typeface="Arial" panose="020B0604020202020204" pitchFamily="34" charset="0"/>
                          <a:cs typeface="Arial" panose="020B0604020202020204" pitchFamily="34" charset="0"/>
                        </a:rPr>
                        <a:t>N</a:t>
                      </a:r>
                      <a:r>
                        <a:rPr lang="en-US" sz="1400" b="1" baseline="-25000" dirty="0" smtClean="0">
                          <a:solidFill>
                            <a:srgbClr val="FF0000"/>
                          </a:solidFill>
                          <a:latin typeface="Arial" panose="020B0604020202020204" pitchFamily="34" charset="0"/>
                          <a:cs typeface="Arial" panose="020B0604020202020204" pitchFamily="34" charset="0"/>
                        </a:rPr>
                        <a:t>2</a:t>
                      </a:r>
                      <a:r>
                        <a:rPr lang="en-US" sz="1100" b="1" dirty="0" smtClean="0">
                          <a:solidFill>
                            <a:srgbClr val="FF0000"/>
                          </a:solidFill>
                          <a:latin typeface="Arial" panose="020B0604020202020204" pitchFamily="34" charset="0"/>
                          <a:cs typeface="Arial" panose="020B0604020202020204" pitchFamily="34" charset="0"/>
                        </a:rPr>
                        <a:t>O</a:t>
                      </a:r>
                      <a:r>
                        <a:rPr lang="en-US" sz="1400" b="1" baseline="-25000" dirty="0" smtClean="0">
                          <a:solidFill>
                            <a:srgbClr val="FF0000"/>
                          </a:solidFill>
                          <a:latin typeface="Arial" panose="020B0604020202020204" pitchFamily="34" charset="0"/>
                          <a:cs typeface="Arial" panose="020B0604020202020204" pitchFamily="34" charset="0"/>
                        </a:rPr>
                        <a:t>3</a:t>
                      </a:r>
                      <a:endParaRPr lang="en-US" sz="1100" b="1" baseline="-25000" dirty="0">
                        <a:solidFill>
                          <a:srgbClr val="FF0000"/>
                        </a:solidFill>
                        <a:latin typeface="Arial" panose="020B0604020202020204" pitchFamily="34" charset="0"/>
                        <a:cs typeface="Arial" panose="020B0604020202020204" pitchFamily="34" charset="0"/>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dirty="0" smtClean="0">
                          <a:solidFill>
                            <a:srgbClr val="FF0000"/>
                          </a:solidFill>
                          <a:latin typeface="Arial" panose="020B0604020202020204" pitchFamily="34" charset="0"/>
                          <a:cs typeface="Arial" panose="020B0604020202020204" pitchFamily="34" charset="0"/>
                        </a:rPr>
                        <a:t>3</a:t>
                      </a:r>
                    </a:p>
                    <a:p>
                      <a:pPr algn="ctr"/>
                      <a:r>
                        <a:rPr lang="en-US" sz="1100" b="1" dirty="0" smtClean="0">
                          <a:solidFill>
                            <a:srgbClr val="FF0000"/>
                          </a:solidFill>
                          <a:latin typeface="Arial" panose="020B0604020202020204" pitchFamily="34" charset="0"/>
                          <a:cs typeface="Arial" panose="020B0604020202020204" pitchFamily="34" charset="0"/>
                        </a:rPr>
                        <a:t>------&gt;</a:t>
                      </a:r>
                      <a:endParaRPr lang="en-US" sz="1100" b="1" dirty="0">
                        <a:solidFill>
                          <a:srgbClr val="FF0000"/>
                        </a:solidFill>
                        <a:latin typeface="Arial" panose="020B0604020202020204" pitchFamily="34" charset="0"/>
                        <a:cs typeface="Arial" panose="020B0604020202020204" pitchFamily="34" charset="0"/>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dirty="0" smtClean="0">
                          <a:solidFill>
                            <a:srgbClr val="FF0000"/>
                          </a:solidFill>
                          <a:latin typeface="Arial" panose="020B0604020202020204" pitchFamily="34" charset="0"/>
                          <a:cs typeface="Arial" panose="020B0604020202020204" pitchFamily="34" charset="0"/>
                        </a:rPr>
                        <a:t>C</a:t>
                      </a:r>
                      <a:r>
                        <a:rPr lang="en-US" sz="1400" b="1" baseline="-25000" dirty="0" smtClean="0">
                          <a:solidFill>
                            <a:srgbClr val="FF0000"/>
                          </a:solidFill>
                          <a:latin typeface="Arial" panose="020B0604020202020204" pitchFamily="34" charset="0"/>
                          <a:cs typeface="Arial" panose="020B0604020202020204" pitchFamily="34" charset="0"/>
                        </a:rPr>
                        <a:t>12</a:t>
                      </a:r>
                      <a:r>
                        <a:rPr lang="en-US" sz="1100" b="1" dirty="0" smtClean="0">
                          <a:solidFill>
                            <a:srgbClr val="FF0000"/>
                          </a:solidFill>
                          <a:latin typeface="Arial" panose="020B0604020202020204" pitchFamily="34" charset="0"/>
                          <a:cs typeface="Arial" panose="020B0604020202020204" pitchFamily="34" charset="0"/>
                        </a:rPr>
                        <a:t>H</a:t>
                      </a:r>
                      <a:r>
                        <a:rPr lang="en-US" sz="1400" b="1" baseline="-25000" dirty="0" smtClean="0">
                          <a:solidFill>
                            <a:srgbClr val="FF0000"/>
                          </a:solidFill>
                          <a:latin typeface="Arial" panose="020B0604020202020204" pitchFamily="34" charset="0"/>
                          <a:cs typeface="Arial" panose="020B0604020202020204" pitchFamily="34" charset="0"/>
                        </a:rPr>
                        <a:t>15</a:t>
                      </a:r>
                      <a:r>
                        <a:rPr lang="en-US" sz="1100" b="1" dirty="0" smtClean="0">
                          <a:solidFill>
                            <a:srgbClr val="FF0000"/>
                          </a:solidFill>
                          <a:latin typeface="Arial" panose="020B0604020202020204" pitchFamily="34" charset="0"/>
                          <a:cs typeface="Arial" panose="020B0604020202020204" pitchFamily="34" charset="0"/>
                        </a:rPr>
                        <a:t>N</a:t>
                      </a:r>
                      <a:r>
                        <a:rPr lang="en-US" sz="1400" b="1" baseline="-25000" dirty="0" smtClean="0">
                          <a:solidFill>
                            <a:srgbClr val="FF0000"/>
                          </a:solidFill>
                          <a:latin typeface="Arial" panose="020B0604020202020204" pitchFamily="34" charset="0"/>
                          <a:cs typeface="Arial" panose="020B0604020202020204" pitchFamily="34" charset="0"/>
                        </a:rPr>
                        <a:t>6</a:t>
                      </a:r>
                      <a:r>
                        <a:rPr lang="en-US" sz="1100" b="1" dirty="0" smtClean="0">
                          <a:solidFill>
                            <a:srgbClr val="FF0000"/>
                          </a:solidFill>
                          <a:latin typeface="Arial" panose="020B0604020202020204" pitchFamily="34" charset="0"/>
                          <a:cs typeface="Arial" panose="020B0604020202020204" pitchFamily="34" charset="0"/>
                        </a:rPr>
                        <a:t>O</a:t>
                      </a:r>
                      <a:r>
                        <a:rPr lang="en-US" sz="1400" b="1" baseline="-25000" dirty="0" smtClean="0">
                          <a:solidFill>
                            <a:srgbClr val="FF0000"/>
                          </a:solidFill>
                          <a:latin typeface="Arial" panose="020B0604020202020204" pitchFamily="34" charset="0"/>
                          <a:cs typeface="Arial" panose="020B0604020202020204" pitchFamily="34" charset="0"/>
                        </a:rPr>
                        <a:t>9</a:t>
                      </a:r>
                      <a:endParaRPr lang="en-US" sz="1400" b="1" baseline="-25000" dirty="0">
                        <a:solidFill>
                          <a:srgbClr val="FF0000"/>
                        </a:solidFill>
                        <a:latin typeface="Arial" panose="020B0604020202020204" pitchFamily="34" charset="0"/>
                        <a:cs typeface="Arial" panose="020B0604020202020204" pitchFamily="34" charset="0"/>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r>
              <a:tr h="251460">
                <a:tc>
                  <a:txBody>
                    <a:bodyPr/>
                    <a:lstStyle/>
                    <a:p>
                      <a:pPr algn="ctr"/>
                      <a:r>
                        <a:rPr lang="en-US" sz="1100" b="1" dirty="0" smtClean="0">
                          <a:solidFill>
                            <a:srgbClr val="FF0000"/>
                          </a:solidFill>
                          <a:latin typeface="Arial" panose="020B0604020202020204" pitchFamily="34" charset="0"/>
                          <a:cs typeface="Arial" panose="020B0604020202020204" pitchFamily="34" charset="0"/>
                        </a:rPr>
                        <a:t>molar mass</a:t>
                      </a:r>
                      <a:endParaRPr lang="en-US" sz="1100" b="1" dirty="0">
                        <a:solidFill>
                          <a:srgbClr val="FF0000"/>
                        </a:solidFill>
                        <a:latin typeface="Arial" panose="020B0604020202020204" pitchFamily="34" charset="0"/>
                        <a:cs typeface="Arial" panose="020B0604020202020204" pitchFamily="34" charset="0"/>
                      </a:endParaRPr>
                    </a:p>
                  </a:txBody>
                  <a:tcPr anchor="ctr">
                    <a:lnL w="12700" cmpd="sng">
                      <a:noFill/>
                    </a:lnL>
                    <a:lnR w="19050" cap="flat" cmpd="sng" algn="ctr">
                      <a:solidFill>
                        <a:srgbClr val="FF0000"/>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1100" b="1" dirty="0" smtClean="0">
                          <a:solidFill>
                            <a:srgbClr val="FF0000"/>
                          </a:solidFill>
                          <a:latin typeface="Arial" panose="020B0604020202020204" pitchFamily="34" charset="0"/>
                          <a:cs typeface="Arial" panose="020B0604020202020204" pitchFamily="34" charset="0"/>
                        </a:rPr>
                        <a:t>129.09 g/mol</a:t>
                      </a:r>
                      <a:endParaRPr lang="en-US" sz="1100" b="1" dirty="0">
                        <a:solidFill>
                          <a:srgbClr val="FF0000"/>
                        </a:solidFill>
                        <a:latin typeface="Arial" panose="020B0604020202020204" pitchFamily="34" charset="0"/>
                        <a:cs typeface="Arial" panose="020B0604020202020204" pitchFamily="34" charset="0"/>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dirty="0" smtClean="0">
                          <a:solidFill>
                            <a:srgbClr val="FF0000"/>
                          </a:solidFill>
                          <a:latin typeface="Arial" panose="020B0604020202020204" pitchFamily="34" charset="0"/>
                          <a:cs typeface="Arial" panose="020B0604020202020204" pitchFamily="34" charset="0"/>
                        </a:rPr>
                        <a:t>3</a:t>
                      </a:r>
                    </a:p>
                    <a:p>
                      <a:pPr algn="ctr"/>
                      <a:r>
                        <a:rPr lang="en-US" sz="1100" b="1" dirty="0" smtClean="0">
                          <a:solidFill>
                            <a:srgbClr val="FF0000"/>
                          </a:solidFill>
                          <a:latin typeface="Arial" panose="020B0604020202020204" pitchFamily="34" charset="0"/>
                          <a:cs typeface="Arial" panose="020B0604020202020204" pitchFamily="34" charset="0"/>
                        </a:rPr>
                        <a:t>------&gt;</a:t>
                      </a: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1100" b="1" dirty="0" smtClean="0">
                          <a:solidFill>
                            <a:srgbClr val="FF0000"/>
                          </a:solidFill>
                          <a:latin typeface="Arial" panose="020B0604020202020204" pitchFamily="34" charset="0"/>
                          <a:cs typeface="Arial" panose="020B0604020202020204" pitchFamily="34" charset="0"/>
                        </a:rPr>
                        <a:t>387.28 g/mol</a:t>
                      </a:r>
                      <a:endParaRPr lang="en-US" sz="1100" b="1" dirty="0">
                        <a:solidFill>
                          <a:srgbClr val="FF0000"/>
                        </a:solidFill>
                        <a:latin typeface="Arial" panose="020B0604020202020204" pitchFamily="34" charset="0"/>
                        <a:cs typeface="Arial" panose="020B0604020202020204" pitchFamily="34" charset="0"/>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508623714"/>
              </p:ext>
            </p:extLst>
          </p:nvPr>
        </p:nvGraphicFramePr>
        <p:xfrm>
          <a:off x="502920" y="4995863"/>
          <a:ext cx="5852161" cy="1220724"/>
        </p:xfrm>
        <a:graphic>
          <a:graphicData uri="http://schemas.openxmlformats.org/drawingml/2006/table">
            <a:tbl>
              <a:tblPr>
                <a:tableStyleId>{5C22544A-7EE6-4342-B048-85BDC9FD1C3A}</a:tableStyleId>
              </a:tblPr>
              <a:tblGrid>
                <a:gridCol w="836023"/>
                <a:gridCol w="836023"/>
                <a:gridCol w="836023"/>
                <a:gridCol w="836023"/>
                <a:gridCol w="836023"/>
                <a:gridCol w="836023"/>
                <a:gridCol w="836023"/>
              </a:tblGrid>
              <a:tr h="274320">
                <a:tc>
                  <a:txBody>
                    <a:bodyPr/>
                    <a:lstStyle/>
                    <a:p>
                      <a:pPr algn="ctr" fontAlgn="ctr"/>
                      <a:r>
                        <a:rPr lang="en-US" sz="1100" b="1" u="none" strike="noStrike" dirty="0">
                          <a:solidFill>
                            <a:srgbClr val="FF0000"/>
                          </a:solidFill>
                          <a:effectLst/>
                          <a:latin typeface="Arial" panose="020B0604020202020204" pitchFamily="34" charset="0"/>
                          <a:cs typeface="Arial" panose="020B0604020202020204" pitchFamily="34" charset="0"/>
                        </a:rPr>
                        <a:t>element</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ctr"/>
                      <a:r>
                        <a:rPr lang="en-US" sz="1100" b="1" u="none" strike="noStrike">
                          <a:solidFill>
                            <a:srgbClr val="FF0000"/>
                          </a:solidFill>
                          <a:effectLst/>
                          <a:latin typeface="Arial" panose="020B0604020202020204" pitchFamily="34" charset="0"/>
                          <a:cs typeface="Arial" panose="020B0604020202020204" pitchFamily="34" charset="0"/>
                        </a:rPr>
                        <a:t>mass in </a:t>
                      </a:r>
                      <a:br>
                        <a:rPr lang="en-US" sz="1100" b="1" u="none" strike="noStrike">
                          <a:solidFill>
                            <a:srgbClr val="FF0000"/>
                          </a:solidFill>
                          <a:effectLst/>
                          <a:latin typeface="Arial" panose="020B0604020202020204" pitchFamily="34" charset="0"/>
                          <a:cs typeface="Arial" panose="020B0604020202020204" pitchFamily="34" charset="0"/>
                        </a:rPr>
                      </a:br>
                      <a:r>
                        <a:rPr lang="en-US" sz="1100" b="1" u="none" strike="noStrike">
                          <a:solidFill>
                            <a:srgbClr val="FF0000"/>
                          </a:solidFill>
                          <a:effectLst/>
                          <a:latin typeface="Arial" panose="020B0604020202020204" pitchFamily="34" charset="0"/>
                          <a:cs typeface="Arial" panose="020B0604020202020204" pitchFamily="34" charset="0"/>
                        </a:rPr>
                        <a:t>100 g </a:t>
                      </a:r>
                      <a:endParaRPr lang="en-US" sz="1100" b="1" i="0" u="none" strike="noStrike">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ctr"/>
                      <a:r>
                        <a:rPr lang="en-US" sz="1100" b="1" u="none" strike="noStrike">
                          <a:solidFill>
                            <a:srgbClr val="FF0000"/>
                          </a:solidFill>
                          <a:effectLst/>
                          <a:latin typeface="Arial" panose="020B0604020202020204" pitchFamily="34" charset="0"/>
                          <a:cs typeface="Arial" panose="020B0604020202020204" pitchFamily="34" charset="0"/>
                        </a:rPr>
                        <a:t>atomic mass</a:t>
                      </a:r>
                      <a:endParaRPr lang="en-US" sz="1100" b="1" i="0" u="none" strike="noStrike">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ctr"/>
                      <a:r>
                        <a:rPr lang="en-US" sz="1100" b="1" u="none" strike="noStrike" dirty="0">
                          <a:solidFill>
                            <a:srgbClr val="FF0000"/>
                          </a:solidFill>
                          <a:effectLst/>
                          <a:latin typeface="Arial" panose="020B0604020202020204" pitchFamily="34" charset="0"/>
                          <a:cs typeface="Arial" panose="020B0604020202020204" pitchFamily="34" charset="0"/>
                        </a:rPr>
                        <a:t>mol in </a:t>
                      </a:r>
                      <a:endParaRPr lang="en-US" sz="1100" b="1" u="none" strike="noStrike" dirty="0" smtClean="0">
                        <a:solidFill>
                          <a:srgbClr val="FF0000"/>
                        </a:solidFill>
                        <a:effectLst/>
                        <a:latin typeface="Arial" panose="020B0604020202020204" pitchFamily="34" charset="0"/>
                        <a:cs typeface="Arial" panose="020B0604020202020204" pitchFamily="34" charset="0"/>
                      </a:endParaRPr>
                    </a:p>
                    <a:p>
                      <a:pPr algn="ctr" fontAlgn="ctr"/>
                      <a:r>
                        <a:rPr lang="en-US" sz="1100" b="1" u="none" strike="noStrike" dirty="0" smtClean="0">
                          <a:solidFill>
                            <a:srgbClr val="FF0000"/>
                          </a:solidFill>
                          <a:effectLst/>
                          <a:latin typeface="Arial" panose="020B0604020202020204" pitchFamily="34" charset="0"/>
                          <a:cs typeface="Arial" panose="020B0604020202020204" pitchFamily="34" charset="0"/>
                        </a:rPr>
                        <a:t>100 </a:t>
                      </a:r>
                      <a:r>
                        <a:rPr lang="en-US" sz="1100" b="1" u="none" strike="noStrike" dirty="0">
                          <a:solidFill>
                            <a:srgbClr val="FF0000"/>
                          </a:solidFill>
                          <a:effectLst/>
                          <a:latin typeface="Arial" panose="020B0604020202020204" pitchFamily="34" charset="0"/>
                          <a:cs typeface="Arial" panose="020B0604020202020204" pitchFamily="34" charset="0"/>
                        </a:rPr>
                        <a:t>g</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ctr"/>
                      <a:r>
                        <a:rPr lang="en-US" sz="1100" b="1" u="none" strike="noStrike">
                          <a:solidFill>
                            <a:srgbClr val="FF0000"/>
                          </a:solidFill>
                          <a:effectLst/>
                          <a:latin typeface="Arial" panose="020B0604020202020204" pitchFamily="34" charset="0"/>
                          <a:cs typeface="Arial" panose="020B0604020202020204" pitchFamily="34" charset="0"/>
                        </a:rPr>
                        <a:t>normalized</a:t>
                      </a:r>
                      <a:endParaRPr lang="en-US" sz="1100" b="1" i="0" u="none" strike="noStrike">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ctr"/>
                      <a:r>
                        <a:rPr lang="en-US" sz="1100" b="1" u="none" strike="noStrike" dirty="0">
                          <a:solidFill>
                            <a:srgbClr val="FF0000"/>
                          </a:solidFill>
                          <a:effectLst/>
                          <a:latin typeface="Arial" panose="020B0604020202020204" pitchFamily="34" charset="0"/>
                          <a:cs typeface="Arial" panose="020B0604020202020204" pitchFamily="34" charset="0"/>
                        </a:rPr>
                        <a:t>multiplied (if </a:t>
                      </a:r>
                      <a:r>
                        <a:rPr lang="en-US" sz="1100" b="1" u="none" strike="noStrike" dirty="0" smtClean="0">
                          <a:solidFill>
                            <a:srgbClr val="FF0000"/>
                          </a:solidFill>
                          <a:effectLst/>
                          <a:latin typeface="Arial" panose="020B0604020202020204" pitchFamily="34" charset="0"/>
                          <a:cs typeface="Arial" panose="020B0604020202020204" pitchFamily="34" charset="0"/>
                        </a:rPr>
                        <a:t>needed)</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ctr"/>
                      <a:r>
                        <a:rPr lang="en-US" sz="1100" b="1" u="none" strike="noStrike">
                          <a:solidFill>
                            <a:srgbClr val="FF0000"/>
                          </a:solidFill>
                          <a:effectLst/>
                          <a:latin typeface="Arial" panose="020B0604020202020204" pitchFamily="34" charset="0"/>
                          <a:cs typeface="Arial" panose="020B0604020202020204" pitchFamily="34" charset="0"/>
                        </a:rPr>
                        <a:t>rounded</a:t>
                      </a:r>
                      <a:endParaRPr lang="en-US" sz="1100" b="1" i="0" u="none" strike="noStrike">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r>
              <a:tr h="219456">
                <a:tc>
                  <a:txBody>
                    <a:bodyPr/>
                    <a:lstStyle/>
                    <a:p>
                      <a:pPr algn="ctr" fontAlgn="ctr"/>
                      <a:r>
                        <a:rPr lang="en-US" sz="1100" b="1" u="none" strike="noStrike" dirty="0">
                          <a:solidFill>
                            <a:srgbClr val="FF0000"/>
                          </a:solidFill>
                          <a:effectLst/>
                          <a:latin typeface="Arial" panose="020B0604020202020204" pitchFamily="34" charset="0"/>
                          <a:cs typeface="Arial" panose="020B0604020202020204" pitchFamily="34" charset="0"/>
                        </a:rPr>
                        <a:t>N</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ctr"/>
                      <a:r>
                        <a:rPr lang="en-US" sz="1100" b="1" u="none" strike="noStrike" dirty="0">
                          <a:solidFill>
                            <a:srgbClr val="FF0000"/>
                          </a:solidFill>
                          <a:effectLst/>
                          <a:latin typeface="Arial" panose="020B0604020202020204" pitchFamily="34" charset="0"/>
                          <a:cs typeface="Arial" panose="020B0604020202020204" pitchFamily="34" charset="0"/>
                        </a:rPr>
                        <a:t>22.567</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ctr"/>
                      <a:r>
                        <a:rPr lang="en-US" sz="1100" b="1" u="none" strike="noStrike">
                          <a:solidFill>
                            <a:srgbClr val="FF0000"/>
                          </a:solidFill>
                          <a:effectLst/>
                          <a:latin typeface="Arial" panose="020B0604020202020204" pitchFamily="34" charset="0"/>
                          <a:cs typeface="Arial" panose="020B0604020202020204" pitchFamily="34" charset="0"/>
                        </a:rPr>
                        <a:t>14.001</a:t>
                      </a:r>
                      <a:endParaRPr lang="en-US" sz="1100" b="1" i="0" u="none" strike="noStrike">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ctr"/>
                      <a:r>
                        <a:rPr lang="en-US" sz="1100" b="1" u="none" strike="noStrike">
                          <a:solidFill>
                            <a:srgbClr val="FF0000"/>
                          </a:solidFill>
                          <a:effectLst/>
                          <a:latin typeface="Arial" panose="020B0604020202020204" pitchFamily="34" charset="0"/>
                          <a:cs typeface="Arial" panose="020B0604020202020204" pitchFamily="34" charset="0"/>
                        </a:rPr>
                        <a:t>1.612</a:t>
                      </a:r>
                      <a:endParaRPr lang="en-US" sz="1100" b="1" i="0" u="none" strike="noStrike">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ctr"/>
                      <a:r>
                        <a:rPr lang="en-US" sz="1100" b="1" u="none" strike="noStrike">
                          <a:solidFill>
                            <a:srgbClr val="FF0000"/>
                          </a:solidFill>
                          <a:effectLst/>
                          <a:latin typeface="Arial" panose="020B0604020202020204" pitchFamily="34" charset="0"/>
                          <a:cs typeface="Arial" panose="020B0604020202020204" pitchFamily="34" charset="0"/>
                        </a:rPr>
                        <a:t>1.000</a:t>
                      </a:r>
                      <a:endParaRPr lang="en-US" sz="1100" b="1" i="0" u="none" strike="noStrike">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ctr"/>
                      <a:endParaRPr lang="en-US" sz="1100" b="1" i="0" u="none" strike="noStrike">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ctr"/>
                      <a:endParaRPr lang="en-US" sz="1100" b="1" i="0" u="none" strike="noStrike">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r>
              <a:tr h="219456">
                <a:tc>
                  <a:txBody>
                    <a:bodyPr/>
                    <a:lstStyle/>
                    <a:p>
                      <a:pPr algn="ctr" fontAlgn="ctr"/>
                      <a:r>
                        <a:rPr lang="en-US" sz="1100" b="1" u="none" strike="noStrike" dirty="0">
                          <a:solidFill>
                            <a:srgbClr val="FF0000"/>
                          </a:solidFill>
                          <a:effectLst/>
                          <a:latin typeface="Arial" panose="020B0604020202020204" pitchFamily="34" charset="0"/>
                          <a:cs typeface="Arial" panose="020B0604020202020204" pitchFamily="34" charset="0"/>
                        </a:rPr>
                        <a:t>H</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ctr"/>
                      <a:r>
                        <a:rPr lang="en-US" sz="1100" b="1" u="none" strike="noStrike" dirty="0">
                          <a:solidFill>
                            <a:srgbClr val="FF0000"/>
                          </a:solidFill>
                          <a:effectLst/>
                          <a:latin typeface="Arial" panose="020B0604020202020204" pitchFamily="34" charset="0"/>
                          <a:cs typeface="Arial" panose="020B0604020202020204" pitchFamily="34" charset="0"/>
                        </a:rPr>
                        <a:t>6.499</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ctr"/>
                      <a:r>
                        <a:rPr lang="en-US" sz="1100" b="1" u="none" strike="noStrike" dirty="0">
                          <a:solidFill>
                            <a:srgbClr val="FF0000"/>
                          </a:solidFill>
                          <a:effectLst/>
                          <a:latin typeface="Arial" panose="020B0604020202020204" pitchFamily="34" charset="0"/>
                          <a:cs typeface="Arial" panose="020B0604020202020204" pitchFamily="34" charset="0"/>
                        </a:rPr>
                        <a:t>1.008</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ctr"/>
                      <a:r>
                        <a:rPr lang="en-US" sz="1100" b="1" u="none" strike="noStrike" dirty="0">
                          <a:solidFill>
                            <a:srgbClr val="FF0000"/>
                          </a:solidFill>
                          <a:effectLst/>
                          <a:latin typeface="Arial" panose="020B0604020202020204" pitchFamily="34" charset="0"/>
                          <a:cs typeface="Arial" panose="020B0604020202020204" pitchFamily="34" charset="0"/>
                        </a:rPr>
                        <a:t>6.447</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ctr"/>
                      <a:r>
                        <a:rPr lang="en-US" sz="1100" b="1" u="none" strike="noStrike">
                          <a:solidFill>
                            <a:srgbClr val="FF0000"/>
                          </a:solidFill>
                          <a:effectLst/>
                          <a:latin typeface="Arial" panose="020B0604020202020204" pitchFamily="34" charset="0"/>
                          <a:cs typeface="Arial" panose="020B0604020202020204" pitchFamily="34" charset="0"/>
                        </a:rPr>
                        <a:t>4.000</a:t>
                      </a:r>
                      <a:endParaRPr lang="en-US" sz="1100" b="1" i="0" u="none" strike="noStrike">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ctr"/>
                      <a:endParaRPr lang="en-US" sz="1100" b="1" i="0" u="none" strike="noStrike">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ctr"/>
                      <a:endParaRPr lang="en-US" sz="1100" b="1" i="0" u="none" strike="noStrike">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r>
              <a:tr h="219456">
                <a:tc>
                  <a:txBody>
                    <a:bodyPr/>
                    <a:lstStyle/>
                    <a:p>
                      <a:pPr algn="ctr" fontAlgn="ctr"/>
                      <a:r>
                        <a:rPr lang="en-US" sz="1100" b="1" u="none" strike="noStrike">
                          <a:solidFill>
                            <a:srgbClr val="FF0000"/>
                          </a:solidFill>
                          <a:effectLst/>
                          <a:latin typeface="Arial" panose="020B0604020202020204" pitchFamily="34" charset="0"/>
                          <a:cs typeface="Arial" panose="020B0604020202020204" pitchFamily="34" charset="0"/>
                        </a:rPr>
                        <a:t>C</a:t>
                      </a:r>
                      <a:endParaRPr lang="en-US" sz="1100" b="1" i="0" u="none" strike="noStrike">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ctr"/>
                      <a:r>
                        <a:rPr lang="en-US" sz="1100" b="1" u="none" strike="noStrike" dirty="0">
                          <a:solidFill>
                            <a:srgbClr val="FF0000"/>
                          </a:solidFill>
                          <a:effectLst/>
                          <a:latin typeface="Arial" panose="020B0604020202020204" pitchFamily="34" charset="0"/>
                          <a:cs typeface="Arial" panose="020B0604020202020204" pitchFamily="34" charset="0"/>
                        </a:rPr>
                        <a:t>19.359</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ctr"/>
                      <a:r>
                        <a:rPr lang="en-US" sz="1100" b="1" u="none" strike="noStrike" dirty="0">
                          <a:solidFill>
                            <a:srgbClr val="FF0000"/>
                          </a:solidFill>
                          <a:effectLst/>
                          <a:latin typeface="Arial" panose="020B0604020202020204" pitchFamily="34" charset="0"/>
                          <a:cs typeface="Arial" panose="020B0604020202020204" pitchFamily="34" charset="0"/>
                        </a:rPr>
                        <a:t>12.011</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ctr"/>
                      <a:r>
                        <a:rPr lang="en-US" sz="1100" b="1" u="none" strike="noStrike" dirty="0">
                          <a:solidFill>
                            <a:srgbClr val="FF0000"/>
                          </a:solidFill>
                          <a:effectLst/>
                          <a:latin typeface="Arial" panose="020B0604020202020204" pitchFamily="34" charset="0"/>
                          <a:cs typeface="Arial" panose="020B0604020202020204" pitchFamily="34" charset="0"/>
                        </a:rPr>
                        <a:t>1.612</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ctr"/>
                      <a:r>
                        <a:rPr lang="en-US" sz="1100" b="1" u="none" strike="noStrike" dirty="0">
                          <a:solidFill>
                            <a:srgbClr val="FF0000"/>
                          </a:solidFill>
                          <a:effectLst/>
                          <a:latin typeface="Arial" panose="020B0604020202020204" pitchFamily="34" charset="0"/>
                          <a:cs typeface="Arial" panose="020B0604020202020204" pitchFamily="34" charset="0"/>
                        </a:rPr>
                        <a:t>1.000</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ctr"/>
                      <a:endParaRPr lang="en-US" sz="1100" b="1" i="0" u="none" strike="noStrike">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ctr"/>
                      <a:endParaRPr lang="en-US" sz="1100" b="1" i="0" u="none" strike="noStrike">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r>
              <a:tr h="219456">
                <a:tc>
                  <a:txBody>
                    <a:bodyPr/>
                    <a:lstStyle/>
                    <a:p>
                      <a:pPr algn="ctr" fontAlgn="ctr"/>
                      <a:r>
                        <a:rPr lang="en-US" sz="1100" b="1" u="none" strike="noStrike">
                          <a:solidFill>
                            <a:srgbClr val="FF0000"/>
                          </a:solidFill>
                          <a:effectLst/>
                          <a:latin typeface="Arial" panose="020B0604020202020204" pitchFamily="34" charset="0"/>
                          <a:cs typeface="Arial" panose="020B0604020202020204" pitchFamily="34" charset="0"/>
                        </a:rPr>
                        <a:t>O</a:t>
                      </a:r>
                      <a:endParaRPr lang="en-US" sz="1100" b="1" i="0" u="none" strike="noStrike">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ctr"/>
                      <a:r>
                        <a:rPr lang="en-US" sz="1100" b="1" u="none" strike="noStrike">
                          <a:solidFill>
                            <a:srgbClr val="FF0000"/>
                          </a:solidFill>
                          <a:effectLst/>
                          <a:latin typeface="Arial" panose="020B0604020202020204" pitchFamily="34" charset="0"/>
                          <a:cs typeface="Arial" panose="020B0604020202020204" pitchFamily="34" charset="0"/>
                        </a:rPr>
                        <a:t>51.575</a:t>
                      </a:r>
                      <a:endParaRPr lang="en-US" sz="1100" b="1" i="0" u="none" strike="noStrike">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ctr"/>
                      <a:r>
                        <a:rPr lang="en-US" sz="1100" b="1" u="none" strike="noStrike">
                          <a:solidFill>
                            <a:srgbClr val="FF0000"/>
                          </a:solidFill>
                          <a:effectLst/>
                          <a:latin typeface="Arial" panose="020B0604020202020204" pitchFamily="34" charset="0"/>
                          <a:cs typeface="Arial" panose="020B0604020202020204" pitchFamily="34" charset="0"/>
                        </a:rPr>
                        <a:t>15.999</a:t>
                      </a:r>
                      <a:endParaRPr lang="en-US" sz="1100" b="1" i="0" u="none" strike="noStrike">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ctr"/>
                      <a:r>
                        <a:rPr lang="en-US" sz="1100" b="1" u="none" strike="noStrike" dirty="0">
                          <a:solidFill>
                            <a:srgbClr val="FF0000"/>
                          </a:solidFill>
                          <a:effectLst/>
                          <a:latin typeface="Arial" panose="020B0604020202020204" pitchFamily="34" charset="0"/>
                          <a:cs typeface="Arial" panose="020B0604020202020204" pitchFamily="34" charset="0"/>
                        </a:rPr>
                        <a:t>3.224</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ctr"/>
                      <a:r>
                        <a:rPr lang="en-US" sz="1100" b="1" u="none" strike="noStrike" dirty="0">
                          <a:solidFill>
                            <a:srgbClr val="FF0000"/>
                          </a:solidFill>
                          <a:effectLst/>
                          <a:latin typeface="Arial" panose="020B0604020202020204" pitchFamily="34" charset="0"/>
                          <a:cs typeface="Arial" panose="020B0604020202020204" pitchFamily="34" charset="0"/>
                        </a:rPr>
                        <a:t>2.000</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ct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fontAlgn="ct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313336480"/>
              </p:ext>
            </p:extLst>
          </p:nvPr>
        </p:nvGraphicFramePr>
        <p:xfrm>
          <a:off x="1188721" y="7824654"/>
          <a:ext cx="4480559" cy="1197864"/>
        </p:xfrm>
        <a:graphic>
          <a:graphicData uri="http://schemas.openxmlformats.org/drawingml/2006/table">
            <a:tbl>
              <a:tblPr>
                <a:tableStyleId>{5C22544A-7EE6-4342-B048-85BDC9FD1C3A}</a:tableStyleId>
              </a:tblPr>
              <a:tblGrid>
                <a:gridCol w="1702112"/>
                <a:gridCol w="926149"/>
                <a:gridCol w="926149"/>
                <a:gridCol w="926149"/>
              </a:tblGrid>
              <a:tr h="219456">
                <a:tc>
                  <a:txBody>
                    <a:bodyPr/>
                    <a:lstStyle/>
                    <a:p>
                      <a:pPr algn="ctr" fontAlgn="ctr"/>
                      <a:r>
                        <a:rPr lang="en-US" sz="1100" b="1" u="none" strike="noStrike" dirty="0">
                          <a:solidFill>
                            <a:srgbClr val="FF0000"/>
                          </a:solidFill>
                          <a:effectLst/>
                          <a:latin typeface="Arial" panose="020B0604020202020204" pitchFamily="34" charset="0"/>
                          <a:cs typeface="Arial" panose="020B0604020202020204" pitchFamily="34" charset="0"/>
                        </a:rPr>
                        <a:t>Substance</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1" u="none" strike="noStrike" dirty="0">
                          <a:solidFill>
                            <a:srgbClr val="FF0000"/>
                          </a:solidFill>
                          <a:effectLst/>
                          <a:latin typeface="Arial" panose="020B0604020202020204" pitchFamily="34" charset="0"/>
                          <a:cs typeface="Arial" panose="020B0604020202020204" pitchFamily="34" charset="0"/>
                        </a:rPr>
                        <a:t>Mass (g)</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1" u="none" strike="noStrike" dirty="0">
                          <a:solidFill>
                            <a:srgbClr val="FF0000"/>
                          </a:solidFill>
                          <a:effectLst/>
                          <a:latin typeface="Arial" panose="020B0604020202020204" pitchFamily="34" charset="0"/>
                          <a:cs typeface="Arial" panose="020B0604020202020204" pitchFamily="34" charset="0"/>
                        </a:rPr>
                        <a:t>Molar Mass</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1" u="none" strike="noStrike" dirty="0">
                          <a:solidFill>
                            <a:srgbClr val="FF0000"/>
                          </a:solidFill>
                          <a:effectLst/>
                          <a:latin typeface="Arial" panose="020B0604020202020204" pitchFamily="34" charset="0"/>
                          <a:cs typeface="Arial" panose="020B0604020202020204" pitchFamily="34" charset="0"/>
                        </a:rPr>
                        <a:t>Mol</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r>
              <a:tr h="219456">
                <a:tc>
                  <a:txBody>
                    <a:bodyPr/>
                    <a:lstStyle/>
                    <a:p>
                      <a:pPr algn="ctr" fontAlgn="ctr"/>
                      <a:r>
                        <a:rPr lang="en-US" sz="1100" b="1" u="none" strike="noStrike" dirty="0">
                          <a:solidFill>
                            <a:srgbClr val="FF0000"/>
                          </a:solidFill>
                          <a:effectLst/>
                          <a:latin typeface="Arial" panose="020B0604020202020204" pitchFamily="34" charset="0"/>
                          <a:cs typeface="Arial" panose="020B0604020202020204" pitchFamily="34" charset="0"/>
                        </a:rPr>
                        <a:t>(</a:t>
                      </a:r>
                      <a:r>
                        <a:rPr lang="en-US" sz="1100" b="1" u="none" strike="noStrike" dirty="0" smtClean="0">
                          <a:solidFill>
                            <a:srgbClr val="FF0000"/>
                          </a:solidFill>
                          <a:effectLst/>
                          <a:latin typeface="Arial" panose="020B0604020202020204" pitchFamily="34" charset="0"/>
                          <a:cs typeface="Arial" panose="020B0604020202020204" pitchFamily="34" charset="0"/>
                        </a:rPr>
                        <a:t>NH</a:t>
                      </a:r>
                      <a:r>
                        <a:rPr lang="en-US" sz="1400" b="1" u="none" strike="noStrike" baseline="-25000" dirty="0" smtClean="0">
                          <a:solidFill>
                            <a:srgbClr val="FF0000"/>
                          </a:solidFill>
                          <a:effectLst/>
                          <a:latin typeface="Arial" panose="020B0604020202020204" pitchFamily="34" charset="0"/>
                          <a:cs typeface="Arial" panose="020B0604020202020204" pitchFamily="34" charset="0"/>
                        </a:rPr>
                        <a:t>4</a:t>
                      </a:r>
                      <a:r>
                        <a:rPr lang="en-US" sz="1100" b="1" u="none" strike="noStrike" dirty="0" smtClean="0">
                          <a:solidFill>
                            <a:srgbClr val="FF0000"/>
                          </a:solidFill>
                          <a:effectLst/>
                          <a:latin typeface="Arial" panose="020B0604020202020204" pitchFamily="34" charset="0"/>
                          <a:cs typeface="Arial" panose="020B0604020202020204" pitchFamily="34" charset="0"/>
                        </a:rPr>
                        <a:t>)</a:t>
                      </a:r>
                      <a:r>
                        <a:rPr lang="en-US" sz="1400" b="1" u="none" strike="noStrike" baseline="-25000" dirty="0" smtClean="0">
                          <a:solidFill>
                            <a:srgbClr val="FF0000"/>
                          </a:solidFill>
                          <a:effectLst/>
                          <a:latin typeface="Arial" panose="020B0604020202020204" pitchFamily="34" charset="0"/>
                          <a:cs typeface="Arial" panose="020B0604020202020204" pitchFamily="34" charset="0"/>
                        </a:rPr>
                        <a:t>2</a:t>
                      </a:r>
                      <a:r>
                        <a:rPr lang="en-US" sz="1100" b="1" u="none" strike="noStrike" dirty="0" smtClean="0">
                          <a:solidFill>
                            <a:srgbClr val="FF0000"/>
                          </a:solidFill>
                          <a:effectLst/>
                          <a:latin typeface="Arial" panose="020B0604020202020204" pitchFamily="34" charset="0"/>
                          <a:cs typeface="Arial" panose="020B0604020202020204" pitchFamily="34" charset="0"/>
                        </a:rPr>
                        <a:t>C</a:t>
                      </a:r>
                      <a:r>
                        <a:rPr lang="en-US" sz="1400" b="1" u="none" strike="noStrike" baseline="-25000" dirty="0" smtClean="0">
                          <a:solidFill>
                            <a:srgbClr val="FF0000"/>
                          </a:solidFill>
                          <a:effectLst/>
                          <a:latin typeface="Arial" panose="020B0604020202020204" pitchFamily="34" charset="0"/>
                          <a:cs typeface="Arial" panose="020B0604020202020204" pitchFamily="34" charset="0"/>
                        </a:rPr>
                        <a:t>2</a:t>
                      </a:r>
                      <a:r>
                        <a:rPr lang="en-US" sz="1100" b="1" u="none" strike="noStrike" dirty="0" smtClean="0">
                          <a:solidFill>
                            <a:srgbClr val="FF0000"/>
                          </a:solidFill>
                          <a:effectLst/>
                          <a:latin typeface="Arial" panose="020B0604020202020204" pitchFamily="34" charset="0"/>
                          <a:cs typeface="Arial" panose="020B0604020202020204" pitchFamily="34" charset="0"/>
                        </a:rPr>
                        <a:t>O</a:t>
                      </a:r>
                      <a:r>
                        <a:rPr lang="en-US" sz="1400" b="1" u="none" strike="noStrike" baseline="-25000" dirty="0" smtClean="0">
                          <a:solidFill>
                            <a:srgbClr val="FF0000"/>
                          </a:solidFill>
                          <a:effectLst/>
                          <a:latin typeface="Arial" panose="020B0604020202020204" pitchFamily="34" charset="0"/>
                          <a:cs typeface="Arial" panose="020B0604020202020204" pitchFamily="34" charset="0"/>
                        </a:rPr>
                        <a:t>4</a:t>
                      </a:r>
                      <a:r>
                        <a:rPr lang="en-US" altLang="en-US" sz="1100" dirty="0" smtClean="0">
                          <a:solidFill>
                            <a:srgbClr val="FF0000"/>
                          </a:solidFill>
                        </a:rPr>
                        <a:t>● </a:t>
                      </a:r>
                      <a:r>
                        <a:rPr lang="en-US" sz="1100" b="1" u="none" strike="noStrike" dirty="0" smtClean="0">
                          <a:solidFill>
                            <a:srgbClr val="FF0000"/>
                          </a:solidFill>
                          <a:effectLst/>
                          <a:latin typeface="Arial" panose="020B0604020202020204" pitchFamily="34" charset="0"/>
                          <a:cs typeface="Arial" panose="020B0604020202020204" pitchFamily="34" charset="0"/>
                        </a:rPr>
                        <a:t>nH</a:t>
                      </a:r>
                      <a:r>
                        <a:rPr lang="en-US" sz="1400" b="1" u="none" strike="noStrike" baseline="-25000" dirty="0" smtClean="0">
                          <a:solidFill>
                            <a:srgbClr val="FF0000"/>
                          </a:solidFill>
                          <a:effectLst/>
                          <a:latin typeface="Arial" panose="020B0604020202020204" pitchFamily="34" charset="0"/>
                          <a:cs typeface="Arial" panose="020B0604020202020204" pitchFamily="34" charset="0"/>
                        </a:rPr>
                        <a:t>2</a:t>
                      </a:r>
                      <a:r>
                        <a:rPr lang="en-US" sz="1100" b="1" u="none" strike="noStrike" dirty="0" smtClean="0">
                          <a:solidFill>
                            <a:srgbClr val="FF0000"/>
                          </a:solidFill>
                          <a:effectLst/>
                          <a:latin typeface="Arial" panose="020B0604020202020204" pitchFamily="34" charset="0"/>
                          <a:cs typeface="Arial" panose="020B0604020202020204" pitchFamily="34" charset="0"/>
                        </a:rPr>
                        <a:t>O</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1" u="none" strike="noStrike" dirty="0">
                          <a:solidFill>
                            <a:srgbClr val="FF0000"/>
                          </a:solidFill>
                          <a:effectLst/>
                          <a:latin typeface="Arial" panose="020B0604020202020204" pitchFamily="34" charset="0"/>
                          <a:cs typeface="Arial" panose="020B0604020202020204" pitchFamily="34" charset="0"/>
                        </a:rPr>
                        <a:t>16.910</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US" sz="1100" b="1" i="0" u="none" strike="noStrike">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US" sz="1100" b="1" i="0" u="none" strike="noStrike">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r>
              <a:tr h="219456">
                <a:tc>
                  <a:txBody>
                    <a:bodyPr/>
                    <a:lstStyle/>
                    <a:p>
                      <a:pPr algn="ctr" fontAlgn="ctr"/>
                      <a:r>
                        <a:rPr lang="en-US" sz="1100" b="1" u="none" strike="noStrike" dirty="0">
                          <a:solidFill>
                            <a:srgbClr val="FF0000"/>
                          </a:solidFill>
                          <a:effectLst/>
                          <a:latin typeface="Arial" panose="020B0604020202020204" pitchFamily="34" charset="0"/>
                          <a:cs typeface="Arial" panose="020B0604020202020204" pitchFamily="34" charset="0"/>
                        </a:rPr>
                        <a:t>(NH</a:t>
                      </a:r>
                      <a:r>
                        <a:rPr lang="en-US" sz="1400" b="1" u="none" strike="noStrike" baseline="-25000" dirty="0">
                          <a:solidFill>
                            <a:srgbClr val="FF0000"/>
                          </a:solidFill>
                          <a:effectLst/>
                          <a:latin typeface="Arial" panose="020B0604020202020204" pitchFamily="34" charset="0"/>
                          <a:cs typeface="Arial" panose="020B0604020202020204" pitchFamily="34" charset="0"/>
                        </a:rPr>
                        <a:t>4</a:t>
                      </a:r>
                      <a:r>
                        <a:rPr lang="en-US" sz="1100" b="1" u="none" strike="noStrike" dirty="0">
                          <a:solidFill>
                            <a:srgbClr val="FF0000"/>
                          </a:solidFill>
                          <a:effectLst/>
                          <a:latin typeface="Arial" panose="020B0604020202020204" pitchFamily="34" charset="0"/>
                          <a:cs typeface="Arial" panose="020B0604020202020204" pitchFamily="34" charset="0"/>
                        </a:rPr>
                        <a:t>)</a:t>
                      </a:r>
                      <a:r>
                        <a:rPr lang="en-US" sz="1400" b="1" u="none" strike="noStrike" baseline="-25000" dirty="0">
                          <a:solidFill>
                            <a:srgbClr val="FF0000"/>
                          </a:solidFill>
                          <a:effectLst/>
                          <a:latin typeface="Arial" panose="020B0604020202020204" pitchFamily="34" charset="0"/>
                          <a:cs typeface="Arial" panose="020B0604020202020204" pitchFamily="34" charset="0"/>
                        </a:rPr>
                        <a:t>2</a:t>
                      </a:r>
                      <a:r>
                        <a:rPr lang="en-US" sz="1100" b="1" u="none" strike="noStrike" dirty="0">
                          <a:solidFill>
                            <a:srgbClr val="FF0000"/>
                          </a:solidFill>
                          <a:effectLst/>
                          <a:latin typeface="Arial" panose="020B0604020202020204" pitchFamily="34" charset="0"/>
                          <a:cs typeface="Arial" panose="020B0604020202020204" pitchFamily="34" charset="0"/>
                        </a:rPr>
                        <a:t>C</a:t>
                      </a:r>
                      <a:r>
                        <a:rPr lang="en-US" sz="1400" b="1" u="none" strike="noStrike" baseline="-25000" dirty="0">
                          <a:solidFill>
                            <a:srgbClr val="FF0000"/>
                          </a:solidFill>
                          <a:effectLst/>
                          <a:latin typeface="Arial" panose="020B0604020202020204" pitchFamily="34" charset="0"/>
                          <a:cs typeface="Arial" panose="020B0604020202020204" pitchFamily="34" charset="0"/>
                        </a:rPr>
                        <a:t>2</a:t>
                      </a:r>
                      <a:r>
                        <a:rPr lang="en-US" sz="1100" b="1" u="none" strike="noStrike" dirty="0">
                          <a:solidFill>
                            <a:srgbClr val="FF0000"/>
                          </a:solidFill>
                          <a:effectLst/>
                          <a:latin typeface="Arial" panose="020B0604020202020204" pitchFamily="34" charset="0"/>
                          <a:cs typeface="Arial" panose="020B0604020202020204" pitchFamily="34" charset="0"/>
                        </a:rPr>
                        <a:t>O</a:t>
                      </a:r>
                      <a:r>
                        <a:rPr lang="en-US" sz="1400" b="1" u="none" strike="noStrike" baseline="-25000" dirty="0">
                          <a:solidFill>
                            <a:srgbClr val="FF0000"/>
                          </a:solidFill>
                          <a:effectLst/>
                          <a:latin typeface="Arial" panose="020B0604020202020204" pitchFamily="34" charset="0"/>
                          <a:cs typeface="Arial" panose="020B0604020202020204" pitchFamily="34" charset="0"/>
                        </a:rPr>
                        <a:t>4</a:t>
                      </a:r>
                      <a:endParaRPr lang="en-US" sz="1400" b="1" i="0" u="none" strike="noStrike" baseline="-25000"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1" u="none" strike="noStrike" dirty="0">
                          <a:solidFill>
                            <a:srgbClr val="FF0000"/>
                          </a:solidFill>
                          <a:effectLst/>
                          <a:latin typeface="Arial" panose="020B0604020202020204" pitchFamily="34" charset="0"/>
                          <a:cs typeface="Arial" panose="020B0604020202020204" pitchFamily="34" charset="0"/>
                        </a:rPr>
                        <a:t>14.766</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1" u="none" strike="noStrike" dirty="0">
                          <a:solidFill>
                            <a:srgbClr val="FF0000"/>
                          </a:solidFill>
                          <a:effectLst/>
                          <a:latin typeface="Arial" panose="020B0604020202020204" pitchFamily="34" charset="0"/>
                          <a:cs typeface="Arial" panose="020B0604020202020204" pitchFamily="34" charset="0"/>
                        </a:rPr>
                        <a:t>124.084</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1" u="none" strike="noStrike" dirty="0">
                          <a:solidFill>
                            <a:srgbClr val="FF0000"/>
                          </a:solidFill>
                          <a:effectLst/>
                          <a:latin typeface="Arial" panose="020B0604020202020204" pitchFamily="34" charset="0"/>
                          <a:cs typeface="Arial" panose="020B0604020202020204" pitchFamily="34" charset="0"/>
                        </a:rPr>
                        <a:t>0.119</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r>
              <a:tr h="219456">
                <a:tc>
                  <a:txBody>
                    <a:bodyPr/>
                    <a:lstStyle/>
                    <a:p>
                      <a:pPr algn="ctr" fontAlgn="ctr"/>
                      <a:r>
                        <a:rPr lang="en-US" sz="1100" b="1" u="none" strike="noStrike" dirty="0">
                          <a:solidFill>
                            <a:srgbClr val="FF0000"/>
                          </a:solidFill>
                          <a:effectLst/>
                          <a:latin typeface="Arial" panose="020B0604020202020204" pitchFamily="34" charset="0"/>
                          <a:cs typeface="Arial" panose="020B0604020202020204" pitchFamily="34" charset="0"/>
                        </a:rPr>
                        <a:t>nH</a:t>
                      </a:r>
                      <a:r>
                        <a:rPr lang="en-US" sz="1400" b="1" u="none" strike="noStrike" baseline="-25000" dirty="0">
                          <a:solidFill>
                            <a:srgbClr val="FF0000"/>
                          </a:solidFill>
                          <a:effectLst/>
                          <a:latin typeface="Arial" panose="020B0604020202020204" pitchFamily="34" charset="0"/>
                          <a:cs typeface="Arial" panose="020B0604020202020204" pitchFamily="34" charset="0"/>
                        </a:rPr>
                        <a:t>2</a:t>
                      </a:r>
                      <a:r>
                        <a:rPr lang="en-US" sz="1100" b="1" u="none" strike="noStrike" dirty="0">
                          <a:solidFill>
                            <a:srgbClr val="FF0000"/>
                          </a:solidFill>
                          <a:effectLst/>
                          <a:latin typeface="Arial" panose="020B0604020202020204" pitchFamily="34" charset="0"/>
                          <a:cs typeface="Arial" panose="020B0604020202020204" pitchFamily="34" charset="0"/>
                        </a:rPr>
                        <a:t>O</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1" u="none" strike="noStrike">
                          <a:solidFill>
                            <a:srgbClr val="FF0000"/>
                          </a:solidFill>
                          <a:effectLst/>
                          <a:latin typeface="Arial" panose="020B0604020202020204" pitchFamily="34" charset="0"/>
                          <a:cs typeface="Arial" panose="020B0604020202020204" pitchFamily="34" charset="0"/>
                        </a:rPr>
                        <a:t>2.144</a:t>
                      </a:r>
                      <a:endParaRPr lang="en-US" sz="1100" b="1" i="0" u="none" strike="noStrike">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1" u="none" strike="noStrike" dirty="0">
                          <a:solidFill>
                            <a:srgbClr val="FF0000"/>
                          </a:solidFill>
                          <a:effectLst/>
                          <a:latin typeface="Arial" panose="020B0604020202020204" pitchFamily="34" charset="0"/>
                          <a:cs typeface="Arial" panose="020B0604020202020204" pitchFamily="34" charset="0"/>
                        </a:rPr>
                        <a:t>18.015</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1" u="none" strike="noStrike" dirty="0">
                          <a:solidFill>
                            <a:srgbClr val="FF0000"/>
                          </a:solidFill>
                          <a:effectLst/>
                          <a:latin typeface="Arial" panose="020B0604020202020204" pitchFamily="34" charset="0"/>
                          <a:cs typeface="Arial" panose="020B0604020202020204" pitchFamily="34" charset="0"/>
                        </a:rPr>
                        <a:t>0.119</a:t>
                      </a: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r>
              <a:tr h="320040">
                <a:tc gridSpan="4">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100" b="1" i="0" u="none" strike="noStrike" dirty="0" smtClean="0">
                          <a:solidFill>
                            <a:srgbClr val="FF0000"/>
                          </a:solidFill>
                          <a:effectLst/>
                          <a:latin typeface="Arial" panose="020B0604020202020204" pitchFamily="34" charset="0"/>
                          <a:cs typeface="Arial" panose="020B0604020202020204" pitchFamily="34" charset="0"/>
                        </a:rPr>
                        <a:t>The hydrate formula is </a:t>
                      </a:r>
                      <a:r>
                        <a:rPr lang="en-US" sz="1100" b="1" u="none" strike="noStrike" dirty="0" smtClean="0">
                          <a:solidFill>
                            <a:srgbClr val="FF0000"/>
                          </a:solidFill>
                          <a:effectLst/>
                          <a:latin typeface="Arial" panose="020B0604020202020204" pitchFamily="34" charset="0"/>
                          <a:cs typeface="Arial" panose="020B0604020202020204" pitchFamily="34" charset="0"/>
                        </a:rPr>
                        <a:t>(NH</a:t>
                      </a:r>
                      <a:r>
                        <a:rPr lang="en-US" sz="1400" b="1" u="none" strike="noStrike" baseline="-25000" dirty="0" smtClean="0">
                          <a:solidFill>
                            <a:srgbClr val="FF0000"/>
                          </a:solidFill>
                          <a:effectLst/>
                          <a:latin typeface="Arial" panose="020B0604020202020204" pitchFamily="34" charset="0"/>
                          <a:cs typeface="Arial" panose="020B0604020202020204" pitchFamily="34" charset="0"/>
                        </a:rPr>
                        <a:t>4</a:t>
                      </a:r>
                      <a:r>
                        <a:rPr lang="en-US" sz="1100" b="1" u="none" strike="noStrike" dirty="0" smtClean="0">
                          <a:solidFill>
                            <a:srgbClr val="FF0000"/>
                          </a:solidFill>
                          <a:effectLst/>
                          <a:latin typeface="Arial" panose="020B0604020202020204" pitchFamily="34" charset="0"/>
                          <a:cs typeface="Arial" panose="020B0604020202020204" pitchFamily="34" charset="0"/>
                        </a:rPr>
                        <a:t>)</a:t>
                      </a:r>
                      <a:r>
                        <a:rPr lang="en-US" sz="1400" b="1" u="none" strike="noStrike" baseline="-25000" dirty="0" smtClean="0">
                          <a:solidFill>
                            <a:srgbClr val="FF0000"/>
                          </a:solidFill>
                          <a:effectLst/>
                          <a:latin typeface="Arial" panose="020B0604020202020204" pitchFamily="34" charset="0"/>
                          <a:cs typeface="Arial" panose="020B0604020202020204" pitchFamily="34" charset="0"/>
                        </a:rPr>
                        <a:t>2</a:t>
                      </a:r>
                      <a:r>
                        <a:rPr lang="en-US" sz="1100" b="1" u="none" strike="noStrike" dirty="0" smtClean="0">
                          <a:solidFill>
                            <a:srgbClr val="FF0000"/>
                          </a:solidFill>
                          <a:effectLst/>
                          <a:latin typeface="Arial" panose="020B0604020202020204" pitchFamily="34" charset="0"/>
                          <a:cs typeface="Arial" panose="020B0604020202020204" pitchFamily="34" charset="0"/>
                        </a:rPr>
                        <a:t>C</a:t>
                      </a:r>
                      <a:r>
                        <a:rPr lang="en-US" sz="1400" b="1" u="none" strike="noStrike" baseline="-25000" dirty="0" smtClean="0">
                          <a:solidFill>
                            <a:srgbClr val="FF0000"/>
                          </a:solidFill>
                          <a:effectLst/>
                          <a:latin typeface="Arial" panose="020B0604020202020204" pitchFamily="34" charset="0"/>
                          <a:cs typeface="Arial" panose="020B0604020202020204" pitchFamily="34" charset="0"/>
                        </a:rPr>
                        <a:t>2</a:t>
                      </a:r>
                      <a:r>
                        <a:rPr lang="en-US" sz="1100" b="1" u="none" strike="noStrike" dirty="0" smtClean="0">
                          <a:solidFill>
                            <a:srgbClr val="FF0000"/>
                          </a:solidFill>
                          <a:effectLst/>
                          <a:latin typeface="Arial" panose="020B0604020202020204" pitchFamily="34" charset="0"/>
                          <a:cs typeface="Arial" panose="020B0604020202020204" pitchFamily="34" charset="0"/>
                        </a:rPr>
                        <a:t>O</a:t>
                      </a:r>
                      <a:r>
                        <a:rPr lang="en-US" sz="1400" b="1" u="none" strike="noStrike" baseline="-25000" dirty="0" smtClean="0">
                          <a:solidFill>
                            <a:srgbClr val="FF0000"/>
                          </a:solidFill>
                          <a:effectLst/>
                          <a:latin typeface="Arial" panose="020B0604020202020204" pitchFamily="34" charset="0"/>
                          <a:cs typeface="Arial" panose="020B0604020202020204" pitchFamily="34" charset="0"/>
                        </a:rPr>
                        <a:t>4</a:t>
                      </a:r>
                      <a:r>
                        <a:rPr lang="en-US" altLang="en-US" sz="1100" dirty="0" smtClean="0">
                          <a:solidFill>
                            <a:srgbClr val="FF0000"/>
                          </a:solidFill>
                        </a:rPr>
                        <a:t>● </a:t>
                      </a:r>
                      <a:r>
                        <a:rPr lang="en-US" sz="1100" b="1" u="none" strike="noStrike" dirty="0" smtClean="0">
                          <a:solidFill>
                            <a:srgbClr val="FF0000"/>
                          </a:solidFill>
                          <a:effectLst/>
                          <a:latin typeface="Arial" panose="020B0604020202020204" pitchFamily="34" charset="0"/>
                          <a:cs typeface="Arial" panose="020B0604020202020204" pitchFamily="34" charset="0"/>
                        </a:rPr>
                        <a:t>H</a:t>
                      </a:r>
                      <a:r>
                        <a:rPr lang="en-US" sz="1400" b="1" u="none" strike="noStrike" baseline="-25000" dirty="0" smtClean="0">
                          <a:solidFill>
                            <a:srgbClr val="FF0000"/>
                          </a:solidFill>
                          <a:effectLst/>
                          <a:latin typeface="Arial" panose="020B0604020202020204" pitchFamily="34" charset="0"/>
                          <a:cs typeface="Arial" panose="020B0604020202020204" pitchFamily="34" charset="0"/>
                        </a:rPr>
                        <a:t>2</a:t>
                      </a:r>
                      <a:r>
                        <a:rPr lang="en-US" sz="1100" b="1" u="none" strike="noStrike" dirty="0" smtClean="0">
                          <a:solidFill>
                            <a:srgbClr val="FF0000"/>
                          </a:solidFill>
                          <a:effectLst/>
                          <a:latin typeface="Arial" panose="020B0604020202020204" pitchFamily="34" charset="0"/>
                          <a:cs typeface="Arial" panose="020B0604020202020204" pitchFamily="34" charset="0"/>
                        </a:rPr>
                        <a:t>O or </a:t>
                      </a:r>
                      <a:r>
                        <a:rPr lang="en-US" sz="1100" b="1" baseline="0" dirty="0" smtClean="0">
                          <a:solidFill>
                            <a:srgbClr val="FF0000"/>
                          </a:solidFill>
                          <a:latin typeface="Arial" panose="020B0604020202020204" pitchFamily="34" charset="0"/>
                          <a:cs typeface="Arial" panose="020B0604020202020204" pitchFamily="34" charset="0"/>
                        </a:rPr>
                        <a:t>N</a:t>
                      </a:r>
                      <a:r>
                        <a:rPr lang="en-US" sz="1400" b="1" baseline="-25000" dirty="0" smtClean="0">
                          <a:solidFill>
                            <a:srgbClr val="FF0000"/>
                          </a:solidFill>
                          <a:latin typeface="Arial" panose="020B0604020202020204" pitchFamily="34" charset="0"/>
                          <a:cs typeface="Arial" panose="020B0604020202020204" pitchFamily="34" charset="0"/>
                        </a:rPr>
                        <a:t>2</a:t>
                      </a:r>
                      <a:r>
                        <a:rPr lang="en-US" sz="1100" b="1" baseline="0" dirty="0" smtClean="0">
                          <a:solidFill>
                            <a:srgbClr val="FF0000"/>
                          </a:solidFill>
                          <a:latin typeface="Arial" panose="020B0604020202020204" pitchFamily="34" charset="0"/>
                          <a:cs typeface="Arial" panose="020B0604020202020204" pitchFamily="34" charset="0"/>
                        </a:rPr>
                        <a:t>H</a:t>
                      </a:r>
                      <a:r>
                        <a:rPr lang="en-US" sz="1400" b="1" baseline="-25000" dirty="0" smtClean="0">
                          <a:solidFill>
                            <a:srgbClr val="FF0000"/>
                          </a:solidFill>
                          <a:latin typeface="Arial" panose="020B0604020202020204" pitchFamily="34" charset="0"/>
                          <a:cs typeface="Arial" panose="020B0604020202020204" pitchFamily="34" charset="0"/>
                        </a:rPr>
                        <a:t>8</a:t>
                      </a:r>
                      <a:r>
                        <a:rPr lang="en-US" sz="1100" b="1" baseline="0" dirty="0" smtClean="0">
                          <a:solidFill>
                            <a:srgbClr val="FF0000"/>
                          </a:solidFill>
                          <a:latin typeface="Arial" panose="020B0604020202020204" pitchFamily="34" charset="0"/>
                          <a:cs typeface="Arial" panose="020B0604020202020204" pitchFamily="34" charset="0"/>
                        </a:rPr>
                        <a:t>C</a:t>
                      </a:r>
                      <a:r>
                        <a:rPr lang="en-US" sz="1400" b="1" baseline="-25000" dirty="0" smtClean="0">
                          <a:solidFill>
                            <a:srgbClr val="FF0000"/>
                          </a:solidFill>
                          <a:latin typeface="Arial" panose="020B0604020202020204" pitchFamily="34" charset="0"/>
                          <a:cs typeface="Arial" panose="020B0604020202020204" pitchFamily="34" charset="0"/>
                        </a:rPr>
                        <a:t>2</a:t>
                      </a:r>
                      <a:r>
                        <a:rPr lang="en-US" sz="1100" b="1" baseline="0" dirty="0" smtClean="0">
                          <a:solidFill>
                            <a:srgbClr val="FF0000"/>
                          </a:solidFill>
                          <a:latin typeface="Arial" panose="020B0604020202020204" pitchFamily="34" charset="0"/>
                          <a:cs typeface="Arial" panose="020B0604020202020204" pitchFamily="34" charset="0"/>
                        </a:rPr>
                        <a:t>O</a:t>
                      </a:r>
                      <a:r>
                        <a:rPr lang="en-US" sz="1400" b="1" baseline="-25000" dirty="0" smtClean="0">
                          <a:solidFill>
                            <a:srgbClr val="FF0000"/>
                          </a:solidFill>
                          <a:latin typeface="Arial" panose="020B0604020202020204" pitchFamily="34" charset="0"/>
                          <a:cs typeface="Arial" panose="020B0604020202020204" pitchFamily="34" charset="0"/>
                        </a:rPr>
                        <a:t>4</a:t>
                      </a:r>
                      <a:r>
                        <a:rPr lang="en-US" sz="1100" b="1" baseline="-25000" dirty="0" smtClean="0">
                          <a:solidFill>
                            <a:srgbClr val="FF0000"/>
                          </a:solidFill>
                          <a:latin typeface="Arial" panose="020B0604020202020204" pitchFamily="34" charset="0"/>
                          <a:cs typeface="Arial" panose="020B0604020202020204" pitchFamily="34" charset="0"/>
                        </a:rPr>
                        <a:t> </a:t>
                      </a:r>
                      <a:r>
                        <a:rPr lang="en-US" altLang="en-US" sz="1100" dirty="0" smtClean="0">
                          <a:solidFill>
                            <a:srgbClr val="FF0000"/>
                          </a:solidFill>
                        </a:rPr>
                        <a:t>● </a:t>
                      </a:r>
                      <a:r>
                        <a:rPr lang="en-US" sz="1100" b="1" u="none" strike="noStrike" dirty="0" smtClean="0">
                          <a:solidFill>
                            <a:srgbClr val="FF0000"/>
                          </a:solidFill>
                          <a:effectLst/>
                          <a:latin typeface="Arial" panose="020B0604020202020204" pitchFamily="34" charset="0"/>
                          <a:cs typeface="Arial" panose="020B0604020202020204" pitchFamily="34" charset="0"/>
                        </a:rPr>
                        <a:t>H</a:t>
                      </a:r>
                      <a:r>
                        <a:rPr lang="en-US" sz="1400" b="1" u="none" strike="noStrike" baseline="-25000" dirty="0" smtClean="0">
                          <a:solidFill>
                            <a:srgbClr val="FF0000"/>
                          </a:solidFill>
                          <a:effectLst/>
                          <a:latin typeface="Arial" panose="020B0604020202020204" pitchFamily="34" charset="0"/>
                          <a:cs typeface="Arial" panose="020B0604020202020204" pitchFamily="34" charset="0"/>
                        </a:rPr>
                        <a:t>2</a:t>
                      </a:r>
                      <a:r>
                        <a:rPr lang="en-US" sz="1100" b="1" u="none" strike="noStrike" dirty="0" smtClean="0">
                          <a:solidFill>
                            <a:srgbClr val="FF0000"/>
                          </a:solidFill>
                          <a:effectLst/>
                          <a:latin typeface="Arial" panose="020B0604020202020204" pitchFamily="34" charset="0"/>
                          <a:cs typeface="Arial" panose="020B0604020202020204" pitchFamily="34" charset="0"/>
                        </a:rPr>
                        <a:t>O</a:t>
                      </a:r>
                      <a:endParaRPr lang="en-US" sz="1100" b="1" i="0" u="none" strike="noStrike" dirty="0" smtClean="0">
                        <a:solidFill>
                          <a:srgbClr val="FF0000"/>
                        </a:solidFill>
                        <a:effectLst/>
                        <a:latin typeface="Arial" panose="020B0604020202020204" pitchFamily="34" charset="0"/>
                        <a:cs typeface="Arial" panose="020B0604020202020204" pitchFamily="34" charset="0"/>
                      </a:endParaRPr>
                    </a:p>
                  </a:txBody>
                  <a:tcPr marL="7620" marR="7620" marT="7620" marB="0" anchor="b">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1100" b="1" i="0" u="none" strike="noStrike" dirty="0">
                        <a:solidFill>
                          <a:srgbClr val="FF0000"/>
                        </a:solidFill>
                        <a:effectLst/>
                        <a:latin typeface="Arial" panose="020B0604020202020204" pitchFamily="34" charset="0"/>
                        <a:cs typeface="Arial" panose="020B0604020202020204" pitchFamily="34" charset="0"/>
                      </a:endParaRPr>
                    </a:p>
                  </a:txBody>
                  <a:tcPr marL="7620" marR="7620" marT="762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25875927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5278</TotalTime>
  <Words>601</Words>
  <Application>Microsoft Office PowerPoint</Application>
  <PresentationFormat>On-screen Show (4:3)</PresentationFormat>
  <Paragraphs>438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ANSWERS</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sundance235</dc:creator>
  <cp:lastModifiedBy>sundance235</cp:lastModifiedBy>
  <cp:revision>363</cp:revision>
  <cp:lastPrinted>2017-01-27T18:49:20Z</cp:lastPrinted>
  <dcterms:created xsi:type="dcterms:W3CDTF">2012-09-15T16:31:25Z</dcterms:created>
  <dcterms:modified xsi:type="dcterms:W3CDTF">2017-01-31T16:38:52Z</dcterms:modified>
</cp:coreProperties>
</file>