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873" r:id="rId2"/>
    <p:sldId id="880" r:id="rId3"/>
    <p:sldId id="881" r:id="rId4"/>
    <p:sldId id="916" r:id="rId5"/>
    <p:sldId id="878" r:id="rId6"/>
    <p:sldId id="885" r:id="rId7"/>
    <p:sldId id="875" r:id="rId8"/>
    <p:sldId id="917" r:id="rId9"/>
    <p:sldId id="886" r:id="rId10"/>
    <p:sldId id="887" r:id="rId11"/>
    <p:sldId id="888" r:id="rId12"/>
    <p:sldId id="919" r:id="rId13"/>
    <p:sldId id="920" r:id="rId14"/>
    <p:sldId id="921" r:id="rId15"/>
    <p:sldId id="876" r:id="rId16"/>
    <p:sldId id="889" r:id="rId17"/>
    <p:sldId id="890" r:id="rId18"/>
    <p:sldId id="891" r:id="rId19"/>
    <p:sldId id="892" r:id="rId20"/>
    <p:sldId id="893" r:id="rId21"/>
    <p:sldId id="923" r:id="rId22"/>
    <p:sldId id="877" r:id="rId23"/>
    <p:sldId id="894" r:id="rId24"/>
    <p:sldId id="895" r:id="rId25"/>
    <p:sldId id="896" r:id="rId26"/>
    <p:sldId id="897" r:id="rId27"/>
    <p:sldId id="900" r:id="rId28"/>
    <p:sldId id="903" r:id="rId29"/>
    <p:sldId id="902" r:id="rId30"/>
    <p:sldId id="901" r:id="rId31"/>
    <p:sldId id="904" r:id="rId32"/>
    <p:sldId id="905" r:id="rId33"/>
    <p:sldId id="898" r:id="rId34"/>
    <p:sldId id="906" r:id="rId35"/>
    <p:sldId id="907" r:id="rId36"/>
    <p:sldId id="908" r:id="rId37"/>
    <p:sldId id="899" r:id="rId38"/>
    <p:sldId id="910" r:id="rId39"/>
    <p:sldId id="912" r:id="rId40"/>
    <p:sldId id="914" r:id="rId41"/>
    <p:sldId id="915" r:id="rId42"/>
    <p:sldId id="922" r:id="rId43"/>
    <p:sldId id="918" r:id="rId4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5D7"/>
    <a:srgbClr val="66FF33"/>
    <a:srgbClr val="0000FF"/>
    <a:srgbClr val="F2B300"/>
    <a:srgbClr val="FFE499"/>
    <a:srgbClr val="FF9393"/>
    <a:srgbClr val="FFD1D1"/>
    <a:srgbClr val="008A3E"/>
    <a:srgbClr val="66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9500" autoAdjust="0"/>
  </p:normalViewPr>
  <p:slideViewPr>
    <p:cSldViewPr snapToGrid="0">
      <p:cViewPr>
        <p:scale>
          <a:sx n="80" d="100"/>
          <a:sy n="80" d="100"/>
        </p:scale>
        <p:origin x="58" y="13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2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846" cy="46894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25" y="0"/>
            <a:ext cx="3077846" cy="46894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6DD505B6-0968-4BA6-85CA-18F81F702669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931"/>
            <a:ext cx="3077846" cy="46894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25" y="8917931"/>
            <a:ext cx="3077846" cy="46894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71391C68-2FD9-4DD5-962B-40FEF5CCE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0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048" cy="468803"/>
          </a:xfrm>
          <a:prstGeom prst="rect">
            <a:avLst/>
          </a:prstGeom>
        </p:spPr>
        <p:txBody>
          <a:bodyPr vert="horz" lIns="94198" tIns="47099" rIns="94198" bIns="47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7" y="0"/>
            <a:ext cx="3078048" cy="468803"/>
          </a:xfrm>
          <a:prstGeom prst="rect">
            <a:avLst/>
          </a:prstGeom>
        </p:spPr>
        <p:txBody>
          <a:bodyPr vert="horz" lIns="94198" tIns="47099" rIns="94198" bIns="47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8" tIns="47099" rIns="94198" bIns="4709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459838"/>
            <a:ext cx="5681363" cy="4223881"/>
          </a:xfrm>
          <a:prstGeom prst="rect">
            <a:avLst/>
          </a:prstGeom>
        </p:spPr>
        <p:txBody>
          <a:bodyPr vert="horz" lIns="94198" tIns="47099" rIns="94198" bIns="4709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120"/>
            <a:ext cx="3078048" cy="468803"/>
          </a:xfrm>
          <a:prstGeom prst="rect">
            <a:avLst/>
          </a:prstGeom>
        </p:spPr>
        <p:txBody>
          <a:bodyPr vert="horz" lIns="94198" tIns="47099" rIns="94198" bIns="47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7" y="8918120"/>
            <a:ext cx="3078048" cy="468803"/>
          </a:xfrm>
          <a:prstGeom prst="rect">
            <a:avLst/>
          </a:prstGeom>
        </p:spPr>
        <p:txBody>
          <a:bodyPr vert="horz" lIns="94198" tIns="47099" rIns="94198" bIns="47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The Mole - 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323, problems 1-4 </a:t>
            </a:r>
          </a:p>
          <a:p>
            <a:r>
              <a:rPr lang="en-US" dirty="0" smtClean="0"/>
              <a:t>pg 324, problems 5-6</a:t>
            </a:r>
          </a:p>
          <a:p>
            <a:pPr marL="0" indent="0" algn="ctr">
              <a:buNone/>
            </a:pPr>
            <a:r>
              <a:rPr lang="en-US" sz="2800" i="1" dirty="0" smtClean="0"/>
              <a:t>Note: treat "formula units" and "representative particles" the same as "molecules"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1873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208314"/>
            <a:ext cx="9052560" cy="5148943"/>
          </a:xfrm>
        </p:spPr>
        <p:txBody>
          <a:bodyPr>
            <a:normAutofit/>
          </a:bodyPr>
          <a:lstStyle/>
          <a:p>
            <a:pPr marL="576263" indent="-576263">
              <a:spcBef>
                <a:spcPts val="7200"/>
              </a:spcBef>
              <a:buNone/>
            </a:pPr>
            <a:r>
              <a:rPr lang="en-US" sz="2800" dirty="0">
                <a:cs typeface="Arial" panose="020B0604020202020204" pitchFamily="34" charset="0"/>
              </a:rPr>
              <a:t>37)	What is the mass of 3.25 mol of H</a:t>
            </a:r>
            <a:r>
              <a:rPr lang="en-US" sz="3600" baseline="-25000" dirty="0">
                <a:cs typeface="Arial" panose="020B0604020202020204" pitchFamily="34" charset="0"/>
              </a:rPr>
              <a:t>2</a:t>
            </a:r>
            <a:r>
              <a:rPr lang="en-US" sz="2800" dirty="0">
                <a:cs typeface="Arial" panose="020B0604020202020204" pitchFamily="34" charset="0"/>
              </a:rPr>
              <a:t>SO</a:t>
            </a:r>
            <a:r>
              <a:rPr lang="en-US" sz="3600" baseline="-25000" dirty="0">
                <a:cs typeface="Arial" panose="020B0604020202020204" pitchFamily="34" charset="0"/>
              </a:rPr>
              <a:t>4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38)	</a:t>
            </a:r>
            <a:r>
              <a:rPr lang="en-US" sz="2800" dirty="0">
                <a:cs typeface="Arial" panose="020B0604020202020204" pitchFamily="34" charset="0"/>
              </a:rPr>
              <a:t>What is the mass of 4.35 x 10</a:t>
            </a:r>
            <a:r>
              <a:rPr lang="en-US" sz="3600" baseline="30000" dirty="0">
                <a:cs typeface="Arial" panose="020B0604020202020204" pitchFamily="34" charset="0"/>
              </a:rPr>
              <a:t>-2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mol of </a:t>
            </a:r>
            <a:r>
              <a:rPr lang="en-US" sz="2800" dirty="0">
                <a:cs typeface="Arial" panose="020B0604020202020204" pitchFamily="34" charset="0"/>
              </a:rPr>
              <a:t>ZnCl</a:t>
            </a:r>
            <a:r>
              <a:rPr lang="en-US" sz="3600" baseline="-25000" dirty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820" y="1880962"/>
            <a:ext cx="332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98.077 g/mol      319 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0820" y="3348304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136.286 g/mol    5.93 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337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208314"/>
            <a:ext cx="9052560" cy="5148943"/>
          </a:xfrm>
        </p:spPr>
        <p:txBody>
          <a:bodyPr>
            <a:normAutofit/>
          </a:bodyPr>
          <a:lstStyle/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40a)</a:t>
            </a:r>
            <a:r>
              <a:rPr lang="en-US" sz="2800" dirty="0">
                <a:cs typeface="Arial" panose="020B0604020202020204" pitchFamily="34" charset="0"/>
              </a:rPr>
              <a:t>	How many moles in 22.6 g AgNO</a:t>
            </a:r>
            <a:r>
              <a:rPr lang="en-US" sz="3600" baseline="-25000" dirty="0">
                <a:cs typeface="Arial" panose="020B0604020202020204" pitchFamily="34" charset="0"/>
              </a:rPr>
              <a:t>3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40b)	</a:t>
            </a:r>
            <a:r>
              <a:rPr lang="en-US" sz="2800" dirty="0">
                <a:cs typeface="Arial" panose="020B0604020202020204" pitchFamily="34" charset="0"/>
              </a:rPr>
              <a:t>How many moles in 6.50 g ZnSO</a:t>
            </a:r>
            <a:r>
              <a:rPr lang="en-US" sz="3600" baseline="-25000" dirty="0">
                <a:cs typeface="Arial" panose="020B0604020202020204" pitchFamily="34" charset="0"/>
              </a:rPr>
              <a:t>4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40c)</a:t>
            </a:r>
            <a:r>
              <a:rPr lang="en-US" sz="2800" dirty="0">
                <a:cs typeface="Arial" panose="020B0604020202020204" pitchFamily="34" charset="0"/>
              </a:rPr>
              <a:t>	How many mole in 35.0 g of HCl? </a:t>
            </a:r>
          </a:p>
          <a:p>
            <a:pPr marL="576263" indent="-576263">
              <a:spcBef>
                <a:spcPts val="7200"/>
              </a:spcBef>
              <a:buNone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820" y="1826532"/>
            <a:ext cx="3945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169.872 g/mol    0.133 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0820" y="3180687"/>
            <a:ext cx="420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161.441 g/mol    0.0403 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820" y="4534842"/>
            <a:ext cx="385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36.461 g/mol     0.960 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669799"/>
              </p:ext>
            </p:extLst>
          </p:nvPr>
        </p:nvGraphicFramePr>
        <p:xfrm>
          <a:off x="640080" y="2379762"/>
          <a:ext cx="7863841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5213"/>
                <a:gridCol w="1413978"/>
                <a:gridCol w="1413978"/>
                <a:gridCol w="1865336"/>
                <a:gridCol w="1865336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comp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284117" y="1208314"/>
            <a:ext cx="8575766" cy="9919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What is the percent composition of Mg(ClO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36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448324"/>
              </p:ext>
            </p:extLst>
          </p:nvPr>
        </p:nvGraphicFramePr>
        <p:xfrm>
          <a:off x="640080" y="2379762"/>
          <a:ext cx="7863841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5213"/>
                <a:gridCol w="1413978"/>
                <a:gridCol w="1413978"/>
                <a:gridCol w="1865336"/>
                <a:gridCol w="1865336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comp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24.305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35.453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70.906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127.992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223.203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284117" y="1208314"/>
            <a:ext cx="8575766" cy="9919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What is the percent composition of Mg(ClO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98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97030"/>
              </p:ext>
            </p:extLst>
          </p:nvPr>
        </p:nvGraphicFramePr>
        <p:xfrm>
          <a:off x="640080" y="2379762"/>
          <a:ext cx="7863841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5213"/>
                <a:gridCol w="1413978"/>
                <a:gridCol w="1413978"/>
                <a:gridCol w="1865336"/>
                <a:gridCol w="1865336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comp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24.305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10.889%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35.453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70.906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31.767%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127.992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57.3433%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223.203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99.999%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284117" y="1208314"/>
            <a:ext cx="8575766" cy="9919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What is the percent composition of Mg(ClO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3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91440" y="274638"/>
            <a:ext cx="8961120" cy="73183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Identifying Unknowns 1 - 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344, # 54, 56 </a:t>
            </a:r>
            <a:r>
              <a:rPr lang="en-US" sz="2000" dirty="0" smtClean="0">
                <a:solidFill>
                  <a:srgbClr val="FF0000"/>
                </a:solidFill>
              </a:rPr>
              <a:t>(% composition from molar mass)</a:t>
            </a:r>
          </a:p>
          <a:p>
            <a:r>
              <a:rPr lang="en-US" dirty="0"/>
              <a:t>pg </a:t>
            </a:r>
            <a:r>
              <a:rPr lang="en-US" dirty="0" smtClean="0"/>
              <a:t>360, </a:t>
            </a:r>
            <a:r>
              <a:rPr lang="en-US" dirty="0"/>
              <a:t># </a:t>
            </a:r>
            <a:r>
              <a:rPr lang="en-US" dirty="0" smtClean="0"/>
              <a:t>156, 159 </a:t>
            </a:r>
            <a:r>
              <a:rPr lang="en-US" sz="2000" dirty="0">
                <a:solidFill>
                  <a:srgbClr val="FF0000"/>
                </a:solidFill>
              </a:rPr>
              <a:t>(molecular vs empirical formulas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pg 361, </a:t>
            </a:r>
            <a:r>
              <a:rPr lang="en-US" dirty="0"/>
              <a:t># </a:t>
            </a:r>
            <a:r>
              <a:rPr lang="en-US" dirty="0" smtClean="0"/>
              <a:t>167 </a:t>
            </a:r>
            <a:r>
              <a:rPr lang="en-US" sz="2000" dirty="0" smtClean="0">
                <a:solidFill>
                  <a:srgbClr val="FF0000"/>
                </a:solidFill>
              </a:rPr>
              <a:t>(molecular vs empirical formulas)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344, #54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437404"/>
              </p:ext>
            </p:extLst>
          </p:nvPr>
        </p:nvGraphicFramePr>
        <p:xfrm>
          <a:off x="640080" y="2379762"/>
          <a:ext cx="7863841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5213"/>
                <a:gridCol w="1413978"/>
                <a:gridCol w="1413978"/>
                <a:gridCol w="1865336"/>
                <a:gridCol w="1865336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comp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3.024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3.086%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31.61%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65.31%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284117" y="1208314"/>
            <a:ext cx="8575766" cy="9919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What is the percent composition of phosphoric acid, H</a:t>
            </a:r>
            <a:r>
              <a:rPr lang="en-US" sz="3600" baseline="-25000" dirty="0" smtClean="0"/>
              <a:t>3</a:t>
            </a:r>
            <a:r>
              <a:rPr lang="en-US" sz="2800" dirty="0" smtClean="0"/>
              <a:t>PO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7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344, #56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376685"/>
              </p:ext>
            </p:extLst>
          </p:nvPr>
        </p:nvGraphicFramePr>
        <p:xfrm>
          <a:off x="640080" y="2379762"/>
          <a:ext cx="7863841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5213"/>
                <a:gridCol w="1413978"/>
                <a:gridCol w="1413978"/>
                <a:gridCol w="1865336"/>
                <a:gridCol w="1865336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comp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40.078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40.078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36.111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35.453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70.906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63.888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110.984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526710" y="1525588"/>
            <a:ext cx="8090580" cy="6746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Find the percent composition of CaCl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7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360, #156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562" y="1296988"/>
            <a:ext cx="8778240" cy="5129212"/>
          </a:xfrm>
        </p:spPr>
        <p:txBody>
          <a:bodyPr>
            <a:normAutofit/>
          </a:bodyPr>
          <a:lstStyle/>
          <a:p>
            <a:pPr marL="1033463" indent="-1033463">
              <a:buNone/>
            </a:pPr>
            <a:r>
              <a:rPr lang="en-US" sz="2800" dirty="0" smtClean="0"/>
              <a:t>156)	What is the difference between an empirical formula and a molecular formula?  Provide an example.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9746" y="3655678"/>
            <a:ext cx="8157647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The </a:t>
            </a:r>
            <a:r>
              <a:rPr lang="en-US" altLang="en-US" sz="2800" b="1" u="sng" dirty="0">
                <a:solidFill>
                  <a:srgbClr val="FF0000"/>
                </a:solidFill>
              </a:rPr>
              <a:t>molecular formula</a:t>
            </a:r>
            <a:r>
              <a:rPr lang="en-US" altLang="en-US" sz="2800" dirty="0">
                <a:solidFill>
                  <a:srgbClr val="FF0000"/>
                </a:solidFill>
              </a:rPr>
              <a:t> specifies the actual number of atoms of each element in one molecule or formula unit of the substance.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9746" y="2615486"/>
            <a:ext cx="8157647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The </a:t>
            </a:r>
            <a:r>
              <a:rPr lang="en-US" altLang="en-US" sz="2800" b="1" u="sng" dirty="0">
                <a:solidFill>
                  <a:srgbClr val="FF0000"/>
                </a:solidFill>
              </a:rPr>
              <a:t>empirical formula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for a compound is the smallest whole-number mole ratio of the elements.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28602" y="5094099"/>
            <a:ext cx="7719934" cy="1473636"/>
            <a:chOff x="985465" y="5126757"/>
            <a:chExt cx="7719934" cy="1473636"/>
          </a:xfrm>
        </p:grpSpPr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6855213" y="6015618"/>
              <a:ext cx="185018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200" dirty="0" smtClean="0">
                  <a:solidFill>
                    <a:srgbClr val="FF0000"/>
                  </a:solidFill>
                </a:rPr>
                <a:t>C</a:t>
              </a:r>
              <a:r>
                <a:rPr lang="en-US" altLang="en-US" sz="3200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altLang="en-US" sz="3200" dirty="0" smtClean="0">
                  <a:solidFill>
                    <a:srgbClr val="FF0000"/>
                  </a:solidFill>
                </a:rPr>
                <a:t>H</a:t>
              </a:r>
              <a:r>
                <a:rPr lang="en-US" altLang="en-US" sz="3200" baseline="-25000" dirty="0" smtClean="0">
                  <a:solidFill>
                    <a:srgbClr val="FF0000"/>
                  </a:solidFill>
                </a:rPr>
                <a:t>5</a:t>
              </a:r>
              <a:r>
                <a:rPr lang="en-US" altLang="en-US" sz="3200" dirty="0" smtClean="0">
                  <a:solidFill>
                    <a:srgbClr val="FF0000"/>
                  </a:solidFill>
                </a:rPr>
                <a:t>N</a:t>
              </a:r>
              <a:r>
                <a:rPr lang="en-US" altLang="en-US" sz="32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en-US" sz="3200" dirty="0" smtClean="0">
                  <a:solidFill>
                    <a:srgbClr val="FF0000"/>
                  </a:solidFill>
                </a:rPr>
                <a:t>O</a:t>
              </a:r>
              <a:endParaRPr lang="en-US" altLang="en-US" sz="3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7174211" y="5126757"/>
              <a:ext cx="121219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0" i="1" dirty="0" smtClean="0">
                  <a:solidFill>
                    <a:srgbClr val="FF0000"/>
                  </a:solidFill>
                </a:rPr>
                <a:t>empirical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0" i="1" u="sng" dirty="0" smtClean="0">
                  <a:solidFill>
                    <a:srgbClr val="FF0000"/>
                  </a:solidFill>
                </a:rPr>
                <a:t>formula</a:t>
              </a:r>
              <a:endParaRPr lang="en-US" altLang="en-US" sz="2000" b="0" i="1" u="sng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3979037" y="6015618"/>
              <a:ext cx="223009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200" dirty="0" smtClean="0">
                  <a:solidFill>
                    <a:srgbClr val="FF0000"/>
                  </a:solidFill>
                </a:rPr>
                <a:t>C</a:t>
              </a:r>
              <a:r>
                <a:rPr lang="en-US" altLang="en-US" sz="3200" baseline="-25000" dirty="0" smtClean="0">
                  <a:solidFill>
                    <a:srgbClr val="FF0000"/>
                  </a:solidFill>
                </a:rPr>
                <a:t>8</a:t>
              </a:r>
              <a:r>
                <a:rPr lang="en-US" altLang="en-US" sz="3200" dirty="0" smtClean="0">
                  <a:solidFill>
                    <a:srgbClr val="FF0000"/>
                  </a:solidFill>
                </a:rPr>
                <a:t>H</a:t>
              </a:r>
              <a:r>
                <a:rPr lang="en-US" altLang="en-US" sz="3200" baseline="-25000" dirty="0" smtClean="0">
                  <a:solidFill>
                    <a:srgbClr val="FF0000"/>
                  </a:solidFill>
                </a:rPr>
                <a:t>10</a:t>
              </a:r>
              <a:r>
                <a:rPr lang="en-US" altLang="en-US" sz="3200" dirty="0" smtClean="0">
                  <a:solidFill>
                    <a:srgbClr val="FF0000"/>
                  </a:solidFill>
                </a:rPr>
                <a:t>N</a:t>
              </a:r>
              <a:r>
                <a:rPr lang="en-US" altLang="en-US" sz="3200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altLang="en-US" sz="3200" dirty="0" smtClean="0">
                  <a:solidFill>
                    <a:srgbClr val="FF0000"/>
                  </a:solidFill>
                </a:rPr>
                <a:t>O</a:t>
              </a:r>
              <a:r>
                <a:rPr lang="en-US" altLang="en-US" sz="3200" baseline="-25000" dirty="0" smtClean="0">
                  <a:solidFill>
                    <a:srgbClr val="FF0000"/>
                  </a:solidFill>
                </a:rPr>
                <a:t>2</a:t>
              </a:r>
              <a:endParaRPr lang="en-US" altLang="en-US" sz="3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445511" y="5126757"/>
              <a:ext cx="129715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0" i="1" dirty="0" smtClean="0">
                  <a:solidFill>
                    <a:srgbClr val="FF0000"/>
                  </a:solidFill>
                </a:rPr>
                <a:t>molecular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0" i="1" u="sng" dirty="0" smtClean="0">
                  <a:solidFill>
                    <a:srgbClr val="FF0000"/>
                  </a:solidFill>
                </a:rPr>
                <a:t>formula</a:t>
              </a:r>
              <a:endParaRPr lang="en-US" altLang="en-US" sz="2000" b="0" i="1" u="sng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985465" y="5430843"/>
              <a:ext cx="250581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30000"/>
                </a:spcAft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200" dirty="0" smtClean="0">
                  <a:solidFill>
                    <a:srgbClr val="FF0000"/>
                  </a:solidFill>
                </a:rPr>
                <a:t>For caffeine</a:t>
              </a:r>
              <a:endParaRPr lang="en-US" altLang="en-US" sz="3200" baseline="-25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04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360, #159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562" y="1296988"/>
            <a:ext cx="8869680" cy="1413555"/>
          </a:xfrm>
        </p:spPr>
        <p:txBody>
          <a:bodyPr>
            <a:normAutofit/>
          </a:bodyPr>
          <a:lstStyle/>
          <a:p>
            <a:pPr marL="1033463" indent="-1033463">
              <a:buNone/>
            </a:pPr>
            <a:r>
              <a:rPr lang="en-US" sz="2800" dirty="0" smtClean="0"/>
              <a:t>159)	Which of the following formulas - NO, N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O, NO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, N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 and N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3600" baseline="-25000" dirty="0" smtClean="0"/>
              <a:t>5</a:t>
            </a:r>
            <a:r>
              <a:rPr lang="en-US" sz="2800" dirty="0" smtClean="0"/>
              <a:t> - represent the empirical and molecular formulas of the same compound?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50572"/>
              </p:ext>
            </p:extLst>
          </p:nvPr>
        </p:nvGraphicFramePr>
        <p:xfrm>
          <a:off x="1404258" y="2910101"/>
          <a:ext cx="609600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Molecular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Empirical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1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08314"/>
            <a:ext cx="8778875" cy="5148943"/>
          </a:xfrm>
        </p:spPr>
        <p:txBody>
          <a:bodyPr>
            <a:normAutofit/>
          </a:bodyPr>
          <a:lstStyle/>
          <a:p>
            <a:pPr marL="685800" indent="-685800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1)	How many atoms in 2.50 mol of Zn?</a:t>
            </a:r>
          </a:p>
          <a:p>
            <a:pPr marL="685800" indent="-685800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2)	How many molecules in 11.5 mol of water?</a:t>
            </a:r>
          </a:p>
          <a:p>
            <a:pPr marL="685800" indent="-685800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3)	How </a:t>
            </a:r>
            <a:r>
              <a:rPr lang="en-US" sz="2800" dirty="0">
                <a:cs typeface="Arial" panose="020B0604020202020204" pitchFamily="34" charset="0"/>
              </a:rPr>
              <a:t>many </a:t>
            </a:r>
            <a:r>
              <a:rPr lang="en-US" sz="2800" dirty="0" smtClean="0">
                <a:cs typeface="Arial" panose="020B0604020202020204" pitchFamily="34" charset="0"/>
              </a:rPr>
              <a:t>molecules </a:t>
            </a:r>
            <a:r>
              <a:rPr lang="en-US" sz="2800" dirty="0">
                <a:cs typeface="Arial" panose="020B0604020202020204" pitchFamily="34" charset="0"/>
              </a:rPr>
              <a:t>in 3.25 mol of AgNO</a:t>
            </a:r>
            <a:r>
              <a:rPr lang="en-US" sz="3600" baseline="-25000" dirty="0">
                <a:cs typeface="Arial" panose="020B0604020202020204" pitchFamily="34" charset="0"/>
              </a:rPr>
              <a:t>3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685800" indent="-685800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4)	</a:t>
            </a:r>
            <a:r>
              <a:rPr lang="en-US" sz="2800" dirty="0">
                <a:cs typeface="Arial" panose="020B0604020202020204" pitchFamily="34" charset="0"/>
              </a:rPr>
              <a:t>How many oxygen atoms in 5.00  mol of O</a:t>
            </a:r>
            <a:r>
              <a:rPr lang="en-US" sz="3600" baseline="-25000" dirty="0">
                <a:cs typeface="Arial" panose="020B0604020202020204" pitchFamily="34" charset="0"/>
              </a:rPr>
              <a:t>2</a:t>
            </a:r>
            <a:r>
              <a:rPr lang="en-US" sz="2800" dirty="0">
                <a:cs typeface="Arial" panose="020B0604020202020204" pitchFamily="34" charset="0"/>
              </a:rPr>
              <a:t> </a:t>
            </a:r>
          </a:p>
          <a:p>
            <a:pPr marL="685800" indent="-685800">
              <a:spcBef>
                <a:spcPts val="7200"/>
              </a:spcBef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pPr marL="685800" indent="-685800">
              <a:spcBef>
                <a:spcPts val="7200"/>
              </a:spcBef>
              <a:buNone/>
            </a:pPr>
            <a:endParaRPr lang="en-US" sz="2800" dirty="0" smtClean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820" y="3206821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6.92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molecules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820" y="1867878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1.51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 atoms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820" y="4545764"/>
            <a:ext cx="446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1.96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AgNO</a:t>
            </a:r>
            <a:r>
              <a:rPr lang="en-US" sz="3200" b="1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molecules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0820" y="5884706"/>
            <a:ext cx="4302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6.02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atoms of oxygen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pg 361, #167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463" indent="-1033463">
              <a:buNone/>
            </a:pPr>
            <a:r>
              <a:rPr lang="en-US" sz="2800" dirty="0" smtClean="0"/>
              <a:t>167)	Determine the empirical formula for each compound</a:t>
            </a:r>
          </a:p>
          <a:p>
            <a:pPr marL="1600200" indent="-576263">
              <a:spcAft>
                <a:spcPts val="4800"/>
              </a:spcAft>
              <a:buNone/>
            </a:pPr>
            <a:r>
              <a:rPr lang="en-US" sz="2800" dirty="0" smtClean="0"/>
              <a:t>a)	ethylene (C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)</a:t>
            </a:r>
          </a:p>
          <a:p>
            <a:pPr marL="1600200" indent="-576263">
              <a:spcAft>
                <a:spcPts val="4800"/>
              </a:spcAft>
              <a:buNone/>
            </a:pPr>
            <a:r>
              <a:rPr lang="en-US" sz="2800" dirty="0" smtClean="0"/>
              <a:t>b)	ascorbic acid (C</a:t>
            </a:r>
            <a:r>
              <a:rPr lang="en-US" sz="36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3600" baseline="-25000" dirty="0" smtClean="0"/>
              <a:t>8</a:t>
            </a:r>
            <a:r>
              <a:rPr lang="en-US" sz="28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2800" dirty="0" smtClean="0"/>
              <a:t>)</a:t>
            </a:r>
          </a:p>
          <a:p>
            <a:pPr marL="1600200" indent="-576263">
              <a:spcAft>
                <a:spcPts val="4800"/>
              </a:spcAft>
              <a:buNone/>
            </a:pPr>
            <a:r>
              <a:rPr lang="en-US" sz="2800" dirty="0" smtClean="0"/>
              <a:t>c)	naphthalene (C</a:t>
            </a:r>
            <a:r>
              <a:rPr lang="en-US" sz="3600" baseline="-25000" dirty="0" smtClean="0"/>
              <a:t>10</a:t>
            </a:r>
            <a:r>
              <a:rPr lang="en-US" sz="2800" dirty="0" smtClean="0"/>
              <a:t>H</a:t>
            </a:r>
            <a:r>
              <a:rPr lang="en-US" sz="3600" baseline="-25000" dirty="0" smtClean="0"/>
              <a:t>8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69175" y="3998980"/>
            <a:ext cx="8157647" cy="5437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C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4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O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3</a:t>
            </a:r>
            <a:endParaRPr lang="en-US" altLang="en-US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69175" y="2822666"/>
            <a:ext cx="815764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CH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2</a:t>
            </a:r>
            <a:endParaRPr lang="en-US" altLang="en-US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69175" y="5195814"/>
            <a:ext cx="815764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C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5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4</a:t>
            </a:r>
            <a:endParaRPr lang="en-US" altLang="en-US" sz="36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Do the following problems on your calculator without building a table.  </a:t>
            </a:r>
            <a:r>
              <a:rPr lang="en-US" sz="28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Do each problem in 1 minute!</a:t>
            </a:r>
          </a:p>
          <a:p>
            <a:pPr marL="576263" indent="-576263">
              <a:spcBef>
                <a:spcPts val="18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</a:t>
            </a:r>
            <a:r>
              <a:rPr lang="en-US" sz="2800" dirty="0">
                <a:cs typeface="Arial" panose="020B0604020202020204" pitchFamily="34" charset="0"/>
              </a:rPr>
              <a:t>is the molar mass of </a:t>
            </a:r>
            <a:r>
              <a:rPr lang="en-US" sz="2800" dirty="0" err="1">
                <a:cs typeface="Arial" panose="020B0604020202020204" pitchFamily="34" charset="0"/>
              </a:rPr>
              <a:t>NaOH</a:t>
            </a:r>
            <a:r>
              <a:rPr lang="en-US" sz="2800" dirty="0">
                <a:cs typeface="Arial" panose="020B0604020202020204" pitchFamily="34" charset="0"/>
              </a:rPr>
              <a:t>?</a:t>
            </a:r>
          </a:p>
          <a:p>
            <a:pPr marL="576263" indent="-576263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</a:t>
            </a:r>
            <a:r>
              <a:rPr lang="en-US" sz="2800" dirty="0">
                <a:cs typeface="Arial" panose="020B0604020202020204" pitchFamily="34" charset="0"/>
              </a:rPr>
              <a:t>is the molar mass of CaCl</a:t>
            </a:r>
            <a:r>
              <a:rPr lang="en-US" sz="2800" baseline="-25000" dirty="0">
                <a:cs typeface="Arial" panose="020B0604020202020204" pitchFamily="34" charset="0"/>
              </a:rPr>
              <a:t>2</a:t>
            </a:r>
            <a:r>
              <a:rPr lang="en-US" sz="2800" dirty="0">
                <a:cs typeface="Arial" panose="020B0604020202020204" pitchFamily="34" charset="0"/>
              </a:rPr>
              <a:t>?</a:t>
            </a:r>
          </a:p>
          <a:p>
            <a:pPr marL="576263" indent="-576263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</a:t>
            </a:r>
            <a:r>
              <a:rPr lang="en-US" sz="2800" dirty="0">
                <a:cs typeface="Arial" panose="020B0604020202020204" pitchFamily="34" charset="0"/>
              </a:rPr>
              <a:t>is the molar mass of KC</a:t>
            </a:r>
            <a:r>
              <a:rPr lang="en-US" sz="2800" baseline="-25000" dirty="0">
                <a:cs typeface="Arial" panose="020B0604020202020204" pitchFamily="34" charset="0"/>
              </a:rPr>
              <a:t>2</a:t>
            </a:r>
            <a:r>
              <a:rPr lang="en-US" sz="2800" dirty="0"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cs typeface="Arial" panose="020B0604020202020204" pitchFamily="34" charset="0"/>
              </a:rPr>
              <a:t>3</a:t>
            </a:r>
            <a:r>
              <a:rPr lang="en-US" sz="2800" dirty="0"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cs typeface="Arial" panose="020B0604020202020204" pitchFamily="34" charset="0"/>
              </a:rPr>
              <a:t>2</a:t>
            </a:r>
            <a:r>
              <a:rPr lang="en-US" sz="2800" dirty="0"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90820" y="299863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39.997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0820" y="4364822"/>
            <a:ext cx="21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110.984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220" y="573101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98.142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91440" y="274638"/>
            <a:ext cx="8961120" cy="73183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Identifying Unknowns 2 - 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346, # 58, 59 </a:t>
            </a:r>
            <a:r>
              <a:rPr lang="en-US" sz="2000" dirty="0" smtClean="0">
                <a:solidFill>
                  <a:srgbClr val="FF0000"/>
                </a:solidFill>
              </a:rPr>
              <a:t>(empirical formula from % composition)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pg 350, # 64, 65 </a:t>
            </a:r>
            <a:r>
              <a:rPr lang="en-US" sz="2000" dirty="0" smtClean="0">
                <a:solidFill>
                  <a:srgbClr val="FF0000"/>
                </a:solidFill>
              </a:rPr>
              <a:t>(molecular formula from % composition)</a:t>
            </a:r>
          </a:p>
          <a:p>
            <a:r>
              <a:rPr lang="en-US" dirty="0"/>
              <a:t>pg </a:t>
            </a:r>
            <a:r>
              <a:rPr lang="en-US" dirty="0" smtClean="0"/>
              <a:t>353, </a:t>
            </a:r>
            <a:r>
              <a:rPr lang="en-US" dirty="0"/>
              <a:t># </a:t>
            </a:r>
            <a:r>
              <a:rPr lang="en-US" dirty="0" smtClean="0"/>
              <a:t>74, 75 </a:t>
            </a:r>
            <a:r>
              <a:rPr lang="en-US" sz="2000" dirty="0" smtClean="0">
                <a:solidFill>
                  <a:srgbClr val="FF0000"/>
                </a:solidFill>
              </a:rPr>
              <a:t>(calculate hydrate formula)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</a:t>
            </a:r>
            <a:r>
              <a:rPr lang="en-US" sz="2400" b="1" i="1" dirty="0" smtClean="0">
                <a:solidFill>
                  <a:srgbClr val="FF0000"/>
                </a:solidFill>
              </a:rPr>
              <a:t>Determine formula only for 74 &amp; 75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  For 75, cobalt (II) chloride is CoCl</a:t>
            </a:r>
            <a:r>
              <a:rPr lang="en-US" sz="3600" b="1" i="1" baseline="-25000" dirty="0" smtClean="0">
                <a:solidFill>
                  <a:srgbClr val="FF0000"/>
                </a:solidFill>
              </a:rPr>
              <a:t>2</a:t>
            </a:r>
            <a:endParaRPr lang="en-US" sz="2400" b="1" i="1" baseline="-25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8" t="27301" r="8393" b="49524"/>
          <a:stretch/>
        </p:blipFill>
        <p:spPr bwMode="auto">
          <a:xfrm>
            <a:off x="5976261" y="0"/>
            <a:ext cx="2960914" cy="306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4" y="198436"/>
            <a:ext cx="5793698" cy="731837"/>
          </a:xfrm>
        </p:spPr>
        <p:txBody>
          <a:bodyPr/>
          <a:lstStyle/>
          <a:p>
            <a:r>
              <a:rPr lang="en-US" dirty="0" smtClean="0"/>
              <a:t>pg 346, #58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046610"/>
            <a:ext cx="6033180" cy="22517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circle graph at the right gives the percent composition for a blue solid.   What is the empirical formula for this solid?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4586" y="6030675"/>
            <a:ext cx="4754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Formula is N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142370"/>
            <a:ext cx="846137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6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346, #59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296988"/>
            <a:ext cx="7863840" cy="15986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Determine the empirical formula for a compound that contains 35.98% aluminum and 64.02% sulfur.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036457"/>
            <a:ext cx="8474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4586" y="6030675"/>
            <a:ext cx="4754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Formula is Al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A3E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350, #64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6639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an oxide of potassium is decomposed, 19.55 g of K and 4.00 g of O are obtained.  What is the empirical formula of the compound?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909683"/>
            <a:ext cx="78152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4586" y="6030675"/>
            <a:ext cx="452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Formula is K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9" y="3657600"/>
            <a:ext cx="35607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393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pg 350, #65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869680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Analysis of a chemical used in photographic developing fluid yielded the percent composition data in the circle graph to the right.  If the chemical's molar mass is 110.0 g/mol, what is the molecular formula?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789113"/>
            <a:ext cx="84613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3597" y="5388457"/>
            <a:ext cx="4956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Formula is C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9963" y="4506712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52651" y="4506712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0304" y="4506712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49963" y="3211278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2651" y="3211278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60304" y="3211278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49963" y="3853552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52651" y="3853552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60304" y="3853552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91901" y="4506712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91901" y="3211278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91901" y="3853552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27099" y="4506712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27099" y="3211278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27099" y="3853552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3061"/>
              </p:ext>
            </p:extLst>
          </p:nvPr>
        </p:nvGraphicFramePr>
        <p:xfrm>
          <a:off x="274320" y="903498"/>
          <a:ext cx="85953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2651760"/>
                <a:gridCol w="1645920"/>
                <a:gridCol w="2651760"/>
              </a:tblGrid>
              <a:tr h="11887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Empirical 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Molecular 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4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>
                        <a:lnSpc>
                          <a:spcPts val="6400"/>
                        </a:lnSpc>
                      </a:pPr>
                      <a:r>
                        <a:rPr lang="en-US" sz="8800" kern="300" baseline="0" dirty="0" smtClean="0">
                          <a:solidFill>
                            <a:schemeClr val="dk1"/>
                          </a:solidFill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ª</a:t>
                      </a:r>
                      <a:endParaRPr lang="en-US" sz="13800" b="1" kern="300" baseline="0" dirty="0" smtClean="0">
                        <a:solidFill>
                          <a:schemeClr val="tx1"/>
                        </a:solidFill>
                        <a:latin typeface="Wingdings 3" panose="050401020108070707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36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>
                        <a:lnSpc>
                          <a:spcPts val="6400"/>
                        </a:lnSpc>
                      </a:pPr>
                      <a:r>
                        <a:rPr lang="en-US" sz="8800" kern="300" baseline="0" dirty="0" smtClean="0">
                          <a:solidFill>
                            <a:schemeClr val="dk1"/>
                          </a:solidFill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ª</a:t>
                      </a:r>
                      <a:endParaRPr lang="en-US" sz="13800" b="1" kern="300" baseline="0" dirty="0" smtClean="0">
                        <a:solidFill>
                          <a:schemeClr val="tx1"/>
                        </a:solidFill>
                        <a:latin typeface="Wingdings 3" panose="050401020108070707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54679"/>
              </p:ext>
            </p:extLst>
          </p:nvPr>
        </p:nvGraphicFramePr>
        <p:xfrm>
          <a:off x="1268730" y="2032000"/>
          <a:ext cx="660654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00"/>
                <a:gridCol w="1920240"/>
                <a:gridCol w="1562100"/>
                <a:gridCol w="1562100"/>
              </a:tblGrid>
              <a:tr h="1158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each element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weight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each element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12.011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36.033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55.056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5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8314"/>
            <a:ext cx="9144000" cy="5148943"/>
          </a:xfrm>
        </p:spPr>
        <p:txBody>
          <a:bodyPr>
            <a:normAutofit/>
          </a:bodyPr>
          <a:lstStyle/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5a)	How </a:t>
            </a:r>
            <a:r>
              <a:rPr lang="en-US" sz="2800" dirty="0">
                <a:cs typeface="Arial" panose="020B0604020202020204" pitchFamily="34" charset="0"/>
              </a:rPr>
              <a:t>many moles in 5.75 x 10</a:t>
            </a:r>
            <a:r>
              <a:rPr lang="en-US" sz="3600" baseline="30000" dirty="0">
                <a:cs typeface="Arial" panose="020B0604020202020204" pitchFamily="34" charset="0"/>
              </a:rPr>
              <a:t>24</a:t>
            </a:r>
            <a:r>
              <a:rPr lang="en-US" sz="2800" dirty="0">
                <a:cs typeface="Arial" panose="020B0604020202020204" pitchFamily="34" charset="0"/>
              </a:rPr>
              <a:t> atoms of Al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5b)	</a:t>
            </a:r>
            <a:r>
              <a:rPr lang="en-US" sz="2800" dirty="0">
                <a:cs typeface="Arial" panose="020B0604020202020204" pitchFamily="34" charset="0"/>
              </a:rPr>
              <a:t> How many moles in 2.50 x 10</a:t>
            </a:r>
            <a:r>
              <a:rPr lang="en-US" sz="3600" baseline="30000" dirty="0">
                <a:cs typeface="Arial" panose="020B0604020202020204" pitchFamily="34" charset="0"/>
              </a:rPr>
              <a:t>20</a:t>
            </a:r>
            <a:r>
              <a:rPr lang="en-US" sz="2800" dirty="0">
                <a:cs typeface="Arial" panose="020B0604020202020204" pitchFamily="34" charset="0"/>
              </a:rPr>
              <a:t> atoms of Fe</a:t>
            </a:r>
          </a:p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6a)	How many moles in 3.75 x 10</a:t>
            </a:r>
            <a:r>
              <a:rPr lang="en-US" sz="3600" baseline="30000" dirty="0" smtClean="0">
                <a:cs typeface="Arial" panose="020B0604020202020204" pitchFamily="34" charset="0"/>
              </a:rPr>
              <a:t>24</a:t>
            </a:r>
            <a:r>
              <a:rPr lang="en-US" sz="2800" dirty="0" smtClean="0">
                <a:cs typeface="Arial" panose="020B0604020202020204" pitchFamily="34" charset="0"/>
              </a:rPr>
              <a:t> molecules of CO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6b)	How </a:t>
            </a:r>
            <a:r>
              <a:rPr lang="en-US" sz="2800" dirty="0">
                <a:cs typeface="Arial" panose="020B0604020202020204" pitchFamily="34" charset="0"/>
              </a:rPr>
              <a:t>many moles in </a:t>
            </a:r>
            <a:r>
              <a:rPr lang="en-US" sz="2800" dirty="0" smtClean="0">
                <a:cs typeface="Arial" panose="020B0604020202020204" pitchFamily="34" charset="0"/>
              </a:rPr>
              <a:t>3.58 </a:t>
            </a:r>
            <a:r>
              <a:rPr lang="en-US" sz="2800" dirty="0">
                <a:cs typeface="Arial" panose="020B0604020202020204" pitchFamily="34" charset="0"/>
              </a:rPr>
              <a:t>x </a:t>
            </a:r>
            <a:r>
              <a:rPr lang="en-US" sz="2800" dirty="0" smtClean="0"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cs typeface="Arial" panose="020B0604020202020204" pitchFamily="34" charset="0"/>
              </a:rPr>
              <a:t>23</a:t>
            </a:r>
            <a:r>
              <a:rPr lang="en-US" sz="2800" dirty="0" smtClean="0">
                <a:cs typeface="Arial" panose="020B0604020202020204" pitchFamily="34" charset="0"/>
              </a:rPr>
              <a:t> molecules of ZnCl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820" y="5830312"/>
            <a:ext cx="290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0.595 mol of ZnCl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20" y="4505861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6.23 mol of CO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820" y="1856957"/>
            <a:ext cx="2172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9.55 mol of Al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0820" y="3181409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4.15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 of Fe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49430"/>
              </p:ext>
            </p:extLst>
          </p:nvPr>
        </p:nvGraphicFramePr>
        <p:xfrm>
          <a:off x="274320" y="903498"/>
          <a:ext cx="85953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2651760"/>
                <a:gridCol w="1645920"/>
                <a:gridCol w="2651760"/>
              </a:tblGrid>
              <a:tr h="11887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Empirical 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Molecular 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4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>
                        <a:lnSpc>
                          <a:spcPts val="6400"/>
                        </a:lnSpc>
                      </a:pPr>
                      <a:r>
                        <a:rPr lang="en-US" sz="8800" kern="300" baseline="0" dirty="0" smtClean="0">
                          <a:solidFill>
                            <a:schemeClr val="dk1"/>
                          </a:solidFill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ª</a:t>
                      </a:r>
                      <a:endParaRPr lang="en-US" sz="13800" b="1" kern="300" baseline="0" dirty="0" smtClean="0">
                        <a:solidFill>
                          <a:schemeClr val="tx1"/>
                        </a:solidFill>
                        <a:latin typeface="Wingdings 3" panose="050401020108070707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36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>
                        <a:lnSpc>
                          <a:spcPts val="6400"/>
                        </a:lnSpc>
                      </a:pPr>
                      <a:r>
                        <a:rPr lang="en-US" sz="8800" kern="300" baseline="0" dirty="0" smtClean="0">
                          <a:solidFill>
                            <a:schemeClr val="dk1"/>
                          </a:solidFill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ª</a:t>
                      </a:r>
                      <a:endParaRPr lang="en-US" sz="13800" b="1" kern="300" baseline="0" dirty="0" smtClean="0">
                        <a:solidFill>
                          <a:schemeClr val="tx1"/>
                        </a:solidFill>
                        <a:latin typeface="Wingdings 3" panose="050401020108070707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" y="5464620"/>
                <a:ext cx="8778240" cy="929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1371600" indent="-1371600"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𝟏𝟏𝟎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𝟓𝟓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𝟎𝟓𝟔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≅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3600" b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5464620"/>
                <a:ext cx="8778240" cy="9296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4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8186"/>
              </p:ext>
            </p:extLst>
          </p:nvPr>
        </p:nvGraphicFramePr>
        <p:xfrm>
          <a:off x="274320" y="903498"/>
          <a:ext cx="85953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2651760"/>
                <a:gridCol w="1645920"/>
                <a:gridCol w="2651760"/>
              </a:tblGrid>
              <a:tr h="11887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Empirical 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Molecular 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4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ts val="6400"/>
                        </a:lnSpc>
                      </a:pPr>
                      <a:r>
                        <a:rPr lang="en-US" sz="8800" kern="300" baseline="0" dirty="0" smtClean="0">
                          <a:solidFill>
                            <a:schemeClr val="dk1"/>
                          </a:solidFill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ª</a:t>
                      </a:r>
                      <a:endParaRPr lang="en-US" sz="13800" b="1" kern="300" baseline="0" dirty="0" smtClean="0">
                        <a:solidFill>
                          <a:schemeClr val="tx1"/>
                        </a:solidFill>
                        <a:latin typeface="Wingdings 3" panose="050401020108070707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36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ts val="6400"/>
                        </a:lnSpc>
                      </a:pPr>
                      <a:r>
                        <a:rPr lang="en-US" sz="8800" kern="300" baseline="0" dirty="0" smtClean="0">
                          <a:solidFill>
                            <a:schemeClr val="dk1"/>
                          </a:solidFill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ª</a:t>
                      </a:r>
                      <a:endParaRPr lang="en-US" sz="13800" b="1" kern="300" baseline="0" dirty="0" smtClean="0">
                        <a:solidFill>
                          <a:schemeClr val="tx1"/>
                        </a:solidFill>
                        <a:latin typeface="Wingdings 3" panose="050401020108070707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66490"/>
              </p:ext>
            </p:extLst>
          </p:nvPr>
        </p:nvGraphicFramePr>
        <p:xfrm>
          <a:off x="274320" y="903498"/>
          <a:ext cx="85953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2651760"/>
                <a:gridCol w="1645920"/>
                <a:gridCol w="2651760"/>
              </a:tblGrid>
              <a:tr h="11887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Empirical 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Molecular 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4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4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ts val="6400"/>
                        </a:lnSpc>
                      </a:pPr>
                      <a:r>
                        <a:rPr lang="en-US" sz="8800" kern="300" baseline="0" dirty="0" smtClean="0">
                          <a:solidFill>
                            <a:schemeClr val="dk1"/>
                          </a:solidFill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ª</a:t>
                      </a:r>
                      <a:endParaRPr lang="en-US" sz="13800" b="1" kern="300" baseline="0" dirty="0" smtClean="0">
                        <a:solidFill>
                          <a:schemeClr val="tx1"/>
                        </a:solidFill>
                        <a:latin typeface="Wingdings 3" panose="050401020108070707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36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6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6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ts val="6400"/>
                        </a:lnSpc>
                      </a:pPr>
                      <a:r>
                        <a:rPr lang="en-US" sz="8800" kern="300" baseline="0" dirty="0" smtClean="0">
                          <a:solidFill>
                            <a:schemeClr val="dk1"/>
                          </a:solidFill>
                          <a:latin typeface="Wingdings 3" panose="05040102010807070707" pitchFamily="18" charset="2"/>
                          <a:ea typeface="+mn-ea"/>
                          <a:cs typeface="+mn-cs"/>
                        </a:rPr>
                        <a:t>ª</a:t>
                      </a:r>
                      <a:endParaRPr lang="en-US" sz="13800" b="1" kern="300" baseline="0" dirty="0" smtClean="0">
                        <a:solidFill>
                          <a:schemeClr val="tx1"/>
                        </a:solidFill>
                        <a:latin typeface="Wingdings 3" panose="050401020108070707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" y="5464620"/>
            <a:ext cx="8778240" cy="929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71600" indent="-1371600"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molecular formula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1371600" algn="ctr"/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0" y="2710543"/>
            <a:ext cx="5179521" cy="41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B3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pg 353, #74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6203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composition of a hydrate is given in the circle graph shown below.  What is the formula of this hydrate?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12080" y="4137940"/>
            <a:ext cx="353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MgSO</a:t>
            </a:r>
            <a:r>
              <a:rPr lang="en-US" sz="4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71356"/>
              </p:ext>
            </p:extLst>
          </p:nvPr>
        </p:nvGraphicFramePr>
        <p:xfrm>
          <a:off x="202248" y="2171034"/>
          <a:ext cx="8739505" cy="2515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254125"/>
                <a:gridCol w="1254125"/>
                <a:gridCol w="1254125"/>
                <a:gridCol w="1097280"/>
                <a:gridCol w="1254125"/>
                <a:gridCol w="1254125"/>
              </a:tblGrid>
              <a:tr h="1235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comp by cpd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 g sample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100 g sample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 (divide by smallest number)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to whole numbers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MgSO</a:t>
                      </a:r>
                      <a:r>
                        <a:rPr lang="en-US" sz="2800" b="1" u="none" strike="noStrike" baseline="-25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48.8%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800" b="1" u="none" strike="noStrike" baseline="-25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51.2%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8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40474"/>
              </p:ext>
            </p:extLst>
          </p:nvPr>
        </p:nvGraphicFramePr>
        <p:xfrm>
          <a:off x="1600200" y="492592"/>
          <a:ext cx="5943600" cy="5872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900"/>
                <a:gridCol w="1485900"/>
                <a:gridCol w="1485900"/>
                <a:gridCol w="1485900"/>
              </a:tblGrid>
              <a:tr h="993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each element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weight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each element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24.305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24.305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32.065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32.065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120.366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3976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noFill/>
                  </a:tcPr>
                </a:tc>
              </a:tr>
              <a:tr h="346303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3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each element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weight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each element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2.016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6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65223"/>
              </p:ext>
            </p:extLst>
          </p:nvPr>
        </p:nvGraphicFramePr>
        <p:xfrm>
          <a:off x="202248" y="2171034"/>
          <a:ext cx="8739505" cy="2515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254125"/>
                <a:gridCol w="1254125"/>
                <a:gridCol w="1254125"/>
                <a:gridCol w="1097280"/>
                <a:gridCol w="1254125"/>
                <a:gridCol w="1254125"/>
              </a:tblGrid>
              <a:tr h="1235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comp by cpd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 g sample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100 g sample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 (divide by smallest number)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to whole numbers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MgSO</a:t>
                      </a:r>
                      <a:r>
                        <a:rPr lang="en-US" sz="2800" b="1" u="none" strike="noStrike" baseline="-25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48.8%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120.366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800" b="1" u="none" strike="noStrike" baseline="-25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51.2%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18.015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8" marR="6118" marT="6118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" y="5464620"/>
            <a:ext cx="8778240" cy="929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71600" indent="-1371600"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hydrate formula is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MgSO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1371600" algn="ctr"/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1971" y="4158360"/>
            <a:ext cx="903515" cy="40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0371" y="4158360"/>
            <a:ext cx="903515" cy="40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8514" y="4158360"/>
            <a:ext cx="903515" cy="40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1971" y="3516086"/>
            <a:ext cx="903515" cy="40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0371" y="3516086"/>
            <a:ext cx="903515" cy="40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18514" y="3516086"/>
            <a:ext cx="903515" cy="40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353, #75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97" y="1296988"/>
            <a:ext cx="852600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11.75 g sample of a common hydrate of cobalt (II) chloride is heated.  After heating, 0.0712  mol of anhydrous cobalt (II) chloride remains.  What is the formula of this hydrate?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22177"/>
              </p:ext>
            </p:extLst>
          </p:nvPr>
        </p:nvGraphicFramePr>
        <p:xfrm>
          <a:off x="274321" y="3642324"/>
          <a:ext cx="8595359" cy="2796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539"/>
                <a:gridCol w="1284364"/>
                <a:gridCol w="1284364"/>
                <a:gridCol w="1185567"/>
                <a:gridCol w="1383161"/>
                <a:gridCol w="1284364"/>
              </a:tblGrid>
              <a:tr h="1280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(g/mol)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(mol)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 (divide by smallest number)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to whole numbers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CoCl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● nH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11.75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CoCl</a:t>
                      </a:r>
                      <a:r>
                        <a:rPr lang="en-US" sz="2800" b="1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0.0712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353, #75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97" y="1296988"/>
            <a:ext cx="852600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11.75 g sample of a common hydrate of cobalt (II) chloride is heated.  After heating, 0.0712  mol of anhydrous cobalt (II) chloride remains.  What is the formula of this hydrate?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60495" y="5479613"/>
            <a:ext cx="1097280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6794" y="5479613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6794" y="4963886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56794" y="5983060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13414" y="5479613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57378" y="5983060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3414" y="5983060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413046" y="5479613"/>
            <a:ext cx="903515" cy="906218"/>
            <a:chOff x="6413046" y="5479613"/>
            <a:chExt cx="903515" cy="906218"/>
          </a:xfrm>
        </p:grpSpPr>
        <p:sp>
          <p:nvSpPr>
            <p:cNvPr id="13" name="Rectangle 12"/>
            <p:cNvSpPr/>
            <p:nvPr/>
          </p:nvSpPr>
          <p:spPr>
            <a:xfrm>
              <a:off x="6413046" y="5983060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13046" y="5479613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75121" y="5479613"/>
            <a:ext cx="903515" cy="906218"/>
            <a:chOff x="7775121" y="5479613"/>
            <a:chExt cx="903515" cy="906218"/>
          </a:xfrm>
        </p:grpSpPr>
        <p:sp>
          <p:nvSpPr>
            <p:cNvPr id="6" name="Rectangle 5"/>
            <p:cNvSpPr/>
            <p:nvPr/>
          </p:nvSpPr>
          <p:spPr>
            <a:xfrm>
              <a:off x="7775121" y="5479613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75121" y="5983060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00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13839"/>
              </p:ext>
            </p:extLst>
          </p:nvPr>
        </p:nvGraphicFramePr>
        <p:xfrm>
          <a:off x="274321" y="3642324"/>
          <a:ext cx="8595359" cy="2796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539"/>
                <a:gridCol w="1284364"/>
                <a:gridCol w="1284364"/>
                <a:gridCol w="1185567"/>
                <a:gridCol w="1383161"/>
                <a:gridCol w="1284364"/>
              </a:tblGrid>
              <a:tr h="1280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(g/mol)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(mol)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 (divide by smallest number)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to whole numbers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CoCl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● nH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11.75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CoCl</a:t>
                      </a:r>
                      <a:r>
                        <a:rPr lang="en-US" sz="2800" b="1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9.24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129.839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0.0712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56794" y="5479613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6794" y="5983060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7688" y="5479613"/>
            <a:ext cx="1115568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7378" y="5983060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27688" y="5983060"/>
            <a:ext cx="1115568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13046" y="5479613"/>
            <a:ext cx="903515" cy="906218"/>
            <a:chOff x="6413046" y="5479613"/>
            <a:chExt cx="903515" cy="906218"/>
          </a:xfrm>
        </p:grpSpPr>
        <p:sp>
          <p:nvSpPr>
            <p:cNvPr id="11" name="Rectangle 10"/>
            <p:cNvSpPr/>
            <p:nvPr/>
          </p:nvSpPr>
          <p:spPr>
            <a:xfrm>
              <a:off x="6413046" y="5983060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13046" y="5479613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75121" y="5479613"/>
            <a:ext cx="903515" cy="906218"/>
            <a:chOff x="7775121" y="5479613"/>
            <a:chExt cx="903515" cy="906218"/>
          </a:xfrm>
        </p:grpSpPr>
        <p:sp>
          <p:nvSpPr>
            <p:cNvPr id="14" name="Rectangle 13"/>
            <p:cNvSpPr/>
            <p:nvPr/>
          </p:nvSpPr>
          <p:spPr>
            <a:xfrm>
              <a:off x="7775121" y="5479613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75121" y="5983060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74354"/>
              </p:ext>
            </p:extLst>
          </p:nvPr>
        </p:nvGraphicFramePr>
        <p:xfrm>
          <a:off x="1591056" y="564039"/>
          <a:ext cx="5961888" cy="2314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0472"/>
                <a:gridCol w="1490472"/>
                <a:gridCol w="1490472"/>
                <a:gridCol w="1490472"/>
              </a:tblGrid>
              <a:tr h="996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each 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each 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58.933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58.933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35.453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70.906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129.839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9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Mass &amp; </a:t>
            </a:r>
            <a:r>
              <a:rPr lang="en-US" altLang="en-US" smtClean="0">
                <a:solidFill>
                  <a:schemeClr val="bg1"/>
                </a:solidFill>
                <a:latin typeface="Arial" charset="0"/>
              </a:rPr>
              <a:t>the Mole - 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328, problem 16</a:t>
            </a:r>
          </a:p>
          <a:p>
            <a:r>
              <a:rPr lang="en-US" dirty="0" smtClean="0"/>
              <a:t>pg 329, problem 18</a:t>
            </a:r>
          </a:p>
          <a:p>
            <a:r>
              <a:rPr lang="en-US" dirty="0"/>
              <a:t>pg </a:t>
            </a:r>
            <a:r>
              <a:rPr lang="en-US" dirty="0" smtClean="0"/>
              <a:t>331, </a:t>
            </a:r>
            <a:r>
              <a:rPr lang="en-US" dirty="0"/>
              <a:t>problem </a:t>
            </a:r>
            <a:r>
              <a:rPr lang="en-US" dirty="0" smtClean="0"/>
              <a:t>20 a &amp; b, 21</a:t>
            </a:r>
          </a:p>
          <a:p>
            <a:pPr marL="0" indent="0" algn="ctr">
              <a:buNone/>
            </a:pPr>
            <a:r>
              <a:rPr lang="en-US" sz="2800" i="1" dirty="0"/>
              <a:t>Note: treat "formula units" and "representative particles" the same as "molecules"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486662"/>
              </p:ext>
            </p:extLst>
          </p:nvPr>
        </p:nvGraphicFramePr>
        <p:xfrm>
          <a:off x="274321" y="3642324"/>
          <a:ext cx="8595359" cy="2796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539"/>
                <a:gridCol w="1284364"/>
                <a:gridCol w="1284364"/>
                <a:gridCol w="1185567"/>
                <a:gridCol w="1383161"/>
                <a:gridCol w="1284364"/>
              </a:tblGrid>
              <a:tr h="1280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(g/mol)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(mol)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 (divide by smallest number)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to whole numbers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CoCl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● nH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11.75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CoCl</a:t>
                      </a:r>
                      <a:r>
                        <a:rPr lang="en-US" sz="2800" b="1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9.24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129.839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0.0712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89361"/>
              </p:ext>
            </p:extLst>
          </p:nvPr>
        </p:nvGraphicFramePr>
        <p:xfrm>
          <a:off x="1609344" y="564039"/>
          <a:ext cx="5943600" cy="2364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900"/>
                <a:gridCol w="1485900"/>
                <a:gridCol w="1485900"/>
                <a:gridCol w="1485900"/>
              </a:tblGrid>
              <a:tr h="993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each element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weight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each 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2.016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b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4" marR="6534" marT="6534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57378" y="5983060"/>
            <a:ext cx="903515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27688" y="5983060"/>
            <a:ext cx="1115568" cy="4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13046" y="5479613"/>
            <a:ext cx="903515" cy="906218"/>
            <a:chOff x="6413046" y="5479613"/>
            <a:chExt cx="903515" cy="906218"/>
          </a:xfrm>
        </p:grpSpPr>
        <p:sp>
          <p:nvSpPr>
            <p:cNvPr id="11" name="Rectangle 10"/>
            <p:cNvSpPr/>
            <p:nvPr/>
          </p:nvSpPr>
          <p:spPr>
            <a:xfrm>
              <a:off x="6413046" y="5983060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13046" y="5479613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75121" y="5479613"/>
            <a:ext cx="903515" cy="906218"/>
            <a:chOff x="7775121" y="5479613"/>
            <a:chExt cx="903515" cy="906218"/>
          </a:xfrm>
        </p:grpSpPr>
        <p:sp>
          <p:nvSpPr>
            <p:cNvPr id="14" name="Rectangle 13"/>
            <p:cNvSpPr/>
            <p:nvPr/>
          </p:nvSpPr>
          <p:spPr>
            <a:xfrm>
              <a:off x="7775121" y="5479613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75121" y="5983060"/>
              <a:ext cx="903515" cy="40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42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33687"/>
              </p:ext>
            </p:extLst>
          </p:nvPr>
        </p:nvGraphicFramePr>
        <p:xfrm>
          <a:off x="274321" y="3642324"/>
          <a:ext cx="8595359" cy="2796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539"/>
                <a:gridCol w="1284364"/>
                <a:gridCol w="1284364"/>
                <a:gridCol w="1185567"/>
                <a:gridCol w="1383161"/>
                <a:gridCol w="1284364"/>
              </a:tblGrid>
              <a:tr h="1280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(g/mol)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of 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  <a:r>
                        <a:rPr lang="en-US" sz="2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(mol)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 (divide by smallest number)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to whole numbers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CoCl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● nH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11.75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CoCl</a:t>
                      </a:r>
                      <a:r>
                        <a:rPr lang="en-US" sz="2800" b="1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9.24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129.839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0.0712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8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2880" y="2135505"/>
            <a:ext cx="8778240" cy="929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71600" indent="-1371600"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hydrate formula is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CoCl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2H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1371600" algn="ctr"/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F5D7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pg 335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208314"/>
            <a:ext cx="9052560" cy="5148943"/>
          </a:xfrm>
        </p:spPr>
        <p:txBody>
          <a:bodyPr>
            <a:normAutofit/>
          </a:bodyPr>
          <a:lstStyle/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34a)</a:t>
            </a:r>
            <a:r>
              <a:rPr lang="en-US" sz="2800" dirty="0">
                <a:cs typeface="Arial" panose="020B0604020202020204" pitchFamily="34" charset="0"/>
              </a:rPr>
              <a:t>	What is the molar mass of </a:t>
            </a:r>
            <a:r>
              <a:rPr lang="en-US" sz="2800" dirty="0" err="1">
                <a:cs typeface="Arial" panose="020B0604020202020204" pitchFamily="34" charset="0"/>
              </a:rPr>
              <a:t>NaOH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34b)	</a:t>
            </a:r>
            <a:r>
              <a:rPr lang="en-US" sz="2800" dirty="0">
                <a:cs typeface="Arial" panose="020B0604020202020204" pitchFamily="34" charset="0"/>
              </a:rPr>
              <a:t>What is the molar mass of CaCl</a:t>
            </a:r>
            <a:r>
              <a:rPr lang="en-US" sz="3600" baseline="-25000" dirty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34c)</a:t>
            </a:r>
            <a:r>
              <a:rPr lang="en-US" sz="2800" dirty="0">
                <a:cs typeface="Arial" panose="020B0604020202020204" pitchFamily="34" charset="0"/>
              </a:rPr>
              <a:t>	What is the molar mass of KC</a:t>
            </a:r>
            <a:r>
              <a:rPr lang="en-US" sz="3600" baseline="-25000" dirty="0">
                <a:cs typeface="Arial" panose="020B0604020202020204" pitchFamily="34" charset="0"/>
              </a:rPr>
              <a:t>2</a:t>
            </a:r>
            <a:r>
              <a:rPr lang="en-US" sz="2800" dirty="0"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cs typeface="Arial" panose="020B0604020202020204" pitchFamily="34" charset="0"/>
              </a:rPr>
              <a:t>3</a:t>
            </a:r>
            <a:r>
              <a:rPr lang="en-US" sz="2800" dirty="0"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820" y="1846106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40.00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20" y="3212297"/>
            <a:ext cx="201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110.98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220" y="4578488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98.14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4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pgs</a:t>
            </a:r>
            <a:r>
              <a:rPr lang="en-US" dirty="0" smtClean="0">
                <a:solidFill>
                  <a:schemeClr val="bg1"/>
                </a:solidFill>
              </a:rPr>
              <a:t> 328 &amp; 329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208314"/>
            <a:ext cx="9052560" cy="5148943"/>
          </a:xfrm>
        </p:spPr>
        <p:txBody>
          <a:bodyPr>
            <a:normAutofit/>
          </a:bodyPr>
          <a:lstStyle/>
          <a:p>
            <a:pPr marL="0" indent="0">
              <a:spcBef>
                <a:spcPts val="7200"/>
              </a:spcBef>
              <a:buNone/>
            </a:pPr>
            <a:r>
              <a:rPr lang="en-US" sz="2800" dirty="0">
                <a:cs typeface="Arial" panose="020B0604020202020204" pitchFamily="34" charset="0"/>
              </a:rPr>
              <a:t>16a)	What is the mass of </a:t>
            </a:r>
            <a:r>
              <a:rPr lang="en-US" sz="2800" dirty="0" smtClean="0">
                <a:cs typeface="Arial" panose="020B0604020202020204" pitchFamily="34" charset="0"/>
              </a:rPr>
              <a:t>3.45 </a:t>
            </a:r>
            <a:r>
              <a:rPr lang="en-US" sz="2800" dirty="0">
                <a:cs typeface="Arial" panose="020B0604020202020204" pitchFamily="34" charset="0"/>
              </a:rPr>
              <a:t>x 10</a:t>
            </a:r>
            <a:r>
              <a:rPr lang="en-US" sz="3600" baseline="30000" dirty="0">
                <a:cs typeface="Arial" panose="020B0604020202020204" pitchFamily="34" charset="0"/>
              </a:rPr>
              <a:t>2</a:t>
            </a:r>
            <a:r>
              <a:rPr lang="en-US" sz="2800" dirty="0">
                <a:cs typeface="Arial" panose="020B0604020202020204" pitchFamily="34" charset="0"/>
              </a:rPr>
              <a:t> mol of Co</a:t>
            </a:r>
            <a:r>
              <a:rPr lang="en-US" sz="2800" dirty="0" smtClean="0">
                <a:cs typeface="Arial" panose="020B0604020202020204" pitchFamily="34" charset="0"/>
              </a:rPr>
              <a:t>?	</a:t>
            </a:r>
          </a:p>
          <a:p>
            <a:pPr marL="0" indent="0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16b)	</a:t>
            </a:r>
            <a:r>
              <a:rPr lang="en-US" sz="2800" dirty="0">
                <a:cs typeface="Arial" panose="020B0604020202020204" pitchFamily="34" charset="0"/>
              </a:rPr>
              <a:t>What is the mass of 2.45 x 10</a:t>
            </a:r>
            <a:r>
              <a:rPr lang="en-US" sz="3600" baseline="30000" dirty="0">
                <a:cs typeface="Arial" panose="020B0604020202020204" pitchFamily="34" charset="0"/>
              </a:rPr>
              <a:t>-2</a:t>
            </a:r>
            <a:r>
              <a:rPr lang="en-US" sz="2800" dirty="0">
                <a:cs typeface="Arial" panose="020B0604020202020204" pitchFamily="34" charset="0"/>
              </a:rPr>
              <a:t> mol of Zn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0" indent="0">
              <a:spcBef>
                <a:spcPts val="7200"/>
              </a:spcBef>
              <a:buNone/>
            </a:pPr>
            <a:r>
              <a:rPr lang="en-US" sz="2800" dirty="0">
                <a:cs typeface="Arial" panose="020B0604020202020204" pitchFamily="34" charset="0"/>
              </a:rPr>
              <a:t>18a)	How many moles in 1.25 x 10</a:t>
            </a:r>
            <a:r>
              <a:rPr lang="en-US" sz="3600" baseline="30000" dirty="0">
                <a:cs typeface="Arial" panose="020B0604020202020204" pitchFamily="34" charset="0"/>
              </a:rPr>
              <a:t>3</a:t>
            </a:r>
            <a:r>
              <a:rPr lang="en-US" sz="2800" dirty="0">
                <a:cs typeface="Arial" panose="020B0604020202020204" pitchFamily="34" charset="0"/>
              </a:rPr>
              <a:t> g of Zn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0" indent="0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18b)	</a:t>
            </a:r>
            <a:r>
              <a:rPr lang="en-US" sz="2800" dirty="0">
                <a:cs typeface="Arial" panose="020B0604020202020204" pitchFamily="34" charset="0"/>
              </a:rPr>
              <a:t>How many moles in 1.00 kg of Fe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820" y="1793874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2.03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Co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0820" y="3146622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1.60 g Zn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0820" y="4499370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1.91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 Zn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0820" y="5852119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1.79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 Fe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208314"/>
            <a:ext cx="9052560" cy="5148943"/>
          </a:xfrm>
        </p:spPr>
        <p:txBody>
          <a:bodyPr>
            <a:normAutofit/>
          </a:bodyPr>
          <a:lstStyle/>
          <a:p>
            <a:pPr marL="0" indent="0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20a)</a:t>
            </a:r>
            <a:r>
              <a:rPr lang="en-US" sz="2800" dirty="0">
                <a:cs typeface="Arial" panose="020B0604020202020204" pitchFamily="34" charset="0"/>
              </a:rPr>
              <a:t>	What is the mass of 6.02 x 10</a:t>
            </a:r>
            <a:r>
              <a:rPr lang="en-US" sz="3600" baseline="30000" dirty="0">
                <a:cs typeface="Arial" panose="020B0604020202020204" pitchFamily="34" charset="0"/>
              </a:rPr>
              <a:t>24</a:t>
            </a:r>
            <a:r>
              <a:rPr lang="en-US" sz="2800" dirty="0">
                <a:cs typeface="Arial" panose="020B0604020202020204" pitchFamily="34" charset="0"/>
              </a:rPr>
              <a:t> atoms of Bi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0" indent="0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20b)	</a:t>
            </a:r>
            <a:r>
              <a:rPr lang="en-US" sz="2800" dirty="0">
                <a:cs typeface="Arial" panose="020B0604020202020204" pitchFamily="34" charset="0"/>
              </a:rPr>
              <a:t>What is the mass of 1.00 x 10</a:t>
            </a:r>
            <a:r>
              <a:rPr lang="en-US" sz="3600" baseline="30000" dirty="0">
                <a:cs typeface="Arial" panose="020B0604020202020204" pitchFamily="34" charset="0"/>
              </a:rPr>
              <a:t>24</a:t>
            </a:r>
            <a:r>
              <a:rPr lang="en-US" sz="2800" dirty="0">
                <a:cs typeface="Arial" panose="020B0604020202020204" pitchFamily="34" charset="0"/>
              </a:rPr>
              <a:t> atoms of </a:t>
            </a:r>
            <a:r>
              <a:rPr lang="en-US" sz="2800" dirty="0" err="1">
                <a:cs typeface="Arial" panose="020B0604020202020204" pitchFamily="34" charset="0"/>
              </a:rPr>
              <a:t>Mn</a:t>
            </a:r>
            <a:r>
              <a:rPr lang="en-US" sz="2800" dirty="0">
                <a:cs typeface="Arial" panose="020B0604020202020204" pitchFamily="34" charset="0"/>
              </a:rPr>
              <a:t>? </a:t>
            </a:r>
            <a:endParaRPr lang="en-US" sz="28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7200"/>
              </a:spcBef>
              <a:buNone/>
            </a:pPr>
            <a:r>
              <a:rPr lang="en-US" sz="2800" dirty="0">
                <a:cs typeface="Arial" panose="020B0604020202020204" pitchFamily="34" charset="0"/>
              </a:rPr>
              <a:t>21a)	How many atoms in 4.56 x 10</a:t>
            </a:r>
            <a:r>
              <a:rPr lang="en-US" sz="3600" baseline="30000" dirty="0">
                <a:cs typeface="Arial" panose="020B0604020202020204" pitchFamily="34" charset="0"/>
              </a:rPr>
              <a:t>3</a:t>
            </a:r>
            <a:r>
              <a:rPr lang="en-US" sz="2800" dirty="0">
                <a:cs typeface="Arial" panose="020B0604020202020204" pitchFamily="34" charset="0"/>
              </a:rPr>
              <a:t> g of Si? </a:t>
            </a:r>
            <a:endParaRPr lang="en-US" sz="28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21b)</a:t>
            </a:r>
            <a:r>
              <a:rPr lang="en-US" sz="2800" dirty="0">
                <a:cs typeface="Arial" panose="020B0604020202020204" pitchFamily="34" charset="0"/>
              </a:rPr>
              <a:t> How many atoms in 0.120 kg of </a:t>
            </a:r>
            <a:r>
              <a:rPr lang="en-US" sz="2800" dirty="0" err="1">
                <a:cs typeface="Arial" panose="020B0604020202020204" pitchFamily="34" charset="0"/>
              </a:rPr>
              <a:t>Ti</a:t>
            </a:r>
            <a:r>
              <a:rPr lang="en-US" sz="2800" dirty="0">
                <a:cs typeface="Arial" panose="020B0604020202020204" pitchFamily="34" charset="0"/>
              </a:rPr>
              <a:t>?</a:t>
            </a:r>
          </a:p>
          <a:p>
            <a:pPr marL="0" indent="0">
              <a:spcBef>
                <a:spcPts val="7200"/>
              </a:spcBef>
              <a:buNone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820" y="1867878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2.09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Bi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0820" y="4538498"/>
            <a:ext cx="351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9.77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atoms of Si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820" y="3203188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91.3 g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820" y="5873807"/>
            <a:ext cx="311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1.51 x 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atoms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Moles of Compounds - 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335, problem 35</a:t>
            </a:r>
          </a:p>
          <a:p>
            <a:r>
              <a:rPr lang="en-US" dirty="0" smtClean="0"/>
              <a:t>pg 336, problems 37 &amp; 38</a:t>
            </a:r>
          </a:p>
          <a:p>
            <a:r>
              <a:rPr lang="en-US" dirty="0"/>
              <a:t>pg </a:t>
            </a:r>
            <a:r>
              <a:rPr lang="en-US" dirty="0" smtClean="0"/>
              <a:t>337, </a:t>
            </a:r>
            <a:r>
              <a:rPr lang="en-US" dirty="0"/>
              <a:t>problem </a:t>
            </a:r>
            <a:r>
              <a:rPr lang="en-US" dirty="0" smtClean="0"/>
              <a:t>40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/>
              <a:t>What is the molar mass of (NH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3600" baseline="-25000" dirty="0" smtClean="0"/>
              <a:t>3</a:t>
            </a:r>
            <a:r>
              <a:rPr lang="en-US" sz="2800" dirty="0" smtClean="0"/>
              <a:t>PO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/>
              <a:t>How many grams are there in 16.4 moles</a:t>
            </a:r>
            <a:r>
              <a:rPr lang="en-US" sz="2800" dirty="0"/>
              <a:t> of (NH</a:t>
            </a:r>
            <a:r>
              <a:rPr lang="en-US" sz="3600" baseline="-25000" dirty="0"/>
              <a:t>4</a:t>
            </a:r>
            <a:r>
              <a:rPr lang="en-US" sz="2800" dirty="0"/>
              <a:t>)</a:t>
            </a:r>
            <a:r>
              <a:rPr lang="en-US" sz="3600" baseline="-25000" dirty="0"/>
              <a:t>3</a:t>
            </a:r>
            <a:r>
              <a:rPr lang="en-US" sz="2800" dirty="0"/>
              <a:t>PO</a:t>
            </a:r>
            <a:r>
              <a:rPr lang="en-US" sz="3600" baseline="-25000" dirty="0"/>
              <a:t>4</a:t>
            </a:r>
            <a:r>
              <a:rPr lang="en-US" sz="2800" dirty="0"/>
              <a:t>?</a:t>
            </a:r>
            <a:endParaRPr lang="en-US" sz="2800" dirty="0" smtClean="0"/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/>
              <a:t>How many moles are there in 0.378 grams</a:t>
            </a:r>
            <a:r>
              <a:rPr lang="en-US" sz="2800" dirty="0"/>
              <a:t> of (NH</a:t>
            </a:r>
            <a:r>
              <a:rPr lang="en-US" sz="3600" baseline="-25000" dirty="0"/>
              <a:t>4</a:t>
            </a:r>
            <a:r>
              <a:rPr lang="en-US" sz="2800" dirty="0"/>
              <a:t>)</a:t>
            </a:r>
            <a:r>
              <a:rPr lang="en-US" sz="3600" baseline="-25000" dirty="0"/>
              <a:t>3</a:t>
            </a:r>
            <a:r>
              <a:rPr lang="en-US" sz="2800" dirty="0"/>
              <a:t>PO</a:t>
            </a:r>
            <a:r>
              <a:rPr lang="en-US" sz="3600" baseline="-25000" dirty="0"/>
              <a:t>4</a:t>
            </a:r>
            <a:r>
              <a:rPr lang="en-US" sz="28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0820" y="1846106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149.087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0820" y="3545672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2450 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820" y="5245238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0.00254 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9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335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208314"/>
            <a:ext cx="9052560" cy="5148943"/>
          </a:xfrm>
        </p:spPr>
        <p:txBody>
          <a:bodyPr>
            <a:normAutofit/>
          </a:bodyPr>
          <a:lstStyle/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35a)</a:t>
            </a:r>
            <a:r>
              <a:rPr lang="en-US" sz="2800" dirty="0">
                <a:cs typeface="Arial" panose="020B0604020202020204" pitchFamily="34" charset="0"/>
              </a:rPr>
              <a:t>	What is the molar mass of </a:t>
            </a:r>
            <a:r>
              <a:rPr lang="en-US" sz="2800" dirty="0" smtClean="0">
                <a:cs typeface="Arial" panose="020B0604020202020204" pitchFamily="34" charset="0"/>
              </a:rPr>
              <a:t>C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H</a:t>
            </a:r>
            <a:r>
              <a:rPr lang="en-US" sz="3600" baseline="-25000" dirty="0" smtClean="0">
                <a:cs typeface="Arial" panose="020B0604020202020204" pitchFamily="34" charset="0"/>
              </a:rPr>
              <a:t>5</a:t>
            </a:r>
            <a:r>
              <a:rPr lang="en-US" sz="2800" dirty="0" smtClean="0">
                <a:cs typeface="Arial" panose="020B0604020202020204" pitchFamily="34" charset="0"/>
              </a:rPr>
              <a:t>OH?</a:t>
            </a:r>
          </a:p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35b)	</a:t>
            </a:r>
            <a:r>
              <a:rPr lang="en-US" sz="2800" dirty="0">
                <a:cs typeface="Arial" panose="020B0604020202020204" pitchFamily="34" charset="0"/>
              </a:rPr>
              <a:t>What is the molar mass of </a:t>
            </a:r>
            <a:r>
              <a:rPr lang="en-US" sz="2800" dirty="0" smtClean="0">
                <a:cs typeface="Arial" panose="020B0604020202020204" pitchFamily="34" charset="0"/>
              </a:rPr>
              <a:t>HCN?</a:t>
            </a:r>
          </a:p>
          <a:p>
            <a:pPr marL="576263" indent="-576263">
              <a:spcBef>
                <a:spcPts val="7200"/>
              </a:spcBef>
              <a:buNone/>
            </a:pPr>
            <a:r>
              <a:rPr lang="en-US" sz="2800" dirty="0" smtClean="0">
                <a:cs typeface="Arial" panose="020B0604020202020204" pitchFamily="34" charset="0"/>
              </a:rPr>
              <a:t>35c)</a:t>
            </a:r>
            <a:r>
              <a:rPr lang="en-US" sz="2800" dirty="0">
                <a:cs typeface="Arial" panose="020B0604020202020204" pitchFamily="34" charset="0"/>
              </a:rPr>
              <a:t>	What is the molar mass of </a:t>
            </a:r>
            <a:r>
              <a:rPr lang="en-US" sz="2800" dirty="0" smtClean="0">
                <a:cs typeface="Arial" panose="020B0604020202020204" pitchFamily="34" charset="0"/>
              </a:rPr>
              <a:t>CCl</a:t>
            </a:r>
            <a:r>
              <a:rPr lang="en-US" sz="3600" baseline="-25000" dirty="0" smtClean="0">
                <a:cs typeface="Arial" panose="020B0604020202020204" pitchFamily="34" charset="0"/>
              </a:rPr>
              <a:t>4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820" y="184610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46.069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20" y="32122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27.026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820" y="4578488"/>
            <a:ext cx="27655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153.823 g/mol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531.638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12811</TotalTime>
  <Words>1408</Words>
  <Application>Microsoft Office PowerPoint</Application>
  <PresentationFormat>On-screen Show (4:3)</PresentationFormat>
  <Paragraphs>508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The Mole - Homework</vt:lpstr>
      <vt:lpstr>pg 323</vt:lpstr>
      <vt:lpstr>pg 324</vt:lpstr>
      <vt:lpstr>Mass &amp; the Mole - Homework</vt:lpstr>
      <vt:lpstr>pgs 328 &amp; 329</vt:lpstr>
      <vt:lpstr>pg 331</vt:lpstr>
      <vt:lpstr>Moles of Compounds - Homework</vt:lpstr>
      <vt:lpstr>Do Now</vt:lpstr>
      <vt:lpstr>pg 335</vt:lpstr>
      <vt:lpstr>pg 336</vt:lpstr>
      <vt:lpstr>pg 337</vt:lpstr>
      <vt:lpstr>Do Now</vt:lpstr>
      <vt:lpstr>Do Now</vt:lpstr>
      <vt:lpstr>Do Now</vt:lpstr>
      <vt:lpstr>Identifying Unknowns 1 - Homework</vt:lpstr>
      <vt:lpstr>pg 344, #54</vt:lpstr>
      <vt:lpstr>pg 344, #56</vt:lpstr>
      <vt:lpstr>pg 360, #156</vt:lpstr>
      <vt:lpstr>pg 360, #159</vt:lpstr>
      <vt:lpstr>pg 361, #167</vt:lpstr>
      <vt:lpstr>Do Now</vt:lpstr>
      <vt:lpstr>Identifying Unknowns 2 - Homework</vt:lpstr>
      <vt:lpstr>pg 346, #58</vt:lpstr>
      <vt:lpstr>pg 346, #59</vt:lpstr>
      <vt:lpstr>pg 350, #64</vt:lpstr>
      <vt:lpstr>pg 350, #65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pg 353, #74</vt:lpstr>
      <vt:lpstr>PowerPoint Presentation</vt:lpstr>
      <vt:lpstr>PowerPoint Presentation</vt:lpstr>
      <vt:lpstr>PowerPoint Presentation</vt:lpstr>
      <vt:lpstr>pg 353, #75</vt:lpstr>
      <vt:lpstr>pg 353, #75</vt:lpstr>
      <vt:lpstr>PowerPoint Presentation</vt:lpstr>
      <vt:lpstr>PowerPoint Presentation</vt:lpstr>
      <vt:lpstr>PowerPoint Presentation</vt:lpstr>
      <vt:lpstr>Backup Slides</vt:lpstr>
      <vt:lpstr>pg 335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808</cp:revision>
  <cp:lastPrinted>2017-01-06T16:48:05Z</cp:lastPrinted>
  <dcterms:created xsi:type="dcterms:W3CDTF">2012-09-15T16:31:25Z</dcterms:created>
  <dcterms:modified xsi:type="dcterms:W3CDTF">2017-01-31T16:19:57Z</dcterms:modified>
</cp:coreProperties>
</file>