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921" r:id="rId2"/>
    <p:sldId id="1079" r:id="rId3"/>
    <p:sldId id="982" r:id="rId4"/>
    <p:sldId id="978" r:id="rId5"/>
    <p:sldId id="980" r:id="rId6"/>
    <p:sldId id="981" r:id="rId7"/>
    <p:sldId id="979" r:id="rId8"/>
    <p:sldId id="991" r:id="rId9"/>
    <p:sldId id="990" r:id="rId10"/>
    <p:sldId id="787" r:id="rId11"/>
    <p:sldId id="590" r:id="rId12"/>
    <p:sldId id="1046" r:id="rId13"/>
    <p:sldId id="1061" r:id="rId14"/>
    <p:sldId id="1081" r:id="rId15"/>
    <p:sldId id="1062" r:id="rId16"/>
    <p:sldId id="1063" r:id="rId17"/>
    <p:sldId id="1064" r:id="rId18"/>
    <p:sldId id="1065" r:id="rId19"/>
    <p:sldId id="1066" r:id="rId20"/>
    <p:sldId id="1080" r:id="rId21"/>
    <p:sldId id="1086" r:id="rId22"/>
    <p:sldId id="1050" r:id="rId23"/>
    <p:sldId id="1052" r:id="rId24"/>
    <p:sldId id="1044" r:id="rId25"/>
    <p:sldId id="963" r:id="rId26"/>
    <p:sldId id="1085" r:id="rId27"/>
    <p:sldId id="1023" r:id="rId28"/>
    <p:sldId id="1083" r:id="rId29"/>
    <p:sldId id="1073" r:id="rId30"/>
    <p:sldId id="1075" r:id="rId31"/>
    <p:sldId id="1077" r:id="rId32"/>
    <p:sldId id="1078" r:id="rId33"/>
    <p:sldId id="1071" r:id="rId34"/>
    <p:sldId id="1072" r:id="rId35"/>
    <p:sldId id="1041" r:id="rId36"/>
    <p:sldId id="977" r:id="rId37"/>
    <p:sldId id="1087" r:id="rId38"/>
    <p:sldId id="1088" r:id="rId39"/>
    <p:sldId id="1089" r:id="rId40"/>
    <p:sldId id="1102" r:id="rId41"/>
    <p:sldId id="1090" r:id="rId42"/>
    <p:sldId id="1091" r:id="rId43"/>
    <p:sldId id="1092" r:id="rId44"/>
    <p:sldId id="1093" r:id="rId45"/>
    <p:sldId id="1098" r:id="rId46"/>
    <p:sldId id="1099" r:id="rId47"/>
    <p:sldId id="1100" r:id="rId48"/>
    <p:sldId id="1101" r:id="rId49"/>
    <p:sldId id="1045" r:id="rId50"/>
    <p:sldId id="944" r:id="rId51"/>
    <p:sldId id="945" r:id="rId52"/>
    <p:sldId id="949" r:id="rId53"/>
    <p:sldId id="1055" r:id="rId54"/>
    <p:sldId id="1056" r:id="rId55"/>
    <p:sldId id="1058" r:id="rId56"/>
    <p:sldId id="1059" r:id="rId57"/>
    <p:sldId id="953" r:id="rId58"/>
    <p:sldId id="1048" r:id="rId59"/>
    <p:sldId id="690" r:id="rId60"/>
  </p:sldIdLst>
  <p:sldSz cx="9144000" cy="6858000" type="screen4x3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D7F5D7"/>
    <a:srgbClr val="9933FF"/>
    <a:srgbClr val="00E266"/>
    <a:srgbClr val="0000FF"/>
    <a:srgbClr val="522900"/>
    <a:srgbClr val="66CCFF"/>
    <a:srgbClr val="008A3E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99500" autoAdjust="0"/>
  </p:normalViewPr>
  <p:slideViewPr>
    <p:cSldViewPr snapToGrid="0">
      <p:cViewPr varScale="1">
        <p:scale>
          <a:sx n="82" d="100"/>
          <a:sy n="82" d="100"/>
        </p:scale>
        <p:origin x="84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726" y="0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33" y="4423640"/>
            <a:ext cx="5620410" cy="4189599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726" y="8845738"/>
            <a:ext cx="3045025" cy="464998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778000"/>
            <a:ext cx="8778875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Crime scene investigators recovered a sample of poison from a corpse.  They suspected it was strychnine (C</a:t>
            </a:r>
            <a:r>
              <a:rPr lang="en-US" sz="3600" baseline="-25000" dirty="0" smtClean="0"/>
              <a:t>21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22</a:t>
            </a:r>
            <a:r>
              <a:rPr lang="en-US" sz="2800" dirty="0" smtClean="0"/>
              <a:t>N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) and got the following elemental analysis results.  Is the poison strychnine?</a:t>
            </a:r>
          </a:p>
          <a:p>
            <a:pPr marL="0" indent="0" algn="just">
              <a:buNone/>
            </a:pPr>
            <a:endParaRPr lang="en-US" sz="2800" dirty="0"/>
          </a:p>
        </p:txBody>
      </p:sp>
      <p:pic>
        <p:nvPicPr>
          <p:cNvPr id="3074" name="Picture 2" descr="http://upload.wikimedia.org/wikipedia/commons/thumb/4/41/Strychnine2.svg/440px-Strychnin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48" y="-82492"/>
            <a:ext cx="2165652" cy="18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22372" r="6002"/>
          <a:stretch/>
        </p:blipFill>
        <p:spPr bwMode="auto">
          <a:xfrm>
            <a:off x="2" y="1"/>
            <a:ext cx="2809767" cy="163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489557"/>
              </p:ext>
            </p:extLst>
          </p:nvPr>
        </p:nvGraphicFramePr>
        <p:xfrm>
          <a:off x="2697480" y="3929162"/>
          <a:ext cx="3749040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3366"/>
                <a:gridCol w="2205674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symbol</a:t>
                      </a:r>
                      <a:endParaRPr lang="en-US" sz="2400" b="1" dirty="0"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unknown</a:t>
                      </a:r>
                      <a:endParaRPr lang="en-US" sz="2400" b="1" dirty="0"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69.12%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7.86%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5.20%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OCR A Extended" panose="02010509020102010303" pitchFamily="50" charset="0"/>
                        </a:rPr>
                        <a:t>17.82%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1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3360" cy="301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Last Class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1280160"/>
            <a:ext cx="4023360" cy="301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0" y="2560320"/>
            <a:ext cx="4023360" cy="301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3840480"/>
            <a:ext cx="4023360" cy="3017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33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Identifying Unknowns 2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use percent composition to find an empirical formula, a molecular formula and a hydrate formula.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774950" y="6396038"/>
            <a:ext cx="3594100" cy="461962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768475"/>
          </a:xfrm>
        </p:spPr>
        <p:txBody>
          <a:bodyPr/>
          <a:lstStyle/>
          <a:p>
            <a:r>
              <a:rPr lang="en-US" sz="5400" dirty="0" smtClean="0"/>
              <a:t>Determining</a:t>
            </a:r>
            <a:br>
              <a:rPr lang="en-US" sz="5400" dirty="0" smtClean="0"/>
            </a:br>
            <a:r>
              <a:rPr lang="en-US" sz="5400" dirty="0" smtClean="0"/>
              <a:t>Empirical Formulas</a:t>
            </a:r>
            <a:br>
              <a:rPr lang="en-US" sz="5400" dirty="0" smtClean="0"/>
            </a:br>
            <a:r>
              <a:rPr lang="en-US" sz="2800" dirty="0" smtClean="0"/>
              <a:t>from Percent Composition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8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96281" y="3134086"/>
            <a:ext cx="5151438" cy="35186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262063" algn="l"/>
              </a:tabLst>
            </a:pPr>
            <a:r>
              <a:rPr lang="en-US" altLang="en-US" sz="2800" b="1" dirty="0" smtClean="0">
                <a:solidFill>
                  <a:srgbClr val="0070C0"/>
                </a:solidFill>
              </a:rPr>
              <a:t>The empirical formula will be </a:t>
            </a:r>
          </a:p>
          <a:p>
            <a:pPr marL="0" indent="0" algn="ctr">
              <a:buFontTx/>
              <a:buNone/>
              <a:tabLst>
                <a:tab pos="1262063" algn="l"/>
              </a:tabLst>
            </a:pPr>
            <a:r>
              <a:rPr lang="en-US" altLang="en-US" sz="4800" b="1" dirty="0" err="1" smtClean="0">
                <a:solidFill>
                  <a:srgbClr val="0070C0"/>
                </a:solidFill>
              </a:rPr>
              <a:t>Na</a:t>
            </a:r>
            <a:r>
              <a:rPr lang="en-US" sz="72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‘</a:t>
            </a:r>
            <a:r>
              <a:rPr lang="en-US" altLang="en-US" sz="4800" b="1" dirty="0" err="1" smtClean="0">
                <a:solidFill>
                  <a:srgbClr val="0070C0"/>
                </a:solidFill>
              </a:rPr>
              <a:t>Cr</a:t>
            </a:r>
            <a:r>
              <a:rPr lang="en-US" sz="7200" b="1" baseline="-25000" dirty="0" err="1" smtClean="0">
                <a:solidFill>
                  <a:srgbClr val="0070C0"/>
                </a:solidFill>
                <a:latin typeface="Symbol" panose="05050102010706020507" pitchFamily="18" charset="2"/>
              </a:rPr>
              <a:t>‘</a:t>
            </a:r>
            <a:r>
              <a:rPr lang="en-US" altLang="en-US" sz="4800" b="1" dirty="0" err="1" smtClean="0">
                <a:solidFill>
                  <a:srgbClr val="0070C0"/>
                </a:solidFill>
              </a:rPr>
              <a:t>O</a:t>
            </a:r>
            <a:r>
              <a:rPr lang="en-US" sz="7200" b="1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‘</a:t>
            </a:r>
            <a:r>
              <a:rPr lang="en-US" altLang="en-US" sz="6000" b="1" baseline="-25000" dirty="0" smtClean="0">
                <a:solidFill>
                  <a:srgbClr val="0070C0"/>
                </a:solidFill>
              </a:rPr>
              <a:t> </a:t>
            </a:r>
            <a:endParaRPr lang="en-US" altLang="en-US" sz="5400" b="1" baseline="-25000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1800"/>
              </a:spcBef>
              <a:buFontTx/>
              <a:buNone/>
            </a:pPr>
            <a:r>
              <a:rPr lang="en-US" altLang="en-US" sz="2800" b="1" dirty="0" smtClean="0">
                <a:solidFill>
                  <a:srgbClr val="0070C0"/>
                </a:solidFill>
              </a:rPr>
              <a:t>with the boxes containing:</a:t>
            </a:r>
          </a:p>
          <a:p>
            <a:pPr marL="971550" indent="-509588">
              <a:spcBef>
                <a:spcPts val="300"/>
              </a:spcBef>
              <a:buFont typeface="+mj-lt"/>
              <a:buAutoNum type="arabicParenR"/>
            </a:pPr>
            <a:r>
              <a:rPr lang="en-US" altLang="en-US" sz="2600" b="1" i="1" dirty="0" smtClean="0">
                <a:solidFill>
                  <a:srgbClr val="0070C0"/>
                </a:solidFill>
              </a:rPr>
              <a:t>simplest</a:t>
            </a:r>
          </a:p>
          <a:p>
            <a:pPr marL="971550" indent="-509588">
              <a:spcBef>
                <a:spcPts val="300"/>
              </a:spcBef>
              <a:buFont typeface="+mj-lt"/>
              <a:buAutoNum type="arabicParenR"/>
            </a:pPr>
            <a:r>
              <a:rPr lang="en-US" altLang="en-US" sz="2600" b="1" i="1" dirty="0" smtClean="0">
                <a:solidFill>
                  <a:srgbClr val="0070C0"/>
                </a:solidFill>
              </a:rPr>
              <a:t>whole number</a:t>
            </a:r>
          </a:p>
          <a:p>
            <a:pPr marL="971550" indent="-509588">
              <a:spcBef>
                <a:spcPts val="300"/>
              </a:spcBef>
              <a:buFont typeface="+mj-lt"/>
              <a:buAutoNum type="arabicParenR"/>
            </a:pPr>
            <a:r>
              <a:rPr lang="en-US" altLang="en-US" sz="2600" b="1" i="1" dirty="0" smtClean="0">
                <a:solidFill>
                  <a:srgbClr val="0070C0"/>
                </a:solidFill>
              </a:rPr>
              <a:t>mole ratio of elements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2" y="1181497"/>
            <a:ext cx="2392394" cy="16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802912" y="1123806"/>
            <a:ext cx="6126480" cy="18060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/>
              <a:t>An orange powder is composed of 17.380% sodium, 40.252% chromium and 42.031% oxygen.  What is the empirical formula?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046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Format for Notes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73204" y="4000414"/>
            <a:ext cx="7797593" cy="2769989"/>
          </a:xfrm>
          <a:prstGeom prst="rect">
            <a:avLst/>
          </a:prstGeom>
          <a:noFill/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7763" indent="-1147763"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Step 1: 	………………………………………………………………………… …………………………….…………………………………………..</a:t>
            </a:r>
          </a:p>
          <a:p>
            <a:pPr marL="1147763" indent="-1147763"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Step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2: </a:t>
            </a:r>
            <a:r>
              <a:rPr lang="en-US" altLang="en-US" sz="1800" b="1" dirty="0">
                <a:solidFill>
                  <a:srgbClr val="FF0000"/>
                </a:solidFill>
              </a:rPr>
              <a:t>	…………………………………………………………………………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…………………………….…………………………………………..</a:t>
            </a:r>
            <a:endParaRPr lang="en-US" altLang="en-US" sz="1800" b="1" baseline="-25000" dirty="0" smtClean="0">
              <a:solidFill>
                <a:srgbClr val="FF0000"/>
              </a:solidFill>
            </a:endParaRPr>
          </a:p>
          <a:p>
            <a:pPr marL="1147763" indent="-1147763"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Step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3: </a:t>
            </a:r>
            <a:r>
              <a:rPr lang="en-US" altLang="en-US" sz="1800" b="1" dirty="0">
                <a:solidFill>
                  <a:srgbClr val="FF0000"/>
                </a:solidFill>
              </a:rPr>
              <a:t>	…………………………………………………………………………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…………………………….…………………………………………..</a:t>
            </a:r>
            <a:endParaRPr lang="en-US" altLang="en-US" sz="1800" b="1" baseline="-25000" dirty="0" smtClean="0">
              <a:solidFill>
                <a:srgbClr val="FF0000"/>
              </a:solidFill>
            </a:endParaRPr>
          </a:p>
          <a:p>
            <a:pPr marL="1147763" indent="-1147763"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Step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4: </a:t>
            </a:r>
            <a:r>
              <a:rPr lang="en-US" altLang="en-US" sz="1800" b="1" dirty="0">
                <a:solidFill>
                  <a:srgbClr val="FF0000"/>
                </a:solidFill>
              </a:rPr>
              <a:t>	…………………………………………………………………………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…………………………….…………………………………………..</a:t>
            </a:r>
            <a:endParaRPr lang="en-US" altLang="en-US" sz="1800" b="1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46696"/>
              </p:ext>
            </p:extLst>
          </p:nvPr>
        </p:nvGraphicFramePr>
        <p:xfrm>
          <a:off x="45720" y="1328772"/>
          <a:ext cx="905256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  <a:gridCol w="1371600"/>
                <a:gridCol w="109728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02261" y="2351314"/>
            <a:ext cx="2539478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wide, 4 high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8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76" y="1123806"/>
            <a:ext cx="6227195" cy="1457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An orange powder is composed of 17.380% sodium, 40.252% chromium and 42.031% oxygen.  What is the empirical formula?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354267"/>
              </p:ext>
            </p:extLst>
          </p:nvPr>
        </p:nvGraphicFramePr>
        <p:xfrm>
          <a:off x="45720" y="3138906"/>
          <a:ext cx="24688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3988" indent="-1423988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Step 1:  Using the percentages, get the number of grams of each element in 100 g into a table</a:t>
            </a:r>
            <a:endParaRPr lang="en-US" altLang="en-US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82562" y="1562582"/>
            <a:ext cx="1771629" cy="520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97141" y="1562582"/>
            <a:ext cx="1771629" cy="520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14661" y="2001358"/>
            <a:ext cx="1771629" cy="520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50298" y="3470664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we have a 100 grams of the orange powder, how many grams of sodium do we have?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0298" y="484667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17.380 grams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6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973621"/>
              </p:ext>
            </p:extLst>
          </p:nvPr>
        </p:nvGraphicFramePr>
        <p:xfrm>
          <a:off x="45720" y="3138906"/>
          <a:ext cx="24688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57809"/>
              </p:ext>
            </p:extLst>
          </p:nvPr>
        </p:nvGraphicFramePr>
        <p:xfrm>
          <a:off x="45720" y="3138906"/>
          <a:ext cx="52120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3988" indent="-1423988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Step 2:  Using the molar masses, get the number of moles in 100 g</a:t>
            </a:r>
            <a:endParaRPr lang="en-US" altLang="en-US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0058" y="1165364"/>
            <a:ext cx="8603885" cy="16312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tabLst>
                <a:tab pos="1262063" algn="l"/>
              </a:tabLst>
            </a:pPr>
            <a:r>
              <a:rPr lang="en-US" altLang="en-US" sz="4800" b="1" dirty="0" smtClean="0">
                <a:cs typeface="Arial" panose="020B0604020202020204" pitchFamily="34" charset="0"/>
              </a:rPr>
              <a:t>Na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17.380 g</a:t>
            </a:r>
            <a:r>
              <a:rPr lang="en-US" altLang="en-US" sz="4800" b="1" dirty="0" smtClean="0">
                <a:cs typeface="Arial" panose="020B0604020202020204" pitchFamily="34" charset="0"/>
              </a:rPr>
              <a:t>Cr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40.252 g</a:t>
            </a:r>
            <a:r>
              <a:rPr lang="en-US" altLang="en-US" sz="4800" b="1" dirty="0" smtClean="0">
                <a:cs typeface="Arial" panose="020B0604020202020204" pitchFamily="34" charset="0"/>
              </a:rPr>
              <a:t>O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42.031 g</a:t>
            </a:r>
          </a:p>
          <a:p>
            <a:pPr marL="0" indent="0" algn="ctr">
              <a:spcBef>
                <a:spcPts val="2400"/>
              </a:spcBef>
              <a:buFontTx/>
              <a:buNone/>
              <a:tabLst>
                <a:tab pos="1262063" algn="l"/>
              </a:tabLst>
            </a:pPr>
            <a:r>
              <a:rPr lang="en-US" altLang="en-US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this needs to be a mole ratio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24734"/>
              </p:ext>
            </p:extLst>
          </p:nvPr>
        </p:nvGraphicFramePr>
        <p:xfrm>
          <a:off x="45720" y="3138906"/>
          <a:ext cx="38404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887322"/>
              </p:ext>
            </p:extLst>
          </p:nvPr>
        </p:nvGraphicFramePr>
        <p:xfrm>
          <a:off x="3095865" y="3961866"/>
          <a:ext cx="53035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1645920"/>
                <a:gridCol w="365760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 mol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 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57809"/>
              </p:ext>
            </p:extLst>
          </p:nvPr>
        </p:nvGraphicFramePr>
        <p:xfrm>
          <a:off x="45720" y="3138906"/>
          <a:ext cx="52120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3988" indent="-1423988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Step 3:  Divide all the mole values by the smallest to get the smallest equal to 1 (normalization)</a:t>
            </a:r>
            <a:endParaRPr lang="en-US" altLang="en-US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0058" y="1165364"/>
            <a:ext cx="8603885" cy="16312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tabLst>
                <a:tab pos="1262063" algn="l"/>
              </a:tabLst>
            </a:pPr>
            <a:r>
              <a:rPr lang="en-US" altLang="en-US" sz="4800" b="1" dirty="0" smtClean="0">
                <a:cs typeface="Arial" panose="020B0604020202020204" pitchFamily="34" charset="0"/>
              </a:rPr>
              <a:t>Na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0.7560</a:t>
            </a:r>
            <a:r>
              <a:rPr lang="en-US" altLang="en-US" sz="4800" b="1" dirty="0" smtClean="0">
                <a:cs typeface="Arial" panose="020B0604020202020204" pitchFamily="34" charset="0"/>
              </a:rPr>
              <a:t>Cr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0.7741</a:t>
            </a:r>
            <a:r>
              <a:rPr lang="en-US" altLang="en-US" sz="4800" b="1" dirty="0" smtClean="0">
                <a:cs typeface="Arial" panose="020B0604020202020204" pitchFamily="34" charset="0"/>
              </a:rPr>
              <a:t>O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2.627</a:t>
            </a:r>
          </a:p>
          <a:p>
            <a:pPr marL="0" indent="0" algn="ctr">
              <a:spcBef>
                <a:spcPts val="2400"/>
              </a:spcBef>
              <a:buFontTx/>
              <a:buNone/>
              <a:tabLst>
                <a:tab pos="1262063" algn="l"/>
              </a:tabLst>
            </a:pPr>
            <a:r>
              <a:rPr lang="en-US" altLang="en-US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this needs to be whole number ratio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331360"/>
              </p:ext>
            </p:extLst>
          </p:nvPr>
        </p:nvGraphicFramePr>
        <p:xfrm>
          <a:off x="45720" y="3138906"/>
          <a:ext cx="65836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4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3988" indent="-1423988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Step 4:  If necessary, multiply and/or round to change the mole values into whole numbers</a:t>
            </a:r>
            <a:endParaRPr lang="en-US" altLang="en-US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0058" y="1165364"/>
            <a:ext cx="8603885" cy="16312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tabLst>
                <a:tab pos="1262063" algn="l"/>
              </a:tabLst>
            </a:pPr>
            <a:r>
              <a:rPr lang="en-US" altLang="en-US" sz="4800" b="1" dirty="0" smtClean="0">
                <a:cs typeface="Arial" panose="020B0604020202020204" pitchFamily="34" charset="0"/>
              </a:rPr>
              <a:t>Na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4800" b="1" dirty="0" smtClean="0">
                <a:cs typeface="Arial" panose="020B0604020202020204" pitchFamily="34" charset="0"/>
              </a:rPr>
              <a:t>Cr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1.024</a:t>
            </a:r>
            <a:r>
              <a:rPr lang="en-US" altLang="en-US" sz="4800" b="1" dirty="0" smtClean="0">
                <a:cs typeface="Arial" panose="020B0604020202020204" pitchFamily="34" charset="0"/>
              </a:rPr>
              <a:t>O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3.475</a:t>
            </a:r>
          </a:p>
          <a:p>
            <a:pPr marL="0" indent="0" algn="ctr">
              <a:spcBef>
                <a:spcPts val="2400"/>
              </a:spcBef>
              <a:buFontTx/>
              <a:buNone/>
              <a:tabLst>
                <a:tab pos="1262063" algn="l"/>
              </a:tabLst>
            </a:pPr>
            <a:r>
              <a:rPr lang="en-US" altLang="en-US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Na is a whole number, but Cr and O are not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597249"/>
              </p:ext>
            </p:extLst>
          </p:nvPr>
        </p:nvGraphicFramePr>
        <p:xfrm>
          <a:off x="45720" y="3138906"/>
          <a:ext cx="65836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Left Arrow Callout 2"/>
          <p:cNvSpPr/>
          <p:nvPr/>
        </p:nvSpPr>
        <p:spPr>
          <a:xfrm>
            <a:off x="6629400" y="3845977"/>
            <a:ext cx="2514600" cy="17388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234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if within 5% of a whole number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4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uiExpand="1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36254"/>
              </p:ext>
            </p:extLst>
          </p:nvPr>
        </p:nvGraphicFramePr>
        <p:xfrm>
          <a:off x="45720" y="3138906"/>
          <a:ext cx="65836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90594"/>
              </p:ext>
            </p:extLst>
          </p:nvPr>
        </p:nvGraphicFramePr>
        <p:xfrm>
          <a:off x="45720" y="3138906"/>
          <a:ext cx="905256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  <a:gridCol w="1371600"/>
                <a:gridCol w="109728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if necessary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6.950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17889"/>
              </p:ext>
            </p:extLst>
          </p:nvPr>
        </p:nvGraphicFramePr>
        <p:xfrm>
          <a:off x="45720" y="3138906"/>
          <a:ext cx="79552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if necessary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6.950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13563"/>
              </p:ext>
            </p:extLst>
          </p:nvPr>
        </p:nvGraphicFramePr>
        <p:xfrm>
          <a:off x="45720" y="3138906"/>
          <a:ext cx="65836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3988" indent="-1423988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Step 4:  If necessary, multiply and/or round to change the mole values into whole numbers</a:t>
            </a:r>
            <a:endParaRPr lang="en-US" altLang="en-US" sz="3600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70058" y="1165364"/>
            <a:ext cx="8603885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tabLst>
                <a:tab pos="1262063" algn="l"/>
              </a:tabLst>
            </a:pPr>
            <a:r>
              <a:rPr lang="en-US" altLang="en-US" sz="4800" b="1" dirty="0" smtClean="0">
                <a:cs typeface="Arial" panose="020B0604020202020204" pitchFamily="34" charset="0"/>
              </a:rPr>
              <a:t>Na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800" b="1" dirty="0" smtClean="0">
                <a:cs typeface="Arial" panose="020B0604020202020204" pitchFamily="34" charset="0"/>
              </a:rPr>
              <a:t>Cr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800" b="1" dirty="0" smtClean="0">
                <a:cs typeface="Arial" panose="020B0604020202020204" pitchFamily="34" charset="0"/>
              </a:rPr>
              <a:t>O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spcBef>
                <a:spcPts val="2400"/>
              </a:spcBef>
              <a:buFontTx/>
              <a:buNone/>
              <a:tabLst>
                <a:tab pos="1262063" algn="l"/>
              </a:tabLst>
            </a:pPr>
            <a:r>
              <a:rPr lang="en-US" altLang="en-US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Is there a GCF &gt;1 for this ratio?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70058" y="1165364"/>
            <a:ext cx="8603885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tabLst>
                <a:tab pos="1262063" algn="l"/>
              </a:tabLst>
            </a:pPr>
            <a:r>
              <a:rPr lang="en-US" altLang="en-US" sz="4800" b="1" dirty="0" smtClean="0">
                <a:cs typeface="Arial" panose="020B0604020202020204" pitchFamily="34" charset="0"/>
              </a:rPr>
              <a:t>Na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US" altLang="en-US" sz="4800" b="1" dirty="0" smtClean="0">
                <a:cs typeface="Arial" panose="020B0604020202020204" pitchFamily="34" charset="0"/>
              </a:rPr>
              <a:t>Cr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1.024</a:t>
            </a:r>
            <a:r>
              <a:rPr lang="en-US" altLang="en-US" sz="4800" b="1" dirty="0" smtClean="0">
                <a:cs typeface="Arial" panose="020B0604020202020204" pitchFamily="34" charset="0"/>
              </a:rPr>
              <a:t>O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3.475</a:t>
            </a:r>
          </a:p>
          <a:p>
            <a:pPr marL="0" indent="0" algn="ctr">
              <a:spcBef>
                <a:spcPts val="2400"/>
              </a:spcBef>
              <a:buFontTx/>
              <a:buNone/>
              <a:tabLst>
                <a:tab pos="1262063" algn="l"/>
              </a:tabLst>
            </a:pPr>
            <a:r>
              <a:rPr lang="en-US" altLang="en-US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Na is a whole number, but Cr and O are not</a:t>
            </a:r>
          </a:p>
        </p:txBody>
      </p:sp>
    </p:spTree>
    <p:extLst>
      <p:ext uri="{BB962C8B-B14F-4D97-AF65-F5344CB8AC3E}">
        <p14:creationId xmlns:p14="http://schemas.microsoft.com/office/powerpoint/2010/main" val="1601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uiExpand="1" build="p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ost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3" t="15119" r="20167" b="50442"/>
          <a:stretch/>
        </p:blipFill>
        <p:spPr bwMode="auto">
          <a:xfrm>
            <a:off x="436383" y="1138333"/>
            <a:ext cx="1440962" cy="213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hc formu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" y="4991680"/>
            <a:ext cx="2277788" cy="12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3"/>
          <p:cNvGraphicFramePr>
            <a:graphicFrameLocks/>
          </p:cNvGraphicFramePr>
          <p:nvPr>
            <p:extLst/>
          </p:nvPr>
        </p:nvGraphicFramePr>
        <p:xfrm>
          <a:off x="3977640" y="1475658"/>
          <a:ext cx="1188720" cy="1463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760"/>
                <a:gridCol w="822960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3E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1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0.298</a:t>
                      </a:r>
                      <a:endParaRPr lang="en-US" sz="1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1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  <a:endParaRPr lang="en-US" sz="1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1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008A3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0.038</a:t>
                      </a:r>
                      <a:endParaRPr lang="en-US" sz="1800" b="1" dirty="0">
                        <a:solidFill>
                          <a:srgbClr val="008A3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09799" y="5379837"/>
            <a:ext cx="132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6962710" y="1410888"/>
          <a:ext cx="1737360" cy="1592580"/>
        </p:xfrm>
        <a:graphic>
          <a:graphicData uri="http://schemas.openxmlformats.org/drawingml/2006/table">
            <a:tbl>
              <a:tblPr/>
              <a:tblGrid>
                <a:gridCol w="457200"/>
                <a:gridCol w="1280160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A3E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8A3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rgbClr val="008A3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en-US" sz="1800" b="1" i="1" u="none" strike="noStrike" dirty="0">
                        <a:solidFill>
                          <a:srgbClr val="008A3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8A3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rgbClr val="008A3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en-US" sz="1800" b="1" i="1" u="none" strike="noStrike" dirty="0">
                        <a:solidFill>
                          <a:srgbClr val="008A3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8A3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rgbClr val="008A3E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en-US" sz="1800" b="1" i="1" u="none" strike="noStrike" dirty="0">
                        <a:solidFill>
                          <a:srgbClr val="008A3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962710" y="4814379"/>
          <a:ext cx="1737360" cy="1592580"/>
        </p:xfrm>
        <a:graphic>
          <a:graphicData uri="http://schemas.openxmlformats.org/drawingml/2006/table">
            <a:tbl>
              <a:tblPr/>
              <a:tblGrid>
                <a:gridCol w="457200"/>
                <a:gridCol w="1280160"/>
              </a:tblGrid>
              <a:tr h="365760"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</a:t>
                      </a:r>
                      <a:endParaRPr lang="en-US" sz="16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composition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XX.XX</a:t>
                      </a:r>
                      <a:endParaRPr lang="en-US" sz="1800" b="1" i="1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 Method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99815" y="5210559"/>
            <a:ext cx="1737360" cy="800219"/>
            <a:chOff x="2099815" y="5107921"/>
            <a:chExt cx="1737360" cy="800219"/>
          </a:xfrm>
        </p:grpSpPr>
        <p:sp>
          <p:nvSpPr>
            <p:cNvPr id="26" name="TextBox 25"/>
            <p:cNvSpPr txBox="1"/>
            <p:nvPr/>
          </p:nvSpPr>
          <p:spPr>
            <a:xfrm>
              <a:off x="2295760" y="5107921"/>
              <a:ext cx="124906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structural</a:t>
              </a:r>
            </a:p>
            <a:p>
              <a:pPr algn="ctr">
                <a:spcBef>
                  <a:spcPts val="12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>
              <a:off x="2968495" y="4639352"/>
              <a:ext cx="0" cy="173736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99815" y="1807069"/>
            <a:ext cx="1737360" cy="800219"/>
            <a:chOff x="2099815" y="2068331"/>
            <a:chExt cx="1737360" cy="800219"/>
          </a:xfrm>
        </p:grpSpPr>
        <p:cxnSp>
          <p:nvCxnSpPr>
            <p:cNvPr id="15" name="Straight Arrow Connector 14"/>
            <p:cNvCxnSpPr/>
            <p:nvPr/>
          </p:nvCxnSpPr>
          <p:spPr>
            <a:xfrm rot="16200000">
              <a:off x="2968495" y="1599761"/>
              <a:ext cx="0" cy="1737360"/>
            </a:xfrm>
            <a:prstGeom prst="straightConnector1">
              <a:avLst/>
            </a:prstGeom>
            <a:ln w="57150">
              <a:solidFill>
                <a:srgbClr val="008A3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95758" y="2068331"/>
              <a:ext cx="124906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b="1" dirty="0" smtClean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elemental</a:t>
              </a:r>
            </a:p>
            <a:p>
              <a:pPr algn="ctr">
                <a:spcBef>
                  <a:spcPts val="1200"/>
                </a:spcBef>
              </a:pPr>
              <a:r>
                <a:rPr lang="en-US" b="1" dirty="0" smtClean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analysis</a:t>
              </a:r>
              <a:endParaRPr lang="en-US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3582" y="5210559"/>
            <a:ext cx="1645920" cy="400111"/>
            <a:chOff x="5333582" y="5107921"/>
            <a:chExt cx="1645920" cy="400111"/>
          </a:xfrm>
        </p:grpSpPr>
        <p:cxnSp>
          <p:nvCxnSpPr>
            <p:cNvPr id="23" name="Straight Arrow Connector 22"/>
            <p:cNvCxnSpPr/>
            <p:nvPr/>
          </p:nvCxnSpPr>
          <p:spPr>
            <a:xfrm rot="16200000">
              <a:off x="6156542" y="4685072"/>
              <a:ext cx="0" cy="164592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379543" y="510792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calculation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333582" y="1807069"/>
            <a:ext cx="1645920" cy="400110"/>
            <a:chOff x="5333582" y="2068331"/>
            <a:chExt cx="1645920" cy="400110"/>
          </a:xfrm>
        </p:grpSpPr>
        <p:cxnSp>
          <p:nvCxnSpPr>
            <p:cNvPr id="21" name="Straight Arrow Connector 20"/>
            <p:cNvCxnSpPr/>
            <p:nvPr/>
          </p:nvCxnSpPr>
          <p:spPr>
            <a:xfrm rot="16200000">
              <a:off x="6156542" y="1645481"/>
              <a:ext cx="0" cy="1645920"/>
            </a:xfrm>
            <a:prstGeom prst="straightConnector1">
              <a:avLst/>
            </a:prstGeom>
            <a:ln w="57150">
              <a:solidFill>
                <a:srgbClr val="008A3E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79543" y="2068331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b="1" dirty="0" smtClean="0">
                  <a:solidFill>
                    <a:srgbClr val="008A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calculation</a:t>
              </a:r>
              <a:endParaRPr lang="en-US" b="1" dirty="0">
                <a:solidFill>
                  <a:srgbClr val="008A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64400" y="3629607"/>
            <a:ext cx="5615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these values match, then we have strong evidence of structural identity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45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77240" y="1128997"/>
            <a:ext cx="7589520" cy="1742493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altLang="en-US" sz="1400" i="1" dirty="0" smtClean="0">
                <a:solidFill>
                  <a:srgbClr val="FF0000"/>
                </a:solidFill>
                <a:latin typeface="Arial" charset="0"/>
              </a:rPr>
              <a:t>Write this in your notes</a:t>
            </a:r>
            <a:endParaRPr lang="en-US" altLang="en-US" sz="14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270058" y="1165364"/>
            <a:ext cx="8603885" cy="163121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tabLst>
                <a:tab pos="1262063" algn="l"/>
              </a:tabLst>
            </a:pPr>
            <a:r>
              <a:rPr lang="en-US" altLang="en-US" sz="4800" b="1" dirty="0" smtClean="0">
                <a:cs typeface="Arial" panose="020B0604020202020204" pitchFamily="34" charset="0"/>
              </a:rPr>
              <a:t>Na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800" b="1" dirty="0" smtClean="0">
                <a:cs typeface="Arial" panose="020B0604020202020204" pitchFamily="34" charset="0"/>
              </a:rPr>
              <a:t>Cr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altLang="en-US" sz="4800" b="1" dirty="0" smtClean="0">
                <a:cs typeface="Arial" panose="020B0604020202020204" pitchFamily="34" charset="0"/>
              </a:rPr>
              <a:t>O</a:t>
            </a:r>
            <a:r>
              <a:rPr lang="en-US" sz="6000" b="1" baseline="-25000" dirty="0" smtClean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spcBef>
                <a:spcPts val="2400"/>
              </a:spcBef>
              <a:buFontTx/>
              <a:buNone/>
              <a:tabLst>
                <a:tab pos="1262063" algn="l"/>
              </a:tabLst>
            </a:pPr>
            <a:r>
              <a:rPr lang="en-US" altLang="en-US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simplest, whole number mole ratio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936254"/>
              </p:ext>
            </p:extLst>
          </p:nvPr>
        </p:nvGraphicFramePr>
        <p:xfrm>
          <a:off x="45720" y="3138906"/>
          <a:ext cx="65836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090594"/>
              </p:ext>
            </p:extLst>
          </p:nvPr>
        </p:nvGraphicFramePr>
        <p:xfrm>
          <a:off x="45720" y="3138906"/>
          <a:ext cx="905256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  <a:gridCol w="1371600"/>
                <a:gridCol w="109728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if necessary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6.950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17889"/>
              </p:ext>
            </p:extLst>
          </p:nvPr>
        </p:nvGraphicFramePr>
        <p:xfrm>
          <a:off x="45720" y="3138906"/>
          <a:ext cx="79552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if necessary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2.048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6.950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713563"/>
              </p:ext>
            </p:extLst>
          </p:nvPr>
        </p:nvGraphicFramePr>
        <p:xfrm>
          <a:off x="45720" y="3138906"/>
          <a:ext cx="658368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371600"/>
                <a:gridCol w="1371600"/>
                <a:gridCol w="1371600"/>
                <a:gridCol w="137160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</a:t>
                      </a:r>
                      <a:r>
                        <a:rPr lang="en-US" sz="20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17.380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22.990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0.7560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40.252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51.996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0.7741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42.031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2.627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3.475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Calculation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2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33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41" y="1296988"/>
            <a:ext cx="7827119" cy="1075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compound consists of 65.192% bromine and 34.808% oxygen.  What is its empirical formula?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7160" y="2581434"/>
          <a:ext cx="228600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18872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65.192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34.808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7160" y="2581434"/>
          <a:ext cx="448056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188720"/>
                <a:gridCol w="1097280"/>
                <a:gridCol w="109728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65.192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79.904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0.816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34.808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37160" y="2581434"/>
          <a:ext cx="594360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188720"/>
                <a:gridCol w="1097280"/>
                <a:gridCol w="1097280"/>
                <a:gridCol w="146304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65.192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79.904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0.816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34.808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37160" y="2581434"/>
          <a:ext cx="7589520" cy="1915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188720"/>
                <a:gridCol w="1097280"/>
                <a:gridCol w="1097280"/>
                <a:gridCol w="1463040"/>
                <a:gridCol w="164592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necessary)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65.192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79.904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0.816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1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34.808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226530"/>
              </p:ext>
            </p:extLst>
          </p:nvPr>
        </p:nvGraphicFramePr>
        <p:xfrm>
          <a:off x="137160" y="2581434"/>
          <a:ext cx="886968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188720"/>
                <a:gridCol w="1097280"/>
                <a:gridCol w="1097280"/>
                <a:gridCol w="1463040"/>
                <a:gridCol w="1645920"/>
                <a:gridCol w="128016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necessary)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65.192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79.904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0.816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34.808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2.176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22569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 empirical formula is Br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3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8</a:t>
            </a:r>
            <a:endParaRPr lang="en-US" altLang="en-US" sz="2800" b="1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883" y="1296988"/>
            <a:ext cx="8222234" cy="99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compound consists of </a:t>
            </a:r>
            <a:r>
              <a:rPr lang="en-US" sz="2800" dirty="0" smtClean="0"/>
              <a:t>43.640% phosphorus and 56.360% </a:t>
            </a:r>
            <a:r>
              <a:rPr lang="en-US" sz="2800" dirty="0"/>
              <a:t>oxygen.  What is its empirical formula?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80739"/>
              </p:ext>
            </p:extLst>
          </p:nvPr>
        </p:nvGraphicFramePr>
        <p:xfrm>
          <a:off x="137160" y="2581434"/>
          <a:ext cx="8869680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188720"/>
                <a:gridCol w="1097280"/>
                <a:gridCol w="1097280"/>
                <a:gridCol w="1463040"/>
                <a:gridCol w="1645920"/>
                <a:gridCol w="128016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needed)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43.640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30.974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1.409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56.360</a:t>
                      </a:r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3.523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4102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 empirical formula is P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2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O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5</a:t>
            </a:r>
            <a:endParaRPr lang="en-US" altLang="en-US" sz="2800" b="1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2" y="1296988"/>
            <a:ext cx="8504237" cy="512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 compound consists of </a:t>
            </a:r>
            <a:r>
              <a:rPr lang="en-US" sz="2800" dirty="0" smtClean="0"/>
              <a:t>63.499% of silver, 8.245% of nitrogen and 28.255% </a:t>
            </a:r>
            <a:r>
              <a:rPr lang="en-US" sz="2800" dirty="0"/>
              <a:t>oxygen.  What is its empirical formula?</a:t>
            </a:r>
          </a:p>
          <a:p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63351"/>
              </p:ext>
            </p:extLst>
          </p:nvPr>
        </p:nvGraphicFramePr>
        <p:xfrm>
          <a:off x="91440" y="2908014"/>
          <a:ext cx="8961120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1188720"/>
                <a:gridCol w="1188720"/>
                <a:gridCol w="1097280"/>
                <a:gridCol w="1463040"/>
                <a:gridCol w="1645920"/>
                <a:gridCol w="1280160"/>
              </a:tblGrid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in 100g </a:t>
                      </a:r>
                      <a:endParaRPr lang="en-US" sz="20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in </a:t>
                      </a:r>
                      <a:endParaRPr lang="en-US" sz="2000" b="1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divide by smallest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</a:p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needed)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63.499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107.868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8.245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14.007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28.255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1.766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573678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800" b="1" dirty="0" smtClean="0">
                <a:solidFill>
                  <a:srgbClr val="FF0000"/>
                </a:solidFill>
              </a:rPr>
              <a:t>The empirical formula is AgNO</a:t>
            </a:r>
            <a:r>
              <a:rPr lang="en-US" altLang="en-US" sz="3600" b="1" baseline="-25000" dirty="0" smtClean="0">
                <a:solidFill>
                  <a:srgbClr val="FF0000"/>
                </a:solidFill>
              </a:rPr>
              <a:t>3</a:t>
            </a:r>
            <a:endParaRPr lang="en-US" altLang="en-US" sz="2800" b="1" baseline="-25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6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768475"/>
          </a:xfrm>
        </p:spPr>
        <p:txBody>
          <a:bodyPr/>
          <a:lstStyle/>
          <a:p>
            <a:r>
              <a:rPr lang="en-US" sz="5400" dirty="0" smtClean="0"/>
              <a:t>Determining</a:t>
            </a:r>
            <a:br>
              <a:rPr lang="en-US" sz="5400" dirty="0" smtClean="0"/>
            </a:br>
            <a:r>
              <a:rPr lang="en-US" sz="5400" dirty="0" smtClean="0"/>
              <a:t>Molecular Formulas</a:t>
            </a:r>
            <a:br>
              <a:rPr lang="en-US" sz="5400" dirty="0" smtClean="0"/>
            </a:br>
            <a:r>
              <a:rPr lang="en-US" sz="2800" dirty="0" smtClean="0"/>
              <a:t>from Percent Composition and Molar Mass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89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the Molecular Formula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03520" y="1684194"/>
            <a:ext cx="3840480" cy="4161420"/>
          </a:xfrm>
        </p:spPr>
        <p:txBody>
          <a:bodyPr>
            <a:normAutofit/>
          </a:bodyPr>
          <a:lstStyle/>
          <a:p>
            <a:pPr marL="233363" indent="-233363"/>
            <a:r>
              <a:rPr lang="en-US" sz="2400" dirty="0" smtClean="0"/>
              <a:t>Other techniques provide the molar mass of an unknown sample</a:t>
            </a:r>
          </a:p>
          <a:p>
            <a:pPr marL="233363" indent="-233363"/>
            <a:r>
              <a:rPr lang="en-US" sz="2400" dirty="0" smtClean="0"/>
              <a:t>On the left is a mass spectrum that provides such information</a:t>
            </a:r>
          </a:p>
          <a:p>
            <a:pPr marL="233363" indent="-233363"/>
            <a:r>
              <a:rPr lang="en-US" sz="2400" dirty="0" smtClean="0"/>
              <a:t>With the molar mass and the empirical formula, the molecular formula can be determined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35818"/>
            <a:ext cx="5429249" cy="40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31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Terrorism in Berlin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1476375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930" y="1476375"/>
            <a:ext cx="3048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070" y="3853815"/>
            <a:ext cx="2926080" cy="219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20459" r="47683"/>
          <a:stretch/>
        </p:blipFill>
        <p:spPr>
          <a:xfrm>
            <a:off x="3418362" y="1476375"/>
            <a:ext cx="2185355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4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33400"/>
            <a:ext cx="3878580" cy="55854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9238" y="274290"/>
            <a:ext cx="4979988" cy="630942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An unknown plastic is found in a suitcase at Berlin-Tegel Airport. </a:t>
            </a:r>
          </a:p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Mass </a:t>
            </a: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spectrometry shows the molar mass to be 365.255 g/mol. </a:t>
            </a:r>
            <a:endParaRPr lang="en-US" sz="28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Elemental analysis shows the following composition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	32.88%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H	4.140%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N	19.17%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2800" b="1" dirty="0">
                <a:solidFill>
                  <a:schemeClr val="bg2">
                    <a:lumMod val="9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O	43.80%</a:t>
            </a:r>
          </a:p>
          <a:p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What is the plastic?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33500" y="3219450"/>
            <a:ext cx="1257300" cy="18097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1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Empirical Formula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475163"/>
              </p:ext>
            </p:extLst>
          </p:nvPr>
        </p:nvGraphicFramePr>
        <p:xfrm>
          <a:off x="411480" y="1397745"/>
          <a:ext cx="8321040" cy="293330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15715" y="4833257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empirical formula is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3529"/>
              </p:ext>
            </p:extLst>
          </p:nvPr>
        </p:nvGraphicFramePr>
        <p:xfrm>
          <a:off x="411480" y="1397745"/>
          <a:ext cx="8321040" cy="2933309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1145"/>
              </p:ext>
            </p:extLst>
          </p:nvPr>
        </p:nvGraphicFramePr>
        <p:xfrm>
          <a:off x="411480" y="1397745"/>
          <a:ext cx="8321040" cy="29335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1.00795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14.0067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1.369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2.738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587328"/>
              </p:ext>
            </p:extLst>
          </p:nvPr>
        </p:nvGraphicFramePr>
        <p:xfrm>
          <a:off x="411480" y="1397745"/>
          <a:ext cx="8321040" cy="293350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32.88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4.140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1.00795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4.107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14.0067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1.369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43.80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2.738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56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25979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979" y="347892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5979" y="516605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130" y="347892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130" y="516605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3748669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5436353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2563" y="274638"/>
            <a:ext cx="8778875" cy="731837"/>
          </a:xfrm>
        </p:spPr>
        <p:txBody>
          <a:bodyPr/>
          <a:lstStyle/>
          <a:p>
            <a:r>
              <a:rPr lang="en-US" sz="3200" dirty="0" smtClean="0"/>
              <a:t>How do we find the Molecular Formula?</a:t>
            </a:r>
            <a:endParaRPr lang="en-US" sz="32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0772" y="1296988"/>
            <a:ext cx="7662457" cy="136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This method uses the empirical formula and molecular molar mass to find the molecular formula</a:t>
            </a:r>
            <a:endParaRPr lang="en-US" sz="2800" b="1" dirty="0"/>
          </a:p>
        </p:txBody>
      </p:sp>
      <p:sp>
        <p:nvSpPr>
          <p:cNvPr id="15" name="Title 12"/>
          <p:cNvSpPr txBox="1">
            <a:spLocks/>
          </p:cNvSpPr>
          <p:nvPr/>
        </p:nvSpPr>
        <p:spPr bwMode="auto">
          <a:xfrm>
            <a:off x="182563" y="274638"/>
            <a:ext cx="8778875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Four Box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6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4" grpId="0" animBg="1"/>
      <p:bldP spid="10" grpId="0"/>
      <p:bldP spid="3" grpId="0" animBg="1"/>
      <p:bldP spid="5" grpId="0" animBg="1"/>
      <p:bldP spid="11" grpId="0"/>
      <p:bldP spid="12" grpId="0"/>
      <p:bldP spid="13" grpId="0"/>
      <p:bldP spid="14" grpId="0" build="p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66255"/>
            <a:ext cx="4267200" cy="18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www.3dchem.com/imagesofmolecules/Strychn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44" y="0"/>
            <a:ext cx="3084513" cy="319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9" r="50013"/>
          <a:stretch/>
        </p:blipFill>
        <p:spPr bwMode="auto">
          <a:xfrm>
            <a:off x="1" y="2926080"/>
            <a:ext cx="4780841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Strychnos nux-vom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404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9" t="3339" r="26"/>
          <a:stretch/>
        </p:blipFill>
        <p:spPr bwMode="auto">
          <a:xfrm>
            <a:off x="4736320" y="2926080"/>
            <a:ext cx="4407680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25979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979" y="347892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5979" y="516605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130" y="347892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130" y="516605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3748669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5436353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Box Method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40772" y="1296988"/>
            <a:ext cx="7662457" cy="1363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This method uses the empirical formula and molecular molar mass to find the molecular formula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29084" y="3482025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9084" y="5169155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5235" y="3482025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5169155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69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347892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9084" y="516605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9084" y="3478921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29084" y="5166051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5979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5235" y="3482025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2130" y="3478921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5169155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3748669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5436353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25"/>
          <p:cNvSpPr>
            <a:spLocks noGrp="1"/>
          </p:cNvSpPr>
          <p:nvPr>
            <p:ph idx="1"/>
          </p:nvPr>
        </p:nvSpPr>
        <p:spPr>
          <a:xfrm>
            <a:off x="1386917" y="74648"/>
            <a:ext cx="6370167" cy="27377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Our goal is the molecular formula</a:t>
            </a:r>
          </a:p>
          <a:p>
            <a:r>
              <a:rPr lang="en-US" sz="2800" b="1" dirty="0" smtClean="0"/>
              <a:t>Elemental analysis gives us the empirical formula</a:t>
            </a:r>
          </a:p>
          <a:p>
            <a:r>
              <a:rPr lang="en-US" sz="2800" b="1" dirty="0" smtClean="0"/>
              <a:t>Mass spectrometry gives us the molecular molar mass</a:t>
            </a:r>
          </a:p>
        </p:txBody>
      </p:sp>
    </p:spTree>
    <p:extLst>
      <p:ext uri="{BB962C8B-B14F-4D97-AF65-F5344CB8AC3E}">
        <p14:creationId xmlns:p14="http://schemas.microsoft.com/office/powerpoint/2010/main" val="333521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1" grpId="0" animBg="1"/>
      <p:bldP spid="1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025979" y="5166044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9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 	12.011</a:t>
            </a:r>
          </a:p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+ 12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x 	1.008</a:t>
            </a:r>
          </a:p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 6  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x 	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15.999</a:t>
            </a:r>
          </a:p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sz="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604963" algn="r"/>
                <a:tab pos="1828800" algn="r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	216.189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182563" y="3727587"/>
            <a:ext cx="8778875" cy="107611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molar masses are related in the same way: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72.063 x 3 = 216.189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25979" y="1429767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5979" y="2051334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2130" y="1429767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2130" y="2051334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270" y="2321082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85886" y="2051940"/>
            <a:ext cx="1156996" cy="868696"/>
            <a:chOff x="4585886" y="2051940"/>
            <a:chExt cx="1156996" cy="868696"/>
          </a:xfrm>
        </p:grpSpPr>
        <p:sp>
          <p:nvSpPr>
            <p:cNvPr id="22" name="Right Arrow 21"/>
            <p:cNvSpPr/>
            <p:nvPr/>
          </p:nvSpPr>
          <p:spPr>
            <a:xfrm>
              <a:off x="4585886" y="2553632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11583" y="2051940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Content Placeholder 25"/>
          <p:cNvSpPr txBox="1">
            <a:spLocks/>
          </p:cNvSpPr>
          <p:nvPr/>
        </p:nvSpPr>
        <p:spPr bwMode="auto">
          <a:xfrm>
            <a:off x="182563" y="74648"/>
            <a:ext cx="8778875" cy="12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The formulas are related by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/>
              <a:t>, a whole number:</a:t>
            </a:r>
          </a:p>
          <a:p>
            <a:pPr marL="0" indent="0" algn="ctr">
              <a:spcBef>
                <a:spcPts val="1800"/>
              </a:spcBef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(empirical formula)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 = molecular formula</a:t>
            </a:r>
          </a:p>
          <a:p>
            <a:pPr marL="0" indent="0">
              <a:buFont typeface="Arial" pitchFamily="34" charset="0"/>
              <a:buNone/>
            </a:pPr>
            <a:endParaRPr lang="en-US" sz="28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33270" y="5436346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25548" y="5166650"/>
            <a:ext cx="1156996" cy="868696"/>
            <a:chOff x="4525548" y="5166650"/>
            <a:chExt cx="1156996" cy="868696"/>
          </a:xfrm>
        </p:grpSpPr>
        <p:sp>
          <p:nvSpPr>
            <p:cNvPr id="29" name="Right Arrow 28"/>
            <p:cNvSpPr/>
            <p:nvPr/>
          </p:nvSpPr>
          <p:spPr>
            <a:xfrm>
              <a:off x="4525548" y="5668342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51245" y="5166650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682130" y="5166044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3  x 	12.011</a:t>
            </a:r>
          </a:p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+  4  x 	1.008</a:t>
            </a:r>
          </a:p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+  2  x 	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15.999</a:t>
            </a:r>
          </a:p>
          <a:p>
            <a:pPr>
              <a:tabLst>
                <a:tab pos="858838" algn="r"/>
                <a:tab pos="1604963" algn="r"/>
                <a:tab pos="1828800" algn="r"/>
              </a:tabLst>
            </a:pPr>
            <a:r>
              <a:rPr lang="en-US" sz="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tabLst>
                <a:tab pos="1604963" algn="r"/>
                <a:tab pos="1828800" algn="r"/>
              </a:tabLs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72.063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5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uiExpand="1" build="p"/>
      <p:bldP spid="17" grpId="0"/>
      <p:bldP spid="18" grpId="0" animBg="1"/>
      <p:bldP spid="19" grpId="0"/>
      <p:bldP spid="20" grpId="0" animBg="1"/>
      <p:bldP spid="21" grpId="0"/>
      <p:bldP spid="24" grpId="0" build="p"/>
      <p:bldP spid="28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25979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979" y="3478921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5979" y="5166051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2130" y="3478921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elemental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2130" y="5166051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130" y="5166051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3748669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5436353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85886" y="3479527"/>
            <a:ext cx="1156996" cy="868696"/>
            <a:chOff x="4585886" y="3479527"/>
            <a:chExt cx="1156996" cy="868696"/>
          </a:xfrm>
        </p:grpSpPr>
        <p:sp>
          <p:nvSpPr>
            <p:cNvPr id="7" name="Right Arrow 6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00362" y="3479527"/>
              <a:ext cx="43473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25548" y="5166657"/>
            <a:ext cx="1156996" cy="868696"/>
            <a:chOff x="4525548" y="5166657"/>
            <a:chExt cx="1156996" cy="868696"/>
          </a:xfrm>
        </p:grpSpPr>
        <p:sp>
          <p:nvSpPr>
            <p:cNvPr id="15" name="Right Arrow 14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0024" y="5166657"/>
              <a:ext cx="434734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763086" y="74648"/>
            <a:ext cx="7617829" cy="273777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Because of this relationship, we can start by calculating the empirical molar mass.</a:t>
            </a:r>
          </a:p>
          <a:p>
            <a:pPr>
              <a:spcBef>
                <a:spcPts val="900"/>
              </a:spcBef>
            </a:pPr>
            <a:r>
              <a:rPr lang="en-US" sz="2800" b="1" dirty="0" smtClean="0"/>
              <a:t>We will divide the molecular molar mass by the empirical molar mass to get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ts val="900"/>
              </a:spcBef>
            </a:pPr>
            <a:r>
              <a:rPr lang="en-US" sz="2800" b="1" dirty="0" smtClean="0"/>
              <a:t>We then apply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/>
              <a:t> to the formulas</a:t>
            </a:r>
          </a:p>
        </p:txBody>
      </p:sp>
    </p:spTree>
    <p:extLst>
      <p:ext uri="{BB962C8B-B14F-4D97-AF65-F5344CB8AC3E}">
        <p14:creationId xmlns:p14="http://schemas.microsoft.com/office/powerpoint/2010/main" val="440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25979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5979" y="3478921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2857354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3748669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5436353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85886" y="3479527"/>
            <a:ext cx="1156996" cy="868696"/>
            <a:chOff x="4585886" y="3479527"/>
            <a:chExt cx="1156996" cy="868696"/>
          </a:xfrm>
        </p:grpSpPr>
        <p:sp>
          <p:nvSpPr>
            <p:cNvPr id="7" name="Right Arrow 6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525548" y="5166657"/>
            <a:ext cx="1156996" cy="868696"/>
            <a:chOff x="4525548" y="5166657"/>
            <a:chExt cx="1156996" cy="868696"/>
          </a:xfrm>
        </p:grpSpPr>
        <p:sp>
          <p:nvSpPr>
            <p:cNvPr id="15" name="Right Arrow 14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233271" y="74648"/>
            <a:ext cx="8491630" cy="2737772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2800" b="1" dirty="0" smtClean="0"/>
              <a:t>Create four boxes with the elemental analysis &amp; mass spectrometry data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2800" b="1" dirty="0" smtClean="0"/>
              <a:t>Calculate the empirical molar mass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2800" b="1" dirty="0" smtClean="0"/>
              <a:t>Divide the molecular molar mass by the empirical molar mass to get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</a:p>
          <a:p>
            <a:pPr marL="514350" indent="-514350">
              <a:spcBef>
                <a:spcPts val="0"/>
              </a:spcBef>
              <a:spcAft>
                <a:spcPts val="300"/>
              </a:spcAft>
              <a:buFont typeface="+mj-lt"/>
              <a:buAutoNum type="arabicParenR"/>
            </a:pPr>
            <a:r>
              <a:rPr lang="en-US" sz="2800" b="1" dirty="0" smtClean="0"/>
              <a:t>We then apply </a:t>
            </a:r>
            <a:r>
              <a:rPr lang="en-US" sz="2800" b="1" dirty="0" smtClean="0">
                <a:solidFill>
                  <a:srgbClr val="FF0000"/>
                </a:solidFill>
              </a:rPr>
              <a:t>n</a:t>
            </a:r>
            <a:r>
              <a:rPr lang="en-US" sz="2800" b="1" dirty="0" smtClean="0"/>
              <a:t> to the formulas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82130" y="5166051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2130" y="3478921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3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5979" y="5166051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365.255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5979" y="3478921"/>
            <a:ext cx="2560320" cy="1371600"/>
          </a:xfrm>
          <a:prstGeom prst="rect">
            <a:avLst/>
          </a:prstGeom>
          <a:solidFill>
            <a:srgbClr val="D7F5D7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130" y="5166051"/>
            <a:ext cx="2560320" cy="13716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73.051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7910776" y="698500"/>
            <a:ext cx="1068124" cy="7386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FF0000"/>
                </a:solidFill>
                <a:latin typeface="Arial" charset="0"/>
              </a:rPr>
              <a:t>Write this in your notes</a:t>
            </a:r>
          </a:p>
        </p:txBody>
      </p:sp>
    </p:spTree>
    <p:extLst>
      <p:ext uri="{BB962C8B-B14F-4D97-AF65-F5344CB8AC3E}">
        <p14:creationId xmlns:p14="http://schemas.microsoft.com/office/powerpoint/2010/main" val="195650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10" grpId="0"/>
      <p:bldP spid="11" grpId="0"/>
      <p:bldP spid="12" grpId="0"/>
      <p:bldP spid="26" grpId="0" uiExpand="1" build="p"/>
      <p:bldP spid="17" grpId="0" animBg="1"/>
      <p:bldP spid="19" grpId="0" animBg="1"/>
      <p:bldP spid="20" grpId="0" animBg="1"/>
      <p:bldP spid="18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Formula of Unknown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792385" y="1723169"/>
            <a:ext cx="3622230" cy="3357810"/>
            <a:chOff x="2760885" y="1021715"/>
            <a:chExt cx="3622230" cy="3357810"/>
          </a:xfrm>
        </p:grpSpPr>
        <p:pic>
          <p:nvPicPr>
            <p:cNvPr id="3074" name="Picture 2" descr="http://www.mdpi.com/sensors/sensors-14-16586/article_deploy/html/images/sensors-14-16586f7-1024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18" r="31276" b="17920"/>
            <a:stretch/>
          </p:blipFill>
          <p:spPr bwMode="auto">
            <a:xfrm>
              <a:off x="2760885" y="1021715"/>
              <a:ext cx="3622230" cy="255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50351" y="3348474"/>
              <a:ext cx="2443297" cy="1031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RDX-a1</a:t>
              </a:r>
            </a:p>
            <a:p>
              <a:pPr algn="ctr">
                <a:spcBef>
                  <a:spcPts val="600"/>
                </a:spcBef>
              </a:pP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6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3" b="12307"/>
          <a:stretch/>
        </p:blipFill>
        <p:spPr bwMode="auto">
          <a:xfrm>
            <a:off x="4552366" y="2127350"/>
            <a:ext cx="4193172" cy="254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9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0"/>
          <p:cNvSpPr txBox="1">
            <a:spLocks noChangeArrowheads="1"/>
          </p:cNvSpPr>
          <p:nvPr/>
        </p:nvSpPr>
        <p:spPr bwMode="auto">
          <a:xfrm>
            <a:off x="0" y="50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SECTION</a:t>
            </a:r>
            <a:r>
              <a:rPr lang="en-US" altLang="en-US" sz="2400">
                <a:solidFill>
                  <a:schemeClr val="bg1"/>
                </a:solidFill>
              </a:rPr>
              <a:t>10.4</a:t>
            </a:r>
          </a:p>
        </p:txBody>
      </p:sp>
      <p:sp>
        <p:nvSpPr>
          <p:cNvPr id="9318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400"/>
              </a:lnSpc>
            </a:pPr>
            <a:r>
              <a:rPr lang="en-US" altLang="en-US" sz="3600" b="1" smtClean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9318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2800" b="1" dirty="0" smtClean="0"/>
              <a:t>Find the molecular formula for the following:</a:t>
            </a:r>
          </a:p>
          <a:p>
            <a:pPr marL="0" indent="0">
              <a:spcBef>
                <a:spcPts val="3000"/>
              </a:spcBef>
              <a:buFontTx/>
              <a:buNone/>
            </a:pPr>
            <a:r>
              <a:rPr lang="en-US" altLang="en-US" sz="2800" b="1" dirty="0" smtClean="0"/>
              <a:t>	empirical	   molar		molecular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	 </a:t>
            </a:r>
            <a:r>
              <a:rPr lang="en-US" altLang="en-US" sz="2800" b="1" u="sng" dirty="0" smtClean="0"/>
              <a:t>formula</a:t>
            </a:r>
            <a:r>
              <a:rPr lang="en-US" altLang="en-US" sz="2800" b="1" dirty="0" smtClean="0"/>
              <a:t>	   </a:t>
            </a:r>
            <a:r>
              <a:rPr lang="en-US" altLang="en-US" sz="2800" b="1" u="sng" dirty="0" smtClean="0"/>
              <a:t>mass</a:t>
            </a:r>
            <a:r>
              <a:rPr lang="en-US" altLang="en-US" sz="2800" b="1" dirty="0" smtClean="0"/>
              <a:t>		</a:t>
            </a:r>
            <a:r>
              <a:rPr lang="en-US" altLang="en-US" sz="2800" b="1" u="sng" dirty="0" smtClean="0"/>
              <a:t>formula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800" b="1" dirty="0" smtClean="0"/>
              <a:t>1)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/>
              <a:t>H</a:t>
            </a:r>
            <a:r>
              <a:rPr lang="en-US" altLang="en-US" sz="2800" b="1" baseline="-25000" dirty="0"/>
              <a:t>4</a:t>
            </a:r>
            <a:r>
              <a:rPr lang="en-US" altLang="en-US" sz="2800" b="1" dirty="0" smtClean="0"/>
              <a:t>O	88.0 g/mole	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800" b="1" dirty="0" smtClean="0"/>
              <a:t>2)	C</a:t>
            </a:r>
            <a:r>
              <a:rPr lang="en-US" altLang="en-US" b="1" baseline="-25000" dirty="0" smtClean="0"/>
              <a:t>3</a:t>
            </a:r>
            <a:r>
              <a:rPr lang="en-US" altLang="en-US" sz="2800" b="1" dirty="0" smtClean="0"/>
              <a:t>H</a:t>
            </a:r>
            <a:r>
              <a:rPr lang="en-US" altLang="en-US" b="1" baseline="-25000" dirty="0" smtClean="0"/>
              <a:t>5</a:t>
            </a:r>
            <a:r>
              <a:rPr lang="en-US" altLang="en-US" sz="2800" b="1" dirty="0" smtClean="0"/>
              <a:t>NO</a:t>
            </a:r>
            <a:r>
              <a:rPr lang="en-US" altLang="en-US" b="1" baseline="-25000" dirty="0" smtClean="0"/>
              <a:t>2</a:t>
            </a:r>
            <a:r>
              <a:rPr lang="en-US" altLang="en-US" sz="2800" b="1" dirty="0" smtClean="0"/>
              <a:t>	348.1 g/mole	</a:t>
            </a:r>
            <a:endParaRPr lang="en-US" altLang="en-US" sz="28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altLang="en-US" sz="2800" b="1" dirty="0" smtClean="0"/>
              <a:t>3)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H</a:t>
            </a:r>
            <a:r>
              <a:rPr lang="en-US" altLang="en-US" sz="2800" b="1" baseline="-25000" dirty="0" smtClean="0"/>
              <a:t>8</a:t>
            </a:r>
            <a:r>
              <a:rPr lang="en-US" altLang="en-US" sz="2800" b="1" dirty="0" smtClean="0"/>
              <a:t>N	46.0 g/mole	</a:t>
            </a:r>
            <a:endParaRPr lang="en-US" altLang="en-US" sz="28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endParaRPr lang="en-US" altLang="en-US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289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0"/>
          <p:cNvSpPr txBox="1">
            <a:spLocks noChangeArrowheads="1"/>
          </p:cNvSpPr>
          <p:nvPr/>
        </p:nvSpPr>
        <p:spPr bwMode="auto">
          <a:xfrm>
            <a:off x="0" y="50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SECTION</a:t>
            </a:r>
            <a:r>
              <a:rPr lang="en-US" altLang="en-US" sz="2400">
                <a:solidFill>
                  <a:schemeClr val="bg1"/>
                </a:solidFill>
              </a:rPr>
              <a:t>10.4</a:t>
            </a:r>
          </a:p>
        </p:txBody>
      </p:sp>
      <p:sp>
        <p:nvSpPr>
          <p:cNvPr id="9318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400"/>
              </a:lnSpc>
            </a:pPr>
            <a:r>
              <a:rPr lang="en-US" altLang="en-US" sz="3600" b="1" smtClean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9318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2800" b="1" dirty="0" smtClean="0"/>
              <a:t>Find the molecular formula for the following:</a:t>
            </a:r>
          </a:p>
          <a:p>
            <a:pPr marL="0" indent="0">
              <a:spcBef>
                <a:spcPts val="3000"/>
              </a:spcBef>
              <a:buFontTx/>
              <a:buNone/>
            </a:pPr>
            <a:r>
              <a:rPr lang="en-US" altLang="en-US" sz="2800" b="1" dirty="0" smtClean="0"/>
              <a:t>	empirical	   molar		molecular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	 </a:t>
            </a:r>
            <a:r>
              <a:rPr lang="en-US" altLang="en-US" sz="2800" b="1" u="sng" dirty="0" smtClean="0"/>
              <a:t>formula</a:t>
            </a:r>
            <a:r>
              <a:rPr lang="en-US" altLang="en-US" sz="2800" b="1" dirty="0" smtClean="0"/>
              <a:t>	   </a:t>
            </a:r>
            <a:r>
              <a:rPr lang="en-US" altLang="en-US" sz="2800" b="1" u="sng" dirty="0" smtClean="0"/>
              <a:t>mass</a:t>
            </a:r>
            <a:r>
              <a:rPr lang="en-US" altLang="en-US" sz="2800" b="1" dirty="0" smtClean="0"/>
              <a:t>		</a:t>
            </a:r>
            <a:r>
              <a:rPr lang="en-US" altLang="en-US" sz="2800" b="1" u="sng" dirty="0" smtClean="0"/>
              <a:t>formula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800" b="1" dirty="0" smtClean="0"/>
              <a:t>1)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/>
              <a:t>H</a:t>
            </a:r>
            <a:r>
              <a:rPr lang="en-US" altLang="en-US" sz="2800" b="1" baseline="-25000" dirty="0"/>
              <a:t>4</a:t>
            </a:r>
            <a:r>
              <a:rPr lang="en-US" altLang="en-US" sz="2800" b="1" dirty="0" smtClean="0"/>
              <a:t>O	88.0 g/mole	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C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4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8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O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2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altLang="en-US" sz="2800" b="1" dirty="0" smtClean="0"/>
              <a:t>2)	C</a:t>
            </a:r>
            <a:r>
              <a:rPr lang="en-US" altLang="en-US" b="1" baseline="-25000" dirty="0" smtClean="0"/>
              <a:t>3</a:t>
            </a:r>
            <a:r>
              <a:rPr lang="en-US" altLang="en-US" sz="2800" b="1" dirty="0" smtClean="0"/>
              <a:t>H</a:t>
            </a:r>
            <a:r>
              <a:rPr lang="en-US" altLang="en-US" b="1" baseline="-25000" dirty="0" smtClean="0"/>
              <a:t>5</a:t>
            </a:r>
            <a:r>
              <a:rPr lang="en-US" altLang="en-US" sz="2800" b="1" dirty="0" smtClean="0"/>
              <a:t>NO</a:t>
            </a:r>
            <a:r>
              <a:rPr lang="en-US" altLang="en-US" b="1" baseline="-25000" dirty="0" smtClean="0"/>
              <a:t>2</a:t>
            </a:r>
            <a:r>
              <a:rPr lang="en-US" altLang="en-US" sz="2800" b="1" dirty="0" smtClean="0"/>
              <a:t>	348.1 g/mole	</a:t>
            </a:r>
            <a:endParaRPr lang="en-US" altLang="en-US" sz="2800" b="1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altLang="en-US" sz="2800" b="1" dirty="0" smtClean="0"/>
              <a:t>3)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H</a:t>
            </a:r>
            <a:r>
              <a:rPr lang="en-US" altLang="en-US" sz="2800" b="1" baseline="-25000" dirty="0" smtClean="0"/>
              <a:t>8</a:t>
            </a:r>
            <a:r>
              <a:rPr lang="en-US" altLang="en-US" sz="2800" b="1" dirty="0" smtClean="0"/>
              <a:t>N	46.0 g/mole	</a:t>
            </a:r>
            <a:endParaRPr lang="en-US" altLang="en-US" sz="28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endParaRPr lang="en-US" altLang="en-US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0"/>
          <p:cNvSpPr txBox="1">
            <a:spLocks noChangeArrowheads="1"/>
          </p:cNvSpPr>
          <p:nvPr/>
        </p:nvSpPr>
        <p:spPr bwMode="auto">
          <a:xfrm>
            <a:off x="0" y="50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SECTION</a:t>
            </a:r>
            <a:r>
              <a:rPr lang="en-US" altLang="en-US" sz="2400">
                <a:solidFill>
                  <a:schemeClr val="bg1"/>
                </a:solidFill>
              </a:rPr>
              <a:t>10.4</a:t>
            </a:r>
          </a:p>
        </p:txBody>
      </p:sp>
      <p:sp>
        <p:nvSpPr>
          <p:cNvPr id="9318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400"/>
              </a:lnSpc>
            </a:pPr>
            <a:r>
              <a:rPr lang="en-US" altLang="en-US" sz="3600" b="1" smtClean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9318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2800" b="1" dirty="0" smtClean="0"/>
              <a:t>Find the molecular formula for the following:</a:t>
            </a:r>
          </a:p>
          <a:p>
            <a:pPr marL="0" indent="0">
              <a:spcBef>
                <a:spcPts val="3000"/>
              </a:spcBef>
              <a:buFontTx/>
              <a:buNone/>
            </a:pPr>
            <a:r>
              <a:rPr lang="en-US" altLang="en-US" sz="2800" b="1" dirty="0" smtClean="0"/>
              <a:t>	empirical	   molar		molecular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	 </a:t>
            </a:r>
            <a:r>
              <a:rPr lang="en-US" altLang="en-US" sz="2800" b="1" u="sng" dirty="0" smtClean="0"/>
              <a:t>formula</a:t>
            </a:r>
            <a:r>
              <a:rPr lang="en-US" altLang="en-US" sz="2800" b="1" dirty="0" smtClean="0"/>
              <a:t>	   </a:t>
            </a:r>
            <a:r>
              <a:rPr lang="en-US" altLang="en-US" sz="2800" b="1" u="sng" dirty="0" smtClean="0"/>
              <a:t>mass</a:t>
            </a:r>
            <a:r>
              <a:rPr lang="en-US" altLang="en-US" sz="2800" b="1" dirty="0" smtClean="0"/>
              <a:t>		</a:t>
            </a:r>
            <a:r>
              <a:rPr lang="en-US" altLang="en-US" sz="2800" b="1" u="sng" dirty="0" smtClean="0"/>
              <a:t>formula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800" b="1" dirty="0" smtClean="0"/>
              <a:t>1)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/>
              <a:t>H</a:t>
            </a:r>
            <a:r>
              <a:rPr lang="en-US" altLang="en-US" sz="2800" b="1" baseline="-25000" dirty="0"/>
              <a:t>4</a:t>
            </a:r>
            <a:r>
              <a:rPr lang="en-US" altLang="en-US" sz="2800" b="1" dirty="0" smtClean="0"/>
              <a:t>O	88.0 g/mole	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C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4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8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O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2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altLang="en-US" sz="2800" b="1" dirty="0" smtClean="0"/>
              <a:t>2)	C</a:t>
            </a:r>
            <a:r>
              <a:rPr lang="en-US" altLang="en-US" b="1" baseline="-25000" dirty="0" smtClean="0"/>
              <a:t>3</a:t>
            </a:r>
            <a:r>
              <a:rPr lang="en-US" altLang="en-US" sz="2800" b="1" dirty="0" smtClean="0"/>
              <a:t>H</a:t>
            </a:r>
            <a:r>
              <a:rPr lang="en-US" altLang="en-US" b="1" baseline="-25000" dirty="0" smtClean="0"/>
              <a:t>5</a:t>
            </a:r>
            <a:r>
              <a:rPr lang="en-US" altLang="en-US" sz="2800" b="1" dirty="0" smtClean="0"/>
              <a:t>NO</a:t>
            </a:r>
            <a:r>
              <a:rPr lang="en-US" altLang="en-US" b="1" baseline="-25000" dirty="0" smtClean="0"/>
              <a:t>2</a:t>
            </a:r>
            <a:r>
              <a:rPr lang="en-US" altLang="en-US" sz="2800" b="1" dirty="0" smtClean="0"/>
              <a:t>	348.1 g/mole	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C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12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20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N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4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O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8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altLang="en-US" sz="2800" b="1" dirty="0" smtClean="0"/>
              <a:t>3)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H</a:t>
            </a:r>
            <a:r>
              <a:rPr lang="en-US" altLang="en-US" sz="2800" b="1" baseline="-25000" dirty="0" smtClean="0"/>
              <a:t>8</a:t>
            </a:r>
            <a:r>
              <a:rPr lang="en-US" altLang="en-US" sz="2800" b="1" dirty="0" smtClean="0"/>
              <a:t>N	46.0 g/mole	</a:t>
            </a:r>
            <a:endParaRPr lang="en-US" altLang="en-US" sz="2800" b="1" dirty="0" smtClean="0">
              <a:solidFill>
                <a:srgbClr val="0070C0"/>
              </a:solidFill>
            </a:endParaRPr>
          </a:p>
          <a:p>
            <a:pPr marL="0" indent="0">
              <a:buFontTx/>
              <a:buNone/>
            </a:pPr>
            <a:endParaRPr lang="en-US" altLang="en-US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3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10"/>
          <p:cNvSpPr txBox="1">
            <a:spLocks noChangeArrowheads="1"/>
          </p:cNvSpPr>
          <p:nvPr/>
        </p:nvSpPr>
        <p:spPr bwMode="auto">
          <a:xfrm>
            <a:off x="0" y="50800"/>
            <a:ext cx="91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>
                <a:solidFill>
                  <a:schemeClr val="bg1"/>
                </a:solidFill>
              </a:rPr>
              <a:t>SECTION</a:t>
            </a:r>
            <a:r>
              <a:rPr lang="en-US" altLang="en-US" sz="2400">
                <a:solidFill>
                  <a:schemeClr val="bg1"/>
                </a:solidFill>
              </a:rPr>
              <a:t>10.4</a:t>
            </a:r>
          </a:p>
        </p:txBody>
      </p:sp>
      <p:sp>
        <p:nvSpPr>
          <p:cNvPr id="9318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3400"/>
              </a:lnSpc>
            </a:pPr>
            <a:r>
              <a:rPr lang="en-US" altLang="en-US" sz="3600" b="1" smtClean="0">
                <a:solidFill>
                  <a:schemeClr val="bg1"/>
                </a:solidFill>
              </a:rPr>
              <a:t>Check for Understanding</a:t>
            </a:r>
          </a:p>
        </p:txBody>
      </p:sp>
      <p:sp>
        <p:nvSpPr>
          <p:cNvPr id="93188" name="Content Placeholder 4"/>
          <p:cNvSpPr>
            <a:spLocks noGrp="1"/>
          </p:cNvSpPr>
          <p:nvPr>
            <p:ph idx="1"/>
          </p:nvPr>
        </p:nvSpPr>
        <p:spPr bwMode="auto">
          <a:xfrm>
            <a:off x="457200" y="1066800"/>
            <a:ext cx="8229600" cy="5059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US" altLang="en-US" sz="2800" b="1" dirty="0" smtClean="0"/>
              <a:t>Find the molecular formula for the following:</a:t>
            </a:r>
          </a:p>
          <a:p>
            <a:pPr marL="0" indent="0">
              <a:spcBef>
                <a:spcPts val="3000"/>
              </a:spcBef>
              <a:buFontTx/>
              <a:buNone/>
            </a:pPr>
            <a:r>
              <a:rPr lang="en-US" altLang="en-US" sz="2800" b="1" dirty="0" smtClean="0"/>
              <a:t>	empirical	   molar		molecular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	 </a:t>
            </a:r>
            <a:r>
              <a:rPr lang="en-US" altLang="en-US" sz="2800" b="1" u="sng" dirty="0" smtClean="0"/>
              <a:t>formula</a:t>
            </a:r>
            <a:r>
              <a:rPr lang="en-US" altLang="en-US" sz="2800" b="1" dirty="0" smtClean="0"/>
              <a:t>	   </a:t>
            </a:r>
            <a:r>
              <a:rPr lang="en-US" altLang="en-US" sz="2800" b="1" u="sng" dirty="0" smtClean="0"/>
              <a:t>mass</a:t>
            </a:r>
            <a:r>
              <a:rPr lang="en-US" altLang="en-US" sz="2800" b="1" dirty="0" smtClean="0"/>
              <a:t>		</a:t>
            </a:r>
            <a:r>
              <a:rPr lang="en-US" altLang="en-US" sz="2800" b="1" u="sng" dirty="0" smtClean="0"/>
              <a:t>formula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altLang="en-US" sz="2800" b="1" dirty="0" smtClean="0"/>
              <a:t>1)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/>
              <a:t>H</a:t>
            </a:r>
            <a:r>
              <a:rPr lang="en-US" altLang="en-US" sz="2800" b="1" baseline="-25000" dirty="0"/>
              <a:t>4</a:t>
            </a:r>
            <a:r>
              <a:rPr lang="en-US" altLang="en-US" sz="2800" b="1" dirty="0" smtClean="0"/>
              <a:t>O	88.0 g/mole	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C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4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8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O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2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altLang="en-US" sz="2800" b="1" dirty="0" smtClean="0"/>
              <a:t>2)	C</a:t>
            </a:r>
            <a:r>
              <a:rPr lang="en-US" altLang="en-US" b="1" baseline="-25000" dirty="0" smtClean="0"/>
              <a:t>3</a:t>
            </a:r>
            <a:r>
              <a:rPr lang="en-US" altLang="en-US" sz="2800" b="1" dirty="0" smtClean="0"/>
              <a:t>H</a:t>
            </a:r>
            <a:r>
              <a:rPr lang="en-US" altLang="en-US" b="1" baseline="-25000" dirty="0" smtClean="0"/>
              <a:t>5</a:t>
            </a:r>
            <a:r>
              <a:rPr lang="en-US" altLang="en-US" sz="2800" b="1" dirty="0" smtClean="0"/>
              <a:t>NO</a:t>
            </a:r>
            <a:r>
              <a:rPr lang="en-US" altLang="en-US" b="1" baseline="-25000" dirty="0" smtClean="0"/>
              <a:t>2</a:t>
            </a:r>
            <a:r>
              <a:rPr lang="en-US" altLang="en-US" sz="2800" b="1" dirty="0" smtClean="0"/>
              <a:t>	348.1 g/mole	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C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12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20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N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4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O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8</a:t>
            </a:r>
          </a:p>
          <a:p>
            <a:pPr marL="0" indent="0">
              <a:spcBef>
                <a:spcPts val="2400"/>
              </a:spcBef>
              <a:buFontTx/>
              <a:buNone/>
            </a:pPr>
            <a:r>
              <a:rPr lang="en-US" altLang="en-US" sz="2800" b="1" dirty="0" smtClean="0"/>
              <a:t>3)	C</a:t>
            </a:r>
            <a:r>
              <a:rPr lang="en-US" altLang="en-US" sz="2800" b="1" baseline="-25000" dirty="0" smtClean="0"/>
              <a:t>2</a:t>
            </a:r>
            <a:r>
              <a:rPr lang="en-US" altLang="en-US" sz="2800" b="1" dirty="0" smtClean="0"/>
              <a:t>H</a:t>
            </a:r>
            <a:r>
              <a:rPr lang="en-US" altLang="en-US" sz="2800" b="1" baseline="-25000" dirty="0" smtClean="0"/>
              <a:t>8</a:t>
            </a:r>
            <a:r>
              <a:rPr lang="en-US" altLang="en-US" sz="2800" b="1" dirty="0" smtClean="0"/>
              <a:t>N	46.0 g/mole	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C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2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H</a:t>
            </a:r>
            <a:r>
              <a:rPr lang="en-US" altLang="en-US" sz="2800" b="1" baseline="-25000" dirty="0" smtClean="0">
                <a:solidFill>
                  <a:srgbClr val="0070C0"/>
                </a:solidFill>
              </a:rPr>
              <a:t>8</a:t>
            </a:r>
            <a:r>
              <a:rPr lang="en-US" altLang="en-US" sz="2800" b="1" dirty="0" smtClean="0">
                <a:solidFill>
                  <a:srgbClr val="0070C0"/>
                </a:solidFill>
              </a:rPr>
              <a:t>N</a:t>
            </a:r>
          </a:p>
          <a:p>
            <a:pPr marL="0" indent="0">
              <a:buFontTx/>
              <a:buNone/>
            </a:pPr>
            <a:endParaRPr lang="en-US" altLang="en-US" sz="28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5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136967"/>
              </p:ext>
            </p:extLst>
          </p:nvPr>
        </p:nvGraphicFramePr>
        <p:xfrm>
          <a:off x="640080" y="2379762"/>
          <a:ext cx="7863841" cy="356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65760" y="1525588"/>
            <a:ext cx="8412480" cy="6746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percent composition of C</a:t>
            </a:r>
            <a:r>
              <a:rPr lang="en-US" sz="3600" baseline="-25000" dirty="0" smtClean="0"/>
              <a:t>21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22</a:t>
            </a:r>
            <a:r>
              <a:rPr lang="en-US" sz="2800" dirty="0" smtClean="0"/>
              <a:t>N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10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896" y="1296988"/>
            <a:ext cx="8602208" cy="51292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/>
              <a:t>Glutaminyl aspartic </a:t>
            </a:r>
            <a:r>
              <a:rPr lang="en-US" sz="2400" dirty="0"/>
              <a:t>acid is a dipeptide composed </a:t>
            </a:r>
            <a:r>
              <a:rPr lang="en-US" sz="2400" dirty="0" smtClean="0"/>
              <a:t>of glutamine and aspartic acid.</a:t>
            </a:r>
            <a:r>
              <a:rPr lang="en-US" sz="2400" dirty="0"/>
              <a:t> </a:t>
            </a:r>
            <a:r>
              <a:rPr lang="en-US" sz="2400" dirty="0" smtClean="0"/>
              <a:t> It </a:t>
            </a:r>
            <a:r>
              <a:rPr lang="en-US" sz="2400" dirty="0"/>
              <a:t>is an incomplete breakdown product of protein digestion or protein catabolism. Some dipeptides are known to have physiological or cell-signaling effects although most are simply short-lived </a:t>
            </a:r>
            <a:r>
              <a:rPr lang="en-US" sz="2400" dirty="0" smtClean="0"/>
              <a:t>intermediates.</a:t>
            </a:r>
          </a:p>
          <a:p>
            <a:pPr marL="0" indent="0" algn="just">
              <a:buNone/>
            </a:pPr>
            <a:r>
              <a:rPr lang="en-US" sz="2400" dirty="0" smtClean="0"/>
              <a:t>Mass spectrometry data shows that glutaminyl </a:t>
            </a:r>
            <a:r>
              <a:rPr lang="en-US" sz="2400" dirty="0"/>
              <a:t>aspartic </a:t>
            </a:r>
            <a:r>
              <a:rPr lang="en-US" sz="2400" dirty="0" smtClean="0"/>
              <a:t>acid has a molar mass of 261.23 g/mol.  Elemental analysis give the following composition:</a:t>
            </a:r>
          </a:p>
          <a:p>
            <a:pPr marL="0" indent="0" algn="just">
              <a:spcBef>
                <a:spcPts val="0"/>
              </a:spcBef>
              <a:buNone/>
              <a:tabLst>
                <a:tab pos="3886200" algn="l"/>
                <a:tab pos="4518025" algn="l"/>
              </a:tabLst>
            </a:pPr>
            <a:r>
              <a:rPr lang="en-US" sz="2400" dirty="0" smtClean="0"/>
              <a:t>	</a:t>
            </a:r>
            <a:r>
              <a:rPr lang="en-US" sz="2400" b="1" dirty="0" smtClean="0"/>
              <a:t>C	41.37%</a:t>
            </a:r>
          </a:p>
          <a:p>
            <a:pPr marL="0" indent="0" algn="just">
              <a:spcBef>
                <a:spcPts val="300"/>
              </a:spcBef>
              <a:buNone/>
              <a:tabLst>
                <a:tab pos="3886200" algn="l"/>
                <a:tab pos="4518025" algn="l"/>
              </a:tabLst>
            </a:pPr>
            <a:r>
              <a:rPr lang="en-US" sz="2400" b="1" dirty="0" smtClean="0"/>
              <a:t>	H	5.797%</a:t>
            </a:r>
          </a:p>
          <a:p>
            <a:pPr marL="0" indent="0" algn="just">
              <a:spcBef>
                <a:spcPts val="300"/>
              </a:spcBef>
              <a:buNone/>
              <a:tabLst>
                <a:tab pos="3886200" algn="l"/>
                <a:tab pos="4518025" algn="l"/>
              </a:tabLst>
            </a:pPr>
            <a:r>
              <a:rPr lang="en-US" sz="2400" b="1" dirty="0" smtClean="0"/>
              <a:t>	N	16.08%</a:t>
            </a:r>
          </a:p>
          <a:p>
            <a:pPr marL="0" indent="0" algn="just">
              <a:spcBef>
                <a:spcPts val="300"/>
              </a:spcBef>
              <a:buNone/>
              <a:tabLst>
                <a:tab pos="3886200" algn="l"/>
                <a:tab pos="4518025" algn="l"/>
              </a:tabLst>
            </a:pPr>
            <a:r>
              <a:rPr lang="en-US" sz="2400" b="1" dirty="0" smtClean="0"/>
              <a:t>	O	36.74%</a:t>
            </a:r>
          </a:p>
          <a:p>
            <a:pPr marL="0" indent="0" algn="just">
              <a:buNone/>
            </a:pPr>
            <a:r>
              <a:rPr lang="en-US" sz="2400" dirty="0" smtClean="0"/>
              <a:t>What is the molecular formula of glutaminyl aspartic acid?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493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Find the Empirical Formula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715" y="4833257"/>
            <a:ext cx="6112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empirical formula is C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597815"/>
              </p:ext>
            </p:extLst>
          </p:nvPr>
        </p:nvGraphicFramePr>
        <p:xfrm>
          <a:off x="411480" y="1397745"/>
          <a:ext cx="8321040" cy="293350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074771"/>
              </p:ext>
            </p:extLst>
          </p:nvPr>
        </p:nvGraphicFramePr>
        <p:xfrm>
          <a:off x="411480" y="1397745"/>
          <a:ext cx="8321040" cy="293350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41.37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5.797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16.08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36.74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08985"/>
              </p:ext>
            </p:extLst>
          </p:nvPr>
        </p:nvGraphicFramePr>
        <p:xfrm>
          <a:off x="411480" y="1397745"/>
          <a:ext cx="8321040" cy="293350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41.37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12.0108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3.444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5.797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1.00795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5.741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16.08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14.0067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1.148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36.74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2.296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05485"/>
              </p:ext>
            </p:extLst>
          </p:nvPr>
        </p:nvGraphicFramePr>
        <p:xfrm>
          <a:off x="411480" y="1397745"/>
          <a:ext cx="8321040" cy="293350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188720"/>
                <a:gridCol w="1188720"/>
                <a:gridCol w="1188720"/>
                <a:gridCol w="1188720"/>
                <a:gridCol w="1188720"/>
                <a:gridCol w="1188720"/>
                <a:gridCol w="1188720"/>
              </a:tblGrid>
              <a:tr h="738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r>
                        <a:rPr lang="en-US" sz="18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 </a:t>
                      </a:r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</a:t>
                      </a: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round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41.37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12.0108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3.444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5.797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1.00795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5.741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16.08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14.0067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1.148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8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36.74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15.9994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2.296</a:t>
                      </a:r>
                      <a:endParaRPr lang="en-US" sz="22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</a:t>
                      </a:r>
                      <a:endParaRPr lang="en-US" sz="2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3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199846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9084" y="368559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5979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5235" y="2001566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3688696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2268210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3955894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5886" y="2020841"/>
            <a:ext cx="1156996" cy="868696"/>
            <a:chOff x="4585886" y="3479527"/>
            <a:chExt cx="1156996" cy="868696"/>
          </a:xfrm>
        </p:grpSpPr>
        <p:sp>
          <p:nvSpPr>
            <p:cNvPr id="24" name="Right Arrow 23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5548" y="3707971"/>
            <a:ext cx="1156996" cy="868696"/>
            <a:chOff x="4525548" y="5166657"/>
            <a:chExt cx="1156996" cy="868696"/>
          </a:xfrm>
        </p:grpSpPr>
        <p:sp>
          <p:nvSpPr>
            <p:cNvPr id="27" name="Right Arrow 26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the Molecular Formula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199846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9084" y="368559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5979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5235" y="2001566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3688696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2268210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3955894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5886" y="2020841"/>
            <a:ext cx="1156996" cy="868696"/>
            <a:chOff x="4585886" y="3479527"/>
            <a:chExt cx="1156996" cy="868696"/>
          </a:xfrm>
        </p:grpSpPr>
        <p:sp>
          <p:nvSpPr>
            <p:cNvPr id="24" name="Right Arrow 23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5548" y="3707971"/>
            <a:ext cx="1156996" cy="868696"/>
            <a:chOff x="4525548" y="5166657"/>
            <a:chExt cx="1156996" cy="868696"/>
          </a:xfrm>
        </p:grpSpPr>
        <p:sp>
          <p:nvSpPr>
            <p:cNvPr id="27" name="Right Arrow 26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the Molecular Formula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9084" y="3685592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261.23</a:t>
            </a:r>
          </a:p>
        </p:txBody>
      </p:sp>
    </p:spTree>
    <p:extLst>
      <p:ext uri="{BB962C8B-B14F-4D97-AF65-F5344CB8AC3E}">
        <p14:creationId xmlns:p14="http://schemas.microsoft.com/office/powerpoint/2010/main" val="93059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199846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5979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3688696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 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2268210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3955894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5886" y="2020841"/>
            <a:ext cx="1156996" cy="868696"/>
            <a:chOff x="4585886" y="3479527"/>
            <a:chExt cx="1156996" cy="868696"/>
          </a:xfrm>
        </p:grpSpPr>
        <p:sp>
          <p:nvSpPr>
            <p:cNvPr id="24" name="Right Arrow 23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5548" y="3707971"/>
            <a:ext cx="1156996" cy="868696"/>
            <a:chOff x="4525548" y="5166657"/>
            <a:chExt cx="1156996" cy="868696"/>
          </a:xfrm>
        </p:grpSpPr>
        <p:sp>
          <p:nvSpPr>
            <p:cNvPr id="27" name="Right Arrow 26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the Molecular Formula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9084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261.23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5235" y="200156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59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199846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5979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87.08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2268210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3955894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5886" y="2020841"/>
            <a:ext cx="1156996" cy="868696"/>
            <a:chOff x="4585886" y="3479527"/>
            <a:chExt cx="1156996" cy="868696"/>
          </a:xfrm>
        </p:grpSpPr>
        <p:sp>
          <p:nvSpPr>
            <p:cNvPr id="24" name="Right Arrow 23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5548" y="3707971"/>
            <a:ext cx="1156996" cy="868696"/>
            <a:chOff x="4525548" y="5166657"/>
            <a:chExt cx="1156996" cy="868696"/>
          </a:xfrm>
        </p:grpSpPr>
        <p:sp>
          <p:nvSpPr>
            <p:cNvPr id="27" name="Right Arrow 26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the Molecular Formula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9084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261.23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5235" y="200156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199846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5979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87.08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2268210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3955894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5886" y="2020841"/>
            <a:ext cx="1156996" cy="868696"/>
            <a:chOff x="4585886" y="3479527"/>
            <a:chExt cx="1156996" cy="868696"/>
          </a:xfrm>
        </p:grpSpPr>
        <p:sp>
          <p:nvSpPr>
            <p:cNvPr id="24" name="Right Arrow 23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5548" y="3707971"/>
            <a:ext cx="1156996" cy="868696"/>
            <a:chOff x="4525548" y="5166657"/>
            <a:chExt cx="1156996" cy="868696"/>
          </a:xfrm>
        </p:grpSpPr>
        <p:sp>
          <p:nvSpPr>
            <p:cNvPr id="27" name="Right Arrow 26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the Molecular Formula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9084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261.23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5235" y="200156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1998462"/>
            <a:ext cx="256032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5979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87.08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2268210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3955894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5886" y="2020841"/>
            <a:ext cx="1156996" cy="868696"/>
            <a:chOff x="4585886" y="3479527"/>
            <a:chExt cx="1156996" cy="868696"/>
          </a:xfrm>
        </p:grpSpPr>
        <p:sp>
          <p:nvSpPr>
            <p:cNvPr id="24" name="Right Arrow 23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5548" y="3707971"/>
            <a:ext cx="1156996" cy="868696"/>
            <a:chOff x="4525548" y="5166657"/>
            <a:chExt cx="1156996" cy="868696"/>
          </a:xfrm>
        </p:grpSpPr>
        <p:sp>
          <p:nvSpPr>
            <p:cNvPr id="27" name="Right Arrow 26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the Molecular Formula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9084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261.23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5235" y="200156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029084" y="1998462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25979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2130" y="1376895"/>
            <a:ext cx="2560320" cy="548640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Empirical</a:t>
            </a:r>
            <a:endParaRPr lang="en-U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5235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87.08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270" y="2268210"/>
            <a:ext cx="1398140" cy="832104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0" y="3955894"/>
            <a:ext cx="1399032" cy="830997"/>
          </a:xfrm>
          <a:prstGeom prst="rect">
            <a:avLst/>
          </a:prstGeom>
          <a:noFill/>
          <a:ln w="28575">
            <a:noFill/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Molar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585886" y="2020841"/>
            <a:ext cx="1156996" cy="868696"/>
            <a:chOff x="4585886" y="3479527"/>
            <a:chExt cx="1156996" cy="868696"/>
          </a:xfrm>
        </p:grpSpPr>
        <p:sp>
          <p:nvSpPr>
            <p:cNvPr id="24" name="Right Arrow 23"/>
            <p:cNvSpPr/>
            <p:nvPr/>
          </p:nvSpPr>
          <p:spPr>
            <a:xfrm>
              <a:off x="4585886" y="398121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11583" y="347952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5548" y="3707971"/>
            <a:ext cx="1156996" cy="868696"/>
            <a:chOff x="4525548" y="5166657"/>
            <a:chExt cx="1156996" cy="868696"/>
          </a:xfrm>
        </p:grpSpPr>
        <p:sp>
          <p:nvSpPr>
            <p:cNvPr id="27" name="Right Arrow 26"/>
            <p:cNvSpPr/>
            <p:nvPr/>
          </p:nvSpPr>
          <p:spPr>
            <a:xfrm>
              <a:off x="4525548" y="5668349"/>
              <a:ext cx="1156996" cy="367004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1245" y="5166657"/>
              <a:ext cx="412292" cy="58477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Find the Molecular Formula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29084" y="368869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261.23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85235" y="2001566"/>
            <a:ext cx="2560320" cy="13716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none" rtlCol="0" anchor="ctr" anchorCtr="1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4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3207" y="5562599"/>
            <a:ext cx="665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molecular formula is C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baseline="-25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768475"/>
          </a:xfrm>
        </p:spPr>
        <p:txBody>
          <a:bodyPr/>
          <a:lstStyle/>
          <a:p>
            <a:r>
              <a:rPr lang="en-US" sz="5400" dirty="0" smtClean="0"/>
              <a:t>Determining</a:t>
            </a:r>
            <a:br>
              <a:rPr lang="en-US" sz="5400" dirty="0" smtClean="0"/>
            </a:br>
            <a:r>
              <a:rPr lang="en-US" sz="5400" dirty="0" smtClean="0"/>
              <a:t>Hydrate Formulas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034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754781"/>
              </p:ext>
            </p:extLst>
          </p:nvPr>
        </p:nvGraphicFramePr>
        <p:xfrm>
          <a:off x="640080" y="2379762"/>
          <a:ext cx="7863841" cy="356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252.231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22.176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31.998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334.419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65760" y="1525588"/>
            <a:ext cx="8412480" cy="6746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percent composition of C</a:t>
            </a:r>
            <a:r>
              <a:rPr lang="en-US" sz="3600" baseline="-25000" dirty="0" smtClean="0"/>
              <a:t>21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22</a:t>
            </a:r>
            <a:r>
              <a:rPr lang="en-US" sz="2800" dirty="0" smtClean="0"/>
              <a:t>N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35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Some molecules like to absorb water</a:t>
            </a:r>
          </a:p>
          <a:p>
            <a:r>
              <a:rPr lang="en-US" altLang="en-US" b="1" dirty="0" smtClean="0">
                <a:solidFill>
                  <a:srgbClr val="FF0000"/>
                </a:solidFill>
              </a:rPr>
              <a:t>A </a:t>
            </a:r>
            <a:r>
              <a:rPr lang="en-US" altLang="en-US" b="1" u="sng" dirty="0">
                <a:solidFill>
                  <a:srgbClr val="FF0000"/>
                </a:solidFill>
              </a:rPr>
              <a:t>hydrate</a:t>
            </a:r>
            <a:r>
              <a:rPr lang="en-US" altLang="en-US" b="1" dirty="0">
                <a:solidFill>
                  <a:srgbClr val="FF0000"/>
                </a:solidFill>
              </a:rPr>
              <a:t> is a compound that has a specific number of water molecules bound to its atoms.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The number of water molecules associated with each formula unit of the compound is written following a dot.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Sodium carbonate </a:t>
            </a:r>
            <a:r>
              <a:rPr lang="en-US" altLang="en-US" dirty="0" err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decahydrate</a:t>
            </a:r>
            <a: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= </a:t>
            </a:r>
            <a:br>
              <a:rPr lang="en-US" altLang="en-US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altLang="en-US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                                          </a:t>
            </a:r>
            <a:r>
              <a:rPr lang="en-US" altLang="en-US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 Na</a:t>
            </a:r>
            <a:r>
              <a:rPr lang="en-US" altLang="en-US" b="1" baseline="-300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CO</a:t>
            </a:r>
            <a:r>
              <a:rPr lang="en-US" altLang="en-US" b="1" baseline="-30000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3 </a:t>
            </a:r>
            <a:r>
              <a:rPr lang="en-US" altLang="en-US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• 10H</a:t>
            </a:r>
            <a:r>
              <a:rPr lang="en-US" altLang="en-US" b="1" baseline="-30000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O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7631273" y="0"/>
            <a:ext cx="1512727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latin typeface="Arial" charset="0"/>
              </a:rPr>
              <a:t>Write </a:t>
            </a:r>
            <a:r>
              <a:rPr lang="en-US" altLang="en-US" sz="1600" b="1" dirty="0" smtClean="0">
                <a:solidFill>
                  <a:srgbClr val="FF0000"/>
                </a:solidFill>
                <a:latin typeface="Arial" charset="0"/>
              </a:rPr>
              <a:t>the red </a:t>
            </a:r>
            <a:r>
              <a:rPr lang="en-US" altLang="en-US" sz="1600" b="1" dirty="0">
                <a:solidFill>
                  <a:srgbClr val="FF0000"/>
                </a:solidFill>
                <a:latin typeface="Arial" charset="0"/>
              </a:rPr>
              <a:t>in your notes</a:t>
            </a:r>
          </a:p>
        </p:txBody>
      </p:sp>
    </p:spTree>
    <p:extLst>
      <p:ext uri="{BB962C8B-B14F-4D97-AF65-F5344CB8AC3E}">
        <p14:creationId xmlns:p14="http://schemas.microsoft.com/office/powerpoint/2010/main" val="34680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Hydrates</a:t>
            </a:r>
            <a:endParaRPr lang="en-US" dirty="0"/>
          </a:p>
        </p:txBody>
      </p:sp>
      <p:pic>
        <p:nvPicPr>
          <p:cNvPr id="5" name="Picture 6" descr="TABLE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123085"/>
            <a:ext cx="6788150" cy="55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B13142"/>
                </a:solidFill>
              </a:rPr>
              <a:t>Use of </a:t>
            </a:r>
            <a:r>
              <a:rPr lang="en-US" altLang="en-US" dirty="0" smtClean="0">
                <a:solidFill>
                  <a:srgbClr val="B13142"/>
                </a:solidFill>
              </a:rPr>
              <a:t>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Anhydrous forms of hydrates are often used to absorb water, particularly during shipment of electronic and optical equipment.</a:t>
            </a:r>
          </a:p>
          <a:p>
            <a:r>
              <a:rPr lang="en-US" altLang="en-US" dirty="0"/>
              <a:t>In chemistry labs, anhydrous forms of hydrates are used to remove moisture from the air and keep other substances dry.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899" y="4500562"/>
            <a:ext cx="4918075" cy="231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" y="4500562"/>
            <a:ext cx="232257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7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Determining Hydrate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800" dirty="0" smtClean="0"/>
              <a:t>Maddie took an unknown hydrate of copper sulfate (CuSO</a:t>
            </a:r>
            <a:r>
              <a:rPr lang="en-US" altLang="en-US" sz="3600" baseline="-25000" dirty="0" smtClean="0"/>
              <a:t>4</a:t>
            </a:r>
            <a:r>
              <a:rPr lang="en-US" altLang="en-US" sz="2800" dirty="0" smtClean="0"/>
              <a:t>) and dried it over a flame.  Before drying, the hydrate had a mass of 34.206 g.  After drying, the mass was 21.866 g.</a:t>
            </a:r>
          </a:p>
          <a:p>
            <a:pPr marL="0" indent="0" algn="just">
              <a:buNone/>
            </a:pPr>
            <a:r>
              <a:rPr lang="en-US" altLang="en-US" sz="2800" dirty="0" smtClean="0"/>
              <a:t>What </a:t>
            </a:r>
            <a:r>
              <a:rPr lang="en-US" altLang="en-US" sz="2800" dirty="0"/>
              <a:t>is the formula of the hydrate?</a:t>
            </a: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53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mybear.com/groves/images/demos/hydrat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29625" r="49057" b="6652"/>
          <a:stretch/>
        </p:blipFill>
        <p:spPr bwMode="auto">
          <a:xfrm>
            <a:off x="703944" y="1441370"/>
            <a:ext cx="1463040" cy="14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2379037" y="1339624"/>
            <a:ext cx="2653501" cy="1643063"/>
            <a:chOff x="2099637" y="1339624"/>
            <a:chExt cx="2653501" cy="164306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33" t="13351" r="15715"/>
            <a:stretch/>
          </p:blipFill>
          <p:spPr bwMode="auto">
            <a:xfrm>
              <a:off x="3290098" y="1339624"/>
              <a:ext cx="1463040" cy="164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ight Arrow 1"/>
            <p:cNvSpPr/>
            <p:nvPr/>
          </p:nvSpPr>
          <p:spPr>
            <a:xfrm>
              <a:off x="2099637" y="1918839"/>
              <a:ext cx="97840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244591" y="2040248"/>
            <a:ext cx="1463040" cy="2841347"/>
            <a:chOff x="4965191" y="2040248"/>
            <a:chExt cx="1463040" cy="2841347"/>
          </a:xfrm>
        </p:grpSpPr>
        <p:sp>
          <p:nvSpPr>
            <p:cNvPr id="3" name="Bent Arrow 2"/>
            <p:cNvSpPr/>
            <p:nvPr/>
          </p:nvSpPr>
          <p:spPr>
            <a:xfrm rot="5400000">
              <a:off x="4994029" y="2264693"/>
              <a:ext cx="1139379" cy="690490"/>
            </a:xfrm>
            <a:prstGeom prst="bentArrow">
              <a:avLst>
                <a:gd name="adj1" fmla="val 31888"/>
                <a:gd name="adj2" fmla="val 33658"/>
                <a:gd name="adj3" fmla="val 33658"/>
                <a:gd name="adj4" fmla="val 4375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" t="25306" r="43161"/>
            <a:stretch/>
          </p:blipFill>
          <p:spPr bwMode="auto">
            <a:xfrm>
              <a:off x="4965191" y="3326703"/>
              <a:ext cx="1463040" cy="1554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5486907" y="1441371"/>
            <a:ext cx="3065292" cy="1439569"/>
            <a:chOff x="5207507" y="1441371"/>
            <a:chExt cx="3065292" cy="1439569"/>
          </a:xfrm>
        </p:grpSpPr>
        <p:pic>
          <p:nvPicPr>
            <p:cNvPr id="4" name="Picture 2" descr="http://www.chemmybear.com/groves/images/demos/hydrate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3" t="29625" r="2292" b="6652"/>
            <a:stretch/>
          </p:blipFill>
          <p:spPr bwMode="auto">
            <a:xfrm>
              <a:off x="6809759" y="1441371"/>
              <a:ext cx="1463040" cy="14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5207507" y="1918839"/>
              <a:ext cx="1220724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53150" y="3017356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/>
              <a:t>●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958" y="3017356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6325" y="5015591"/>
            <a:ext cx="986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9624" y="3487488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34.206 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0808" y="3487488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21.866 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9537" y="5494191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12.340 g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09212" y="3957621"/>
            <a:ext cx="1822935" cy="461665"/>
          </a:xfrm>
          <a:prstGeom prst="rect">
            <a:avLst/>
          </a:prstGeom>
          <a:solidFill>
            <a:srgbClr val="9933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CuSO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4308" y="5955856"/>
            <a:ext cx="1430200" cy="461665"/>
          </a:xfrm>
          <a:prstGeom prst="rect">
            <a:avLst/>
          </a:prstGeom>
          <a:solidFill>
            <a:srgbClr val="00E2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H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Concept for Finding Hydrate Formula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8888" y="4582228"/>
            <a:ext cx="2799529" cy="1188178"/>
            <a:chOff x="538888" y="4582228"/>
            <a:chExt cx="2799529" cy="1188178"/>
          </a:xfrm>
        </p:grpSpPr>
        <p:sp>
          <p:nvSpPr>
            <p:cNvPr id="22" name="TextBox 21"/>
            <p:cNvSpPr txBox="1"/>
            <p:nvPr/>
          </p:nvSpPr>
          <p:spPr>
            <a:xfrm>
              <a:off x="538888" y="4689997"/>
              <a:ext cx="9412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496246" y="4582228"/>
              <a:ext cx="1842171" cy="1188178"/>
              <a:chOff x="1993512" y="4776775"/>
              <a:chExt cx="1842171" cy="1188178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199497" y="4776775"/>
                <a:ext cx="1430200" cy="461665"/>
              </a:xfrm>
              <a:prstGeom prst="rect">
                <a:avLst/>
              </a:prstGeom>
              <a:solidFill>
                <a:srgbClr val="00E266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 H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993512" y="5503288"/>
                <a:ext cx="1842171" cy="461665"/>
              </a:xfrm>
              <a:prstGeom prst="rect">
                <a:avLst/>
              </a:prstGeom>
              <a:solidFill>
                <a:srgbClr val="9933FF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 CuSO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24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rot="16200000">
                <a:off x="2914596" y="4456464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08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51425" y="4186227"/>
            <a:ext cx="1463040" cy="2469818"/>
            <a:chOff x="447373" y="3957621"/>
            <a:chExt cx="1463040" cy="2469818"/>
          </a:xfrm>
        </p:grpSpPr>
        <p:pic>
          <p:nvPicPr>
            <p:cNvPr id="4" name="Picture 2" descr="http://www.chemmybear.com/groves/images/demos/hydrate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3" t="29625" r="2292" b="6652"/>
            <a:stretch/>
          </p:blipFill>
          <p:spPr bwMode="auto">
            <a:xfrm>
              <a:off x="447373" y="3957621"/>
              <a:ext cx="1463040" cy="14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479022" y="5495642"/>
              <a:ext cx="1399742" cy="931797"/>
              <a:chOff x="7120808" y="3017356"/>
              <a:chExt cx="1399742" cy="93179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200958" y="3017356"/>
                <a:ext cx="12394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CuSO</a:t>
                </a:r>
                <a:r>
                  <a:rPr lang="en-US" sz="3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20808" y="3487488"/>
                <a:ext cx="1399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21.866 g</a:t>
                </a:r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251425" y="1197486"/>
            <a:ext cx="1463040" cy="2582245"/>
            <a:chOff x="447373" y="1262802"/>
            <a:chExt cx="1463040" cy="258224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6" t="25306" r="43161"/>
            <a:stretch/>
          </p:blipFill>
          <p:spPr bwMode="auto">
            <a:xfrm>
              <a:off x="447373" y="1262802"/>
              <a:ext cx="1463040" cy="1554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479022" y="2904782"/>
              <a:ext cx="1399742" cy="940265"/>
              <a:chOff x="5249537" y="5015591"/>
              <a:chExt cx="1399742" cy="9402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456325" y="5015591"/>
                <a:ext cx="986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32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249537" y="5494191"/>
                <a:ext cx="13997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12.340 g</a:t>
                </a:r>
                <a:endParaRPr lang="en-US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2059306" y="4186227"/>
            <a:ext cx="1822935" cy="461665"/>
          </a:xfrm>
          <a:prstGeom prst="rect">
            <a:avLst/>
          </a:prstGeom>
          <a:solidFill>
            <a:srgbClr val="9933FF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CuSO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9306" y="1197486"/>
            <a:ext cx="1430200" cy="461665"/>
          </a:xfrm>
          <a:prstGeom prst="rect">
            <a:avLst/>
          </a:prstGeom>
          <a:solidFill>
            <a:srgbClr val="00E2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 H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Find the Moles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396283"/>
              </p:ext>
            </p:extLst>
          </p:nvPr>
        </p:nvGraphicFramePr>
        <p:xfrm>
          <a:off x="2059306" y="3159241"/>
          <a:ext cx="667511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5119"/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x 1.008 + 15.999 = 18.015 g/mol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56677"/>
              </p:ext>
            </p:extLst>
          </p:nvPr>
        </p:nvGraphicFramePr>
        <p:xfrm>
          <a:off x="2059306" y="4914596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4"/>
                <a:gridCol w="2124574"/>
                <a:gridCol w="301397"/>
                <a:gridCol w="2124574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21.866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24190"/>
              </p:ext>
            </p:extLst>
          </p:nvPr>
        </p:nvGraphicFramePr>
        <p:xfrm>
          <a:off x="2059306" y="1974932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5"/>
                <a:gridCol w="2124575"/>
                <a:gridCol w="301394"/>
                <a:gridCol w="212457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12.340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06911"/>
              </p:ext>
            </p:extLst>
          </p:nvPr>
        </p:nvGraphicFramePr>
        <p:xfrm>
          <a:off x="2059306" y="1974932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5"/>
                <a:gridCol w="2124575"/>
                <a:gridCol w="301394"/>
                <a:gridCol w="212457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12.340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38959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759802"/>
              </p:ext>
            </p:extLst>
          </p:nvPr>
        </p:nvGraphicFramePr>
        <p:xfrm>
          <a:off x="2059306" y="1974932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5"/>
                <a:gridCol w="2124575"/>
                <a:gridCol w="301394"/>
                <a:gridCol w="212457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12.340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 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96966"/>
              </p:ext>
            </p:extLst>
          </p:nvPr>
        </p:nvGraphicFramePr>
        <p:xfrm>
          <a:off x="2059306" y="1974932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5"/>
                <a:gridCol w="2124575"/>
                <a:gridCol w="301394"/>
                <a:gridCol w="2124575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12.340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0.685 mol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E266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18.015 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816308"/>
              </p:ext>
            </p:extLst>
          </p:nvPr>
        </p:nvGraphicFramePr>
        <p:xfrm>
          <a:off x="2059306" y="6198845"/>
          <a:ext cx="667511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5119"/>
              </a:tblGrid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63.546 + 32.065 + 4 x 15.999 = 159.607 g/mol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017763"/>
              </p:ext>
            </p:extLst>
          </p:nvPr>
        </p:nvGraphicFramePr>
        <p:xfrm>
          <a:off x="2059306" y="4914596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4"/>
                <a:gridCol w="2124574"/>
                <a:gridCol w="301397"/>
                <a:gridCol w="2124574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21.866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19973"/>
              </p:ext>
            </p:extLst>
          </p:nvPr>
        </p:nvGraphicFramePr>
        <p:xfrm>
          <a:off x="2059306" y="4914596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4"/>
                <a:gridCol w="2124574"/>
                <a:gridCol w="301397"/>
                <a:gridCol w="2124574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21.866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159.607 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156138"/>
              </p:ext>
            </p:extLst>
          </p:nvPr>
        </p:nvGraphicFramePr>
        <p:xfrm>
          <a:off x="2059306" y="4914596"/>
          <a:ext cx="667511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574"/>
                <a:gridCol w="2124574"/>
                <a:gridCol w="301397"/>
                <a:gridCol w="2124574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21.866 g</a:t>
                      </a:r>
                      <a:endParaRPr lang="en-US" sz="2400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mol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0.137 mol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159.607 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4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hemmybear.com/groves/images/demos/hydrat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29625" r="49057" b="6652"/>
          <a:stretch/>
        </p:blipFill>
        <p:spPr bwMode="auto">
          <a:xfrm>
            <a:off x="3840480" y="1441370"/>
            <a:ext cx="1463040" cy="143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8605" y="3017356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/>
              <a:t>●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Concept for Finding Hydrate Formula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58605" y="5655095"/>
            <a:ext cx="302679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/>
              <a:t>●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01657" y="3979904"/>
            <a:ext cx="1737360" cy="461665"/>
          </a:xfrm>
          <a:prstGeom prst="rect">
            <a:avLst/>
          </a:prstGeom>
          <a:solidFill>
            <a:srgbClr val="00E266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0.685 mol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01657" y="4706417"/>
            <a:ext cx="1737360" cy="461665"/>
          </a:xfrm>
          <a:prstGeom prst="rect">
            <a:avLst/>
          </a:prstGeom>
          <a:solidFill>
            <a:srgbClr val="9933FF"/>
          </a:solidFill>
          <a:ln w="2857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0.137 mol</a:t>
            </a:r>
            <a:endParaRPr lang="en-US" sz="2400" b="1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58577" y="4288112"/>
            <a:ext cx="2326160" cy="584775"/>
            <a:chOff x="4274757" y="4288112"/>
            <a:chExt cx="2326160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4274757" y="4288112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16200000">
              <a:off x="5686517" y="3659593"/>
              <a:ext cx="0" cy="1828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850757" y="4087673"/>
            <a:ext cx="936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30634" y="3979904"/>
            <a:ext cx="2855699" cy="1188178"/>
            <a:chOff x="1346814" y="3979904"/>
            <a:chExt cx="2855699" cy="1188178"/>
          </a:xfrm>
        </p:grpSpPr>
        <p:grpSp>
          <p:nvGrpSpPr>
            <p:cNvPr id="13" name="Group 12"/>
            <p:cNvGrpSpPr/>
            <p:nvPr/>
          </p:nvGrpSpPr>
          <p:grpSpPr>
            <a:xfrm>
              <a:off x="2360342" y="3979904"/>
              <a:ext cx="1842171" cy="1188178"/>
              <a:chOff x="1993512" y="4776775"/>
              <a:chExt cx="1842171" cy="118817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199497" y="4776775"/>
                <a:ext cx="1430200" cy="461665"/>
              </a:xfrm>
              <a:prstGeom prst="rect">
                <a:avLst/>
              </a:prstGeom>
              <a:solidFill>
                <a:srgbClr val="00E266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 H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endPara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93512" y="5503288"/>
                <a:ext cx="1842171" cy="461665"/>
              </a:xfrm>
              <a:prstGeom prst="rect">
                <a:avLst/>
              </a:prstGeom>
              <a:solidFill>
                <a:srgbClr val="9933FF"/>
              </a:solidFill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mol CuSO</a:t>
                </a:r>
                <a:r>
                  <a:rPr lang="en-US" sz="3200" b="1" baseline="-25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2400" b="1" baseline="-25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rot="16200000">
                <a:off x="2914596" y="4456464"/>
                <a:ext cx="0" cy="1828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1346814" y="4087673"/>
              <a:ext cx="9412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4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6665705" y="5645021"/>
            <a:ext cx="2377440" cy="953274"/>
          </a:xfrm>
          <a:prstGeom prst="wedgeRoundRectCallout">
            <a:avLst>
              <a:gd name="adj1" fmla="val -68452"/>
              <a:gd name="adj2" fmla="val 6546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not done until you've written the formula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  <p:bldP spid="40" grpId="0" animBg="1"/>
      <p:bldP spid="12" grpId="0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066800"/>
            <a:ext cx="8305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smtClean="0"/>
              <a:t>NiCl</a:t>
            </a:r>
            <a:r>
              <a:rPr lang="en-US" altLang="en-US" baseline="-25000" smtClean="0"/>
              <a:t>2</a:t>
            </a:r>
            <a:r>
              <a:rPr lang="en-US" altLang="en-US" smtClean="0"/>
              <a:t> forms hydrates.  A 5.00 g sample of an unknown NiCl</a:t>
            </a:r>
            <a:r>
              <a:rPr lang="en-US" altLang="en-US" baseline="-25000" smtClean="0"/>
              <a:t>2</a:t>
            </a:r>
            <a:r>
              <a:rPr lang="en-US" altLang="en-US" smtClean="0"/>
              <a:t> hydrate is dried to a constant mass of 2.73 g.  What is the formula of the hydrate?</a:t>
            </a:r>
            <a:endParaRPr lang="en-US" alt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8338" y="3276600"/>
            <a:ext cx="27273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3200" dirty="0"/>
              <a:t>NiCl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● 6H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829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>
          <a:xfrm>
            <a:off x="91440" y="274638"/>
            <a:ext cx="8961120" cy="731837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Arial" charset="0"/>
              </a:rPr>
              <a:t>Identifying Unknowns 2 - Homework</a:t>
            </a:r>
            <a:endParaRPr lang="en-US" altLang="en-US" sz="3200" i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0421 – HW 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</a:t>
            </a:r>
            <a:r>
              <a:rPr lang="en-US" sz="2400" b="1" i="1" dirty="0" smtClean="0">
                <a:solidFill>
                  <a:srgbClr val="FF0000"/>
                </a:solidFill>
              </a:rPr>
              <a:t>Determine formula only for 5 &amp; 6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FF0000"/>
                </a:solidFill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</a:rPr>
              <a:t>  For 6, cobalt (II) chloride is CoCl</a:t>
            </a:r>
            <a:r>
              <a:rPr lang="en-US" sz="3600" b="1" i="1" baseline="-25000" dirty="0" smtClean="0">
                <a:solidFill>
                  <a:srgbClr val="FF0000"/>
                </a:solidFill>
              </a:rPr>
              <a:t>2</a:t>
            </a:r>
            <a:endParaRPr lang="en-US" sz="2400" b="1" i="1" baseline="-25000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579983"/>
              </p:ext>
            </p:extLst>
          </p:nvPr>
        </p:nvGraphicFramePr>
        <p:xfrm>
          <a:off x="640080" y="2379762"/>
          <a:ext cx="7863841" cy="356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05213"/>
                <a:gridCol w="1413978"/>
                <a:gridCol w="1413978"/>
                <a:gridCol w="1865336"/>
                <a:gridCol w="186533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molar 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 comp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6600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12.011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252.231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75.424%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22.176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6.631%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14.007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28.014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8.377%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15.999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31.998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9.568%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334.419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65760" y="1525588"/>
            <a:ext cx="8412480" cy="67468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percent composition of C</a:t>
            </a:r>
            <a:r>
              <a:rPr lang="en-US" sz="3600" baseline="-25000" dirty="0" smtClean="0"/>
              <a:t>21</a:t>
            </a:r>
            <a:r>
              <a:rPr lang="en-US" sz="2800" dirty="0" smtClean="0"/>
              <a:t>H</a:t>
            </a:r>
            <a:r>
              <a:rPr lang="en-US" sz="3600" baseline="-25000" dirty="0" smtClean="0"/>
              <a:t>22</a:t>
            </a:r>
            <a:r>
              <a:rPr lang="en-US" sz="2800" dirty="0" smtClean="0"/>
              <a:t>N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3600" baseline="-25000" dirty="0" smtClean="0"/>
              <a:t>2</a:t>
            </a:r>
            <a:r>
              <a:rPr lang="en-US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35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t="22372" r="6002"/>
          <a:stretch/>
        </p:blipFill>
        <p:spPr bwMode="auto">
          <a:xfrm>
            <a:off x="6143733" y="1083572"/>
            <a:ext cx="2809767" cy="163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Now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7393030"/>
              </p:ext>
            </p:extLst>
          </p:nvPr>
        </p:nvGraphicFramePr>
        <p:xfrm>
          <a:off x="2103120" y="2379762"/>
          <a:ext cx="4937760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79788"/>
                <a:gridCol w="1828986"/>
                <a:gridCol w="1828986"/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strychnine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75.424%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69.12%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6.631%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7.86%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8.377%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5.20%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9.568%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526710" y="1525588"/>
            <a:ext cx="8090580" cy="6746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182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4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73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Do they match?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064" y="5490001"/>
            <a:ext cx="851387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poison found in the corpse is not strychnine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7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595937" cy="731837"/>
          </a:xfrm>
        </p:spPr>
        <p:txBody>
          <a:bodyPr/>
          <a:lstStyle/>
          <a:p>
            <a:r>
              <a:rPr lang="en-US" dirty="0" smtClean="0"/>
              <a:t>What is the unknown?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488" y="3327400"/>
            <a:ext cx="5394960" cy="1808480"/>
          </a:xfrm>
        </p:spPr>
        <p:txBody>
          <a:bodyPr/>
          <a:lstStyle/>
          <a:p>
            <a:r>
              <a:rPr lang="en-US" dirty="0" smtClean="0"/>
              <a:t>Another possible poison is </a:t>
            </a:r>
            <a:r>
              <a:rPr lang="en-US" dirty="0" err="1" smtClean="0"/>
              <a:t>batrachotoxin</a:t>
            </a:r>
            <a:r>
              <a:rPr lang="en-US" dirty="0" smtClean="0"/>
              <a:t>, better known as poison dart venom taken from colorful frogs </a:t>
            </a:r>
            <a:r>
              <a:rPr lang="en-US" smtClean="0"/>
              <a:t>in Colombia</a:t>
            </a:r>
            <a:endParaRPr lang="en-US" dirty="0"/>
          </a:p>
        </p:txBody>
      </p:sp>
      <p:pic>
        <p:nvPicPr>
          <p:cNvPr id="1028" name="Picture 4" descr="http://poisondartfrogbreeding.weebly.com/uploads/1/0/3/4/10348017/5487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0"/>
            <a:ext cx="3566160" cy="203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batrachotoxin.com/batrachotoxin7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4666938"/>
            <a:ext cx="3566160" cy="219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2040890"/>
            <a:ext cx="3566160" cy="267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11766"/>
              </p:ext>
            </p:extLst>
          </p:nvPr>
        </p:nvGraphicFramePr>
        <p:xfrm>
          <a:off x="1152048" y="881162"/>
          <a:ext cx="329184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5151"/>
                <a:gridCol w="1936689"/>
              </a:tblGrid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symbol</a:t>
                      </a:r>
                      <a:endParaRPr lang="en-US" sz="2400" b="1" dirty="0"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unknown</a:t>
                      </a:r>
                      <a:endParaRPr lang="en-US" sz="2400" b="1" dirty="0"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69.12%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7.86%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5.20%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17.82%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00488" y="5194300"/>
            <a:ext cx="5394960" cy="1663699"/>
          </a:xfrm>
        </p:spPr>
        <p:txBody>
          <a:bodyPr/>
          <a:lstStyle/>
          <a:p>
            <a:r>
              <a:rPr lang="en-US" dirty="0" smtClean="0"/>
              <a:t>The formula is C</a:t>
            </a:r>
            <a:r>
              <a:rPr lang="en-US" sz="3600" baseline="-25000" dirty="0" smtClean="0"/>
              <a:t>31</a:t>
            </a:r>
            <a:r>
              <a:rPr lang="en-US" dirty="0" smtClean="0"/>
              <a:t>H</a:t>
            </a:r>
            <a:r>
              <a:rPr lang="en-US" sz="3600" baseline="-25000" dirty="0" smtClean="0"/>
              <a:t>42</a:t>
            </a:r>
            <a:r>
              <a:rPr lang="en-US" dirty="0" smtClean="0"/>
              <a:t>N</a:t>
            </a:r>
            <a:r>
              <a:rPr lang="en-US" sz="3600" baseline="-25000" dirty="0" smtClean="0"/>
              <a:t>2</a:t>
            </a:r>
            <a:r>
              <a:rPr lang="en-US" dirty="0" smtClean="0"/>
              <a:t>O</a:t>
            </a:r>
            <a:r>
              <a:rPr lang="en-US" sz="3600" baseline="-25000" dirty="0" smtClean="0"/>
              <a:t>6</a:t>
            </a:r>
            <a:endParaRPr lang="en-US" baseline="-25000" dirty="0" smtClean="0"/>
          </a:p>
          <a:p>
            <a:r>
              <a:rPr lang="en-US" dirty="0" smtClean="0"/>
              <a:t>Calculate the % composition and decide if it is the unknown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778875" cy="731837"/>
          </a:xfrm>
        </p:spPr>
        <p:txBody>
          <a:bodyPr/>
          <a:lstStyle/>
          <a:p>
            <a:r>
              <a:rPr lang="en-US" dirty="0" smtClean="0"/>
              <a:t>What is the unknown?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350303"/>
              </p:ext>
            </p:extLst>
          </p:nvPr>
        </p:nvGraphicFramePr>
        <p:xfrm>
          <a:off x="640080" y="4145280"/>
          <a:ext cx="3291840" cy="2286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55151"/>
                <a:gridCol w="1936689"/>
              </a:tblGrid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symbol</a:t>
                      </a:r>
                      <a:endParaRPr lang="en-US" sz="2400" b="1" dirty="0"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unknown</a:t>
                      </a:r>
                      <a:endParaRPr lang="en-US" sz="2400" b="1" dirty="0"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C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69.12%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7.86%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5.20%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02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O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OCR A Extended" panose="02010509020102010303" pitchFamily="50" charset="0"/>
                        </a:rPr>
                        <a:t>17.82%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OCR A Extended" panose="02010509020102010303" pitchFamily="50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194732" y="3880482"/>
            <a:ext cx="4400628" cy="2764158"/>
            <a:chOff x="5212080" y="3580146"/>
            <a:chExt cx="4400628" cy="2764158"/>
          </a:xfrm>
          <a:solidFill>
            <a:schemeClr val="bg1"/>
          </a:solidFill>
        </p:grpSpPr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5514" y="3580146"/>
              <a:ext cx="3413760" cy="22563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12080" y="5882639"/>
              <a:ext cx="440062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FF0000"/>
                  </a:solidFill>
                </a:rPr>
                <a:t>Batrachotoxin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 is the likely poison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984250"/>
            <a:ext cx="7864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23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13565</TotalTime>
  <Words>2412</Words>
  <Application>Microsoft Office PowerPoint</Application>
  <PresentationFormat>On-screen Show (4:3)</PresentationFormat>
  <Paragraphs>1172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OCR A Extended</vt:lpstr>
      <vt:lpstr>Symbol</vt:lpstr>
      <vt:lpstr>Times New Roman</vt:lpstr>
      <vt:lpstr>Wingdings</vt:lpstr>
      <vt:lpstr>Office Theme</vt:lpstr>
      <vt:lpstr>Do Now</vt:lpstr>
      <vt:lpstr>Identification Method</vt:lpstr>
      <vt:lpstr>PowerPoint Presentation</vt:lpstr>
      <vt:lpstr>Do Now</vt:lpstr>
      <vt:lpstr>Do Now</vt:lpstr>
      <vt:lpstr>Do Now</vt:lpstr>
      <vt:lpstr>Do Now</vt:lpstr>
      <vt:lpstr>What is the unknown?</vt:lpstr>
      <vt:lpstr>What is the unknown?</vt:lpstr>
      <vt:lpstr>Last Class</vt:lpstr>
      <vt:lpstr>Identifying Unknowns 2</vt:lpstr>
      <vt:lpstr>Determining Empirical Formulas from Percent Composition</vt:lpstr>
      <vt:lpstr>Problem</vt:lpstr>
      <vt:lpstr>Format for Notes</vt:lpstr>
      <vt:lpstr>Calculation Method</vt:lpstr>
      <vt:lpstr>Calculation Method</vt:lpstr>
      <vt:lpstr>Calculation Method</vt:lpstr>
      <vt:lpstr>Calculation Method</vt:lpstr>
      <vt:lpstr>Calculation Method</vt:lpstr>
      <vt:lpstr>Calculation Method</vt:lpstr>
      <vt:lpstr>Check for Understanding 1</vt:lpstr>
      <vt:lpstr>Check for Understanding 2</vt:lpstr>
      <vt:lpstr>Do Now</vt:lpstr>
      <vt:lpstr>Determining Molecular Formulas from Percent Composition and Molar Mass</vt:lpstr>
      <vt:lpstr>Getting the Molecular Formula</vt:lpstr>
      <vt:lpstr>Terrorism in Berlin</vt:lpstr>
      <vt:lpstr>PowerPoint Presentation</vt:lpstr>
      <vt:lpstr>Find the Empirical Formula</vt:lpstr>
      <vt:lpstr>How do we find the Molecular Formula?</vt:lpstr>
      <vt:lpstr>Four Box Method</vt:lpstr>
      <vt:lpstr>PowerPoint Presentation</vt:lpstr>
      <vt:lpstr>PowerPoint Presentation</vt:lpstr>
      <vt:lpstr>PowerPoint Presentation</vt:lpstr>
      <vt:lpstr>PowerPoint Presentation</vt:lpstr>
      <vt:lpstr>Molecular Formula of Unknown</vt:lpstr>
      <vt:lpstr>Check for Understanding</vt:lpstr>
      <vt:lpstr>Check for Understanding</vt:lpstr>
      <vt:lpstr>Check for Understanding</vt:lpstr>
      <vt:lpstr>Check for Understanding</vt:lpstr>
      <vt:lpstr>Check for Understanding</vt:lpstr>
      <vt:lpstr>Find the Empirical Formula</vt:lpstr>
      <vt:lpstr>Find the Molecular Formula</vt:lpstr>
      <vt:lpstr>Find the Molecular Formula</vt:lpstr>
      <vt:lpstr>Find the Molecular Formula</vt:lpstr>
      <vt:lpstr>Find the Molecular Formula</vt:lpstr>
      <vt:lpstr>Find the Molecular Formula</vt:lpstr>
      <vt:lpstr>Find the Molecular Formula</vt:lpstr>
      <vt:lpstr>Find the Molecular Formula</vt:lpstr>
      <vt:lpstr>Determining Hydrate Formulas</vt:lpstr>
      <vt:lpstr>Hydrates</vt:lpstr>
      <vt:lpstr>Examples of Hydrates</vt:lpstr>
      <vt:lpstr>Use of Hydrates</vt:lpstr>
      <vt:lpstr>Determining Hydrate</vt:lpstr>
      <vt:lpstr>Concept for Finding Hydrate Formula</vt:lpstr>
      <vt:lpstr>Find the Moles</vt:lpstr>
      <vt:lpstr>Concept for Finding Hydrate Formula</vt:lpstr>
      <vt:lpstr>Check for Understanding</vt:lpstr>
      <vt:lpstr>Identifying Unknowns 2 - Homework</vt:lpstr>
      <vt:lpstr>Backup Slides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Staff Peter McCarthy</cp:lastModifiedBy>
  <cp:revision>903</cp:revision>
  <cp:lastPrinted>2014-11-02T21:15:08Z</cp:lastPrinted>
  <dcterms:created xsi:type="dcterms:W3CDTF">2012-09-15T16:31:25Z</dcterms:created>
  <dcterms:modified xsi:type="dcterms:W3CDTF">2020-02-28T18:23:12Z</dcterms:modified>
</cp:coreProperties>
</file>