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763" r:id="rId2"/>
    <p:sldId id="821" r:id="rId3"/>
    <p:sldId id="822" r:id="rId4"/>
    <p:sldId id="818" r:id="rId5"/>
    <p:sldId id="819" r:id="rId6"/>
    <p:sldId id="787" r:id="rId7"/>
    <p:sldId id="590" r:id="rId8"/>
    <p:sldId id="824" r:id="rId9"/>
    <p:sldId id="825" r:id="rId10"/>
    <p:sldId id="827" r:id="rId11"/>
    <p:sldId id="828" r:id="rId12"/>
    <p:sldId id="826" r:id="rId13"/>
    <p:sldId id="836" r:id="rId14"/>
    <p:sldId id="835" r:id="rId15"/>
    <p:sldId id="829" r:id="rId16"/>
    <p:sldId id="837" r:id="rId17"/>
    <p:sldId id="838" r:id="rId18"/>
    <p:sldId id="839" r:id="rId19"/>
    <p:sldId id="840" r:id="rId20"/>
    <p:sldId id="841" r:id="rId21"/>
    <p:sldId id="842" r:id="rId22"/>
    <p:sldId id="830" r:id="rId23"/>
    <p:sldId id="843" r:id="rId24"/>
    <p:sldId id="831" r:id="rId25"/>
    <p:sldId id="844" r:id="rId26"/>
    <p:sldId id="846" r:id="rId27"/>
    <p:sldId id="845" r:id="rId28"/>
    <p:sldId id="862" r:id="rId29"/>
    <p:sldId id="863" r:id="rId30"/>
    <p:sldId id="864" r:id="rId31"/>
    <p:sldId id="811" r:id="rId32"/>
    <p:sldId id="785" r:id="rId33"/>
    <p:sldId id="812" r:id="rId34"/>
    <p:sldId id="690" r:id="rId35"/>
    <p:sldId id="670" r:id="rId36"/>
    <p:sldId id="847" r:id="rId37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9"/>
    <a:srgbClr val="008A3E"/>
    <a:srgbClr val="006600"/>
    <a:srgbClr val="66CCFF"/>
    <a:srgbClr val="0000FF"/>
    <a:srgbClr val="66FF33"/>
    <a:srgbClr val="FFD1D1"/>
    <a:srgbClr val="D7F5D7"/>
    <a:srgbClr val="00E266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800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86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220786"/>
            <a:ext cx="9052560" cy="512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Ferrari is one of the most successful teams in Formula 1 racing.  Each race they bring several sets of spare parts for their cars.   One set includes 8 tires, 3 nose cones, and 2 rear spoilers.  A tire has a mass of 9 kg, a nose cones is 2 kg, and a rear spoiler is 4 kg.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80623"/>
            <a:ext cx="4082143" cy="32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4804" y="3686116"/>
            <a:ext cx="5018314" cy="309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What is the total mass if Ferrari brings one set of spare parts to a race?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800" dirty="0" smtClean="0"/>
              <a:t>What is the total mass if they bring six sets of spare parts to a race?</a:t>
            </a:r>
            <a:endParaRPr lang="en-US" sz="2800" dirty="0"/>
          </a:p>
        </p:txBody>
      </p:sp>
      <p:pic>
        <p:nvPicPr>
          <p:cNvPr id="1029" name="Picture 5" descr="http://upload.wikimedia.org/wikipedia/en/thumb/4/45/F1_logo.svg/1280px-F1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32" y="110102"/>
            <a:ext cx="2144487" cy="10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1592" r="12277" b="20024"/>
          <a:stretch/>
        </p:blipFill>
        <p:spPr bwMode="auto">
          <a:xfrm>
            <a:off x="1" y="0"/>
            <a:ext cx="1894114" cy="12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3039785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Put homework into red basket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sz="4800" baseline="-25000" dirty="0" smtClean="0"/>
              <a:t>6</a:t>
            </a:r>
            <a:r>
              <a:rPr lang="en-US" dirty="0" smtClean="0"/>
              <a:t>H</a:t>
            </a:r>
            <a:r>
              <a:rPr lang="en-US" sz="4800" baseline="-25000" dirty="0" smtClean="0"/>
              <a:t>12</a:t>
            </a:r>
            <a:r>
              <a:rPr lang="en-US" dirty="0" smtClean="0"/>
              <a:t>O</a:t>
            </a:r>
            <a:r>
              <a:rPr lang="en-US" sz="4800" baseline="-25000" dirty="0" smtClean="0"/>
              <a:t>4</a:t>
            </a:r>
            <a:r>
              <a:rPr lang="en-US" dirty="0" smtClean="0"/>
              <a:t> is a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27" y="1296988"/>
            <a:ext cx="8040346" cy="171835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 </a:t>
            </a:r>
            <a:r>
              <a:rPr lang="en-US" altLang="en-US" dirty="0"/>
              <a:t>pure substance that is made up of two or more different elements that are combined chemically</a:t>
            </a:r>
          </a:p>
          <a:p>
            <a:endParaRPr lang="en-US" dirty="0"/>
          </a:p>
        </p:txBody>
      </p:sp>
      <p:pic>
        <p:nvPicPr>
          <p:cNvPr id="11266" name="Picture 2" descr="http://upload.wikimedia.org/wikipedia/commons/thumb/f/f7/Mevalonic_acid2.png/1920px-Mevalonic_aci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5" y="2612570"/>
            <a:ext cx="8258150" cy="39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b/b4/Mevalonate_pathway.svg/640px-Mevalonate_pathway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r="3820"/>
          <a:stretch/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668588"/>
            <a:ext cx="4713514" cy="38519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i="1" dirty="0" err="1">
                <a:latin typeface="+mj-lt"/>
              </a:rPr>
              <a:t>Mevalonic</a:t>
            </a:r>
            <a:r>
              <a:rPr lang="en-US" sz="2400" i="1" dirty="0">
                <a:latin typeface="+mj-lt"/>
              </a:rPr>
              <a:t> acid is a precursor in the biosynthetic pathway, known as the </a:t>
            </a:r>
            <a:r>
              <a:rPr lang="en-US" sz="2400" i="1" dirty="0" err="1">
                <a:latin typeface="+mj-lt"/>
              </a:rPr>
              <a:t>mevalonate</a:t>
            </a:r>
            <a:r>
              <a:rPr lang="en-US" sz="2400" i="1" dirty="0">
                <a:latin typeface="+mj-lt"/>
              </a:rPr>
              <a:t> pathway, that produces </a:t>
            </a:r>
            <a:r>
              <a:rPr lang="en-US" sz="2400" i="1" dirty="0" err="1">
                <a:latin typeface="+mj-lt"/>
              </a:rPr>
              <a:t>terpenes</a:t>
            </a:r>
            <a:r>
              <a:rPr lang="en-US" sz="2400" i="1" dirty="0">
                <a:latin typeface="+mj-lt"/>
              </a:rPr>
              <a:t> and steroids. </a:t>
            </a:r>
            <a:r>
              <a:rPr lang="en-US" sz="2400" i="1" dirty="0" err="1">
                <a:latin typeface="+mj-lt"/>
              </a:rPr>
              <a:t>Mevalonic</a:t>
            </a:r>
            <a:r>
              <a:rPr lang="en-US" sz="2400" i="1" dirty="0">
                <a:latin typeface="+mj-lt"/>
              </a:rPr>
              <a:t> acid is the primary precursor of </a:t>
            </a:r>
            <a:r>
              <a:rPr lang="en-US" sz="2400" i="1" dirty="0" err="1">
                <a:latin typeface="+mj-lt"/>
              </a:rPr>
              <a:t>isopentenyl</a:t>
            </a:r>
            <a:r>
              <a:rPr lang="en-US" sz="2400" i="1" dirty="0">
                <a:latin typeface="+mj-lt"/>
              </a:rPr>
              <a:t> pyrophosphate (IPP), that is in turn the basis for all </a:t>
            </a:r>
            <a:r>
              <a:rPr lang="en-US" sz="2400" i="1" dirty="0" err="1">
                <a:latin typeface="+mj-lt"/>
              </a:rPr>
              <a:t>terpenoids</a:t>
            </a:r>
            <a:r>
              <a:rPr lang="en-US" sz="2400" i="1" dirty="0">
                <a:latin typeface="+mj-lt"/>
              </a:rPr>
              <a:t>. </a:t>
            </a:r>
            <a:r>
              <a:rPr lang="en-US" sz="2400" i="1" dirty="0" err="1">
                <a:latin typeface="+mj-lt"/>
              </a:rPr>
              <a:t>Mevalonic</a:t>
            </a:r>
            <a:r>
              <a:rPr lang="en-US" sz="2400" i="1" dirty="0">
                <a:latin typeface="+mj-lt"/>
              </a:rPr>
              <a:t> acid is chiral and the (3R)-enantiomer is the only one that is biologically active.</a:t>
            </a:r>
          </a:p>
        </p:txBody>
      </p:sp>
      <p:pic>
        <p:nvPicPr>
          <p:cNvPr id="5" name="Picture 2" descr="http://upload.wikimedia.org/wikipedia/commons/thumb/f/f7/Mevalonic_acid2.png/1920px-Mevalonic_aci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6828"/>
            <a:ext cx="4520961" cy="21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Chemical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296988"/>
            <a:ext cx="8869680" cy="5129212"/>
          </a:xfrm>
        </p:spPr>
        <p:txBody>
          <a:bodyPr/>
          <a:lstStyle/>
          <a:p>
            <a:r>
              <a:rPr lang="en-US" dirty="0" smtClean="0"/>
              <a:t>Subscripts</a:t>
            </a:r>
          </a:p>
          <a:p>
            <a:pPr marL="684213">
              <a:spcBef>
                <a:spcPts val="600"/>
              </a:spcBef>
            </a:pPr>
            <a:r>
              <a:rPr lang="en-US" sz="2400" dirty="0" smtClean="0"/>
              <a:t>modify the element immediately to the left</a:t>
            </a:r>
          </a:p>
          <a:p>
            <a:pPr marL="1371600" lvl="1" indent="0">
              <a:buNone/>
            </a:pPr>
            <a:r>
              <a:rPr lang="en-US" i="1" dirty="0" smtClean="0"/>
              <a:t>NH</a:t>
            </a:r>
            <a:r>
              <a:rPr lang="en-US" sz="3200" b="1" i="1" baseline="-25000" dirty="0" smtClean="0">
                <a:solidFill>
                  <a:srgbClr val="C00000"/>
                </a:solidFill>
              </a:rPr>
              <a:t>4</a:t>
            </a:r>
            <a:r>
              <a:rPr lang="en-US" i="1" dirty="0" smtClean="0"/>
              <a:t>Cl has </a:t>
            </a:r>
            <a:r>
              <a:rPr lang="en-US" b="1" i="1" dirty="0" smtClean="0">
                <a:solidFill>
                  <a:srgbClr val="C00000"/>
                </a:solidFill>
              </a:rPr>
              <a:t>4</a:t>
            </a:r>
            <a:r>
              <a:rPr lang="en-US" i="1" dirty="0" smtClean="0"/>
              <a:t> H's</a:t>
            </a:r>
          </a:p>
          <a:p>
            <a:pPr marL="684213">
              <a:spcBef>
                <a:spcPts val="600"/>
              </a:spcBef>
            </a:pPr>
            <a:r>
              <a:rPr lang="en-US" sz="2400" dirty="0" smtClean="0"/>
              <a:t>if parentheses immediately to the left, modify everything in the parentheses</a:t>
            </a:r>
          </a:p>
          <a:p>
            <a:pPr marL="1371600" lvl="1" indent="0">
              <a:buNone/>
            </a:pPr>
            <a:r>
              <a:rPr lang="en-US" i="1" dirty="0" smtClean="0"/>
              <a:t>(NH</a:t>
            </a:r>
            <a:r>
              <a:rPr lang="en-US" sz="3200" i="1" baseline="-25000" dirty="0" smtClean="0"/>
              <a:t>4</a:t>
            </a:r>
            <a:r>
              <a:rPr lang="en-US" i="1" dirty="0" smtClean="0"/>
              <a:t>)</a:t>
            </a:r>
            <a:r>
              <a:rPr lang="en-US" sz="3200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i="1" dirty="0" smtClean="0"/>
              <a:t>PO</a:t>
            </a:r>
            <a:r>
              <a:rPr lang="en-US" sz="3200" i="1" baseline="-25000" dirty="0" smtClean="0"/>
              <a:t>4</a:t>
            </a:r>
            <a:r>
              <a:rPr lang="en-US" i="1" dirty="0" smtClean="0"/>
              <a:t> has </a:t>
            </a:r>
            <a:r>
              <a:rPr lang="en-US" b="1" i="1" dirty="0" smtClean="0">
                <a:solidFill>
                  <a:srgbClr val="C00000"/>
                </a:solidFill>
              </a:rPr>
              <a:t>3</a:t>
            </a:r>
            <a:r>
              <a:rPr lang="en-US" i="1" dirty="0" smtClean="0"/>
              <a:t> NH</a:t>
            </a:r>
            <a:r>
              <a:rPr lang="en-US" sz="3200" i="1" baseline="-25000" dirty="0" smtClean="0"/>
              <a:t>4</a:t>
            </a:r>
            <a:r>
              <a:rPr lang="en-US" i="1" dirty="0" smtClean="0"/>
              <a:t>'s</a:t>
            </a:r>
          </a:p>
          <a:p>
            <a:pPr marL="684213">
              <a:spcBef>
                <a:spcPts val="600"/>
              </a:spcBef>
            </a:pPr>
            <a:r>
              <a:rPr lang="en-US" sz="2400" dirty="0" smtClean="0"/>
              <a:t>if no subscript, the value of one is assumed</a:t>
            </a:r>
          </a:p>
          <a:p>
            <a:pPr marL="1371600" lvl="1" indent="0">
              <a:buNone/>
            </a:pPr>
            <a:r>
              <a:rPr lang="en-US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i="1" dirty="0" smtClean="0"/>
              <a:t>S has </a:t>
            </a:r>
            <a:r>
              <a:rPr lang="en-US" b="1" i="1" dirty="0" smtClean="0">
                <a:solidFill>
                  <a:srgbClr val="C00000"/>
                </a:solidFill>
              </a:rPr>
              <a:t>1</a:t>
            </a:r>
            <a:r>
              <a:rPr lang="en-US" i="1" dirty="0" smtClean="0"/>
              <a:t> S</a:t>
            </a:r>
          </a:p>
          <a:p>
            <a:r>
              <a:rPr lang="en-US" dirty="0" smtClean="0"/>
              <a:t>Coefficients</a:t>
            </a:r>
          </a:p>
          <a:p>
            <a:pPr marL="684213">
              <a:spcBef>
                <a:spcPts val="600"/>
              </a:spcBef>
            </a:pPr>
            <a:r>
              <a:rPr lang="en-US" sz="2400" dirty="0" smtClean="0"/>
              <a:t>modify everything in the compound immediately to the right</a:t>
            </a:r>
          </a:p>
          <a:p>
            <a:pPr marL="1371600" lvl="1" indent="0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8</a:t>
            </a:r>
            <a:r>
              <a:rPr lang="en-US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i="1" dirty="0" smtClean="0"/>
              <a:t>O has </a:t>
            </a:r>
            <a:r>
              <a:rPr lang="en-US" b="1" i="1" dirty="0" smtClean="0">
                <a:solidFill>
                  <a:srgbClr val="C00000"/>
                </a:solidFill>
              </a:rPr>
              <a:t>eight </a:t>
            </a:r>
            <a:r>
              <a:rPr lang="en-US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i="1" dirty="0" smtClean="0"/>
              <a:t>O's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0"/>
            <a:ext cx="762000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Identify the number of each element in these compounds</a:t>
            </a:r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C</a:t>
            </a:r>
            <a:r>
              <a:rPr lang="en-US" sz="3600" baseline="-25000" dirty="0" smtClean="0"/>
              <a:t>5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5</a:t>
            </a:r>
            <a:r>
              <a:rPr lang="en-US" sz="2800" dirty="0" smtClean="0"/>
              <a:t>N</a:t>
            </a:r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C</a:t>
            </a:r>
            <a:r>
              <a:rPr lang="en-US" sz="3600" baseline="-25000" dirty="0" smtClean="0"/>
              <a:t>8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16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3</a:t>
            </a:r>
            <a:endParaRPr lang="en-US" sz="2800" baseline="-25000" dirty="0" smtClean="0"/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(NH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3600" baseline="-25000" dirty="0" smtClean="0"/>
              <a:t>4</a:t>
            </a:r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Mg(NO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endParaRPr lang="en-US" sz="2800" baseline="-25000" dirty="0" smtClean="0"/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Ca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endParaRPr lang="en-US" sz="2800" baseline="-25000" dirty="0" smtClean="0"/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NH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OH</a:t>
            </a:r>
          </a:p>
          <a:p>
            <a:pPr marL="1092200" indent="-514350">
              <a:buFont typeface="+mj-lt"/>
              <a:buAutoNum type="arabicParenR"/>
            </a:pPr>
            <a:r>
              <a:rPr lang="en-US" sz="2800" dirty="0" smtClean="0"/>
              <a:t>NH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NO</a:t>
            </a:r>
            <a:r>
              <a:rPr lang="en-US" sz="3600" baseline="-25000" dirty="0" smtClean="0"/>
              <a:t>3</a:t>
            </a:r>
            <a:endParaRPr lang="en-US" sz="2800" baseline="-25000" dirty="0"/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endParaRPr lang="en-US" sz="2800" dirty="0"/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3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94384"/>
            <a:ext cx="8961120" cy="731837"/>
          </a:xfrm>
        </p:spPr>
        <p:txBody>
          <a:bodyPr/>
          <a:lstStyle/>
          <a:p>
            <a:r>
              <a:rPr lang="en-US" dirty="0" smtClean="0"/>
              <a:t>Chemical Formulas are a Shorthand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38" y="2152795"/>
            <a:ext cx="3496807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sz="4000" baseline="-25000" dirty="0" smtClean="0"/>
              <a:t>6</a:t>
            </a:r>
            <a:r>
              <a:rPr lang="en-US" dirty="0" smtClean="0"/>
              <a:t>H</a:t>
            </a:r>
            <a:r>
              <a:rPr lang="en-US" sz="4000" baseline="-25000" dirty="0" smtClean="0"/>
              <a:t>12</a:t>
            </a:r>
            <a:r>
              <a:rPr lang="en-US" dirty="0" smtClean="0"/>
              <a:t>O</a:t>
            </a:r>
            <a:r>
              <a:rPr lang="en-US" sz="4000" baseline="-25000" dirty="0" smtClean="0"/>
              <a:t>4</a:t>
            </a:r>
            <a:r>
              <a:rPr lang="en-US" dirty="0" smtClean="0"/>
              <a:t> means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23172"/>
              </p:ext>
            </p:extLst>
          </p:nvPr>
        </p:nvGraphicFramePr>
        <p:xfrm>
          <a:off x="4521848" y="1375555"/>
          <a:ext cx="4389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71600"/>
                <a:gridCol w="13716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57400" y="4038600"/>
            <a:ext cx="5029200" cy="17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 do  we determine the molar mass of C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30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 for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38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Determine how many of each element is present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02235"/>
              </p:ext>
            </p:extLst>
          </p:nvPr>
        </p:nvGraphicFramePr>
        <p:xfrm>
          <a:off x="677008" y="3313212"/>
          <a:ext cx="43328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1885" y="0"/>
            <a:ext cx="11321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96204"/>
              </p:ext>
            </p:extLst>
          </p:nvPr>
        </p:nvGraphicFramePr>
        <p:xfrm>
          <a:off x="677008" y="3313212"/>
          <a:ext cx="43328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 for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38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Determine how many of each element is present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Multiply this number by the atomic mass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647014"/>
              </p:ext>
            </p:extLst>
          </p:nvPr>
        </p:nvGraphicFramePr>
        <p:xfrm>
          <a:off x="677008" y="3313212"/>
          <a:ext cx="568686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  <a:gridCol w="1354015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11885" y="0"/>
            <a:ext cx="11321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74668"/>
              </p:ext>
            </p:extLst>
          </p:nvPr>
        </p:nvGraphicFramePr>
        <p:xfrm>
          <a:off x="677008" y="3313212"/>
          <a:ext cx="778998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  <a:gridCol w="1354015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72.0642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12.0953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63.9976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 for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38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Determine how many of each element is present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Multiply this number by the atomic mass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Add the totals together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917540"/>
              </p:ext>
            </p:extLst>
          </p:nvPr>
        </p:nvGraphicFramePr>
        <p:xfrm>
          <a:off x="677008" y="3313212"/>
          <a:ext cx="778998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  <a:gridCol w="1354015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72.0642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12.0953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63.9976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11885" y="0"/>
            <a:ext cx="11321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23995"/>
              </p:ext>
            </p:extLst>
          </p:nvPr>
        </p:nvGraphicFramePr>
        <p:xfrm>
          <a:off x="677008" y="3313212"/>
          <a:ext cx="778998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  <a:gridCol w="1354015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72.0642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12.0953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63.9976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148.1571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 Mass for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183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molar mass of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is 148.1571 g/mol</a:t>
            </a:r>
          </a:p>
          <a:p>
            <a:r>
              <a:rPr lang="en-US" sz="2800" dirty="0" smtClean="0"/>
              <a:t>One mole of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has a mass of 148.1571 g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03063"/>
              </p:ext>
            </p:extLst>
          </p:nvPr>
        </p:nvGraphicFramePr>
        <p:xfrm>
          <a:off x="677008" y="3313212"/>
          <a:ext cx="778998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820"/>
                <a:gridCol w="1354015"/>
                <a:gridCol w="1354015"/>
                <a:gridCol w="1354015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72.0642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12.0953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63.9976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148.1571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11885" y="0"/>
            <a:ext cx="11321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Molar Mass Calculations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183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mass of 6 moles of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The molar mass of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is 148.1571 g/mol</a:t>
            </a:r>
          </a:p>
          <a:p>
            <a:r>
              <a:rPr lang="en-US" sz="2800" dirty="0" smtClean="0"/>
              <a:t>One mole of 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has a mass of 148.1571 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1536"/>
              </p:ext>
            </p:extLst>
          </p:nvPr>
        </p:nvGraphicFramePr>
        <p:xfrm>
          <a:off x="1554480" y="3474665"/>
          <a:ext cx="60350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457200"/>
                <a:gridCol w="173736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mol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148.1571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888.9426 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11885" y="0"/>
            <a:ext cx="11321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166288"/>
              </p:ext>
            </p:extLst>
          </p:nvPr>
        </p:nvGraphicFramePr>
        <p:xfrm>
          <a:off x="1495524" y="271726"/>
          <a:ext cx="71324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352397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114476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2334368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36560"/>
              </p:ext>
            </p:extLst>
          </p:nvPr>
        </p:nvGraphicFramePr>
        <p:xfrm>
          <a:off x="1495524" y="271726"/>
          <a:ext cx="71324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352397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114476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2334368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0345" y="4872317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set = 86 kg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91702"/>
              </p:ext>
            </p:extLst>
          </p:nvPr>
        </p:nvGraphicFramePr>
        <p:xfrm>
          <a:off x="1645920" y="5640979"/>
          <a:ext cx="5852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457200"/>
                <a:gridCol w="155448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sets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kg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 kg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set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2571" y="4774343"/>
            <a:ext cx="169084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Just like the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"Do Now"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molar mass of Na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Cr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7</a:t>
            </a:r>
            <a:r>
              <a:rPr lang="en-US" sz="2800" dirty="0" smtClean="0"/>
              <a:t>?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42035"/>
              </p:ext>
            </p:extLst>
          </p:nvPr>
        </p:nvGraphicFramePr>
        <p:xfrm>
          <a:off x="474785" y="2148441"/>
          <a:ext cx="8194430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7360"/>
                <a:gridCol w="1354015"/>
                <a:gridCol w="1354015"/>
                <a:gridCol w="1645920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22.989769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45.979538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chromium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103.992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111.996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261.968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3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Sodium's atomic mass is </a:t>
            </a:r>
            <a:r>
              <a:rPr lang="en-US" dirty="0" smtClean="0">
                <a:cs typeface="Arial" panose="020B0604020202020204" pitchFamily="34" charset="0"/>
              </a:rPr>
              <a:t>22.989769 g/mol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/>
              <a:t>This is 8 significant figures</a:t>
            </a:r>
          </a:p>
          <a:p>
            <a:r>
              <a:rPr lang="en-US" dirty="0" smtClean="0"/>
              <a:t>This is far more accuracy than most instruments can provide.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For this class, round atomic masses to the thousandths place</a:t>
            </a:r>
          </a:p>
          <a:p>
            <a:pPr marL="0" indent="0">
              <a:buNone/>
              <a:tabLst>
                <a:tab pos="2689225" algn="r"/>
                <a:tab pos="5432425" algn="ctr"/>
              </a:tabLst>
            </a:pPr>
            <a:r>
              <a:rPr lang="en-US" sz="2800" i="1" dirty="0" smtClean="0"/>
              <a:t>	Sodium 	</a:t>
            </a:r>
            <a:r>
              <a:rPr lang="en-US" sz="2800" i="1" dirty="0" smtClean="0">
                <a:cs typeface="Arial" panose="020B0604020202020204" pitchFamily="34" charset="0"/>
              </a:rPr>
              <a:t>22.989769 becomes 22.990</a:t>
            </a:r>
          </a:p>
          <a:p>
            <a:pPr marL="0" indent="0">
              <a:buNone/>
              <a:tabLst>
                <a:tab pos="2689225" algn="r"/>
                <a:tab pos="5432425" algn="ctr"/>
              </a:tabLst>
            </a:pPr>
            <a:r>
              <a:rPr lang="en-US" sz="2800" i="1" dirty="0" smtClean="0">
                <a:cs typeface="Arial" panose="020B0604020202020204" pitchFamily="34" charset="0"/>
              </a:rPr>
              <a:t>	Hydrogen 	1.00794 becomes 1.008</a:t>
            </a:r>
          </a:p>
          <a:p>
            <a:pPr marL="0" indent="0">
              <a:buNone/>
              <a:tabLst>
                <a:tab pos="2689225" algn="r"/>
                <a:tab pos="5432425" algn="ctr"/>
              </a:tabLst>
            </a:pPr>
            <a:r>
              <a:rPr lang="en-US" sz="2800" i="1" dirty="0" smtClean="0">
                <a:cs typeface="Arial" panose="020B0604020202020204" pitchFamily="34" charset="0"/>
              </a:rPr>
              <a:t>	Carbon 	12.0107 becomes 12.011</a:t>
            </a:r>
            <a:endParaRPr lang="en-US" sz="2800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molar mass of C</a:t>
            </a:r>
            <a:r>
              <a:rPr lang="en-US" sz="36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2800" dirty="0" smtClean="0"/>
              <a:t>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32761"/>
              </p:ext>
            </p:extLst>
          </p:nvPr>
        </p:nvGraphicFramePr>
        <p:xfrm>
          <a:off x="677008" y="2148441"/>
          <a:ext cx="7789985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4820"/>
                <a:gridCol w="1354015"/>
                <a:gridCol w="1354015"/>
                <a:gridCol w="1354015"/>
                <a:gridCol w="2103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72.066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12.096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95.994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180.156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1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fully understand the process for determining molar mass of compounds, you can do the whole process on your calculator</a:t>
            </a:r>
          </a:p>
          <a:p>
            <a:r>
              <a:rPr lang="en-US" dirty="0"/>
              <a:t>What is the molar mass of C</a:t>
            </a:r>
            <a:r>
              <a:rPr lang="en-US" sz="4000" baseline="-25000" dirty="0"/>
              <a:t>6</a:t>
            </a:r>
            <a:r>
              <a:rPr lang="en-US" dirty="0"/>
              <a:t>H</a:t>
            </a:r>
            <a:r>
              <a:rPr lang="en-US" sz="4000" baseline="-25000" dirty="0"/>
              <a:t>12</a:t>
            </a:r>
            <a:r>
              <a:rPr lang="en-US" dirty="0"/>
              <a:t>O</a:t>
            </a:r>
            <a:r>
              <a:rPr lang="en-US" sz="4000" baseline="-25000" dirty="0"/>
              <a:t>6</a:t>
            </a:r>
            <a:r>
              <a:rPr lang="en-US" dirty="0"/>
              <a:t>?</a:t>
            </a:r>
          </a:p>
          <a:p>
            <a:pPr marL="0" indent="0" algn="ctr">
              <a:spcBef>
                <a:spcPts val="300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(6 x 12.011) + (12 x 1.008) + (6 x 15.999)</a:t>
            </a:r>
          </a:p>
          <a:p>
            <a:r>
              <a:rPr lang="en-US" dirty="0" smtClean="0"/>
              <a:t>In this case, you can leave out the parentheses and still get the same result, but be careful about the order of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mass of 6.33 mol NH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NO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160" y="2055862"/>
            <a:ext cx="662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14.007)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1.008) + 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(3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15.999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152" y="2906766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80.043 g/mol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86552"/>
              </p:ext>
            </p:extLst>
          </p:nvPr>
        </p:nvGraphicFramePr>
        <p:xfrm>
          <a:off x="1280160" y="3757670"/>
          <a:ext cx="658368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457200"/>
                <a:gridCol w="228600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6.33 mol</a:t>
                      </a:r>
                      <a:endParaRPr lang="en-US" sz="2800" b="1" baseline="-250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80.043 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506.67219 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800" b="1" baseline="-250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6600"/>
                          </a:solidFill>
                        </a:rPr>
                        <a:t>↓ ↓ ↓</a:t>
                      </a:r>
                      <a:endParaRPr lang="en-US" sz="3600" b="1" dirty="0" smtClean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 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moles in 82.5 g of Rb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SO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0" y="2055862"/>
            <a:ext cx="682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85.468)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(1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32.065)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15.999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097" y="2906766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266.997 g/mol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9729"/>
              </p:ext>
            </p:extLst>
          </p:nvPr>
        </p:nvGraphicFramePr>
        <p:xfrm>
          <a:off x="1005840" y="3757670"/>
          <a:ext cx="758952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457200"/>
                <a:gridCol w="329184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 g</a:t>
                      </a:r>
                      <a:endParaRPr lang="en-US" sz="2800" b="1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0.3089922359 mol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266.997 g</a:t>
                      </a:r>
                      <a:endParaRPr lang="en-US" sz="2800" b="1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↓ ↓ ↓</a:t>
                      </a:r>
                      <a:endParaRPr lang="en-US" sz="36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0.309 mol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mass of 0.0512 mol Ca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046" y="2055862"/>
            <a:ext cx="6825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(3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40.078)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(2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30.974)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(8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15.999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152" y="2906766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310.174 g/mol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35857"/>
              </p:ext>
            </p:extLst>
          </p:nvPr>
        </p:nvGraphicFramePr>
        <p:xfrm>
          <a:off x="1097280" y="3757670"/>
          <a:ext cx="69494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1920240"/>
                <a:gridCol w="457200"/>
                <a:gridCol w="256032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0.0512 mol</a:t>
                      </a:r>
                      <a:endParaRPr lang="en-US" sz="2800" b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310.174 g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15.8809088 g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800" b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↓ ↓ ↓</a:t>
                      </a:r>
                      <a:endParaRPr lang="en-US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baseline="-25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 g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710" y="1296988"/>
            <a:ext cx="8090580" cy="6515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moles in 3.83 x 10</a:t>
            </a:r>
            <a:r>
              <a:rPr lang="en-US" sz="3600" baseline="30000" dirty="0" smtClean="0"/>
              <a:t>-4</a:t>
            </a:r>
            <a:r>
              <a:rPr lang="en-US" sz="2800" dirty="0" smtClean="0"/>
              <a:t> g of </a:t>
            </a:r>
            <a:r>
              <a:rPr lang="en-US" sz="2800" dirty="0" err="1" smtClean="0"/>
              <a:t>Ti</a:t>
            </a:r>
            <a:r>
              <a:rPr lang="en-US" sz="2800" dirty="0" smtClean="0"/>
              <a:t>(OH)</a:t>
            </a:r>
            <a:r>
              <a:rPr lang="en-US" sz="3600" baseline="-25000" dirty="0" smtClean="0"/>
              <a:t>4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0" y="2055862"/>
            <a:ext cx="662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(1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47.867)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1.008)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15.999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097" y="2906766"/>
            <a:ext cx="2832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115.895 g/mol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51642"/>
              </p:ext>
            </p:extLst>
          </p:nvPr>
        </p:nvGraphicFramePr>
        <p:xfrm>
          <a:off x="1005840" y="3757670"/>
          <a:ext cx="758952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1920240"/>
                <a:gridCol w="457200"/>
                <a:gridCol w="283464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3.83 x 10</a:t>
                      </a:r>
                      <a:r>
                        <a:rPr lang="en-US" sz="3600" b="1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8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 x 10</a:t>
                      </a:r>
                      <a:r>
                        <a:rPr lang="en-US" sz="3600" b="1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115.895 g</a:t>
                      </a:r>
                      <a:endParaRPr lang="en-US" sz="28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3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96988"/>
            <a:ext cx="8412480" cy="11522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oxygen atoms in 14.3 g of Fe(OH)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087" y="2465517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14.9 g Fe(OH)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2400" b="1" baseline="-250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2220" y="246551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mol Fe(OH)</a:t>
            </a:r>
            <a:r>
              <a:rPr lang="en-US" sz="32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2400" b="1" baseline="-250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0472" y="526561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mol O</a:t>
            </a:r>
            <a:endParaRPr lang="en-US" sz="2400" b="1" baseline="-250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1180" y="52656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atoms O</a:t>
            </a:r>
            <a:endParaRPr lang="en-US" sz="2400" b="1" baseline="-250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09245" y="2232029"/>
            <a:ext cx="3022600" cy="923330"/>
            <a:chOff x="3209245" y="2232029"/>
            <a:chExt cx="302260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3821910" y="2232029"/>
              <a:ext cx="14670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molar mass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of Fe(OH)</a:t>
              </a:r>
              <a:r>
                <a:rPr lang="en-US" sz="2400" b="1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3</a:t>
              </a:r>
              <a:endParaRPr lang="en-US" b="1" baseline="-250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209245" y="2696349"/>
              <a:ext cx="30226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209245" y="4334932"/>
            <a:ext cx="3022600" cy="1173931"/>
            <a:chOff x="3209245" y="4334932"/>
            <a:chExt cx="3022600" cy="117393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7" r="13429"/>
            <a:stretch/>
          </p:blipFill>
          <p:spPr bwMode="auto">
            <a:xfrm>
              <a:off x="4081138" y="4334932"/>
              <a:ext cx="948613" cy="103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209245" y="5508863"/>
              <a:ext cx="30226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>
            <a:off x="2599645" y="3071141"/>
            <a:ext cx="3632201" cy="17825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321166" y="2198916"/>
            <a:ext cx="1094579" cy="3266403"/>
            <a:chOff x="3321166" y="2198916"/>
            <a:chExt cx="1094579" cy="3266403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3321166" y="2198916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958545" y="3505223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390797" y="5008119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6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309308"/>
              </p:ext>
            </p:extLst>
          </p:nvPr>
        </p:nvGraphicFramePr>
        <p:xfrm>
          <a:off x="1495524" y="271726"/>
          <a:ext cx="71324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352397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114476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2334368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57496"/>
            <a:ext cx="8412480" cy="11522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oxygen atoms in 14.3 g of Fe(OH)</a:t>
            </a:r>
            <a:r>
              <a:rPr lang="en-US" sz="3600" baseline="-25000" dirty="0" smtClean="0"/>
              <a:t>3</a:t>
            </a:r>
            <a:r>
              <a:rPr lang="en-US" sz="28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538" y="1748636"/>
            <a:ext cx="806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(1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55.845)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(3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1.008)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(3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 15.999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 106.866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g/mol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0408"/>
              </p:ext>
            </p:extLst>
          </p:nvPr>
        </p:nvGraphicFramePr>
        <p:xfrm>
          <a:off x="688538" y="2374413"/>
          <a:ext cx="74359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86000"/>
                <a:gridCol w="303581"/>
                <a:gridCol w="347472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g</a:t>
                      </a:r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Fe(OH)</a:t>
                      </a:r>
                      <a:r>
                        <a:rPr lang="en-US" sz="3200" b="1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0.133812 mol Fe(OH)</a:t>
                      </a:r>
                      <a:r>
                        <a:rPr lang="en-US" sz="3200" b="1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106.866 g</a:t>
                      </a:r>
                      <a:endParaRPr lang="en-US" sz="24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25095"/>
              </p:ext>
            </p:extLst>
          </p:nvPr>
        </p:nvGraphicFramePr>
        <p:xfrm>
          <a:off x="688538" y="3452925"/>
          <a:ext cx="844174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280"/>
                <a:gridCol w="2286000"/>
                <a:gridCol w="303581"/>
                <a:gridCol w="2468880"/>
              </a:tblGrid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0.133812 mol Fe(OH)</a:t>
                      </a:r>
                      <a:r>
                        <a:rPr lang="en-US" sz="3200" b="1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mol O</a:t>
                      </a:r>
                      <a:endParaRPr lang="en-US" sz="32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0.401437 mol O</a:t>
                      </a:r>
                      <a:endParaRPr lang="en-US" sz="2400" b="1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Fe(OH)</a:t>
                      </a:r>
                      <a:r>
                        <a:rPr lang="en-US" sz="3200" b="1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64448"/>
              </p:ext>
            </p:extLst>
          </p:nvPr>
        </p:nvGraphicFramePr>
        <p:xfrm>
          <a:off x="688538" y="4531436"/>
          <a:ext cx="825886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  <a:gridCol w="2743200"/>
                <a:gridCol w="303581"/>
                <a:gridCol w="2743200"/>
              </a:tblGrid>
              <a:tr h="411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0.401437 mol O</a:t>
                      </a:r>
                      <a:endParaRPr lang="en-US" sz="2400" b="1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32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32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3200" b="1" baseline="30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400" b="1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3200" b="1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59556"/>
              </p:ext>
            </p:extLst>
          </p:nvPr>
        </p:nvGraphicFramePr>
        <p:xfrm>
          <a:off x="688538" y="5584362"/>
          <a:ext cx="805336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545103"/>
                <a:gridCol w="1545103"/>
                <a:gridCol w="1920240"/>
                <a:gridCol w="208280"/>
                <a:gridCol w="192024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g</a:t>
                      </a:r>
                      <a:endParaRPr lang="en-US" sz="16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Fe(OH)</a:t>
                      </a:r>
                      <a:r>
                        <a:rPr lang="en-US" sz="2000" b="1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mol O</a:t>
                      </a:r>
                      <a:endParaRPr lang="en-US" sz="20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6.02 x 10</a:t>
                      </a:r>
                      <a:r>
                        <a:rPr lang="en-US" sz="2000" b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20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2.42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10</a:t>
                      </a:r>
                      <a:r>
                        <a:rPr lang="en-US" sz="2000" b="1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atoms</a:t>
                      </a:r>
                      <a:endParaRPr lang="en-US" sz="1600" b="1" baseline="-25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106.866 g</a:t>
                      </a:r>
                      <a:endParaRPr lang="en-US" sz="16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 Fe(OH)</a:t>
                      </a:r>
                      <a:r>
                        <a:rPr lang="en-US" sz="2000" b="1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0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>
            <a:spLocks noChangeAspect="1"/>
          </p:cNvSpPr>
          <p:nvPr/>
        </p:nvSpPr>
        <p:spPr>
          <a:xfrm>
            <a:off x="0" y="1796134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0" y="367939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0" y="4768627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232593" y="638990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697286" y="638990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469967" y="6389905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Moles of Compounds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335, problem 35</a:t>
            </a:r>
          </a:p>
          <a:p>
            <a:r>
              <a:rPr lang="en-US" dirty="0" smtClean="0"/>
              <a:t>pg 336, problems 37 &amp; 38</a:t>
            </a:r>
          </a:p>
          <a:p>
            <a:r>
              <a:rPr lang="en-US" dirty="0"/>
              <a:t>pg </a:t>
            </a:r>
            <a:r>
              <a:rPr lang="en-US" dirty="0" smtClean="0"/>
              <a:t>337, </a:t>
            </a:r>
            <a:r>
              <a:rPr lang="en-US" dirty="0"/>
              <a:t>problem </a:t>
            </a:r>
            <a:r>
              <a:rPr lang="en-US" dirty="0" smtClean="0"/>
              <a:t>40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molar mass of </a:t>
            </a:r>
            <a:r>
              <a:rPr lang="en-US" sz="2800" dirty="0" err="1" smtClean="0">
                <a:cs typeface="Arial" panose="020B0604020202020204" pitchFamily="34" charset="0"/>
              </a:rPr>
              <a:t>NaOH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molar mass of CaCl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22.6 g AgNO</a:t>
            </a:r>
            <a:r>
              <a:rPr lang="en-US" sz="3600" baseline="-25000" dirty="0" smtClean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3.25 mol of H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SO</a:t>
            </a:r>
            <a:r>
              <a:rPr lang="en-US" sz="3600" baseline="-25000" dirty="0" smtClean="0">
                <a:cs typeface="Arial" panose="020B0604020202020204" pitchFamily="34" charset="0"/>
              </a:rPr>
              <a:t>4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88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335, #35a &amp; b, pg 337, #40a, pg 336 #37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0.133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 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201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110.98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Practice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08314"/>
            <a:ext cx="8778875" cy="51489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molar mass of KC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H</a:t>
            </a:r>
            <a:r>
              <a:rPr lang="en-US" sz="3600" baseline="-25000" dirty="0" smtClean="0">
                <a:cs typeface="Arial" panose="020B0604020202020204" pitchFamily="34" charset="0"/>
              </a:rPr>
              <a:t>3</a:t>
            </a:r>
            <a:r>
              <a:rPr lang="en-US" sz="2800" dirty="0" smtClean="0">
                <a:cs typeface="Arial" panose="020B0604020202020204" pitchFamily="34" charset="0"/>
              </a:rPr>
              <a:t>O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moles in 6.50 g ZnSO</a:t>
            </a:r>
            <a:r>
              <a:rPr lang="en-US" sz="3600" baseline="-25000" dirty="0" smtClean="0">
                <a:cs typeface="Arial" panose="020B0604020202020204" pitchFamily="34" charset="0"/>
              </a:rPr>
              <a:t>4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What is the mass of 4.35 x 10</a:t>
            </a:r>
            <a:r>
              <a:rPr lang="en-US" sz="3600" baseline="30000" dirty="0" smtClean="0">
                <a:cs typeface="Arial" panose="020B0604020202020204" pitchFamily="34" charset="0"/>
              </a:rPr>
              <a:t>-2</a:t>
            </a:r>
            <a:r>
              <a:rPr lang="en-US" sz="2800" dirty="0" smtClean="0">
                <a:cs typeface="Arial" panose="020B0604020202020204" pitchFamily="34" charset="0"/>
              </a:rPr>
              <a:t> of ZnCl</a:t>
            </a:r>
            <a:r>
              <a:rPr lang="en-US" sz="3600" baseline="-25000" dirty="0" smtClean="0">
                <a:cs typeface="Arial" panose="020B0604020202020204" pitchFamily="34" charset="0"/>
              </a:rPr>
              <a:t>2</a:t>
            </a:r>
            <a:r>
              <a:rPr lang="en-US" sz="2800" dirty="0" smtClean="0">
                <a:cs typeface="Arial" panose="020B0604020202020204" pitchFamily="34" charset="0"/>
              </a:rPr>
              <a:t>?</a:t>
            </a:r>
          </a:p>
          <a:p>
            <a:pPr marL="514350" indent="-514350">
              <a:spcBef>
                <a:spcPts val="7200"/>
              </a:spcBef>
              <a:buFont typeface="+mj-lt"/>
              <a:buAutoNum type="arabicParenR"/>
            </a:pPr>
            <a:r>
              <a:rPr lang="en-US" sz="2800" dirty="0" smtClean="0">
                <a:cs typeface="Arial" panose="020B0604020202020204" pitchFamily="34" charset="0"/>
              </a:rPr>
              <a:t>How many mole in 35.0 g of </a:t>
            </a:r>
            <a:r>
              <a:rPr lang="en-US" sz="2800" dirty="0" err="1" smtClean="0">
                <a:cs typeface="Arial" panose="020B0604020202020204" pitchFamily="34" charset="0"/>
              </a:rPr>
              <a:t>HCl</a:t>
            </a:r>
            <a:r>
              <a:rPr lang="en-US" sz="2800" dirty="0" smtClean="0">
                <a:cs typeface="Arial" panose="020B0604020202020204" pitchFamily="34" charset="0"/>
              </a:rPr>
              <a:t>? 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820" y="45457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5.93 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20" y="1867878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98.14 g/mol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0820" y="588470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0.960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820" y="3206821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0.0403 mol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3538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pg 335, #35c, pg 337, #40b, pg 336 </a:t>
            </a:r>
            <a:r>
              <a:rPr lang="en-US" sz="1200" dirty="0"/>
              <a:t>#38 , pg 337, #</a:t>
            </a:r>
            <a:r>
              <a:rPr lang="en-US" sz="1200" dirty="0" smtClean="0"/>
              <a:t>40c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66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0" y="274638"/>
            <a:ext cx="8471580" cy="731837"/>
          </a:xfrm>
        </p:spPr>
        <p:txBody>
          <a:bodyPr/>
          <a:lstStyle/>
          <a:p>
            <a:pPr algn="l"/>
            <a:r>
              <a:rPr lang="en-US" sz="3200" i="1" dirty="0" smtClean="0"/>
              <a:t>The periodic table gives us atomic masses and molar masses for each element</a:t>
            </a:r>
            <a:endParaRPr lang="en-US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26984" r="22232" b="15556"/>
          <a:stretch/>
        </p:blipFill>
        <p:spPr bwMode="auto">
          <a:xfrm>
            <a:off x="91440" y="1261368"/>
            <a:ext cx="8961120" cy="53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03310"/>
              </p:ext>
            </p:extLst>
          </p:nvPr>
        </p:nvGraphicFramePr>
        <p:xfrm>
          <a:off x="1495524" y="271726"/>
          <a:ext cx="71324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352397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114476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2334368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406942"/>
              </p:ext>
            </p:extLst>
          </p:nvPr>
        </p:nvGraphicFramePr>
        <p:xfrm>
          <a:off x="1495524" y="271726"/>
          <a:ext cx="71324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mass (kg)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352397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114476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2334368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0345" y="4872317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set = 86 kg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96697"/>
              </p:ext>
            </p:extLst>
          </p:nvPr>
        </p:nvGraphicFramePr>
        <p:xfrm>
          <a:off x="1645920" y="5640979"/>
          <a:ext cx="5852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457200"/>
                <a:gridCol w="155448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sets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kg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 kg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set</a:t>
                      </a:r>
                      <a:endParaRPr lang="en-US" sz="2400" b="1" baseline="-25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1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Moles of Compounds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compute molar masses for compounds and use this value to complete calculations.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dirty="0" smtClean="0"/>
              <a:t>Creating a Shorthand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2400" y="751115"/>
            <a:ext cx="4999038" cy="5540830"/>
          </a:xfrm>
        </p:spPr>
        <p:txBody>
          <a:bodyPr/>
          <a:lstStyle/>
          <a:p>
            <a:r>
              <a:rPr lang="en-US" sz="2800" dirty="0" smtClean="0"/>
              <a:t>Abbreviate each part</a:t>
            </a: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tires =</a:t>
            </a:r>
            <a:r>
              <a:rPr lang="en-US" sz="2800" b="1" i="1" dirty="0" smtClean="0">
                <a:solidFill>
                  <a:srgbClr val="C00000"/>
                </a:solidFill>
              </a:rPr>
              <a:t> T</a:t>
            </a: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nose cones =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Nc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rear spoilers =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Rs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Indicate how many of each with a subscript</a:t>
            </a: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eight tires = </a:t>
            </a:r>
            <a:r>
              <a:rPr lang="en-US" sz="2800" b="1" i="1" dirty="0" smtClean="0">
                <a:solidFill>
                  <a:srgbClr val="C00000"/>
                </a:solidFill>
              </a:rPr>
              <a:t>T</a:t>
            </a:r>
            <a:r>
              <a:rPr lang="en-US" b="1" i="1" baseline="-25000" dirty="0" smtClean="0">
                <a:solidFill>
                  <a:srgbClr val="C00000"/>
                </a:solidFill>
              </a:rPr>
              <a:t>8</a:t>
            </a:r>
          </a:p>
          <a:p>
            <a:r>
              <a:rPr lang="en-US" sz="2800" dirty="0" smtClean="0"/>
              <a:t>Indicate one set</a:t>
            </a: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one set </a:t>
            </a:r>
            <a:r>
              <a:rPr lang="en-US" sz="2800" i="1" dirty="0"/>
              <a:t>= </a:t>
            </a:r>
            <a:r>
              <a:rPr lang="en-US" sz="2800" b="1" i="1" dirty="0" smtClean="0">
                <a:solidFill>
                  <a:srgbClr val="C00000"/>
                </a:solidFill>
              </a:rPr>
              <a:t>T</a:t>
            </a:r>
            <a:r>
              <a:rPr lang="en-US" b="1" i="1" baseline="-25000" dirty="0" smtClean="0">
                <a:solidFill>
                  <a:srgbClr val="C00000"/>
                </a:solidFill>
              </a:rPr>
              <a:t>8</a:t>
            </a:r>
            <a:r>
              <a:rPr lang="en-US" sz="2800" b="1" i="1" dirty="0" smtClean="0">
                <a:solidFill>
                  <a:srgbClr val="C00000"/>
                </a:solidFill>
              </a:rPr>
              <a:t>Nc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i="1" dirty="0" smtClean="0">
                <a:solidFill>
                  <a:srgbClr val="C00000"/>
                </a:solidFill>
              </a:rPr>
              <a:t>Rs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endParaRPr lang="en-US" sz="2800" b="1" i="1" baseline="-25000" dirty="0">
              <a:solidFill>
                <a:srgbClr val="C00000"/>
              </a:solidFill>
            </a:endParaRPr>
          </a:p>
          <a:p>
            <a:r>
              <a:rPr lang="en-US" sz="2800" dirty="0" smtClean="0"/>
              <a:t>Indicate the number of sets with a coefficient</a:t>
            </a:r>
          </a:p>
          <a:p>
            <a:pPr marL="911225" indent="0">
              <a:spcBef>
                <a:spcPts val="300"/>
              </a:spcBef>
              <a:buNone/>
            </a:pPr>
            <a:r>
              <a:rPr lang="en-US" sz="2800" i="1" dirty="0" smtClean="0"/>
              <a:t>six sets = </a:t>
            </a:r>
            <a:r>
              <a:rPr lang="en-US" sz="2800" b="1" i="1" dirty="0" smtClean="0">
                <a:solidFill>
                  <a:srgbClr val="C00000"/>
                </a:solidFill>
              </a:rPr>
              <a:t>6T</a:t>
            </a:r>
            <a:r>
              <a:rPr lang="en-US" b="1" i="1" baseline="-25000" dirty="0" smtClean="0">
                <a:solidFill>
                  <a:srgbClr val="C00000"/>
                </a:solidFill>
              </a:rPr>
              <a:t>8</a:t>
            </a:r>
            <a:r>
              <a:rPr lang="en-US" sz="2800" b="1" i="1" dirty="0" smtClean="0">
                <a:solidFill>
                  <a:srgbClr val="C00000"/>
                </a:solidFill>
              </a:rPr>
              <a:t>Nc</a:t>
            </a:r>
            <a:r>
              <a:rPr lang="en-US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i="1" dirty="0" smtClean="0">
                <a:solidFill>
                  <a:srgbClr val="C00000"/>
                </a:solidFill>
              </a:rPr>
              <a:t>Rs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endParaRPr lang="en-US" sz="2800" b="1" i="1" baseline="-250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768434"/>
              </p:ext>
            </p:extLst>
          </p:nvPr>
        </p:nvGraphicFramePr>
        <p:xfrm>
          <a:off x="1495524" y="1588932"/>
          <a:ext cx="219471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719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nose cones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spoiler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3" t="25000" r="9107" b="50000"/>
          <a:stretch/>
        </p:blipFill>
        <p:spPr bwMode="auto">
          <a:xfrm>
            <a:off x="304576" y="4841176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9" r="25714" b="73711"/>
          <a:stretch/>
        </p:blipFill>
        <p:spPr bwMode="auto">
          <a:xfrm>
            <a:off x="304576" y="2461972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23459" r="65893" b="53082"/>
          <a:stretch/>
        </p:blipFill>
        <p:spPr bwMode="auto">
          <a:xfrm>
            <a:off x="304576" y="3651574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94384"/>
            <a:ext cx="8961120" cy="731837"/>
          </a:xfrm>
        </p:spPr>
        <p:txBody>
          <a:bodyPr/>
          <a:lstStyle/>
          <a:p>
            <a:r>
              <a:rPr lang="en-US" dirty="0" smtClean="0"/>
              <a:t>Chemical Formulas are a Shorthand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38" y="2152795"/>
            <a:ext cx="3496807" cy="640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sz="4000" baseline="-25000" dirty="0" smtClean="0"/>
              <a:t>6</a:t>
            </a:r>
            <a:r>
              <a:rPr lang="en-US" dirty="0" smtClean="0"/>
              <a:t>H</a:t>
            </a:r>
            <a:r>
              <a:rPr lang="en-US" sz="4000" baseline="-25000" dirty="0" smtClean="0"/>
              <a:t>12</a:t>
            </a:r>
            <a:r>
              <a:rPr lang="en-US" dirty="0" smtClean="0"/>
              <a:t>O</a:t>
            </a:r>
            <a:r>
              <a:rPr lang="en-US" sz="4000" baseline="-25000" dirty="0" smtClean="0"/>
              <a:t>4</a:t>
            </a:r>
            <a:r>
              <a:rPr lang="en-US" dirty="0" smtClean="0"/>
              <a:t> means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998731"/>
              </p:ext>
            </p:extLst>
          </p:nvPr>
        </p:nvGraphicFramePr>
        <p:xfrm>
          <a:off x="4489190" y="4042557"/>
          <a:ext cx="4389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71600"/>
                <a:gridCol w="13716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1681" y="4819797"/>
            <a:ext cx="440032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n-US" dirty="0" smtClean="0"/>
              <a:t>C</a:t>
            </a:r>
            <a:r>
              <a:rPr lang="en-US" sz="4000" baseline="-25000" dirty="0" smtClean="0"/>
              <a:t>6</a:t>
            </a:r>
            <a:r>
              <a:rPr lang="en-US" dirty="0" smtClean="0"/>
              <a:t>H</a:t>
            </a:r>
            <a:r>
              <a:rPr lang="en-US" sz="4000" baseline="-25000" dirty="0" smtClean="0"/>
              <a:t>12</a:t>
            </a:r>
            <a:r>
              <a:rPr lang="en-US" dirty="0" smtClean="0"/>
              <a:t>O</a:t>
            </a:r>
            <a:r>
              <a:rPr lang="en-US" sz="4000" baseline="-25000" dirty="0" smtClean="0"/>
              <a:t>4</a:t>
            </a:r>
            <a:r>
              <a:rPr lang="en-US" dirty="0" smtClean="0"/>
              <a:t> means  </a:t>
            </a:r>
            <a:r>
              <a:rPr lang="en-US" b="1" dirty="0" smtClean="0">
                <a:solidFill>
                  <a:srgbClr val="C00000"/>
                </a:solidFill>
              </a:rPr>
              <a:t>6 x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453348"/>
              </p:ext>
            </p:extLst>
          </p:nvPr>
        </p:nvGraphicFramePr>
        <p:xfrm>
          <a:off x="4521848" y="1375555"/>
          <a:ext cx="4389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71600"/>
                <a:gridCol w="13716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16732" y="0"/>
            <a:ext cx="2427268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10401</TotalTime>
  <Words>1499</Words>
  <Application>Microsoft Office PowerPoint</Application>
  <PresentationFormat>On-screen Show (4:3)</PresentationFormat>
  <Paragraphs>491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Do Now</vt:lpstr>
      <vt:lpstr>PowerPoint Presentation</vt:lpstr>
      <vt:lpstr>PowerPoint Presentation</vt:lpstr>
      <vt:lpstr>PowerPoint Presentation</vt:lpstr>
      <vt:lpstr>PowerPoint Presentation</vt:lpstr>
      <vt:lpstr>Last Class</vt:lpstr>
      <vt:lpstr>Moles of Compounds</vt:lpstr>
      <vt:lpstr>Creating a Shorthand</vt:lpstr>
      <vt:lpstr>Chemical Formulas are a Shorthand</vt:lpstr>
      <vt:lpstr>C6H12O4 is a Compound</vt:lpstr>
      <vt:lpstr>PowerPoint Presentation</vt:lpstr>
      <vt:lpstr>Rules for Chemical Formulas</vt:lpstr>
      <vt:lpstr>Check for Understanding</vt:lpstr>
      <vt:lpstr>Chemical Formulas are a Shorthand</vt:lpstr>
      <vt:lpstr>Molar Mass for Compounds</vt:lpstr>
      <vt:lpstr>Molar Mass for Compounds</vt:lpstr>
      <vt:lpstr>Molar Mass for Compounds</vt:lpstr>
      <vt:lpstr>Molar Mass for Compounds</vt:lpstr>
      <vt:lpstr>Molar Mass Calculations</vt:lpstr>
      <vt:lpstr>PowerPoint Presentation</vt:lpstr>
      <vt:lpstr>Group Practice</vt:lpstr>
      <vt:lpstr>Significant Figures</vt:lpstr>
      <vt:lpstr>Group Practice</vt:lpstr>
      <vt:lpstr>Using Your Calculator</vt:lpstr>
      <vt:lpstr>Group Practice</vt:lpstr>
      <vt:lpstr>Group Practice</vt:lpstr>
      <vt:lpstr>Group Practice</vt:lpstr>
      <vt:lpstr>Group Practice</vt:lpstr>
      <vt:lpstr>Challenge</vt:lpstr>
      <vt:lpstr>Challenge</vt:lpstr>
      <vt:lpstr>Moles of Compounds - Homework</vt:lpstr>
      <vt:lpstr>Individual Practice</vt:lpstr>
      <vt:lpstr>Individual Practice</vt:lpstr>
      <vt:lpstr>Backup Slides</vt:lpstr>
      <vt:lpstr>Not Covered</vt:lpstr>
      <vt:lpstr>The periodic table gives us atomic masses and molar masses for each element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730</cp:revision>
  <cp:lastPrinted>2014-09-13T19:50:30Z</cp:lastPrinted>
  <dcterms:created xsi:type="dcterms:W3CDTF">2012-09-15T16:31:25Z</dcterms:created>
  <dcterms:modified xsi:type="dcterms:W3CDTF">2015-12-14T00:19:29Z</dcterms:modified>
</cp:coreProperties>
</file>