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800" r:id="rId2"/>
    <p:sldId id="794" r:id="rId3"/>
    <p:sldId id="798" r:id="rId4"/>
    <p:sldId id="790" r:id="rId5"/>
    <p:sldId id="796" r:id="rId6"/>
    <p:sldId id="797" r:id="rId7"/>
    <p:sldId id="799" r:id="rId8"/>
    <p:sldId id="590" r:id="rId9"/>
    <p:sldId id="772" r:id="rId10"/>
    <p:sldId id="774" r:id="rId11"/>
    <p:sldId id="775" r:id="rId12"/>
    <p:sldId id="795" r:id="rId13"/>
    <p:sldId id="773" r:id="rId14"/>
    <p:sldId id="776" r:id="rId15"/>
    <p:sldId id="781" r:id="rId16"/>
    <p:sldId id="778" r:id="rId17"/>
    <p:sldId id="777" r:id="rId18"/>
    <p:sldId id="779" r:id="rId19"/>
    <p:sldId id="780" r:id="rId20"/>
    <p:sldId id="782" r:id="rId21"/>
    <p:sldId id="783" r:id="rId22"/>
    <p:sldId id="784" r:id="rId23"/>
    <p:sldId id="619" r:id="rId24"/>
    <p:sldId id="690" r:id="rId25"/>
    <p:sldId id="785" r:id="rId26"/>
    <p:sldId id="786" r:id="rId27"/>
    <p:sldId id="670" r:id="rId28"/>
    <p:sldId id="791" r:id="rId29"/>
    <p:sldId id="763" r:id="rId30"/>
    <p:sldId id="765" r:id="rId31"/>
    <p:sldId id="766" r:id="rId32"/>
    <p:sldId id="767" r:id="rId33"/>
    <p:sldId id="768" r:id="rId34"/>
    <p:sldId id="769" r:id="rId35"/>
    <p:sldId id="770" r:id="rId36"/>
    <p:sldId id="771" r:id="rId3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9F9F"/>
    <a:srgbClr val="006600"/>
    <a:srgbClr val="0000FF"/>
    <a:srgbClr val="66FF33"/>
    <a:srgbClr val="FFD1D1"/>
    <a:srgbClr val="D7F5D7"/>
    <a:srgbClr val="00E266"/>
    <a:srgbClr val="FFE499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2" autoAdjust="0"/>
    <p:restoredTop sz="99500" autoAdjust="0"/>
  </p:normalViewPr>
  <p:slideViewPr>
    <p:cSldViewPr snapToGrid="0">
      <p:cViewPr>
        <p:scale>
          <a:sx n="80" d="100"/>
          <a:sy n="80" d="100"/>
        </p:scale>
        <p:origin x="-1392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7" y="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8" tIns="47099" rIns="94198" bIns="470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8"/>
            <a:ext cx="5681363" cy="4223881"/>
          </a:xfrm>
          <a:prstGeom prst="rect">
            <a:avLst/>
          </a:prstGeom>
        </p:spPr>
        <p:txBody>
          <a:bodyPr vert="horz" lIns="94198" tIns="47099" rIns="94198" bIns="4709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12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7" y="891812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a picket fence to determine how many donuts are found in 8 dozen.</a:t>
            </a:r>
          </a:p>
          <a:p>
            <a:pPr marL="514350" indent="-514350">
              <a:spcBef>
                <a:spcPts val="10800"/>
              </a:spcBef>
              <a:buFont typeface="+mj-lt"/>
              <a:buAutoNum type="arabicParenR"/>
            </a:pPr>
            <a:r>
              <a:rPr lang="en-US" dirty="0" smtClean="0"/>
              <a:t>Use a picket fence to determine how many dozen can be made from 72 donuts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57320"/>
              </p:ext>
            </p:extLst>
          </p:nvPr>
        </p:nvGraphicFramePr>
        <p:xfrm>
          <a:off x="685800" y="4857750"/>
          <a:ext cx="7863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donuts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dozen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dozen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donuts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24645"/>
              </p:ext>
            </p:extLst>
          </p:nvPr>
        </p:nvGraphicFramePr>
        <p:xfrm>
          <a:off x="685800" y="2583533"/>
          <a:ext cx="7863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dozen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donuts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donuts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dozen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333500" y="5014912"/>
            <a:ext cx="981075" cy="180975"/>
          </a:xfrm>
          <a:prstGeom prst="line">
            <a:avLst/>
          </a:prstGeom>
          <a:ln w="5715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76650" y="5491162"/>
            <a:ext cx="981075" cy="180975"/>
          </a:xfrm>
          <a:prstGeom prst="line">
            <a:avLst/>
          </a:prstGeom>
          <a:ln w="5715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638550" y="4924425"/>
            <a:ext cx="1005840" cy="342900"/>
          </a:xfrm>
          <a:prstGeom prst="round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10375" y="5157787"/>
            <a:ext cx="1005840" cy="342900"/>
          </a:xfrm>
          <a:prstGeom prst="round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95400" y="2738437"/>
            <a:ext cx="981075" cy="180975"/>
          </a:xfrm>
          <a:prstGeom prst="line">
            <a:avLst/>
          </a:prstGeom>
          <a:ln w="5715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38550" y="3214687"/>
            <a:ext cx="981075" cy="180975"/>
          </a:xfrm>
          <a:prstGeom prst="line">
            <a:avLst/>
          </a:prstGeom>
          <a:ln w="5715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38550" y="2647950"/>
            <a:ext cx="1114425" cy="342900"/>
          </a:xfrm>
          <a:prstGeom prst="round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10375" y="2881312"/>
            <a:ext cx="1114425" cy="342900"/>
          </a:xfrm>
          <a:prstGeom prst="round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2" y="274638"/>
            <a:ext cx="6858000" cy="731837"/>
          </a:xfrm>
        </p:spPr>
        <p:txBody>
          <a:bodyPr/>
          <a:lstStyle/>
          <a:p>
            <a:r>
              <a:rPr lang="en-US" dirty="0" smtClean="0"/>
              <a:t>Units for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2" y="1296988"/>
            <a:ext cx="6858000" cy="5129212"/>
          </a:xfrm>
        </p:spPr>
        <p:txBody>
          <a:bodyPr/>
          <a:lstStyle/>
          <a:p>
            <a:r>
              <a:rPr lang="en-US" dirty="0" smtClean="0"/>
              <a:t>Chemistry deals with atoms which are very, very small.</a:t>
            </a:r>
          </a:p>
          <a:p>
            <a:r>
              <a:rPr lang="en-US" dirty="0" smtClean="0"/>
              <a:t>Even a speck of dust contains a very, very large number of atoms</a:t>
            </a:r>
          </a:p>
          <a:p>
            <a:r>
              <a:rPr lang="en-US" dirty="0" smtClean="0"/>
              <a:t>To measure atoms, chemists needed a unit that counted a very, very large number of atoms</a:t>
            </a:r>
          </a:p>
          <a:p>
            <a:r>
              <a:rPr lang="en-US" dirty="0" smtClean="0"/>
              <a:t>The unit created is called the "mole"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6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1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11" y="1296988"/>
            <a:ext cx="7328579" cy="5129212"/>
          </a:xfrm>
        </p:spPr>
        <p:txBody>
          <a:bodyPr/>
          <a:lstStyle/>
          <a:p>
            <a:r>
              <a:rPr lang="en-US" dirty="0" smtClean="0"/>
              <a:t>The mole is a unit for counting atoms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b="1" dirty="0" smtClean="0"/>
              <a:t>1 mol = 6.02 x 10</a:t>
            </a:r>
            <a:r>
              <a:rPr lang="en-US" sz="3600" b="1" baseline="30000" dirty="0" smtClean="0"/>
              <a:t>23</a:t>
            </a:r>
            <a:r>
              <a:rPr lang="en-US" b="1" dirty="0" smtClean="0"/>
              <a:t> atoms</a:t>
            </a:r>
          </a:p>
          <a:p>
            <a:pPr marL="0" indent="0" algn="ctr">
              <a:buNone/>
            </a:pPr>
            <a:r>
              <a:rPr lang="en-US" sz="2400" i="1" dirty="0" smtClean="0"/>
              <a:t>(or molecules, or formula units, or particles)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Symbol is "mol"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 mole is the SI base unit used to measure the amount of a substance</a:t>
            </a:r>
          </a:p>
          <a:p>
            <a:r>
              <a:rPr lang="en-US" dirty="0" smtClean="0"/>
              <a:t>SI defines the mole as the amount of atoms in 12 g of pure carbon-12 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22771" y="0"/>
            <a:ext cx="112122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9030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1382712"/>
          </a:xfrm>
        </p:spPr>
        <p:txBody>
          <a:bodyPr/>
          <a:lstStyle/>
          <a:p>
            <a:r>
              <a:rPr lang="en-US" dirty="0" smtClean="0"/>
              <a:t>You Must Memorize This</a:t>
            </a:r>
            <a:br>
              <a:rPr lang="en-US" dirty="0" smtClean="0"/>
            </a:br>
            <a:r>
              <a:rPr lang="en-US" dirty="0" smtClean="0"/>
              <a:t>Conversion Factor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24038" y="2486025"/>
            <a:ext cx="5495925" cy="1885950"/>
            <a:chOff x="1476375" y="1866900"/>
            <a:chExt cx="5495925" cy="1885950"/>
          </a:xfrm>
        </p:grpSpPr>
        <p:sp>
          <p:nvSpPr>
            <p:cNvPr id="10" name="Rectangle 9"/>
            <p:cNvSpPr/>
            <p:nvPr/>
          </p:nvSpPr>
          <p:spPr>
            <a:xfrm>
              <a:off x="1476375" y="1866900"/>
              <a:ext cx="5495925" cy="18859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984057" y="2085975"/>
              <a:ext cx="4480560" cy="1491318"/>
              <a:chOff x="2276475" y="2085975"/>
              <a:chExt cx="4480560" cy="14913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28070" y="2085975"/>
                <a:ext cx="3977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6.02 x 10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atoms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6200000">
                <a:off x="4516755" y="591354"/>
                <a:ext cx="0" cy="448056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693453" y="2930962"/>
                <a:ext cx="16466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mole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7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Base Units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1230308"/>
            <a:ext cx="4206240" cy="550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22771" y="0"/>
            <a:ext cx="112122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</a:rPr>
              <a:t>Review</a:t>
            </a:r>
            <a:endParaRPr lang="en-US" alt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24050" y="4505325"/>
            <a:ext cx="5019676" cy="9239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Avogadro's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296988"/>
            <a:ext cx="8869680" cy="3013755"/>
          </a:xfrm>
        </p:spPr>
        <p:txBody>
          <a:bodyPr/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b="1" dirty="0"/>
              <a:t>1 </a:t>
            </a:r>
            <a:r>
              <a:rPr lang="en-US" b="1" dirty="0" smtClean="0"/>
              <a:t>mol </a:t>
            </a:r>
            <a:r>
              <a:rPr lang="en-US" b="1" dirty="0"/>
              <a:t>= 6.02 x 10</a:t>
            </a:r>
            <a:r>
              <a:rPr lang="en-US" sz="3600" b="1" baseline="30000" dirty="0"/>
              <a:t>23</a:t>
            </a:r>
            <a:r>
              <a:rPr lang="en-US" b="1" dirty="0"/>
              <a:t> </a:t>
            </a:r>
            <a:r>
              <a:rPr lang="en-US" b="1" dirty="0" smtClean="0"/>
              <a:t>atoms</a:t>
            </a:r>
            <a:endParaRPr lang="en-US" dirty="0"/>
          </a:p>
          <a:p>
            <a:r>
              <a:rPr lang="en-US" dirty="0" smtClean="0"/>
              <a:t>6.02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sz="3600" baseline="30000" dirty="0" smtClean="0"/>
              <a:t>23</a:t>
            </a:r>
            <a:r>
              <a:rPr lang="en-US" dirty="0" smtClean="0"/>
              <a:t> is the number we will use </a:t>
            </a:r>
          </a:p>
          <a:p>
            <a:r>
              <a:rPr lang="en-US" dirty="0" smtClean="0"/>
              <a:t>The real number is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b="1" dirty="0" smtClean="0"/>
              <a:t>602,214,129,000,000,000,000,000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76346" y="4399416"/>
            <a:ext cx="8869680" cy="1210809"/>
            <a:chOff x="176346" y="4399416"/>
            <a:chExt cx="8869680" cy="1210809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6038850" y="5024360"/>
              <a:ext cx="2216601" cy="3077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Arial" charset="0"/>
                </a:rPr>
                <a:t>Write this in your notes</a:t>
              </a: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176346" y="4399416"/>
              <a:ext cx="8869680" cy="121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6075" indent="-346075" algn="l" rtl="0" eaLnBrk="0" fontAlgn="base" hangingPunct="0"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0238" indent="-227013" algn="l" rtl="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-222250" algn="l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4125" indent="-234950" algn="l" defTabSz="1087438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0663" algn="l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1800" i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6.02 x 10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23</a:t>
              </a:r>
              <a:r>
                <a:rPr lang="en-US" b="1" dirty="0" smtClean="0">
                  <a:solidFill>
                    <a:srgbClr val="FF0000"/>
                  </a:solidFill>
                </a:rPr>
                <a:t> is called </a:t>
              </a:r>
              <a:r>
                <a:rPr lang="en-US" b="1" u="sng" dirty="0" smtClean="0">
                  <a:solidFill>
                    <a:srgbClr val="FF0000"/>
                  </a:solidFill>
                </a:rPr>
                <a:t>Avogadro's number</a:t>
              </a:r>
              <a:endParaRPr lang="en-US" dirty="0" smtClean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r="13429"/>
          <a:stretch/>
        </p:blipFill>
        <p:spPr bwMode="auto">
          <a:xfrm>
            <a:off x="7080690" y="0"/>
            <a:ext cx="2063310" cy="225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6346" y="5656716"/>
            <a:ext cx="8869680" cy="121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our purposes, Avogadro's number to three significant figures will be accurate enough</a:t>
            </a:r>
          </a:p>
        </p:txBody>
      </p:sp>
    </p:spTree>
    <p:extLst>
      <p:ext uri="{BB962C8B-B14F-4D97-AF65-F5344CB8AC3E}">
        <p14:creationId xmlns:p14="http://schemas.microsoft.com/office/powerpoint/2010/main" val="22913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54" y="1296988"/>
            <a:ext cx="8308293" cy="5129212"/>
          </a:xfrm>
        </p:spPr>
        <p:txBody>
          <a:bodyPr/>
          <a:lstStyle/>
          <a:p>
            <a:r>
              <a:rPr lang="en-US" sz="2800" dirty="0" smtClean="0"/>
              <a:t>Two types of calculations in this lesson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dirty="0" smtClean="0"/>
              <a:t>Conversions from moles to atoms</a:t>
            </a:r>
          </a:p>
          <a:p>
            <a:pPr marL="971550" indent="-514350">
              <a:buFont typeface="+mj-lt"/>
              <a:buAutoNum type="arabicParenR"/>
            </a:pPr>
            <a:r>
              <a:rPr lang="en-US" sz="2800" dirty="0" smtClean="0"/>
              <a:t>Conversions from atoms to moles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Instead of atoms, these calculations can involve:</a:t>
            </a:r>
          </a:p>
          <a:p>
            <a:pPr marL="1143000" lvl="1" indent="-228600"/>
            <a:r>
              <a:rPr lang="en-US" i="1" dirty="0" smtClean="0"/>
              <a:t>molecules (NH</a:t>
            </a:r>
            <a:r>
              <a:rPr lang="en-US" sz="3200" i="1" baseline="-25000" dirty="0" smtClean="0"/>
              <a:t>3</a:t>
            </a:r>
            <a:r>
              <a:rPr lang="en-US" i="1" dirty="0" smtClean="0"/>
              <a:t>)</a:t>
            </a:r>
          </a:p>
          <a:p>
            <a:pPr marL="1143000" lvl="1" indent="-228600"/>
            <a:r>
              <a:rPr lang="en-US" i="1" dirty="0" smtClean="0"/>
              <a:t>formula units (part of a molecule)</a:t>
            </a:r>
          </a:p>
          <a:p>
            <a:pPr marL="1143000" lvl="1" indent="-228600"/>
            <a:r>
              <a:rPr lang="en-US" i="1" dirty="0" smtClean="0"/>
              <a:t>particles (electrons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Moles to Atoms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chunk of sodium contains 0.044 mol.  How many atoms does it contain?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54059"/>
              </p:ext>
            </p:extLst>
          </p:nvPr>
        </p:nvGraphicFramePr>
        <p:xfrm>
          <a:off x="685800" y="2583533"/>
          <a:ext cx="7863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Moles to Atoms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cylinder contains 18.5 mol of ammonia gas.  How many </a:t>
            </a:r>
            <a:r>
              <a:rPr lang="en-US" sz="2800" dirty="0" smtClean="0">
                <a:solidFill>
                  <a:srgbClr val="C00000"/>
                </a:solidFill>
              </a:rPr>
              <a:t>molecules</a:t>
            </a:r>
            <a:r>
              <a:rPr lang="en-US" sz="2800" dirty="0" smtClean="0"/>
              <a:t> does it contain?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70986"/>
              </p:ext>
            </p:extLst>
          </p:nvPr>
        </p:nvGraphicFramePr>
        <p:xfrm>
          <a:off x="91440" y="2583533"/>
          <a:ext cx="89611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383280"/>
                <a:gridCol w="365760"/>
                <a:gridCol w="3383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molecules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molecules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8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Moles to Atoms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4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computer chip is sprayed with 7.3 x 10</a:t>
            </a:r>
            <a:r>
              <a:rPr lang="en-US" sz="3600" baseline="30000" dirty="0" smtClean="0"/>
              <a:t>-5</a:t>
            </a:r>
            <a:r>
              <a:rPr lang="en-US" sz="2800" dirty="0" smtClean="0"/>
              <a:t> mol of germanium.  How many atoms does it contain?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017"/>
              </p:ext>
            </p:extLst>
          </p:nvPr>
        </p:nvGraphicFramePr>
        <p:xfrm>
          <a:off x="320040" y="2583533"/>
          <a:ext cx="8503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743200"/>
                <a:gridCol w="365760"/>
                <a:gridCol w="283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 x 10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Moles to Atoms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424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3.6 mol of AlBr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 is added to water.  Each AlBr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 molecule separated into 1 Al</a:t>
            </a:r>
            <a:r>
              <a:rPr lang="en-US" sz="3600" baseline="30000" dirty="0" smtClean="0"/>
              <a:t>+3</a:t>
            </a:r>
            <a:r>
              <a:rPr lang="en-US" sz="2800" dirty="0" smtClean="0"/>
              <a:t> and 3 Br</a:t>
            </a:r>
            <a:r>
              <a:rPr lang="en-US" sz="3600" baseline="30000" dirty="0" smtClean="0"/>
              <a:t>-1</a:t>
            </a:r>
            <a:r>
              <a:rPr lang="en-US" sz="2800" dirty="0" smtClean="0"/>
              <a:t>.  How many bromine ions does it contain?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6453"/>
              </p:ext>
            </p:extLst>
          </p:nvPr>
        </p:nvGraphicFramePr>
        <p:xfrm>
          <a:off x="227485" y="3095175"/>
          <a:ext cx="86890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651760"/>
                <a:gridCol w="1737360"/>
                <a:gridCol w="276550"/>
                <a:gridCol w="2377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AlBr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Br</a:t>
                      </a:r>
                      <a:r>
                        <a:rPr lang="en-US" sz="3200" b="1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ions</a:t>
                      </a:r>
                      <a:endParaRPr lang="en-US" sz="2400" b="1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AlBr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9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Chem Lab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Lab report will be due on Monday, Jan 9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Worth 100 points toward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quarter grade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Late penalties apply</a:t>
            </a:r>
          </a:p>
          <a:p>
            <a:pPr lvl="1"/>
            <a:r>
              <a:rPr lang="en-US" dirty="0" smtClean="0"/>
              <a:t>10 point penalty per day for first 4 days</a:t>
            </a:r>
          </a:p>
          <a:p>
            <a:r>
              <a:rPr lang="en-US" dirty="0" smtClean="0"/>
              <a:t>If you skip all the lab reports, expect to fail this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</a:t>
            </a:r>
            <a:r>
              <a:rPr lang="en-US" dirty="0" smtClean="0">
                <a:solidFill>
                  <a:srgbClr val="FFFF00"/>
                </a:solidFill>
              </a:rPr>
              <a:t>Atoms to Moles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424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 electroplating procedure attached </a:t>
            </a:r>
            <a:r>
              <a:rPr lang="en-US" sz="2800" dirty="0" smtClean="0">
                <a:cs typeface="Arial" panose="020B0604020202020204" pitchFamily="34" charset="0"/>
              </a:rPr>
              <a:t>2.71 </a:t>
            </a:r>
            <a:r>
              <a:rPr lang="en-US" sz="2800" dirty="0">
                <a:cs typeface="Arial" panose="020B0604020202020204" pitchFamily="34" charset="0"/>
              </a:rPr>
              <a:t>x </a:t>
            </a:r>
            <a:r>
              <a:rPr lang="en-US" sz="2800" dirty="0" smtClean="0"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cs typeface="Arial" panose="020B0604020202020204" pitchFamily="34" charset="0"/>
              </a:rPr>
              <a:t>25</a:t>
            </a:r>
            <a:r>
              <a:rPr lang="en-US" sz="2800" dirty="0" smtClean="0">
                <a:cs typeface="Arial" panose="020B0604020202020204" pitchFamily="34" charset="0"/>
              </a:rPr>
              <a:t> atoms of </a:t>
            </a:r>
            <a:r>
              <a:rPr lang="en-US" sz="2800" dirty="0" smtClean="0"/>
              <a:t>silver to a mirror.  How many moles does this contain?</a:t>
            </a:r>
            <a:endParaRPr 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36335"/>
              </p:ext>
            </p:extLst>
          </p:nvPr>
        </p:nvGraphicFramePr>
        <p:xfrm>
          <a:off x="273205" y="3095175"/>
          <a:ext cx="85975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/>
                <a:gridCol w="2926080"/>
                <a:gridCol w="276550"/>
                <a:gridCol w="2377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2334" y="4604647"/>
            <a:ext cx="7159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answer was 4.50 x 10</a:t>
            </a:r>
            <a:r>
              <a:rPr lang="en-US" sz="3200" b="1" i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didn't divide by scientific notation correctly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Atoms to Moles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424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piece of ice contained </a:t>
            </a:r>
            <a:r>
              <a:rPr lang="en-US" sz="2800" dirty="0" smtClean="0">
                <a:cs typeface="Arial" panose="020B0604020202020204" pitchFamily="34" charset="0"/>
              </a:rPr>
              <a:t>4.54 </a:t>
            </a:r>
            <a:r>
              <a:rPr lang="en-US" sz="2800" dirty="0">
                <a:cs typeface="Arial" panose="020B0604020202020204" pitchFamily="34" charset="0"/>
              </a:rPr>
              <a:t>x </a:t>
            </a:r>
            <a:r>
              <a:rPr lang="en-US" sz="2800" dirty="0" smtClean="0"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cs typeface="Arial" panose="020B0604020202020204" pitchFamily="34" charset="0"/>
              </a:rPr>
              <a:t>22</a:t>
            </a:r>
            <a:r>
              <a:rPr lang="en-US" sz="2800" dirty="0" smtClean="0">
                <a:cs typeface="Arial" panose="020B0604020202020204" pitchFamily="34" charset="0"/>
              </a:rPr>
              <a:t> molecules of water</a:t>
            </a:r>
            <a:r>
              <a:rPr lang="en-US" sz="2800" dirty="0" smtClean="0"/>
              <a:t>.  How many moles does this contain?</a:t>
            </a:r>
            <a:endParaRPr 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04727"/>
              </p:ext>
            </p:extLst>
          </p:nvPr>
        </p:nvGraphicFramePr>
        <p:xfrm>
          <a:off x="33020" y="3095175"/>
          <a:ext cx="90779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/>
                <a:gridCol w="3383280"/>
                <a:gridCol w="20828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4.54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molecules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0.0754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molecules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Conversions from Atoms to Moles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424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When Jordan touched </a:t>
            </a:r>
            <a:r>
              <a:rPr lang="en-US" sz="2800" smtClean="0"/>
              <a:t>the plug, </a:t>
            </a:r>
            <a:r>
              <a:rPr lang="en-US" sz="2800" dirty="0" smtClean="0"/>
              <a:t>he got a shock that contained</a:t>
            </a:r>
            <a:r>
              <a:rPr lang="en-US" sz="2800" dirty="0"/>
              <a:t> </a:t>
            </a:r>
            <a:r>
              <a:rPr lang="en-US" sz="2800" dirty="0" smtClean="0">
                <a:cs typeface="Arial" panose="020B0604020202020204" pitchFamily="34" charset="0"/>
              </a:rPr>
              <a:t>5.9 </a:t>
            </a:r>
            <a:r>
              <a:rPr lang="en-US" sz="2800" dirty="0">
                <a:cs typeface="Arial" panose="020B0604020202020204" pitchFamily="34" charset="0"/>
              </a:rPr>
              <a:t>x </a:t>
            </a:r>
            <a:r>
              <a:rPr lang="en-US" sz="2800" dirty="0" smtClean="0"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cs typeface="Arial" panose="020B0604020202020204" pitchFamily="34" charset="0"/>
              </a:rPr>
              <a:t>19</a:t>
            </a:r>
            <a:r>
              <a:rPr lang="en-US" sz="2800" dirty="0" smtClean="0">
                <a:cs typeface="Arial" panose="020B0604020202020204" pitchFamily="34" charset="0"/>
              </a:rPr>
              <a:t> electrons</a:t>
            </a:r>
            <a:r>
              <a:rPr lang="en-US" sz="2800" dirty="0" smtClean="0"/>
              <a:t>.  How many moles of electrons does this contain?</a:t>
            </a:r>
            <a:endParaRPr 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91509"/>
              </p:ext>
            </p:extLst>
          </p:nvPr>
        </p:nvGraphicFramePr>
        <p:xfrm>
          <a:off x="124460" y="3095175"/>
          <a:ext cx="88950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200400"/>
                <a:gridCol w="208280"/>
                <a:gridCol w="2377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electrons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3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The Mole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323, problems 1-4</a:t>
            </a:r>
          </a:p>
          <a:p>
            <a:r>
              <a:rPr lang="en-US" dirty="0" smtClean="0"/>
              <a:t>pg 324, problems 5-6</a:t>
            </a:r>
          </a:p>
          <a:p>
            <a:pPr marL="0" indent="0" algn="ctr">
              <a:buNone/>
            </a:pPr>
            <a:r>
              <a:rPr lang="en-US" sz="2800" b="1" i="1" dirty="0"/>
              <a:t>Note: treat "formula units" and "representative particles" the same as "molecules"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08314"/>
            <a:ext cx="8778875" cy="51489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atoms in 2.50 mol of Zn?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moles in 5.75 x 10</a:t>
            </a:r>
            <a:r>
              <a:rPr lang="en-US" sz="3600" baseline="30000" dirty="0" smtClean="0">
                <a:cs typeface="Arial" panose="020B0604020202020204" pitchFamily="34" charset="0"/>
              </a:rPr>
              <a:t>24</a:t>
            </a:r>
            <a:r>
              <a:rPr lang="en-US" sz="2800" dirty="0" smtClean="0">
                <a:cs typeface="Arial" panose="020B0604020202020204" pitchFamily="34" charset="0"/>
              </a:rPr>
              <a:t> atoms of Al?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molecules in 11.5 mol of water?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moles in 2.50 x 10</a:t>
            </a:r>
            <a:r>
              <a:rPr lang="en-US" sz="3600" baseline="30000" dirty="0" smtClean="0">
                <a:cs typeface="Arial" panose="020B0604020202020204" pitchFamily="34" charset="0"/>
              </a:rPr>
              <a:t>20</a:t>
            </a:r>
            <a:r>
              <a:rPr lang="en-US" sz="2800" dirty="0" smtClean="0">
                <a:cs typeface="Arial" panose="020B0604020202020204" pitchFamily="34" charset="0"/>
              </a:rPr>
              <a:t> atoms of Fe 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3130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pg 323, #1, pg 324, #5a, pg 323 #2, pg 324, #5b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90820" y="4545764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6.92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molecules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1867878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1.51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 atoms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5884706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4.15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 of Fe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06821"/>
            <a:ext cx="217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9.55 mol of Al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74" y="1208314"/>
            <a:ext cx="9052560" cy="51489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200"/>
              </a:spcBef>
              <a:buFont typeface="+mj-lt"/>
              <a:buAutoNum type="arabicParenR" startAt="5"/>
            </a:pPr>
            <a:r>
              <a:rPr lang="en-US" sz="2800" dirty="0" smtClean="0">
                <a:cs typeface="Arial" panose="020B0604020202020204" pitchFamily="34" charset="0"/>
              </a:rPr>
              <a:t>How many atoms in 3.25 mol of AgNO</a:t>
            </a:r>
            <a:r>
              <a:rPr lang="en-US" sz="3600" baseline="-25000" dirty="0" smtClean="0">
                <a:cs typeface="Arial" panose="020B0604020202020204" pitchFamily="34" charset="0"/>
              </a:rPr>
              <a:t>3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 startAt="5"/>
            </a:pPr>
            <a:r>
              <a:rPr lang="en-US" sz="2800" dirty="0" smtClean="0">
                <a:cs typeface="Arial" panose="020B0604020202020204" pitchFamily="34" charset="0"/>
              </a:rPr>
              <a:t>How many moles in 3.75 x 10</a:t>
            </a:r>
            <a:r>
              <a:rPr lang="en-US" sz="3600" baseline="30000" dirty="0" smtClean="0">
                <a:cs typeface="Arial" panose="020B0604020202020204" pitchFamily="34" charset="0"/>
              </a:rPr>
              <a:t>24</a:t>
            </a:r>
            <a:r>
              <a:rPr lang="en-US" sz="2800" dirty="0" smtClean="0">
                <a:cs typeface="Arial" panose="020B0604020202020204" pitchFamily="34" charset="0"/>
              </a:rPr>
              <a:t> molecules of CO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 startAt="5"/>
            </a:pPr>
            <a:r>
              <a:rPr lang="en-US" sz="2800" dirty="0">
                <a:cs typeface="Arial" panose="020B0604020202020204" pitchFamily="34" charset="0"/>
              </a:rPr>
              <a:t>How many moles in </a:t>
            </a:r>
            <a:r>
              <a:rPr lang="en-US" sz="2800" dirty="0" smtClean="0">
                <a:cs typeface="Arial" panose="020B0604020202020204" pitchFamily="34" charset="0"/>
              </a:rPr>
              <a:t>3.58 </a:t>
            </a:r>
            <a:r>
              <a:rPr lang="en-US" sz="2800" dirty="0">
                <a:cs typeface="Arial" panose="020B0604020202020204" pitchFamily="34" charset="0"/>
              </a:rPr>
              <a:t>x </a:t>
            </a:r>
            <a:r>
              <a:rPr lang="en-US" sz="2800" dirty="0" smtClean="0"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cs typeface="Arial" panose="020B0604020202020204" pitchFamily="34" charset="0"/>
              </a:rPr>
              <a:t>23</a:t>
            </a:r>
            <a:r>
              <a:rPr lang="en-US" sz="2800" dirty="0" smtClean="0">
                <a:cs typeface="Arial" panose="020B0604020202020204" pitchFamily="34" charset="0"/>
              </a:rPr>
              <a:t> molecules of ZnCl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  <a:p>
            <a:pPr marL="514350" indent="-514350">
              <a:spcBef>
                <a:spcPts val="7200"/>
              </a:spcBef>
              <a:buFont typeface="+mj-lt"/>
              <a:buAutoNum type="arabicParenR" startAt="5"/>
            </a:pPr>
            <a:r>
              <a:rPr lang="en-US" sz="2800" dirty="0" smtClean="0">
                <a:cs typeface="Arial" panose="020B0604020202020204" pitchFamily="34" charset="0"/>
              </a:rPr>
              <a:t>How many oxygen atoms in 5.00  mol of O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257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pg 323, #3, pg 324, #6a &amp; b, pg 323 #4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90820" y="4545764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0.595 mol of ZnCl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1867878"/>
            <a:ext cx="388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1.96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AgNO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5884706"/>
            <a:ext cx="43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6.02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 of oxygen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06821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CO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Improvements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the penny &amp; sand into an activity in class</a:t>
            </a:r>
          </a:p>
          <a:p>
            <a:r>
              <a:rPr lang="en-US" dirty="0" smtClean="0"/>
              <a:t>For Unknowns 2,</a:t>
            </a:r>
          </a:p>
          <a:p>
            <a:pPr lvl="1"/>
            <a:r>
              <a:rPr lang="en-US" dirty="0" smtClean="0"/>
              <a:t>make unknown something we will determine (slide 1)</a:t>
            </a:r>
          </a:p>
          <a:p>
            <a:pPr lvl="1"/>
            <a:r>
              <a:rPr lang="en-US" dirty="0" smtClean="0"/>
              <a:t>slide 15</a:t>
            </a:r>
          </a:p>
          <a:p>
            <a:r>
              <a:rPr lang="en-US" dirty="0" smtClean="0"/>
              <a:t>Lab on hydrates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44009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868362"/>
          </a:xfrm>
        </p:spPr>
        <p:txBody>
          <a:bodyPr/>
          <a:lstStyle/>
          <a:p>
            <a:r>
              <a:rPr lang="en-US" dirty="0" smtClean="0"/>
              <a:t>GET WET Project</a:t>
            </a:r>
            <a:br>
              <a:rPr lang="en-US" dirty="0" smtClean="0"/>
            </a:br>
            <a:r>
              <a:rPr lang="en-US" sz="2000" i="1" dirty="0" smtClean="0"/>
              <a:t>Groundwater Education Through Water Evaluation and Testing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409700"/>
            <a:ext cx="8778875" cy="5016500"/>
          </a:xfrm>
        </p:spPr>
        <p:txBody>
          <a:bodyPr/>
          <a:lstStyle/>
          <a:p>
            <a:r>
              <a:rPr lang="en-US" dirty="0" smtClean="0"/>
              <a:t>You will be participating in the GET WET project this year</a:t>
            </a:r>
          </a:p>
          <a:p>
            <a:pPr marL="688975">
              <a:spcBef>
                <a:spcPts val="600"/>
              </a:spcBef>
            </a:pPr>
            <a:r>
              <a:rPr lang="en-US" sz="2400" i="1" dirty="0" smtClean="0"/>
              <a:t>Provides you with education on groundwater and the opportunity to test a water sample from your home for contaminants. 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This involves three sessions</a:t>
            </a:r>
          </a:p>
          <a:p>
            <a:pPr marL="8572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400" i="1" dirty="0" smtClean="0"/>
              <a:t>Jan 6 - Introduction &amp; Bottle Distribution</a:t>
            </a:r>
          </a:p>
          <a:p>
            <a:pPr marL="8572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400" i="1" dirty="0" smtClean="0"/>
              <a:t>Jan 13 - Water Testing (Lab Day!)</a:t>
            </a:r>
          </a:p>
          <a:p>
            <a:pPr marL="8572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400" i="1" dirty="0" smtClean="0"/>
              <a:t>Jan 27 - Results Day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953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752663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402544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00512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sheets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739390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sheets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5280 feet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011419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sheets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5280 feet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43,560 square feet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05870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sheets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5280 feet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43,560 square feet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x 10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808911"/>
              </p:ext>
            </p:extLst>
          </p:nvPr>
        </p:nvGraphicFramePr>
        <p:xfrm>
          <a:off x="182563" y="1982806"/>
          <a:ext cx="87788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92"/>
                <a:gridCol w="2926292"/>
                <a:gridCol w="292629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measure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measured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donuts, eggs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pens, pencils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items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sheets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5280 feet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43,560 square feet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Hiroshima bomb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x 10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 followers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079" y="1306285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value of these units of measurement?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3" y="3052122"/>
            <a:ext cx="2286000" cy="5878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64" y="1338936"/>
            <a:ext cx="4114800" cy="51206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Scientific </a:t>
            </a:r>
            <a:r>
              <a:rPr lang="en-US" sz="2400" dirty="0"/>
              <a:t>Method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Atomic Theory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Nuclear Chemistry</a:t>
            </a:r>
            <a:endParaRPr lang="en-US" sz="2400" dirty="0"/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b="1" dirty="0">
                <a:solidFill>
                  <a:srgbClr val="FF0000"/>
                </a:solidFill>
              </a:rPr>
              <a:t>The Mole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Periodic Properties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Bonding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Nomenclature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8046" y="1338935"/>
            <a:ext cx="4389120" cy="5120640"/>
          </a:xfrm>
        </p:spPr>
        <p:txBody>
          <a:bodyPr>
            <a:noAutofit/>
          </a:bodyPr>
          <a:lstStyle/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Chemical </a:t>
            </a:r>
            <a:r>
              <a:rPr lang="en-US" sz="2400" dirty="0"/>
              <a:t>Reactions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Stoichiometry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Mixtures and Solutions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Chemical Equilibrium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Acid-Base 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Redox &amp; Electrochemistry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Gas Laws</a:t>
            </a:r>
          </a:p>
          <a:p>
            <a:pPr marL="631825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Thermodynamics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01594" y="3288796"/>
            <a:ext cx="4025295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unit is heavy on computation with relatively simple concepts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1594" y="2545846"/>
            <a:ext cx="4025295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10 in our book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Unit Has a Different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182" y="1283464"/>
            <a:ext cx="3989387" cy="2862322"/>
          </a:xfrm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/>
              <a:t>Lesson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/>
              <a:t>In-class practice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/>
              <a:t>Homework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/>
              <a:t>Homework review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Quiz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57300" y="1209675"/>
            <a:ext cx="2600325" cy="3009900"/>
            <a:chOff x="1257300" y="1209675"/>
            <a:chExt cx="2600325" cy="3009900"/>
          </a:xfrm>
        </p:grpSpPr>
        <p:sp>
          <p:nvSpPr>
            <p:cNvPr id="4" name="TextBox 3"/>
            <p:cNvSpPr txBox="1"/>
            <p:nvPr/>
          </p:nvSpPr>
          <p:spPr>
            <a:xfrm>
              <a:off x="1257300" y="2176016"/>
              <a:ext cx="18097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Repeat 5 Times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>
              <a:off x="3152775" y="1209675"/>
              <a:ext cx="704850" cy="3009900"/>
            </a:xfrm>
            <a:prstGeom prst="leftBrace">
              <a:avLst>
                <a:gd name="adj1" fmla="val 38063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81962" y="4638675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962" y="5214937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Cold Call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1962" y="5791200"/>
            <a:ext cx="362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4 -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96988"/>
            <a:ext cx="6766560" cy="5129212"/>
          </a:xfrm>
        </p:spPr>
        <p:txBody>
          <a:bodyPr/>
          <a:lstStyle/>
          <a:p>
            <a:r>
              <a:rPr lang="en-US" dirty="0" smtClean="0"/>
              <a:t>You will have 5 quizzes in this unit</a:t>
            </a:r>
          </a:p>
          <a:p>
            <a:r>
              <a:rPr lang="en-US" dirty="0" smtClean="0"/>
              <a:t>Each will have 2-5 questions</a:t>
            </a:r>
          </a:p>
          <a:p>
            <a:r>
              <a:rPr lang="en-US" dirty="0" smtClean="0"/>
              <a:t>Each question is worth 3 points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PARTIAL CREDIT</a:t>
            </a:r>
            <a:r>
              <a:rPr lang="en-US" b="1" i="1" dirty="0" smtClean="0">
                <a:solidFill>
                  <a:srgbClr val="FF0000"/>
                </a:solidFill>
              </a:rPr>
              <a:t>!!!</a:t>
            </a:r>
          </a:p>
          <a:p>
            <a:r>
              <a:rPr lang="en-US" dirty="0" smtClean="0"/>
              <a:t>To get 3 points, you must have:</a:t>
            </a:r>
          </a:p>
          <a:p>
            <a:pPr marL="914400" indent="-4572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the correct answer</a:t>
            </a:r>
          </a:p>
          <a:p>
            <a:pPr marL="914400" indent="-4572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properly use scientific notation, significant figures and units</a:t>
            </a:r>
          </a:p>
        </p:txBody>
      </p:sp>
    </p:spTree>
    <p:extLst>
      <p:ext uri="{BB962C8B-B14F-4D97-AF65-F5344CB8AC3E}">
        <p14:creationId xmlns:p14="http://schemas.microsoft.com/office/powerpoint/2010/main" val="8147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778875" cy="731837"/>
          </a:xfrm>
        </p:spPr>
        <p:txBody>
          <a:bodyPr/>
          <a:lstStyle/>
          <a:p>
            <a:r>
              <a:rPr lang="en-US" dirty="0" smtClean="0"/>
              <a:t>Test 4 - The Mole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670"/>
              </p:ext>
            </p:extLst>
          </p:nvPr>
        </p:nvGraphicFramePr>
        <p:xfrm>
          <a:off x="80013" y="835025"/>
          <a:ext cx="898397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1248155"/>
                <a:gridCol w="1248155"/>
                <a:gridCol w="1248155"/>
                <a:gridCol w="1248155"/>
                <a:gridCol w="1248155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Course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Questions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Point Value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MC Question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 Questions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Concept</a:t>
                      </a:r>
                      <a:r>
                        <a:rPr lang="en-US" sz="2000" baseline="0" dirty="0" smtClean="0"/>
                        <a:t> Questions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Computations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Honors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 &amp; 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Chem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5, 10 &amp; 15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9638"/>
              </p:ext>
            </p:extLst>
          </p:nvPr>
        </p:nvGraphicFramePr>
        <p:xfrm>
          <a:off x="2423160" y="2482850"/>
          <a:ext cx="62233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3291840"/>
                <a:gridCol w="640080"/>
                <a:gridCol w="1285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Period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Test Day &amp; Date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Thursday, January</a:t>
                      </a:r>
                      <a:r>
                        <a:rPr lang="en-US" sz="2400" b="1" baseline="0" dirty="0" smtClean="0"/>
                        <a:t> 26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Write this in your notes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2, 3, 4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Tuesday,</a:t>
                      </a:r>
                      <a:r>
                        <a:rPr lang="en-US" sz="2400" b="1" baseline="0" dirty="0" smtClean="0"/>
                        <a:t> January 31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Wednesday,</a:t>
                      </a:r>
                      <a:r>
                        <a:rPr lang="en-US" sz="2400" b="1" baseline="0" dirty="0" smtClean="0"/>
                        <a:t> February 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3043" y="4448175"/>
            <a:ext cx="853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this test will be part of 3Q, not 2Q (ends Jan 24)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301" y="4948148"/>
            <a:ext cx="8499443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boost your grade, do well on the lab report (100 pts), the homework (50 pts) the quizzes (48 pts)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participation (50 pts)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9688" y="6186785"/>
            <a:ext cx="5724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represents 53% of your 2Q grade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The Mole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explain the concept of a mole and use Avogadro's number to convert back and forth between moles and atoms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3059310" y="6457890"/>
            <a:ext cx="3025380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73" y="2960914"/>
            <a:ext cx="4574455" cy="31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unit of measurement is a defined magnitude of a physical quantity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1963" y="5170777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different units for distance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1963" y="2427505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Units of measurement are chosen in a way that is appropriate and convenient for their use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95549"/>
            <a:ext cx="5092700" cy="381952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10026</TotalTime>
  <Words>1578</Words>
  <Application>Microsoft Office PowerPoint</Application>
  <PresentationFormat>On-screen Show (4:3)</PresentationFormat>
  <Paragraphs>405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Do Now</vt:lpstr>
      <vt:lpstr>Nuclear Chem Lab Report</vt:lpstr>
      <vt:lpstr>GET WET Project Groundwater Education Through Water Evaluation and Testing</vt:lpstr>
      <vt:lpstr>Units</vt:lpstr>
      <vt:lpstr>This Unit Has a Different Format</vt:lpstr>
      <vt:lpstr>Quizzes</vt:lpstr>
      <vt:lpstr>Test 4 - The Mole</vt:lpstr>
      <vt:lpstr>The Mole</vt:lpstr>
      <vt:lpstr>Units of Measurement</vt:lpstr>
      <vt:lpstr>Units for Chemistry</vt:lpstr>
      <vt:lpstr>The Mole</vt:lpstr>
      <vt:lpstr>You Must Memorize This Conversion Factor </vt:lpstr>
      <vt:lpstr>SI Base Units</vt:lpstr>
      <vt:lpstr>Avogadro's Number</vt:lpstr>
      <vt:lpstr>Calculations</vt:lpstr>
      <vt:lpstr>Conversions from Moles to Atoms</vt:lpstr>
      <vt:lpstr>Conversions from Moles to Atoms</vt:lpstr>
      <vt:lpstr>Conversions from Moles to Atoms</vt:lpstr>
      <vt:lpstr>Conversions from Moles to Atoms</vt:lpstr>
      <vt:lpstr>Conversions from Atoms to Moles</vt:lpstr>
      <vt:lpstr>Conversions from Atoms to Moles</vt:lpstr>
      <vt:lpstr>Conversions from Atoms to Moles</vt:lpstr>
      <vt:lpstr>The Mole - Homework</vt:lpstr>
      <vt:lpstr>Backup Slides</vt:lpstr>
      <vt:lpstr>Individual Practice</vt:lpstr>
      <vt:lpstr>Individual Practice</vt:lpstr>
      <vt:lpstr>Not Covered</vt:lpstr>
      <vt:lpstr>Improvements</vt:lpstr>
      <vt:lpstr>Do Now</vt:lpstr>
      <vt:lpstr>Do Now</vt:lpstr>
      <vt:lpstr>Do Now</vt:lpstr>
      <vt:lpstr>Do Now</vt:lpstr>
      <vt:lpstr>Do Now</vt:lpstr>
      <vt:lpstr>Do Now</vt:lpstr>
      <vt:lpstr>Do Now</vt:lpstr>
      <vt:lpstr>Do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694</cp:revision>
  <cp:lastPrinted>2016-12-20T14:18:14Z</cp:lastPrinted>
  <dcterms:created xsi:type="dcterms:W3CDTF">2012-09-15T16:31:25Z</dcterms:created>
  <dcterms:modified xsi:type="dcterms:W3CDTF">2017-01-26T19:23:00Z</dcterms:modified>
</cp:coreProperties>
</file>