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2" r:id="rId2"/>
    <p:sldId id="261" r:id="rId3"/>
    <p:sldId id="276" r:id="rId4"/>
    <p:sldId id="277" r:id="rId5"/>
    <p:sldId id="278" r:id="rId6"/>
    <p:sldId id="279" r:id="rId7"/>
    <p:sldId id="280" r:id="rId8"/>
    <p:sldId id="281" r:id="rId9"/>
    <p:sldId id="283" r:id="rId10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02C48-AF0C-4B55-8BA1-C1C9FA14C28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EDD4-29D5-49F4-9F45-952C1EB5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2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630238" indent="-227013">
              <a:spcBef>
                <a:spcPts val="300"/>
              </a:spcBef>
              <a:defRPr sz="2400"/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/>
            </a:lvl3pPr>
            <a:lvl4pPr marL="1254125" indent="-234950" defTabSz="1087438">
              <a:spcBef>
                <a:spcPts val="0"/>
              </a:spcBef>
              <a:defRPr sz="1800"/>
            </a:lvl4pPr>
            <a:lvl5pPr marL="1600200" indent="-220663">
              <a:spcBef>
                <a:spcPts val="0"/>
              </a:spcBef>
              <a:defRPr sz="1800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5472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85570"/>
            <a:ext cx="8778240" cy="31487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Manganese-52 </a:t>
            </a:r>
            <a:r>
              <a:rPr lang="en-US" sz="2400" b="1" dirty="0" smtClean="0">
                <a:solidFill>
                  <a:schemeClr val="tx1"/>
                </a:solidFill>
              </a:rPr>
              <a:t>undergoes radioactive </a:t>
            </a:r>
            <a:r>
              <a:rPr lang="en-US" sz="2400" b="1" dirty="0" smtClean="0">
                <a:solidFill>
                  <a:schemeClr val="tx1"/>
                </a:solidFill>
              </a:rPr>
              <a:t>decay </a:t>
            </a:r>
            <a:r>
              <a:rPr lang="en-US" sz="2400" b="1" dirty="0" smtClean="0">
                <a:solidFill>
                  <a:schemeClr val="tx1"/>
                </a:solidFill>
              </a:rPr>
              <a:t>to produce a positron, a gamma photon and a daughter nuclide.</a:t>
            </a:r>
          </a:p>
          <a:p>
            <a:pPr marL="457200" indent="-457200" algn="just">
              <a:spcBef>
                <a:spcPts val="9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Write a balanced nuclear equation for this decay.</a:t>
            </a:r>
          </a:p>
          <a:p>
            <a:pPr marL="457200" indent="-457200" algn="just">
              <a:spcBef>
                <a:spcPts val="9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Write the name for the product isotope</a:t>
            </a:r>
          </a:p>
          <a:p>
            <a:pPr marL="457200" indent="-457200" algn="just">
              <a:spcBef>
                <a:spcPts val="9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Determine the source(s) of instability of the reactant.</a:t>
            </a:r>
          </a:p>
          <a:p>
            <a:pPr marL="457200" indent="-457200" algn="just">
              <a:spcBef>
                <a:spcPts val="9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How much </a:t>
            </a:r>
            <a:r>
              <a:rPr lang="en-US" sz="2400" b="1" dirty="0">
                <a:solidFill>
                  <a:schemeClr val="tx1"/>
                </a:solidFill>
              </a:rPr>
              <a:t>of a 22.3 g sample of </a:t>
            </a:r>
            <a:r>
              <a:rPr lang="en-US" sz="2400" b="1" dirty="0" smtClean="0">
                <a:solidFill>
                  <a:schemeClr val="tx1"/>
                </a:solidFill>
              </a:rPr>
              <a:t>manganese-52 remains after 30.0 </a:t>
            </a:r>
            <a:r>
              <a:rPr lang="en-US" sz="2400" b="1" dirty="0">
                <a:solidFill>
                  <a:schemeClr val="tx1"/>
                </a:solidFill>
              </a:rPr>
              <a:t>days if it has a half-life of 5.59 </a:t>
            </a:r>
            <a:r>
              <a:rPr lang="en-US" sz="2400" b="1" dirty="0" smtClean="0">
                <a:solidFill>
                  <a:schemeClr val="tx1"/>
                </a:solidFill>
              </a:rPr>
              <a:t>days?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82880" y="4596577"/>
                <a:ext cx="8778240" cy="22614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6075" indent="-346075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630238" indent="-227013" algn="l" defTabSz="914400" rtl="0" eaLnBrk="1" latinLnBrk="0" hangingPunct="1">
                  <a:spcBef>
                    <a:spcPts val="3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2813" indent="-22225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»"/>
                  <a:defRPr sz="20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254125" indent="-234950" algn="l" defTabSz="1087438" rtl="0" eaLnBrk="1" latinLnBrk="0" hangingPunct="1">
                  <a:spcBef>
                    <a:spcPts val="0"/>
                  </a:spcBef>
                  <a:buFont typeface="Arial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600200" indent="-220663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»"/>
                  <a:tabLst/>
                  <a:defRPr sz="1800" i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 pitchFamily="34" charset="0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𝟓𝟐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Mn     </a:t>
                </a:r>
                <a:r>
                  <a:rPr lang="en-US" sz="2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𝟓𝟐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Cr 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28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cs typeface="Arial" pitchFamily="34" charset="0"/>
                  </a:rPr>
                  <a:t>e    </a:t>
                </a:r>
                <a:r>
                  <a:rPr lang="en-US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28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mr>
                    </m:m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itchFamily="34" charset="0"/>
                  </a:rPr>
                  <a:t>g</a:t>
                </a:r>
                <a:r>
                  <a:rPr lang="en-US" sz="3600" b="1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 </a:t>
                </a:r>
                <a:endParaRPr lang="en-US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chromium-52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n/p =  27/25 = 1.08, </a:t>
                </a:r>
                <a:r>
                  <a:rPr lang="en-US" sz="2400" b="1" dirty="0">
                    <a:solidFill>
                      <a:srgbClr val="FF0000"/>
                    </a:solidFill>
                    <a:latin typeface="Wingdings" panose="05000000000000000000" pitchFamily="2" charset="2"/>
                  </a:rPr>
                  <a:t>K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  both Nn &amp; Np are odd,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Wingdings" panose="05000000000000000000" pitchFamily="2" charset="2"/>
                    <a:cs typeface="Arial" panose="020B0604020202020204" pitchFamily="34" charset="0"/>
                  </a:rPr>
                  <a:t>L 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Z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≤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 82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Wingdings" panose="05000000000000000000" pitchFamily="2" charset="2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Wingdings" panose="05000000000000000000" pitchFamily="2" charset="2"/>
                    <a:cs typeface="Arial" panose="020B0604020202020204" pitchFamily="34" charset="0"/>
                  </a:rPr>
                  <a:t>J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= N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1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= 22.3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30</m:t>
                            </m:r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.0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5.59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0.5404546641 ---&gt; 0.540 g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20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4596577"/>
                <a:ext cx="8778240" cy="2261423"/>
              </a:xfrm>
              <a:prstGeom prst="rect">
                <a:avLst/>
              </a:prstGeom>
              <a:blipFill rotWithShape="0">
                <a:blip r:embed="rId2"/>
                <a:stretch>
                  <a:fillRect l="-1042" t="-5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34403" y="391758"/>
            <a:ext cx="5649880" cy="584775"/>
          </a:xfrm>
          <a:prstGeom prst="rect">
            <a:avLst/>
          </a:prstGeom>
          <a:solidFill>
            <a:srgbClr val="FF99FF"/>
          </a:solidFill>
          <a:ln w="38100">
            <a:solidFill>
              <a:srgbClr val="9933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WHITE BOARDS</a:t>
            </a:r>
            <a:endParaRPr lang="en-US" sz="3200" b="1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Cold Call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740223"/>
            <a:ext cx="8778240" cy="568234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 will ask a question and wait a few seconds for everyone to write an answer on their white board.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 will then call on someone to answer.</a:t>
            </a:r>
          </a:p>
          <a:p>
            <a:pPr marL="914400" lvl="1" indent="-228600"/>
            <a:r>
              <a:rPr lang="en-US" sz="2200" b="1" i="1" dirty="0" smtClean="0"/>
              <a:t>Do not raise hands</a:t>
            </a:r>
          </a:p>
          <a:p>
            <a:pPr marL="914400" lvl="1" indent="-228600"/>
            <a:r>
              <a:rPr lang="en-US" sz="2200" b="1" i="1" dirty="0" smtClean="0"/>
              <a:t>Do not call out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Since you don't know who will be called, you must be prepared on every question.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Minimum of 30 Questions</a:t>
            </a:r>
          </a:p>
          <a:p>
            <a:pPr marL="912813" lvl="1"/>
            <a:r>
              <a:rPr lang="en-US" sz="2200" b="1" i="1" dirty="0"/>
              <a:t>Everyone will answer at least one question</a:t>
            </a:r>
          </a:p>
          <a:p>
            <a:pPr marL="912813" lvl="1"/>
            <a:r>
              <a:rPr lang="en-US" sz="2200" b="1" i="1" dirty="0"/>
              <a:t>Some will answer two or more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&gt;90</a:t>
            </a:r>
            <a:r>
              <a:rPr lang="en-US" sz="2400" b="1" dirty="0">
                <a:solidFill>
                  <a:srgbClr val="FF0000"/>
                </a:solidFill>
              </a:rPr>
              <a:t>% correct on </a:t>
            </a:r>
            <a:r>
              <a:rPr lang="en-US" sz="2400" b="1" i="1" u="sng" dirty="0">
                <a:solidFill>
                  <a:srgbClr val="FF0000"/>
                </a:solidFill>
              </a:rPr>
              <a:t>first try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candy for entire </a:t>
            </a:r>
            <a:r>
              <a:rPr lang="en-US" sz="2400" b="1" dirty="0" smtClean="0">
                <a:solidFill>
                  <a:srgbClr val="FF0000"/>
                </a:solidFill>
              </a:rPr>
              <a:t>class</a:t>
            </a:r>
          </a:p>
          <a:p>
            <a:pPr marL="912813" lvl="1"/>
            <a:r>
              <a:rPr lang="en-US" sz="2200" b="1" dirty="0">
                <a:cs typeface="Arial" panose="020B0604020202020204" pitchFamily="34" charset="0"/>
              </a:rPr>
              <a:t>≤</a:t>
            </a:r>
            <a:r>
              <a:rPr lang="en-US" sz="2200" b="1" i="1" dirty="0" smtClean="0">
                <a:cs typeface="Arial" panose="020B0604020202020204" pitchFamily="34" charset="0"/>
              </a:rPr>
              <a:t> 9</a:t>
            </a:r>
            <a:r>
              <a:rPr lang="en-US" sz="2200" b="1" i="1" dirty="0" smtClean="0"/>
              <a:t>0% correct on first try = no candy for anyone</a:t>
            </a:r>
            <a:endParaRPr lang="en-US" sz="2200" b="1" i="1" dirty="0"/>
          </a:p>
          <a:p>
            <a:r>
              <a:rPr lang="en-US" sz="2400" b="1" dirty="0" smtClean="0">
                <a:solidFill>
                  <a:schemeClr val="tx1"/>
                </a:solidFill>
              </a:rPr>
              <a:t>Notes must be put away after the 10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question</a:t>
            </a:r>
            <a:endParaRPr lang="en-US" sz="2400" b="1" i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015" y="6488668"/>
            <a:ext cx="28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Questions </a:t>
            </a:r>
            <a:r>
              <a:rPr lang="en-US" b="1" i="1" dirty="0" smtClean="0">
                <a:solidFill>
                  <a:srgbClr val="FF0000"/>
                </a:solidFill>
              </a:rPr>
              <a:t>start on </a:t>
            </a:r>
            <a:r>
              <a:rPr lang="en-US" b="1" i="1" dirty="0">
                <a:solidFill>
                  <a:srgbClr val="FF0000"/>
                </a:solidFill>
              </a:rPr>
              <a:t>next </a:t>
            </a:r>
            <a:r>
              <a:rPr lang="en-US" b="1" i="1" dirty="0" smtClean="0">
                <a:solidFill>
                  <a:srgbClr val="FF0000"/>
                </a:solidFill>
              </a:rPr>
              <a:t>slide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262467"/>
                <a:ext cx="8778240" cy="6163047"/>
              </a:xfrm>
            </p:spPr>
            <p:txBody>
              <a:bodyPr>
                <a:normAutofit/>
              </a:bodyPr>
              <a:lstStyle/>
              <a:p>
                <a:pPr marL="744538" indent="-744538">
                  <a:spcBef>
                    <a:spcPts val="600"/>
                  </a:spcBef>
                  <a:buFont typeface="+mj-lt"/>
                  <a:buAutoNum type="arabicParenR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radioactive particle is negatively charged?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beta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particle (or electron)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2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is fission?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Nuclear reaction where 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nuclide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breaks into two or more parts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3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Identify the missing atom: 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𝑳𝒊</m:t>
                        </m:r>
                      </m:e>
                    </m:sPre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</m:sPre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  +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744538" indent="-744538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3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𝑳𝒊</m:t>
                        </m:r>
                      </m:e>
                    </m:sPre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e>
                    </m:sPre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  +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</m:sPre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4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is the (n/p) ratio of silver-108?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4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𝟒𝟕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𝟏𝟎𝟖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𝑨𝒈</m:t>
                        </m:r>
                      </m:e>
                    </m:sPre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, (n/p)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𝟒𝟕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= 1.3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5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would be the product if plutonium-241 underwent alpha decay?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5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uranium-237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arenR" startAt="5"/>
                </a:pPr>
                <a:endParaRPr lang="en-US" sz="1800" b="1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262467"/>
                <a:ext cx="8778240" cy="6163047"/>
              </a:xfrm>
              <a:blipFill rotWithShape="0">
                <a:blip r:embed="rId2"/>
                <a:stretch>
                  <a:fillRect l="-903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179185" y="5943600"/>
            <a:ext cx="964815" cy="914400"/>
            <a:chOff x="8179185" y="5943600"/>
            <a:chExt cx="964815" cy="914400"/>
          </a:xfrm>
        </p:grpSpPr>
        <p:sp>
          <p:nvSpPr>
            <p:cNvPr id="3" name="Octagon 2"/>
            <p:cNvSpPr/>
            <p:nvPr/>
          </p:nvSpPr>
          <p:spPr>
            <a:xfrm>
              <a:off x="8204392" y="5943600"/>
              <a:ext cx="914400" cy="914400"/>
            </a:xfrm>
            <a:prstGeom prst="octagon">
              <a:avLst/>
            </a:prstGeom>
            <a:solidFill>
              <a:srgbClr val="00B050"/>
            </a:solidFill>
            <a:ln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79185" y="6108413"/>
              <a:ext cx="96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USE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NOTES</a:t>
              </a:r>
              <a:endParaRPr lang="en-US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9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262467"/>
                <a:ext cx="9144000" cy="6163047"/>
              </a:xfrm>
            </p:spPr>
            <p:txBody>
              <a:bodyPr>
                <a:noAutofit/>
              </a:bodyPr>
              <a:lstStyle/>
              <a:p>
                <a:pPr marL="744538" indent="-744538">
                  <a:buFont typeface="+mj-lt"/>
                  <a:buAutoNum type="arabicParenR" startAt="6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is the emission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particle during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gamma decay?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744538" indent="-744538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6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 photon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744538" indent="-744538">
                  <a:buFont typeface="+mj-lt"/>
                  <a:buAutoNum type="arabicParenR" startAt="7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Write the equation for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beta plus decay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of technetium-95.</a:t>
                </a: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𝟗𝟓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𝟒𝟑</m:t>
                          </m:r>
                        </m:e>
                      </m:mr>
                    </m:m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Tc     </a:t>
                </a:r>
                <a:r>
                  <a:rPr lang="en-US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2800" b="1" dirty="0">
                    <a:solidFill>
                      <a:srgbClr val="FF0000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𝟗𝟓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𝟒𝟐</m:t>
                          </m:r>
                        </m:e>
                      </m:mr>
                    </m:m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cs typeface="Arial" pitchFamily="34" charset="0"/>
                  </a:rPr>
                  <a:t>Mo 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20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</a:p>
              <a:p>
                <a:pPr marL="744538" indent="-744538">
                  <a:buFont typeface="+mj-lt"/>
                  <a:buAutoNum type="arabicParenR" startAt="8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An isotope has a half-life of 4.5 years.  How many years does it take for 120 g sample to decay to 15 g?</a:t>
                </a:r>
              </a:p>
              <a:p>
                <a:pPr marL="455612" indent="-739775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8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120 </a:t>
                </a:r>
                <a:r>
                  <a:rPr lang="en-US" sz="2400" dirty="0">
                    <a:solidFill>
                      <a:srgbClr val="FF0000"/>
                    </a:solidFill>
                    <a:latin typeface="Wingdings" panose="05000000000000000000" pitchFamily="2" charset="2"/>
                  </a:rPr>
                  <a:t>è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60 </a:t>
                </a:r>
                <a:r>
                  <a:rPr lang="en-US" sz="2400" dirty="0">
                    <a:solidFill>
                      <a:srgbClr val="FF0000"/>
                    </a:solidFill>
                    <a:latin typeface="Wingdings" panose="05000000000000000000" pitchFamily="2" charset="2"/>
                  </a:rPr>
                  <a:t>è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30 </a:t>
                </a:r>
                <a:r>
                  <a:rPr lang="en-US" sz="2400" dirty="0">
                    <a:solidFill>
                      <a:srgbClr val="FF0000"/>
                    </a:solidFill>
                    <a:latin typeface="Wingdings" panose="05000000000000000000" pitchFamily="2" charset="2"/>
                  </a:rPr>
                  <a:t>è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15, so 3 half-lives, so 13.5 years</a:t>
                </a:r>
              </a:p>
              <a:p>
                <a:pPr marL="744538" indent="-744538">
                  <a:buFont typeface="+mj-lt"/>
                  <a:buAutoNum type="arabicParenR" startAt="9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are the three key factors to nuclear stability?</a:t>
                </a:r>
              </a:p>
              <a:p>
                <a:pPr marL="800100" marR="0" indent="-800100">
                  <a:spcBef>
                    <a:spcPts val="3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(n/p) ratio, odd/even N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p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 &amp; N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n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, Z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≤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 82</a:t>
                </a:r>
              </a:p>
              <a:p>
                <a:pPr marL="744538" indent="-744538">
                  <a:buFont typeface="+mj-lt"/>
                  <a:buAutoNum type="arabicParenR" startAt="10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is the definition of radioactive decay?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10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process by which a nucleus spontaneously changes itself by emitting particles or energy</a:t>
                </a:r>
                <a:endParaRPr lang="en-US" sz="2400" b="1" dirty="0">
                  <a:solidFill>
                    <a:srgbClr val="FF0000"/>
                  </a:solidFill>
                  <a:ea typeface="MS Mincho"/>
                  <a:cs typeface="Times New Roman"/>
                </a:endParaRPr>
              </a:p>
              <a:p>
                <a:pPr marL="514350" indent="-514350">
                  <a:buFont typeface="+mj-lt"/>
                  <a:buAutoNum type="arabicParenR" startAt="10"/>
                </a:pPr>
                <a:endParaRPr lang="en-US" sz="1800" b="1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2467"/>
                <a:ext cx="9144000" cy="6163047"/>
              </a:xfrm>
              <a:blipFill rotWithShape="0">
                <a:blip r:embed="rId2"/>
                <a:stretch>
                  <a:fillRect l="-867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179185" y="5943600"/>
            <a:ext cx="964815" cy="914400"/>
            <a:chOff x="8179185" y="5943600"/>
            <a:chExt cx="964815" cy="914400"/>
          </a:xfrm>
        </p:grpSpPr>
        <p:sp>
          <p:nvSpPr>
            <p:cNvPr id="8" name="Octagon 7"/>
            <p:cNvSpPr/>
            <p:nvPr/>
          </p:nvSpPr>
          <p:spPr>
            <a:xfrm>
              <a:off x="8204392" y="5943600"/>
              <a:ext cx="914400" cy="914400"/>
            </a:xfrm>
            <a:prstGeom prst="octagon">
              <a:avLst/>
            </a:prstGeom>
            <a:solidFill>
              <a:srgbClr val="00B050"/>
            </a:solidFill>
            <a:ln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79185" y="6108413"/>
              <a:ext cx="96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USE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NOTES</a:t>
              </a:r>
              <a:endParaRPr lang="en-US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9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62467"/>
                <a:ext cx="9144000" cy="61630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For questions 11-15, use aluminum-25</a:t>
                </a:r>
              </a:p>
              <a:p>
                <a:pPr marL="744538" indent="-744538">
                  <a:buFont typeface="+mj-lt"/>
                  <a:buAutoNum type="arabicParenR" startAt="11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Is it stable with regard to the (n/p) ratio?  Explain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744538" indent="-744538">
                  <a:buClr>
                    <a:schemeClr val="bg1"/>
                  </a:buClr>
                  <a:buFont typeface="+mj-lt"/>
                  <a:buAutoNum type="arabicParenR" startAt="11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No. 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n/p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0.92, too low,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hould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be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1.11 (1.06-1.16)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744538" indent="-744538">
                  <a:buFont typeface="+mj-lt"/>
                  <a:buAutoNum type="arabicParenR" startAt="12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Is it stable with regard to odd/even N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en-US" sz="2400" b="1" baseline="-25000" dirty="0" err="1" smtClean="0">
                    <a:solidFill>
                      <a:schemeClr val="tx1"/>
                    </a:solidFill>
                  </a:rPr>
                  <a:t>n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?  Explain</a:t>
                </a:r>
              </a:p>
              <a:p>
                <a:pPr marL="744538" indent="-744538">
                  <a:buClr>
                    <a:schemeClr val="bg1"/>
                  </a:buClr>
                  <a:buFont typeface="+mj-lt"/>
                  <a:buAutoNum type="arabicParenR" startAt="12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Meh.  Both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is odd and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is even</a:t>
                </a:r>
              </a:p>
              <a:p>
                <a:pPr marL="744538" indent="-744538">
                  <a:buFont typeface="+mj-lt"/>
                  <a:buAutoNum type="arabicParenR" startAt="13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Is it stable with regard to Z?  Explain</a:t>
                </a:r>
              </a:p>
              <a:p>
                <a:pPr marL="744538" indent="-744538">
                  <a:buClr>
                    <a:schemeClr val="bg1"/>
                  </a:buClr>
                  <a:buFont typeface="+mj-lt"/>
                  <a:buAutoNum type="arabicParenR" startAt="13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Yes.  Z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≤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82</a:t>
                </a:r>
              </a:p>
              <a:p>
                <a:pPr marL="744538" indent="-744538">
                  <a:buFont typeface="+mj-lt"/>
                  <a:buAutoNum type="arabicParenR" startAt="14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type of decay path would be predicted?</a:t>
                </a:r>
              </a:p>
              <a:p>
                <a:pPr marL="744538" indent="-744538">
                  <a:buClr>
                    <a:schemeClr val="bg1"/>
                  </a:buClr>
                  <a:buFont typeface="+mj-lt"/>
                  <a:buAutoNum type="arabicParenR" startAt="14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beta plus decay</a:t>
                </a:r>
              </a:p>
              <a:p>
                <a:pPr marL="744538" indent="-744538">
                  <a:buFont typeface="+mj-lt"/>
                  <a:buAutoNum type="arabicParenR" startAt="15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Write the nuclear equation for beta plus decay</a:t>
                </a: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mr>
                    </m:m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Al     </a:t>
                </a:r>
                <a:r>
                  <a:rPr lang="en-US" sz="2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</m:t>
                          </m:r>
                        </m:e>
                      </m:mr>
                    </m:m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Mg 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62467"/>
                <a:ext cx="9144000" cy="6163047"/>
              </a:xfrm>
              <a:blipFill rotWithShape="0">
                <a:blip r:embed="rId2"/>
                <a:stretch>
                  <a:fillRect l="-1067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79185" y="5943600"/>
            <a:ext cx="964815" cy="914400"/>
            <a:chOff x="7371636" y="5007428"/>
            <a:chExt cx="964815" cy="914400"/>
          </a:xfrm>
        </p:grpSpPr>
        <p:sp>
          <p:nvSpPr>
            <p:cNvPr id="4" name="Octagon 3"/>
            <p:cNvSpPr/>
            <p:nvPr/>
          </p:nvSpPr>
          <p:spPr>
            <a:xfrm>
              <a:off x="7396843" y="5007428"/>
              <a:ext cx="914400" cy="914400"/>
            </a:xfrm>
            <a:prstGeom prst="octagon">
              <a:avLst/>
            </a:prstGeom>
            <a:solidFill>
              <a:srgbClr val="C00000"/>
            </a:solidFill>
            <a:ln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71636" y="5172241"/>
              <a:ext cx="96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STOP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NOTES</a:t>
              </a:r>
              <a:endParaRPr lang="en-US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2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262467"/>
                <a:ext cx="8778240" cy="6163047"/>
              </a:xfrm>
            </p:spPr>
            <p:txBody>
              <a:bodyPr>
                <a:normAutofit/>
              </a:bodyPr>
              <a:lstStyle/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16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Define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“nuclear binding energy"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16"/>
                </a:pPr>
                <a:r>
                  <a:rPr lang="en-US" sz="24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The energy required to split the nucleus of an atom into its component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parts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17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Chromium-53 has a half-life of 12 years.  How much of a 50 g sample remains after 30 years?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17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= (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)(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𝟑𝟎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𝒚𝒆𝒂𝒓𝒔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𝟏𝟐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𝒚𝒆𝒂𝒓𝒔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= 8.84 g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18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is an acceptable value for the (n/p) ratio?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18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Z = 10, 1.1;  Z = 30, 1.2;  Z =50, 1.3;  Z =70, 1.5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19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are the four major types of radioactivity?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19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alpha,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beta minus, beta plus, and gamma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20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Which type of radioactivity has the greatest penetrating power?</a:t>
                </a:r>
              </a:p>
              <a:p>
                <a:pPr marL="800100" indent="-800100">
                  <a:spcBef>
                    <a:spcPts val="600"/>
                  </a:spcBef>
                  <a:buClr>
                    <a:schemeClr val="bg1"/>
                  </a:buClr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gamma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arenR" startAt="10"/>
                </a:pPr>
                <a:endParaRPr lang="en-US" sz="1800" b="1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262467"/>
                <a:ext cx="8778240" cy="6163047"/>
              </a:xfrm>
              <a:blipFill rotWithShape="0">
                <a:blip r:embed="rId2"/>
                <a:stretch>
                  <a:fillRect l="-903" t="-692" r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79185" y="5943600"/>
            <a:ext cx="964815" cy="914400"/>
            <a:chOff x="7371636" y="5007428"/>
            <a:chExt cx="964815" cy="914400"/>
          </a:xfrm>
        </p:grpSpPr>
        <p:sp>
          <p:nvSpPr>
            <p:cNvPr id="4" name="Octagon 3"/>
            <p:cNvSpPr/>
            <p:nvPr/>
          </p:nvSpPr>
          <p:spPr>
            <a:xfrm>
              <a:off x="7396843" y="5007428"/>
              <a:ext cx="914400" cy="914400"/>
            </a:xfrm>
            <a:prstGeom prst="octagon">
              <a:avLst/>
            </a:prstGeom>
            <a:solidFill>
              <a:srgbClr val="C00000"/>
            </a:solidFill>
            <a:ln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71636" y="5172241"/>
              <a:ext cx="96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STOP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NOTES</a:t>
              </a:r>
              <a:endParaRPr lang="en-US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6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1440" y="262467"/>
                <a:ext cx="8961120" cy="61630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Pu  </a:t>
                </a:r>
                <a:r>
                  <a:rPr lang="en-US" sz="3600" b="1" dirty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cs typeface="Arial" pitchFamily="34" charset="0"/>
                  </a:rPr>
                  <a:t>   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+ 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</m:mr>
                    </m:m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cs typeface="Arial" pitchFamily="34" charset="0"/>
                  </a:rPr>
                  <a:t>Y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cs typeface="Arial" pitchFamily="34" charset="0"/>
                  </a:rPr>
                  <a:t>7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cs typeface="Arial" pitchFamily="34" charset="0"/>
                  </a:rPr>
                  <a:t>n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744538" indent="-744538">
                  <a:spcBef>
                    <a:spcPts val="1800"/>
                  </a:spcBef>
                  <a:buFont typeface="+mj-lt"/>
                  <a:buAutoNum type="arabicParenR" startAt="21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What is X?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1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𝟏𝟑𝟗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𝟓𝟓</m:t>
                          </m:r>
                        </m:e>
                      </m:mr>
                    </m:m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𝐂𝐬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     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22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kind of reaction is this</a:t>
                </a:r>
                <a:r>
                  <a:rPr lang="en-US" sz="2800" b="1" dirty="0" smtClean="0">
                    <a:solidFill>
                      <a:schemeClr val="tx1"/>
                    </a:solidFill>
                    <a:ea typeface="MS Mincho"/>
                    <a:cs typeface="Times New Roman"/>
                  </a:rPr>
                  <a:t>?</a:t>
                </a:r>
                <a:endParaRPr lang="en-US" sz="2400" b="1" dirty="0" smtClean="0"/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2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nuclear fission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23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Why does plutonium-242 undergo fission &amp; not fusion?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3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Mass number is greater than 60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24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Evaluate the stability of X.</a:t>
                </a: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4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n/p = 1.53,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o/e,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Z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≤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82</a:t>
                </a:r>
              </a:p>
              <a:p>
                <a:pPr marL="744538" indent="-744538">
                  <a:spcBef>
                    <a:spcPts val="600"/>
                  </a:spcBef>
                  <a:buFont typeface="+mj-lt"/>
                  <a:buAutoNum type="arabicParenR" startAt="25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Write the decay reaction for X.</a:t>
                </a:r>
                <a:endParaRPr lang="en-US" sz="2400" b="1" dirty="0"/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5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𝟏𝟑𝟗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𝟓𝟓</m:t>
                          </m:r>
                        </m:e>
                      </m:mr>
                    </m:m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Cs  </a:t>
                </a:r>
                <a:r>
                  <a:rPr lang="en-US" sz="36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𝟏𝟑𝟗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𝟓𝟔</m:t>
                          </m:r>
                        </m:e>
                      </m:mr>
                    </m:m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𝐁𝐚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  + 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endParaRPr lang="en-US" sz="18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744538" indent="-744538">
                  <a:spcBef>
                    <a:spcPts val="600"/>
                  </a:spcBef>
                  <a:buClr>
                    <a:schemeClr val="bg1"/>
                  </a:buClr>
                  <a:buFont typeface="+mj-lt"/>
                  <a:buAutoNum type="arabicParenR" startAt="25"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n   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𝟐𝟒𝟐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𝟗𝟒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Pu  </a:t>
                </a:r>
                <a:r>
                  <a:rPr lang="en-US" sz="36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𝟓𝟓</m:t>
                          </m:r>
                        </m:e>
                      </m:mr>
                    </m:m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𝐂𝐬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  + 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𝟗𝟕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𝟑𝟗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Arial" pitchFamily="34" charset="0"/>
                  </a:rPr>
                  <a:t>7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  <m:m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800100" indent="-800100">
                  <a:spcBef>
                    <a:spcPts val="600"/>
                  </a:spcBef>
                  <a:buClr>
                    <a:schemeClr val="bg1"/>
                  </a:buClr>
                </a:pPr>
                <a:endParaRPr lang="en-US" sz="1800" b="1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262467"/>
                <a:ext cx="8961120" cy="6163047"/>
              </a:xfrm>
              <a:blipFill rotWithShape="0">
                <a:blip r:embed="rId2"/>
                <a:stretch>
                  <a:fillRect l="-884" t="-1780" r="-884" b="-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79185" y="5943600"/>
            <a:ext cx="964815" cy="914400"/>
            <a:chOff x="7371636" y="5007428"/>
            <a:chExt cx="964815" cy="914400"/>
          </a:xfrm>
        </p:grpSpPr>
        <p:sp>
          <p:nvSpPr>
            <p:cNvPr id="4" name="Octagon 3"/>
            <p:cNvSpPr/>
            <p:nvPr/>
          </p:nvSpPr>
          <p:spPr>
            <a:xfrm>
              <a:off x="7396843" y="5007428"/>
              <a:ext cx="914400" cy="914400"/>
            </a:xfrm>
            <a:prstGeom prst="octagon">
              <a:avLst/>
            </a:prstGeom>
            <a:solidFill>
              <a:srgbClr val="C00000"/>
            </a:solidFill>
            <a:ln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71636" y="5172241"/>
              <a:ext cx="96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STOP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NOTES</a:t>
              </a:r>
              <a:endParaRPr lang="en-US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5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1440" y="262467"/>
                <a:ext cx="8961120" cy="6163047"/>
              </a:xfrm>
            </p:spPr>
            <p:txBody>
              <a:bodyPr>
                <a:normAutofit/>
              </a:bodyPr>
              <a:lstStyle/>
              <a:p>
                <a:pPr marL="628650" indent="-628650">
                  <a:buFont typeface="+mj-lt"/>
                  <a:buAutoNum type="arabicParenR" startAt="26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is the difference between chemical and nuclear reactions</a:t>
                </a:r>
                <a:r>
                  <a:rPr lang="en-US" sz="2400" b="1" dirty="0" smtClean="0"/>
                  <a:t>?</a:t>
                </a:r>
                <a:endParaRPr lang="en-US" sz="2400" b="1" dirty="0"/>
              </a:p>
              <a:p>
                <a:pPr marL="628650" indent="-628650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26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Chemical reactions cause changes to electron sharing, while nuclear reactions cause changes to the nucleus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628650" indent="-628650">
                  <a:buFont typeface="+mj-lt"/>
                  <a:buAutoNum type="arabicParenR" startAt="27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type of reaction is this:</a:t>
                </a:r>
                <a:r>
                  <a:rPr lang="en-US" sz="20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mr>
                    </m:m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cs typeface="Arial" pitchFamily="34" charset="0"/>
                  </a:rPr>
                  <a:t>Be </a:t>
                </a:r>
                <a:r>
                  <a:rPr lang="en-US" sz="2000" b="1" dirty="0" smtClean="0">
                    <a:solidFill>
                      <a:schemeClr val="tx1"/>
                    </a:solidFill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mr>
                      <m:m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mr>
                    </m:m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B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Wingdings 3" pitchFamily="18" charset="2"/>
                  </a:rPr>
                  <a:t>ª</a:t>
                </a:r>
                <a:r>
                  <a:rPr lang="en-US" sz="2000" b="1" dirty="0">
                    <a:solidFill>
                      <a:schemeClr val="tx1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𝟏𝟖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</m:mr>
                    </m:m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cs typeface="Arial" pitchFamily="34" charset="0"/>
                  </a:rPr>
                  <a:t>F</a:t>
                </a:r>
                <a:r>
                  <a:rPr lang="en-US" sz="2000" b="1" dirty="0">
                    <a:solidFill>
                      <a:schemeClr val="tx1"/>
                    </a:solidFill>
                    <a:cs typeface="Arial" pitchFamily="34" charset="0"/>
                  </a:rPr>
                  <a:t>   + 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ymbol" panose="05050102010706020507" pitchFamily="18" charset="2"/>
                    <a:cs typeface="Arial" pitchFamily="34" charset="0"/>
                  </a:rPr>
                  <a:t>g</a:t>
                </a:r>
                <a:endParaRPr lang="en-US" sz="28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marL="628650" indent="-628650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27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nuclear fusion</a:t>
                </a:r>
              </a:p>
              <a:p>
                <a:pPr marL="628650" indent="-628650">
                  <a:buFont typeface="+mj-lt"/>
                  <a:buAutoNum type="arabicParenR" startAt="28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do you call region B?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628650" indent="-628650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23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the band of stability</a:t>
                </a:r>
              </a:p>
              <a:p>
                <a:pPr marL="628650" indent="-628650">
                  <a:buFont typeface="+mj-lt"/>
                  <a:buAutoNum type="arabicParenR" startAt="29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What decay is favored in region A?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628650" indent="-628650">
                  <a:spcBef>
                    <a:spcPts val="0"/>
                  </a:spcBef>
                  <a:buClr>
                    <a:schemeClr val="bg1"/>
                  </a:buClr>
                  <a:buFont typeface="+mj-lt"/>
                  <a:buAutoNum type="arabicParenR" startAt="24"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beta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minus decay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628650" indent="-628650">
                  <a:buFont typeface="+mj-lt"/>
                  <a:buAutoNum type="arabicParenR" startAt="30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Why is it favored?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628650" indent="-628650">
                  <a:spcBef>
                    <a:spcPts val="0"/>
                  </a:spcBef>
                  <a:buClr>
                    <a:schemeClr val="bg1"/>
                  </a:buClr>
                </a:pP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region A has high (n/p) ratio </a:t>
                </a:r>
              </a:p>
              <a:p>
                <a:pPr marL="628650" indent="-628650">
                  <a:spcBef>
                    <a:spcPts val="0"/>
                  </a:spcBef>
                  <a:buClr>
                    <a:schemeClr val="bg1"/>
                  </a:buClr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MS Mincho"/>
                    <a:cs typeface="Times New Roman"/>
                  </a:rPr>
                  <a:t>b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MS Mincho"/>
                    <a:cs typeface="Times New Roman"/>
                  </a:rPr>
                  <a:t>-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MS Mincho"/>
                    <a:cs typeface="Times New Roman"/>
                  </a:rPr>
                  <a:t>decay decreases the (n/p) ratio</a:t>
                </a:r>
                <a:endParaRPr lang="en-US" sz="1800" b="1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262467"/>
                <a:ext cx="8961120" cy="6163047"/>
              </a:xfrm>
              <a:blipFill rotWithShape="0">
                <a:blip r:embed="rId2"/>
                <a:stretch>
                  <a:fillRect l="-884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79185" y="5943600"/>
            <a:ext cx="964815" cy="914400"/>
            <a:chOff x="7371636" y="5007428"/>
            <a:chExt cx="964815" cy="914400"/>
          </a:xfrm>
        </p:grpSpPr>
        <p:sp>
          <p:nvSpPr>
            <p:cNvPr id="4" name="Octagon 3"/>
            <p:cNvSpPr/>
            <p:nvPr/>
          </p:nvSpPr>
          <p:spPr>
            <a:xfrm>
              <a:off x="7396843" y="5007428"/>
              <a:ext cx="914400" cy="914400"/>
            </a:xfrm>
            <a:prstGeom prst="octagon">
              <a:avLst/>
            </a:prstGeom>
            <a:solidFill>
              <a:srgbClr val="C00000"/>
            </a:solidFill>
            <a:ln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71636" y="5172241"/>
              <a:ext cx="96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STOP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NOTES</a:t>
              </a:r>
              <a:endParaRPr lang="en-US" sz="16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5" t="36389" r="15862" b="44027"/>
          <a:stretch/>
        </p:blipFill>
        <p:spPr bwMode="auto">
          <a:xfrm>
            <a:off x="5934074" y="2762250"/>
            <a:ext cx="320202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9768"/>
            <a:ext cx="9144000" cy="2163097"/>
          </a:xfrm>
        </p:spPr>
        <p:txBody>
          <a:bodyPr/>
          <a:lstStyle/>
          <a:p>
            <a:pPr marL="569913" indent="-569913" algn="just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31)	An </a:t>
            </a:r>
            <a:r>
              <a:rPr lang="en-US" sz="2400" b="1" dirty="0">
                <a:solidFill>
                  <a:schemeClr val="tx1"/>
                </a:solidFill>
              </a:rPr>
              <a:t>alpha particle collides with uranium-235 resulting in a fission reaction that produces cadmium-127, technetium-104, two alpha particles and another unidentified particle.  Write a balance nuclear equation for this transformation which identifies the unidentified particle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402" y="2762865"/>
                <a:ext cx="8999195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He   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𝟐𝟑𝟓</m:t>
                          </m:r>
                        </m:e>
                      </m:mr>
                      <m:m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𝟗𝟐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U  </a:t>
                </a:r>
                <a:r>
                  <a:rPr lang="en-US" sz="4400" b="1" dirty="0">
                    <a:solidFill>
                      <a:srgbClr val="FF0000"/>
                    </a:solidFill>
                    <a:latin typeface="Wingdings 3" pitchFamily="18" charset="2"/>
                  </a:rPr>
                  <a:t>ª</a:t>
                </a:r>
                <a:r>
                  <a:rPr lang="en-US" sz="4000" b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𝟏𝟐𝟕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𝟒𝟖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Cd   </a:t>
                </a:r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+ 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𝟏𝟎𝟒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𝟒𝟑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 Tc 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cs typeface="Arial" pitchFamily="34" charset="0"/>
                  </a:rPr>
                  <a:t>He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+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cs typeface="Arial" pitchFamily="34" charset="0"/>
                  </a:rPr>
                  <a:t>e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" y="2762865"/>
                <a:ext cx="8999195" cy="819583"/>
              </a:xfrm>
              <a:prstGeom prst="rect">
                <a:avLst/>
              </a:prstGeom>
              <a:blipFill rotWithShape="0">
                <a:blip r:embed="rId2"/>
                <a:stretch>
                  <a:fillRect t="-20000" r="-1084" b="-2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8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422</Words>
  <Application>Microsoft Office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MS Mincho</vt:lpstr>
      <vt:lpstr>Symbol</vt:lpstr>
      <vt:lpstr>Times New Roman</vt:lpstr>
      <vt:lpstr>Wingdings</vt:lpstr>
      <vt:lpstr>Wingdings 3</vt:lpstr>
      <vt:lpstr>Office Theme</vt:lpstr>
      <vt:lpstr>Do Now</vt:lpstr>
      <vt:lpstr>Cold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141</cp:revision>
  <cp:lastPrinted>2014-03-16T16:52:49Z</cp:lastPrinted>
  <dcterms:created xsi:type="dcterms:W3CDTF">2012-09-15T16:31:25Z</dcterms:created>
  <dcterms:modified xsi:type="dcterms:W3CDTF">2020-01-13T00:48:51Z</dcterms:modified>
</cp:coreProperties>
</file>