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46" r:id="rId2"/>
    <p:sldId id="447" r:id="rId3"/>
    <p:sldId id="448" r:id="rId4"/>
    <p:sldId id="449" r:id="rId5"/>
  </p:sldIdLst>
  <p:sldSz cx="6858000" cy="9144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25" autoAdjust="0"/>
    <p:restoredTop sz="92581" autoAdjust="0"/>
  </p:normalViewPr>
  <p:slideViewPr>
    <p:cSldViewPr snapToGrid="0">
      <p:cViewPr varScale="1">
        <p:scale>
          <a:sx n="62" d="100"/>
          <a:sy n="62" d="100"/>
        </p:scale>
        <p:origin x="2664" y="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4208" tIns="47104" rIns="94208" bIns="471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5" y="0"/>
            <a:ext cx="3077739" cy="469424"/>
          </a:xfrm>
          <a:prstGeom prst="rect">
            <a:avLst/>
          </a:prstGeom>
        </p:spPr>
        <p:txBody>
          <a:bodyPr vert="horz" lIns="94208" tIns="47104" rIns="94208" bIns="47104" rtlCol="0"/>
          <a:lstStyle>
            <a:lvl1pPr algn="r">
              <a:defRPr sz="1200"/>
            </a:lvl1pPr>
          </a:lstStyle>
          <a:p>
            <a:fld id="{169CBA31-FBA6-4B3A-ADEC-DB1447EE8D3B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0438" y="704850"/>
            <a:ext cx="264160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08" tIns="47104" rIns="94208" bIns="4710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08" tIns="47104" rIns="94208" bIns="4710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2"/>
            <a:ext cx="3077739" cy="469424"/>
          </a:xfrm>
          <a:prstGeom prst="rect">
            <a:avLst/>
          </a:prstGeom>
        </p:spPr>
        <p:txBody>
          <a:bodyPr vert="horz" lIns="94208" tIns="47104" rIns="94208" bIns="471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5" y="8917422"/>
            <a:ext cx="3077739" cy="469424"/>
          </a:xfrm>
          <a:prstGeom prst="rect">
            <a:avLst/>
          </a:prstGeom>
        </p:spPr>
        <p:txBody>
          <a:bodyPr vert="horz" lIns="94208" tIns="47104" rIns="94208" bIns="47104" rtlCol="0" anchor="b"/>
          <a:lstStyle>
            <a:lvl1pPr algn="r">
              <a:defRPr sz="1200"/>
            </a:lvl1pPr>
          </a:lstStyle>
          <a:p>
            <a:fld id="{456893B1-E79D-408E-AFE0-A9919F43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6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 marL="630238" indent="-227013">
              <a:spcBef>
                <a:spcPts val="300"/>
              </a:spcBef>
              <a:defRPr sz="2400"/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/>
            </a:lvl3pPr>
            <a:lvl4pPr marL="1254125" indent="-234950" defTabSz="1087438">
              <a:spcBef>
                <a:spcPts val="0"/>
              </a:spcBef>
              <a:defRPr sz="1800"/>
            </a:lvl4pPr>
            <a:lvl5pPr marL="1600200" indent="-220663">
              <a:spcBef>
                <a:spcPts val="0"/>
              </a:spcBef>
              <a:defRPr sz="1800" i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84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76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4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6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" y="366184"/>
            <a:ext cx="6583680" cy="975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" y="1729947"/>
            <a:ext cx="6583680" cy="6837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60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Wingdings" pitchFamily="2" charset="2"/>
        <a:buChar char="Ø"/>
        <a:defRPr sz="3200" kern="1200" baseline="0">
          <a:solidFill>
            <a:schemeClr val="accent1">
              <a:lumMod val="75000"/>
            </a:schemeClr>
          </a:solidFill>
          <a:latin typeface="Arial" pitchFamily="34" charset="0"/>
          <a:ea typeface="+mn-ea"/>
          <a:cs typeface="+mn-cs"/>
        </a:defRPr>
      </a:lvl1pPr>
      <a:lvl2pPr marL="631825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24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defTabSz="914400" rtl="0" eaLnBrk="1" latinLnBrk="0" hangingPunct="1">
        <a:spcBef>
          <a:spcPts val="0"/>
        </a:spcBef>
        <a:buFont typeface="Arial" pitchFamily="34" charset="0"/>
        <a:buChar char="»"/>
        <a:tabLst/>
        <a:defRPr sz="20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 txBox="1">
            <a:spLocks/>
          </p:cNvSpPr>
          <p:nvPr/>
        </p:nvSpPr>
        <p:spPr>
          <a:xfrm>
            <a:off x="0" y="0"/>
            <a:ext cx="3901440" cy="63304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0336 - Practice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Nuclear </a:t>
            </a:r>
            <a:r>
              <a:rPr lang="en-US" sz="1600" dirty="0" smtClean="0">
                <a:solidFill>
                  <a:schemeClr val="tx1"/>
                </a:solidFill>
              </a:rPr>
              <a:t>Fission &amp; Fusion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Content Placeholder 3"/>
          <p:cNvSpPr>
            <a:spLocks noGrp="1"/>
          </p:cNvSpPr>
          <p:nvPr>
            <p:ph idx="1"/>
          </p:nvPr>
        </p:nvSpPr>
        <p:spPr>
          <a:xfrm>
            <a:off x="0" y="1311276"/>
            <a:ext cx="6675120" cy="7261224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5400"/>
              </a:spcBef>
              <a:buFont typeface="+mj-lt"/>
              <a:buAutoNum type="arabicParenR"/>
            </a:pPr>
            <a:r>
              <a:rPr lang="en-US" sz="1100" b="1" dirty="0" smtClean="0">
                <a:solidFill>
                  <a:schemeClr val="tx1"/>
                </a:solidFill>
              </a:rPr>
              <a:t>Rutherford bombarded nitrogen-14 with an alpha particle to produce oxygen-17 and another atom.  Write a balanced nuclear equation.</a:t>
            </a:r>
          </a:p>
          <a:p>
            <a:pPr marL="342900" indent="-342900">
              <a:spcBef>
                <a:spcPts val="5400"/>
              </a:spcBef>
              <a:buFont typeface="+mj-lt"/>
              <a:buAutoNum type="arabicParenR"/>
            </a:pPr>
            <a:r>
              <a:rPr lang="en-US" sz="1100" b="1" dirty="0" smtClean="0">
                <a:solidFill>
                  <a:schemeClr val="tx1"/>
                </a:solidFill>
              </a:rPr>
              <a:t>Neutron bombardment of uranium-235 produced tellurium-137, two neutrons and one other atom.  Write a balanced nuclear equation.</a:t>
            </a:r>
          </a:p>
          <a:p>
            <a:pPr marL="342900" indent="-342900">
              <a:spcBef>
                <a:spcPts val="5400"/>
              </a:spcBef>
              <a:buFont typeface="+mj-lt"/>
              <a:buAutoNum type="arabicParenR"/>
            </a:pPr>
            <a:r>
              <a:rPr lang="en-US" sz="1100" b="1" dirty="0">
                <a:solidFill>
                  <a:schemeClr val="tx1"/>
                </a:solidFill>
              </a:rPr>
              <a:t>Two carbon-12 atoms fuse together to produce a different element and hydrogen-1.  Write a balanced fusion equation.</a:t>
            </a:r>
          </a:p>
          <a:p>
            <a:pPr marL="342900" indent="-342900">
              <a:spcBef>
                <a:spcPts val="5400"/>
              </a:spcBef>
              <a:buFont typeface="+mj-lt"/>
              <a:buAutoNum type="arabicParenR"/>
            </a:pPr>
            <a:r>
              <a:rPr lang="en-US" sz="1100" b="1" dirty="0" smtClean="0">
                <a:solidFill>
                  <a:schemeClr val="tx1"/>
                </a:solidFill>
              </a:rPr>
              <a:t>Bombardment of an atom with alpha particles produces astatine-211 and two neutrons.  Write a balanced nuclear equation.</a:t>
            </a:r>
          </a:p>
          <a:p>
            <a:pPr marL="342900" indent="-342900">
              <a:spcBef>
                <a:spcPts val="5400"/>
              </a:spcBef>
              <a:buFont typeface="+mj-lt"/>
              <a:buAutoNum type="arabicParenR"/>
            </a:pPr>
            <a:r>
              <a:rPr lang="en-US" sz="1100" b="1" dirty="0" smtClean="0">
                <a:solidFill>
                  <a:schemeClr val="tx1"/>
                </a:solidFill>
              </a:rPr>
              <a:t>Carbon-12 and gamma photons are produced when helium-4 fuses with another atom.  Write a balanced fusion equation.</a:t>
            </a:r>
          </a:p>
          <a:p>
            <a:pPr marL="342900" indent="-342900">
              <a:spcBef>
                <a:spcPts val="5400"/>
              </a:spcBef>
              <a:buFont typeface="+mj-lt"/>
              <a:buAutoNum type="arabicParenR"/>
            </a:pPr>
            <a:r>
              <a:rPr lang="en-US" sz="1100" b="1" dirty="0" smtClean="0">
                <a:solidFill>
                  <a:schemeClr val="tx1"/>
                </a:solidFill>
              </a:rPr>
              <a:t>Write the balanced equation for the decay of silicon-26 to produce a positron and another atom.</a:t>
            </a:r>
          </a:p>
          <a:p>
            <a:pPr marL="342900" indent="-342900">
              <a:spcBef>
                <a:spcPts val="5400"/>
              </a:spcBef>
              <a:buFont typeface="+mj-lt"/>
              <a:buAutoNum type="arabicParenR"/>
            </a:pPr>
            <a:r>
              <a:rPr lang="en-US" sz="1100" b="1" dirty="0" smtClean="0">
                <a:solidFill>
                  <a:schemeClr val="tx1"/>
                </a:solidFill>
              </a:rPr>
              <a:t>Lawrencium-258 is produced by the fusion of californium-250 with another atom.  Two neutrons are also produced.  Write a balanced fusion equation.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419600" y="0"/>
            <a:ext cx="2438400" cy="729557"/>
            <a:chOff x="4419600" y="0"/>
            <a:chExt cx="2438400" cy="729557"/>
          </a:xfrm>
        </p:grpSpPr>
        <p:sp>
          <p:nvSpPr>
            <p:cNvPr id="32" name="TextBox 31"/>
            <p:cNvSpPr txBox="1"/>
            <p:nvPr/>
          </p:nvSpPr>
          <p:spPr>
            <a:xfrm>
              <a:off x="4419600" y="0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u="sng" dirty="0" smtClean="0"/>
                <a:t>Name</a:t>
              </a:r>
              <a:endParaRPr lang="en-US" sz="1400" u="sng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41848" y="363797"/>
              <a:ext cx="1216152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u="sng" dirty="0" smtClean="0"/>
                <a:t>Period</a:t>
              </a:r>
              <a:endParaRPr lang="en-US" sz="1400" u="sng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419600" y="363797"/>
              <a:ext cx="1216152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u="sng" dirty="0" smtClean="0"/>
                <a:t>Date</a:t>
              </a:r>
              <a:endParaRPr lang="en-US" sz="1400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328088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3"/>
          <p:cNvSpPr>
            <a:spLocks noGrp="1"/>
          </p:cNvSpPr>
          <p:nvPr>
            <p:ph idx="1"/>
          </p:nvPr>
        </p:nvSpPr>
        <p:spPr>
          <a:xfrm>
            <a:off x="0" y="596900"/>
            <a:ext cx="6583680" cy="8394700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5400"/>
              </a:spcBef>
              <a:buFont typeface="+mj-lt"/>
              <a:buAutoNum type="arabicParenR" startAt="8"/>
            </a:pPr>
            <a:r>
              <a:rPr lang="en-US" sz="1100" b="1" dirty="0" smtClean="0">
                <a:solidFill>
                  <a:schemeClr val="tx1"/>
                </a:solidFill>
              </a:rPr>
              <a:t>Aluminum-27 suffers bombardment with alpha particles to produce another atom and a neutron.  That other atom then undergoes positron decay.  Write these two nuclear equations.</a:t>
            </a:r>
          </a:p>
          <a:p>
            <a:pPr marL="342900" indent="-342900">
              <a:spcBef>
                <a:spcPts val="10200"/>
              </a:spcBef>
              <a:buFont typeface="+mj-lt"/>
              <a:buAutoNum type="arabicParenR" startAt="8"/>
            </a:pPr>
            <a:r>
              <a:rPr lang="en-US" sz="1100" b="1" dirty="0">
                <a:solidFill>
                  <a:schemeClr val="tx1"/>
                </a:solidFill>
              </a:rPr>
              <a:t>Bombardment of uranium-235 with a neutron produces two daughters and more neutrons.  Parts a-c show two products while the last one is missing.  Write a balanced nuclear equation and identify the missing product.</a:t>
            </a:r>
          </a:p>
          <a:p>
            <a:pPr marL="627063" lvl="1" indent="-342900">
              <a:spcBef>
                <a:spcPts val="1200"/>
              </a:spcBef>
              <a:buFont typeface="+mj-lt"/>
              <a:buAutoNum type="alphaLcPeriod"/>
            </a:pPr>
            <a:r>
              <a:rPr lang="en-US" sz="1100" b="1" dirty="0" smtClean="0"/>
              <a:t>lanthanum-145 and bromine-88</a:t>
            </a:r>
          </a:p>
          <a:p>
            <a:pPr marL="627063" lvl="1" indent="-342900">
              <a:spcBef>
                <a:spcPts val="7200"/>
              </a:spcBef>
              <a:buFont typeface="+mj-lt"/>
              <a:buAutoNum type="alphaLcPeriod"/>
            </a:pPr>
            <a:r>
              <a:rPr lang="en-US" sz="1100" b="1" dirty="0" smtClean="0"/>
              <a:t>zinc-72 and four neutrons</a:t>
            </a:r>
          </a:p>
          <a:p>
            <a:pPr marL="627063" lvl="1" indent="-342900">
              <a:spcBef>
                <a:spcPts val="7200"/>
              </a:spcBef>
              <a:buFont typeface="+mj-lt"/>
              <a:buAutoNum type="alphaLcPeriod"/>
            </a:pPr>
            <a:r>
              <a:rPr lang="en-US" sz="1100" b="1" dirty="0" smtClean="0">
                <a:solidFill>
                  <a:schemeClr val="tx1"/>
                </a:solidFill>
              </a:rPr>
              <a:t>iodine-131 and sixteen neutrons</a:t>
            </a:r>
          </a:p>
          <a:p>
            <a:pPr marL="342900" indent="-342900">
              <a:spcBef>
                <a:spcPts val="7800"/>
              </a:spcBef>
              <a:buFont typeface="+mj-lt"/>
              <a:buAutoNum type="arabicParenR" startAt="8"/>
            </a:pPr>
            <a:r>
              <a:rPr lang="en-US" sz="1100" b="1" dirty="0" smtClean="0">
                <a:solidFill>
                  <a:schemeClr val="tx1"/>
                </a:solidFill>
              </a:rPr>
              <a:t>Polonium-210 undergoes a 4-step decay that start with two alpha decays, followed by one beta decay and ending with one alpha decay.  Write a </a:t>
            </a:r>
            <a:r>
              <a:rPr lang="en-US" sz="1100" b="1" u="sng" dirty="0" smtClean="0">
                <a:solidFill>
                  <a:schemeClr val="tx1"/>
                </a:solidFill>
              </a:rPr>
              <a:t>single</a:t>
            </a:r>
            <a:r>
              <a:rPr lang="en-US" sz="1100" b="1" dirty="0" smtClean="0">
                <a:solidFill>
                  <a:schemeClr val="tx1"/>
                </a:solidFill>
              </a:rPr>
              <a:t> nuclear reaction that summarizes this decay and identifies the major product.</a:t>
            </a:r>
            <a:endParaRPr lang="en-US" sz="7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6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4419600" y="0"/>
            <a:ext cx="2438400" cy="729557"/>
            <a:chOff x="4419600" y="0"/>
            <a:chExt cx="2438400" cy="729557"/>
          </a:xfrm>
        </p:grpSpPr>
        <p:sp>
          <p:nvSpPr>
            <p:cNvPr id="32" name="TextBox 31"/>
            <p:cNvSpPr txBox="1"/>
            <p:nvPr/>
          </p:nvSpPr>
          <p:spPr>
            <a:xfrm>
              <a:off x="4419600" y="0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u="sng" dirty="0" smtClean="0"/>
                <a:t>Name</a:t>
              </a:r>
              <a:endParaRPr lang="en-US" sz="1400" u="sng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19600" y="363797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u="sng" dirty="0" smtClean="0"/>
                <a:t>Date</a:t>
              </a:r>
              <a:endParaRPr lang="en-US" sz="1400" u="sng" dirty="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4914900" y="0"/>
            <a:ext cx="1943100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ANSWERS</a:t>
            </a:r>
            <a:endParaRPr lang="en-US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1" name="Content Placeholder 3"/>
          <p:cNvSpPr>
            <a:spLocks noGrp="1"/>
          </p:cNvSpPr>
          <p:nvPr>
            <p:ph idx="1"/>
          </p:nvPr>
        </p:nvSpPr>
        <p:spPr>
          <a:xfrm>
            <a:off x="137160" y="1311276"/>
            <a:ext cx="6583680" cy="7261224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5400"/>
              </a:spcBef>
              <a:buFont typeface="+mj-lt"/>
              <a:buAutoNum type="arabicParenR"/>
            </a:pPr>
            <a:r>
              <a:rPr lang="en-US" sz="1100" b="1" dirty="0" smtClean="0">
                <a:solidFill>
                  <a:schemeClr val="tx1"/>
                </a:solidFill>
              </a:rPr>
              <a:t>Rutherford bombarded nitrogen-14 with an alpha particle to produce oxygen-17 and another atom.  Write a balanced nuclear equation.</a:t>
            </a:r>
          </a:p>
          <a:p>
            <a:pPr marL="342900" indent="-342900">
              <a:spcBef>
                <a:spcPts val="5400"/>
              </a:spcBef>
              <a:buFont typeface="+mj-lt"/>
              <a:buAutoNum type="arabicParenR"/>
            </a:pPr>
            <a:r>
              <a:rPr lang="en-US" sz="1100" b="1" dirty="0" smtClean="0">
                <a:solidFill>
                  <a:schemeClr val="tx1"/>
                </a:solidFill>
              </a:rPr>
              <a:t>Neutron bombardment of uranium-235 produced tellurium-137, two neutrons and one other atom.  Write a balanced nuclear equation.</a:t>
            </a:r>
          </a:p>
          <a:p>
            <a:pPr marL="342900" indent="-342900">
              <a:spcBef>
                <a:spcPts val="5400"/>
              </a:spcBef>
              <a:buFont typeface="+mj-lt"/>
              <a:buAutoNum type="arabicParenR"/>
            </a:pPr>
            <a:r>
              <a:rPr lang="en-US" sz="1100" b="1" dirty="0" smtClean="0">
                <a:solidFill>
                  <a:schemeClr val="tx1"/>
                </a:solidFill>
              </a:rPr>
              <a:t>Two carbon-12 atoms fuse together to produce a different element and hydrogen-1.  Write a balanced fusion equation.</a:t>
            </a:r>
          </a:p>
          <a:p>
            <a:pPr marL="342900" indent="-342900">
              <a:spcBef>
                <a:spcPts val="5400"/>
              </a:spcBef>
              <a:buFont typeface="+mj-lt"/>
              <a:buAutoNum type="arabicParenR"/>
            </a:pPr>
            <a:r>
              <a:rPr lang="en-US" sz="1100" b="1" dirty="0" smtClean="0">
                <a:solidFill>
                  <a:schemeClr val="tx1"/>
                </a:solidFill>
              </a:rPr>
              <a:t>Bombardment of an atom with alpha particles produces astatine-211 and two neutrons.  Write a balanced nuclear equation.</a:t>
            </a:r>
          </a:p>
          <a:p>
            <a:pPr marL="342900" indent="-342900">
              <a:spcBef>
                <a:spcPts val="5400"/>
              </a:spcBef>
              <a:buFont typeface="+mj-lt"/>
              <a:buAutoNum type="arabicParenR"/>
            </a:pPr>
            <a:r>
              <a:rPr lang="en-US" sz="1100" b="1" dirty="0" smtClean="0">
                <a:solidFill>
                  <a:schemeClr val="tx1"/>
                </a:solidFill>
              </a:rPr>
              <a:t>Carbon-12 and gamma photons are produced when helium-4 fuses with another atom.  Write a balanced fusion equation.</a:t>
            </a:r>
          </a:p>
          <a:p>
            <a:pPr marL="342900" indent="-342900">
              <a:spcBef>
                <a:spcPts val="5400"/>
              </a:spcBef>
              <a:buFont typeface="+mj-lt"/>
              <a:buAutoNum type="arabicParenR"/>
            </a:pPr>
            <a:r>
              <a:rPr lang="en-US" sz="1100" b="1" dirty="0" smtClean="0">
                <a:solidFill>
                  <a:schemeClr val="tx1"/>
                </a:solidFill>
              </a:rPr>
              <a:t>Write the balanced equation for the decay of silicon-26 to produce a positron and another atom.</a:t>
            </a:r>
          </a:p>
          <a:p>
            <a:pPr marL="342900" indent="-342900">
              <a:spcBef>
                <a:spcPts val="5400"/>
              </a:spcBef>
              <a:buFont typeface="+mj-lt"/>
              <a:buAutoNum type="arabicParenR"/>
            </a:pPr>
            <a:r>
              <a:rPr lang="en-US" sz="1100" b="1" dirty="0" smtClean="0">
                <a:solidFill>
                  <a:schemeClr val="tx1"/>
                </a:solidFill>
              </a:rPr>
              <a:t>Lawrencium-258 is produced by the fusion of californium-250 with another atom.  Two neutrons are also produces.  Write a balanced fusion equation.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180100" y="1800456"/>
                <a:ext cx="2497800" cy="4003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𝟏𝟒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𝟕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N</a:t>
                </a:r>
                <a:r>
                  <a:rPr lang="en-US" sz="1400" b="1" dirty="0">
                    <a:solidFill>
                      <a:srgbClr val="FF0000"/>
                    </a:solidFill>
                    <a:cs typeface="Arial" pitchFamily="34" charset="0"/>
                  </a:rPr>
                  <a:t>   +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</a:rPr>
                  <a:t>He  </a:t>
                </a:r>
                <a:r>
                  <a:rPr lang="en-US" sz="2000" b="1" dirty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b="1" dirty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𝟏𝟕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O</a:t>
                </a:r>
                <a:r>
                  <a:rPr lang="en-US" sz="1400" b="1" dirty="0">
                    <a:solidFill>
                      <a:srgbClr val="FF0000"/>
                    </a:solidFill>
                    <a:cs typeface="Arial" pitchFamily="34" charset="0"/>
                  </a:rPr>
                  <a:t>   +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H</a:t>
                </a:r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0100" y="1800456"/>
                <a:ext cx="2497800" cy="400302"/>
              </a:xfrm>
              <a:prstGeom prst="rect">
                <a:avLst/>
              </a:prstGeom>
              <a:blipFill rotWithShape="1">
                <a:blip r:embed="rId2"/>
                <a:stretch>
                  <a:fillRect t="-15152"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819970" y="2825039"/>
                <a:ext cx="3218060" cy="4040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</m:m>
                  </m:oMath>
                </a14:m>
                <a:r>
                  <a:rPr lang="en-US" sz="1400" b="1" dirty="0">
                    <a:solidFill>
                      <a:srgbClr val="FF0000"/>
                    </a:solidFill>
                    <a:cs typeface="Arial" pitchFamily="34" charset="0"/>
                  </a:rPr>
                  <a:t>n   +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𝟐𝟑𝟓</m:t>
                          </m:r>
                        </m:e>
                      </m:m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𝟗𝟐</m:t>
                          </m:r>
                        </m:e>
                      </m:mr>
                    </m:m>
                  </m:oMath>
                </a14:m>
                <a:r>
                  <a:rPr lang="en-US" sz="1400" b="1" dirty="0">
                    <a:solidFill>
                      <a:srgbClr val="FF0000"/>
                    </a:solidFill>
                  </a:rPr>
                  <a:t>U  </a:t>
                </a:r>
                <a:r>
                  <a:rPr lang="en-US" sz="2000" b="1" dirty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b="1" dirty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𝟏𝟑𝟕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𝟓𝟐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Te   </a:t>
                </a:r>
                <a:r>
                  <a:rPr lang="en-US" sz="1400" b="1" dirty="0">
                    <a:solidFill>
                      <a:srgbClr val="FF0000"/>
                    </a:solidFill>
                    <a:cs typeface="Arial" pitchFamily="34" charset="0"/>
                  </a:rPr>
                  <a:t>+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𝟗𝟕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𝟒𝟎</m:t>
                          </m:r>
                        </m:e>
                      </m:mr>
                    </m:m>
                  </m:oMath>
                </a14:m>
                <a:r>
                  <a:rPr lang="en-US" sz="1400" b="1" dirty="0" err="1" smtClean="0">
                    <a:solidFill>
                      <a:srgbClr val="FF0000"/>
                    </a:solidFill>
                    <a:cs typeface="Arial" pitchFamily="34" charset="0"/>
                  </a:rPr>
                  <a:t>Zr</a:t>
                </a:r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:r>
                  <a:rPr lang="en-US" sz="1400" b="1" dirty="0" smtClean="0">
                    <a:solidFill>
                      <a:srgbClr val="FF0000"/>
                    </a:solidFill>
                  </a:rPr>
                  <a:t>+ </a:t>
                </a:r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 2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n</a:t>
                </a:r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970" y="2825039"/>
                <a:ext cx="3218060" cy="404085"/>
              </a:xfrm>
              <a:prstGeom prst="rect">
                <a:avLst/>
              </a:prstGeom>
              <a:blipFill rotWithShape="1">
                <a:blip r:embed="rId3"/>
                <a:stretch>
                  <a:fillRect t="-14925" r="-190" b="-16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471046" y="3853405"/>
                <a:ext cx="1915909" cy="4003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 2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𝟏𝟐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C</a:t>
                </a:r>
                <a:r>
                  <a:rPr lang="en-US" sz="1400" b="1" dirty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b="1" dirty="0" smtClean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𝟐𝟑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𝟏𝟏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Na   </a:t>
                </a:r>
                <a:r>
                  <a:rPr lang="en-US" sz="1400" b="1" dirty="0">
                    <a:solidFill>
                      <a:srgbClr val="FF0000"/>
                    </a:solidFill>
                    <a:cs typeface="Arial" pitchFamily="34" charset="0"/>
                  </a:rPr>
                  <a:t>+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H</a:t>
                </a:r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1046" y="3853405"/>
                <a:ext cx="1915909" cy="400302"/>
              </a:xfrm>
              <a:prstGeom prst="rect">
                <a:avLst/>
              </a:prstGeom>
              <a:blipFill rotWithShape="1">
                <a:blip r:embed="rId4"/>
                <a:stretch>
                  <a:fillRect t="-15152" r="-952"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061831" y="4877988"/>
                <a:ext cx="2734338" cy="4003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𝟐𝟎𝟗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𝟖𝟑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Bi   </a:t>
                </a:r>
                <a:r>
                  <a:rPr lang="en-US" sz="1400" b="1" dirty="0">
                    <a:solidFill>
                      <a:srgbClr val="FF0000"/>
                    </a:solidFill>
                    <a:cs typeface="Arial" pitchFamily="34" charset="0"/>
                  </a:rPr>
                  <a:t>+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</a:rPr>
                  <a:t>He  </a:t>
                </a:r>
                <a:r>
                  <a:rPr lang="en-US" sz="2000" b="1" dirty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b="1" dirty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𝟐𝟏𝟏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𝟖𝟓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At   </a:t>
                </a:r>
                <a:r>
                  <a:rPr lang="en-US" sz="1400" b="1" dirty="0">
                    <a:solidFill>
                      <a:srgbClr val="FF0000"/>
                    </a:solidFill>
                    <a:cs typeface="Arial" pitchFamily="34" charset="0"/>
                  </a:rPr>
                  <a:t>+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1400" b="1" dirty="0" smtClean="0">
                    <a:solidFill>
                      <a:srgbClr val="FF0000"/>
                    </a:solidFill>
                  </a:rPr>
                  <a:t>2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n</a:t>
                </a:r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831" y="4877988"/>
                <a:ext cx="2734338" cy="400366"/>
              </a:xfrm>
              <a:prstGeom prst="rect">
                <a:avLst/>
              </a:prstGeom>
              <a:blipFill rotWithShape="1">
                <a:blip r:embed="rId5"/>
                <a:stretch>
                  <a:fillRect t="-15152" r="-223"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41015" y="5902635"/>
                <a:ext cx="2375971" cy="4003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Be   </a:t>
                </a:r>
                <a:r>
                  <a:rPr lang="en-US" sz="1400" b="1" dirty="0">
                    <a:solidFill>
                      <a:srgbClr val="FF0000"/>
                    </a:solidFill>
                    <a:cs typeface="Arial" pitchFamily="34" charset="0"/>
                  </a:rPr>
                  <a:t>+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</a:rPr>
                  <a:t>He  </a:t>
                </a:r>
                <a:r>
                  <a:rPr lang="en-US" sz="2000" b="1" dirty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b="1" dirty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C</a:t>
                </a:r>
                <a:r>
                  <a:rPr lang="en-US" sz="1400" b="1" dirty="0">
                    <a:solidFill>
                      <a:srgbClr val="FF0000"/>
                    </a:solidFill>
                    <a:cs typeface="Arial" pitchFamily="34" charset="0"/>
                  </a:rPr>
                  <a:t>   +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latin typeface="Symbol" panose="05050102010706020507" pitchFamily="18" charset="2"/>
                    <a:cs typeface="Arial" pitchFamily="34" charset="0"/>
                  </a:rPr>
                  <a:t>g</a:t>
                </a:r>
                <a:endParaRPr lang="en-US" sz="1400" dirty="0">
                  <a:solidFill>
                    <a:srgbClr val="FF0000"/>
                  </a:solidFill>
                  <a:latin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1015" y="5902635"/>
                <a:ext cx="2375971" cy="400302"/>
              </a:xfrm>
              <a:prstGeom prst="rect">
                <a:avLst/>
              </a:prstGeom>
              <a:blipFill rotWithShape="1">
                <a:blip r:embed="rId6"/>
                <a:stretch>
                  <a:fillRect t="-15152" r="-1799"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471046" y="6927218"/>
                <a:ext cx="1915909" cy="4033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𝟏𝟒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Si 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b="1" dirty="0" smtClean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𝟐𝟔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𝟏𝟑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Al   </a:t>
                </a:r>
                <a:r>
                  <a:rPr lang="en-US" sz="1400" b="1" dirty="0">
                    <a:solidFill>
                      <a:srgbClr val="FF0000"/>
                    </a:solidFill>
                    <a:cs typeface="Arial" pitchFamily="34" charset="0"/>
                  </a:rPr>
                  <a:t>+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e</a:t>
                </a:r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1046" y="6927218"/>
                <a:ext cx="1915909" cy="403380"/>
              </a:xfrm>
              <a:prstGeom prst="rect">
                <a:avLst/>
              </a:prstGeom>
              <a:blipFill rotWithShape="1">
                <a:blip r:embed="rId7"/>
                <a:stretch>
                  <a:fillRect t="-14925" r="-635" b="-16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058272" y="7954876"/>
                <a:ext cx="2741456" cy="404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𝟐𝟓𝟎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𝟗𝟖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Cf   </a:t>
                </a:r>
                <a:r>
                  <a:rPr lang="en-US" sz="1400" b="1" dirty="0">
                    <a:solidFill>
                      <a:srgbClr val="FF0000"/>
                    </a:solidFill>
                    <a:cs typeface="Arial" pitchFamily="34" charset="0"/>
                  </a:rPr>
                  <a:t>+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𝟏𝟎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</a:rPr>
                  <a:t>B   </a:t>
                </a:r>
                <a:r>
                  <a:rPr lang="en-US" sz="2000" b="1" dirty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b="1" dirty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𝟐𝟓𝟖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𝟏𝟎𝟑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Lr   </a:t>
                </a:r>
                <a:r>
                  <a:rPr lang="en-US" sz="1400" b="1" dirty="0">
                    <a:solidFill>
                      <a:srgbClr val="FF0000"/>
                    </a:solidFill>
                    <a:cs typeface="Arial" pitchFamily="34" charset="0"/>
                  </a:rPr>
                  <a:t>+  </a:t>
                </a:r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2</a:t>
                </a:r>
                <a:r>
                  <a:rPr lang="en-US" sz="1400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latin typeface="+mj-lt"/>
                    <a:cs typeface="Arial" pitchFamily="34" charset="0"/>
                  </a:rPr>
                  <a:t>n</a:t>
                </a:r>
                <a:endParaRPr lang="en-US" sz="1400" dirty="0">
                  <a:solidFill>
                    <a:srgbClr val="FF0000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8272" y="7954876"/>
                <a:ext cx="2741456" cy="404150"/>
              </a:xfrm>
              <a:prstGeom prst="rect">
                <a:avLst/>
              </a:prstGeom>
              <a:blipFill rotWithShape="1">
                <a:blip r:embed="rId8"/>
                <a:stretch>
                  <a:fillRect t="-15152" r="-223"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4157130" y="1775055"/>
            <a:ext cx="399336" cy="45985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957462" y="2816282"/>
            <a:ext cx="462138" cy="45985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330928" y="3852944"/>
            <a:ext cx="462138" cy="45985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138034" y="4877988"/>
            <a:ext cx="548640" cy="4572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241015" y="5902635"/>
            <a:ext cx="548640" cy="4572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04833" y="6927218"/>
            <a:ext cx="548640" cy="4572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862134" y="7953752"/>
            <a:ext cx="457200" cy="4572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0" y="0"/>
            <a:ext cx="3901440" cy="63304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0336 - Practice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Nuclear </a:t>
            </a:r>
            <a:r>
              <a:rPr lang="en-US" sz="1600" dirty="0" smtClean="0">
                <a:solidFill>
                  <a:schemeClr val="tx1"/>
                </a:solidFill>
              </a:rPr>
              <a:t>Fission &amp; Fusion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4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914900" y="0"/>
            <a:ext cx="1943100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ANSWERS</a:t>
            </a:r>
            <a:endParaRPr lang="en-US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1" name="Content Placeholder 3"/>
          <p:cNvSpPr>
            <a:spLocks noGrp="1"/>
          </p:cNvSpPr>
          <p:nvPr>
            <p:ph idx="1"/>
          </p:nvPr>
        </p:nvSpPr>
        <p:spPr>
          <a:xfrm>
            <a:off x="137160" y="596900"/>
            <a:ext cx="6583680" cy="8394700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5400"/>
              </a:spcBef>
              <a:buFont typeface="+mj-lt"/>
              <a:buAutoNum type="arabicParenR" startAt="8"/>
            </a:pPr>
            <a:r>
              <a:rPr lang="en-US" sz="1100" b="1" dirty="0" smtClean="0">
                <a:solidFill>
                  <a:schemeClr val="tx1"/>
                </a:solidFill>
              </a:rPr>
              <a:t>Aluminum-27 suffers bombardment with alpha particles to produce another atom and a neutron.  That other atom then undergoes positron decay.  Write these two nuclear equations.</a:t>
            </a:r>
          </a:p>
          <a:p>
            <a:pPr marL="342900" indent="-342900">
              <a:spcBef>
                <a:spcPts val="10200"/>
              </a:spcBef>
              <a:buFont typeface="+mj-lt"/>
              <a:buAutoNum type="arabicParenR" startAt="8"/>
            </a:pPr>
            <a:r>
              <a:rPr lang="en-US" sz="1100" b="1" dirty="0" smtClean="0">
                <a:solidFill>
                  <a:schemeClr val="tx1"/>
                </a:solidFill>
              </a:rPr>
              <a:t>Bombardment of uranium-235 with a neutron produces two daughters and more neutrons.  Parts a-c show two products while the last one is missing.  Write a balanced nuclear equation and identify the missing product.</a:t>
            </a:r>
          </a:p>
          <a:p>
            <a:pPr marL="627063" lvl="1" indent="-342900">
              <a:spcBef>
                <a:spcPts val="1200"/>
              </a:spcBef>
              <a:buFont typeface="+mj-lt"/>
              <a:buAutoNum type="alphaLcPeriod"/>
            </a:pPr>
            <a:r>
              <a:rPr lang="en-US" sz="1100" b="1" dirty="0" smtClean="0"/>
              <a:t>lanthanum-145 and bromine-88</a:t>
            </a:r>
          </a:p>
          <a:p>
            <a:pPr marL="627063" lvl="1" indent="-342900">
              <a:spcBef>
                <a:spcPts val="7200"/>
              </a:spcBef>
              <a:buFont typeface="+mj-lt"/>
              <a:buAutoNum type="alphaLcPeriod"/>
            </a:pPr>
            <a:r>
              <a:rPr lang="en-US" sz="1100" b="1" dirty="0" smtClean="0"/>
              <a:t>zinc-72 and four neutrons</a:t>
            </a:r>
          </a:p>
          <a:p>
            <a:pPr marL="627063" lvl="1" indent="-342900">
              <a:spcBef>
                <a:spcPts val="7200"/>
              </a:spcBef>
              <a:buFont typeface="+mj-lt"/>
              <a:buAutoNum type="alphaLcPeriod"/>
            </a:pPr>
            <a:r>
              <a:rPr lang="en-US" sz="1100" b="1" dirty="0" smtClean="0">
                <a:solidFill>
                  <a:schemeClr val="tx1"/>
                </a:solidFill>
              </a:rPr>
              <a:t>iodine-131 and sixteen neutrons</a:t>
            </a:r>
          </a:p>
          <a:p>
            <a:pPr marL="342900" indent="-342900">
              <a:spcBef>
                <a:spcPts val="7800"/>
              </a:spcBef>
              <a:buFont typeface="+mj-lt"/>
              <a:buAutoNum type="arabicParenR" startAt="8"/>
            </a:pPr>
            <a:r>
              <a:rPr lang="en-US" sz="1100" b="1" dirty="0" smtClean="0">
                <a:solidFill>
                  <a:schemeClr val="tx1"/>
                </a:solidFill>
              </a:rPr>
              <a:t>Polonium-210 undergoes a 4-step decay that start with two alpha decays, followed by one beta decay and ending with one alpha decay.  Write a </a:t>
            </a:r>
            <a:r>
              <a:rPr lang="en-US" sz="1100" b="1" u="sng" dirty="0" smtClean="0">
                <a:solidFill>
                  <a:schemeClr val="tx1"/>
                </a:solidFill>
              </a:rPr>
              <a:t>single</a:t>
            </a:r>
            <a:r>
              <a:rPr lang="en-US" sz="1100" b="1" dirty="0" smtClean="0">
                <a:solidFill>
                  <a:schemeClr val="tx1"/>
                </a:solidFill>
              </a:rPr>
              <a:t> nuclear reaction that summarizes this decay and identifies the major product.</a:t>
            </a:r>
            <a:endParaRPr lang="en-US" sz="700" b="1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229794" y="1200097"/>
                <a:ext cx="2398413" cy="4003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𝟐𝟕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𝟏𝟑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Al   </a:t>
                </a:r>
                <a:r>
                  <a:rPr lang="en-US" sz="1400" b="1" dirty="0">
                    <a:solidFill>
                      <a:srgbClr val="FF0000"/>
                    </a:solidFill>
                    <a:cs typeface="Arial" pitchFamily="34" charset="0"/>
                  </a:rPr>
                  <a:t>+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</a:rPr>
                  <a:t>He  </a:t>
                </a:r>
                <a:r>
                  <a:rPr lang="en-US" sz="2000" b="1" dirty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b="1" dirty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𝟑𝟎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𝟏𝟓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P</a:t>
                </a:r>
                <a:r>
                  <a:rPr lang="en-US" sz="1400" b="1" dirty="0">
                    <a:solidFill>
                      <a:srgbClr val="FF0000"/>
                    </a:solidFill>
                    <a:cs typeface="Arial" pitchFamily="34" charset="0"/>
                  </a:rPr>
                  <a:t>   +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n</a:t>
                </a:r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9794" y="1200097"/>
                <a:ext cx="2398413" cy="400302"/>
              </a:xfrm>
              <a:prstGeom prst="rect">
                <a:avLst/>
              </a:prstGeom>
              <a:blipFill rotWithShape="1">
                <a:blip r:embed="rId2"/>
                <a:stretch>
                  <a:fillRect t="-15152" r="-254"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450734" y="3359565"/>
                <a:ext cx="3956532" cy="4040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</m:m>
                  </m:oMath>
                </a14:m>
                <a:r>
                  <a:rPr lang="en-US" sz="1400" b="1" dirty="0">
                    <a:solidFill>
                      <a:srgbClr val="FF0000"/>
                    </a:solidFill>
                    <a:cs typeface="Arial" pitchFamily="34" charset="0"/>
                  </a:rPr>
                  <a:t>n   +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𝟐𝟑𝟓</m:t>
                          </m:r>
                        </m:e>
                      </m:m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𝟗𝟐</m:t>
                          </m:r>
                        </m:e>
                      </m:mr>
                    </m:m>
                  </m:oMath>
                </a14:m>
                <a:r>
                  <a:rPr lang="en-US" sz="1400" b="1" dirty="0">
                    <a:solidFill>
                      <a:srgbClr val="FF0000"/>
                    </a:solidFill>
                  </a:rPr>
                  <a:t>U  </a:t>
                </a:r>
                <a:r>
                  <a:rPr lang="en-US" sz="2000" b="1" dirty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sz="1200" b="1" dirty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:r>
                  <a:rPr lang="en-US" sz="1400" b="1" dirty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𝟐𝟑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</m:t>
                          </m:r>
                        </m:e>
                      </m:m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𝟗𝟐</m:t>
                          </m:r>
                        </m:e>
                      </m:mr>
                    </m:m>
                  </m:oMath>
                </a14:m>
                <a:r>
                  <a:rPr lang="en-US" sz="1400" b="1" dirty="0">
                    <a:solidFill>
                      <a:srgbClr val="FF0000"/>
                    </a:solidFill>
                  </a:rPr>
                  <a:t>U  </a:t>
                </a:r>
                <a:r>
                  <a:rPr lang="en-US" sz="2000" b="1" dirty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b="1" dirty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𝟏𝟒𝟓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𝟓𝟕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La   </a:t>
                </a:r>
                <a:r>
                  <a:rPr lang="en-US" sz="1400" b="1" dirty="0">
                    <a:solidFill>
                      <a:srgbClr val="FF0000"/>
                    </a:solidFill>
                    <a:cs typeface="Arial" pitchFamily="34" charset="0"/>
                  </a:rPr>
                  <a:t>+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𝟖𝟖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𝟑𝟓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B</a:t>
                </a:r>
                <a:r>
                  <a:rPr lang="en-US" sz="1400" b="1" dirty="0" err="1" smtClean="0">
                    <a:solidFill>
                      <a:srgbClr val="FF0000"/>
                    </a:solidFill>
                    <a:cs typeface="Arial" pitchFamily="34" charset="0"/>
                  </a:rPr>
                  <a:t>r</a:t>
                </a:r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:r>
                  <a:rPr lang="en-US" sz="1400" b="1" dirty="0" smtClean="0">
                    <a:solidFill>
                      <a:srgbClr val="FF0000"/>
                    </a:solidFill>
                  </a:rPr>
                  <a:t>+ </a:t>
                </a:r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 3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n</a:t>
                </a:r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734" y="3359565"/>
                <a:ext cx="3956532" cy="404085"/>
              </a:xfrm>
              <a:prstGeom prst="rect">
                <a:avLst/>
              </a:prstGeom>
              <a:blipFill rotWithShape="1">
                <a:blip r:embed="rId3"/>
                <a:stretch>
                  <a:fillRect t="-15152"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19937" y="1745475"/>
                <a:ext cx="1818126" cy="4033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𝟑𝟎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𝟏𝟓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P</a:t>
                </a:r>
                <a:r>
                  <a:rPr lang="en-US" sz="1400" b="1" dirty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b="1" dirty="0" smtClean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𝟑𝟎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𝟏𝟒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Si   </a:t>
                </a:r>
                <a:r>
                  <a:rPr lang="en-US" sz="1400" b="1" dirty="0">
                    <a:solidFill>
                      <a:srgbClr val="FF0000"/>
                    </a:solidFill>
                    <a:cs typeface="Arial" pitchFamily="34" charset="0"/>
                  </a:rPr>
                  <a:t>+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e</a:t>
                </a:r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9937" y="1745475"/>
                <a:ext cx="1818126" cy="403380"/>
              </a:xfrm>
              <a:prstGeom prst="rect">
                <a:avLst/>
              </a:prstGeom>
              <a:blipFill rotWithShape="1">
                <a:blip r:embed="rId4"/>
                <a:stretch>
                  <a:fillRect t="-14925" r="-669" b="-16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481191" y="5560492"/>
                <a:ext cx="3895618" cy="4040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</m:m>
                  </m:oMath>
                </a14:m>
                <a:r>
                  <a:rPr lang="en-US" sz="1400" b="1" dirty="0">
                    <a:solidFill>
                      <a:srgbClr val="FF0000"/>
                    </a:solidFill>
                    <a:cs typeface="Arial" pitchFamily="34" charset="0"/>
                  </a:rPr>
                  <a:t>n   +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𝟐𝟑𝟓</m:t>
                          </m:r>
                        </m:e>
                      </m:m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𝟗𝟐</m:t>
                          </m:r>
                        </m:e>
                      </m:mr>
                    </m:m>
                  </m:oMath>
                </a14:m>
                <a:r>
                  <a:rPr lang="en-US" sz="1400" b="1" dirty="0">
                    <a:solidFill>
                      <a:srgbClr val="FF0000"/>
                    </a:solidFill>
                  </a:rPr>
                  <a:t>U  </a:t>
                </a:r>
                <a:r>
                  <a:rPr lang="en-US" sz="2000" b="1" dirty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b="1" dirty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:r>
                  <a:rPr lang="en-US" sz="2000" b="1" dirty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𝟐𝟑𝟔</m:t>
                          </m:r>
                        </m:e>
                      </m:m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𝟗𝟐</m:t>
                          </m:r>
                        </m:e>
                      </m:mr>
                    </m:m>
                  </m:oMath>
                </a14:m>
                <a:r>
                  <a:rPr lang="en-US" sz="1400" b="1" dirty="0">
                    <a:solidFill>
                      <a:srgbClr val="FF0000"/>
                    </a:solidFill>
                  </a:rPr>
                  <a:t>U  </a:t>
                </a:r>
                <a:r>
                  <a:rPr lang="en-US" sz="2000" b="1" dirty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b="1" dirty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𝟏𝟑𝟏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𝟓𝟑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I   </a:t>
                </a:r>
                <a:r>
                  <a:rPr lang="en-US" sz="1400" b="1" dirty="0">
                    <a:solidFill>
                      <a:srgbClr val="FF0000"/>
                    </a:solidFill>
                    <a:cs typeface="Arial" pitchFamily="34" charset="0"/>
                  </a:rPr>
                  <a:t>+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𝟖𝟗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𝟑𝟗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Y  </a:t>
                </a:r>
                <a:r>
                  <a:rPr lang="en-US" sz="1400" b="1" dirty="0" smtClean="0">
                    <a:solidFill>
                      <a:srgbClr val="FF0000"/>
                    </a:solidFill>
                  </a:rPr>
                  <a:t>+ </a:t>
                </a:r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 16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n</a:t>
                </a:r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1191" y="5560492"/>
                <a:ext cx="3895618" cy="404085"/>
              </a:xfrm>
              <a:prstGeom prst="rect">
                <a:avLst/>
              </a:prstGeom>
              <a:blipFill rotWithShape="1">
                <a:blip r:embed="rId5"/>
                <a:stretch>
                  <a:fillRect t="-15152"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390622" y="4460029"/>
                <a:ext cx="4076757" cy="4040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</m:m>
                  </m:oMath>
                </a14:m>
                <a:r>
                  <a:rPr lang="en-US" sz="1400" b="1" dirty="0">
                    <a:solidFill>
                      <a:srgbClr val="FF0000"/>
                    </a:solidFill>
                    <a:cs typeface="Arial" pitchFamily="34" charset="0"/>
                  </a:rPr>
                  <a:t>n   +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𝟐𝟑𝟓</m:t>
                          </m:r>
                        </m:e>
                      </m:m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𝟗𝟐</m:t>
                          </m:r>
                        </m:e>
                      </m:mr>
                    </m:m>
                  </m:oMath>
                </a14:m>
                <a:r>
                  <a:rPr lang="en-US" sz="1400" b="1" dirty="0">
                    <a:solidFill>
                      <a:srgbClr val="FF0000"/>
                    </a:solidFill>
                  </a:rPr>
                  <a:t>U  </a:t>
                </a:r>
                <a:r>
                  <a:rPr lang="en-US" sz="2000" b="1" dirty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b="1" dirty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:r>
                  <a:rPr lang="en-US" sz="2000" b="1" dirty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𝟐𝟑𝟔</m:t>
                          </m:r>
                        </m:e>
                      </m:m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𝟗𝟐</m:t>
                          </m:r>
                        </m:e>
                      </m:mr>
                    </m:m>
                  </m:oMath>
                </a14:m>
                <a:r>
                  <a:rPr lang="en-US" sz="1400" b="1" dirty="0">
                    <a:solidFill>
                      <a:srgbClr val="FF0000"/>
                    </a:solidFill>
                  </a:rPr>
                  <a:t>U  </a:t>
                </a:r>
                <a:r>
                  <a:rPr lang="en-US" sz="2000" b="1" dirty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b="1" dirty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𝟏𝟔𝟎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𝟔𝟐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Sm   </a:t>
                </a:r>
                <a:r>
                  <a:rPr lang="en-US" sz="1400" b="1" dirty="0">
                    <a:solidFill>
                      <a:srgbClr val="FF0000"/>
                    </a:solidFill>
                    <a:cs typeface="Arial" pitchFamily="34" charset="0"/>
                  </a:rPr>
                  <a:t>+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𝟕𝟐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𝟑𝟎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Zn  </a:t>
                </a:r>
                <a:r>
                  <a:rPr lang="en-US" sz="1400" b="1" dirty="0" smtClean="0">
                    <a:solidFill>
                      <a:srgbClr val="FF0000"/>
                    </a:solidFill>
                  </a:rPr>
                  <a:t>+ </a:t>
                </a:r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 4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n</a:t>
                </a:r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622" y="4460029"/>
                <a:ext cx="4076757" cy="404085"/>
              </a:xfrm>
              <a:prstGeom prst="rect">
                <a:avLst/>
              </a:prstGeom>
              <a:blipFill rotWithShape="1">
                <a:blip r:embed="rId6"/>
                <a:stretch>
                  <a:fillRect t="-15152"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032464" y="7114185"/>
                <a:ext cx="2793072" cy="4003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𝟏𝟎</m:t>
                          </m:r>
                        </m:e>
                      </m:mr>
                      <m:m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𝟖𝟒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</a:rPr>
                  <a:t>Po 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b="1" dirty="0" smtClean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𝟏𝟗𝟖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𝟕𝟗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Au   </a:t>
                </a:r>
                <a:r>
                  <a:rPr lang="en-US" sz="1400" b="1" dirty="0">
                    <a:solidFill>
                      <a:srgbClr val="FF0000"/>
                    </a:solidFill>
                    <a:cs typeface="Arial" pitchFamily="34" charset="0"/>
                  </a:rPr>
                  <a:t>+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1400" b="1" dirty="0" smtClean="0">
                    <a:solidFill>
                      <a:srgbClr val="FF0000"/>
                    </a:solidFill>
                  </a:rPr>
                  <a:t>3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He   </a:t>
                </a:r>
                <a:r>
                  <a:rPr lang="en-US" sz="1400" b="1" dirty="0" smtClean="0">
                    <a:solidFill>
                      <a:srgbClr val="FF0000"/>
                    </a:solidFill>
                  </a:rPr>
                  <a:t>+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  <m:m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</m:m>
                  </m:oMath>
                </a14:m>
                <a:r>
                  <a:rPr lang="en-US" sz="1400" b="1" dirty="0" smtClean="0">
                    <a:solidFill>
                      <a:srgbClr val="FF0000"/>
                    </a:solidFill>
                    <a:cs typeface="Arial" pitchFamily="34" charset="0"/>
                  </a:rPr>
                  <a:t>e</a:t>
                </a:r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2464" y="7114185"/>
                <a:ext cx="2793072" cy="400366"/>
              </a:xfrm>
              <a:prstGeom prst="rect">
                <a:avLst/>
              </a:prstGeom>
              <a:blipFill rotWithShape="1">
                <a:blip r:embed="rId7"/>
                <a:stretch>
                  <a:fillRect t="-15152" r="-218"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3213298" y="1743966"/>
            <a:ext cx="457200" cy="4572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38972" y="1200097"/>
            <a:ext cx="457200" cy="4572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914900" y="3333007"/>
            <a:ext cx="457200" cy="4572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51766" y="4433471"/>
            <a:ext cx="594360" cy="4572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236718" y="5533934"/>
            <a:ext cx="457200" cy="4572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924383" y="7102702"/>
            <a:ext cx="548640" cy="4572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1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7086</TotalTime>
  <Words>542</Words>
  <Application>Microsoft Office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Arial Black</vt:lpstr>
      <vt:lpstr>Calibri</vt:lpstr>
      <vt:lpstr>Cambria Math</vt:lpstr>
      <vt:lpstr>Symbol</vt:lpstr>
      <vt:lpstr>Wingdings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Staff Peter McCarthy</cp:lastModifiedBy>
  <cp:revision>581</cp:revision>
  <cp:lastPrinted>2018-11-20T17:47:19Z</cp:lastPrinted>
  <dcterms:created xsi:type="dcterms:W3CDTF">2012-09-15T16:31:25Z</dcterms:created>
  <dcterms:modified xsi:type="dcterms:W3CDTF">2020-01-07T23:58:47Z</dcterms:modified>
</cp:coreProperties>
</file>