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46" r:id="rId2"/>
    <p:sldId id="447" r:id="rId3"/>
    <p:sldId id="448" r:id="rId4"/>
    <p:sldId id="449" r:id="rId5"/>
    <p:sldId id="450" r:id="rId6"/>
    <p:sldId id="451" r:id="rId7"/>
    <p:sldId id="452" r:id="rId8"/>
    <p:sldId id="453" r:id="rId9"/>
  </p:sldIdLst>
  <p:sldSz cx="6858000" cy="9144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2581" autoAdjust="0"/>
  </p:normalViewPr>
  <p:slideViewPr>
    <p:cSldViewPr snapToGrid="0">
      <p:cViewPr varScale="1">
        <p:scale>
          <a:sx n="70" d="100"/>
          <a:sy n="70" d="100"/>
        </p:scale>
        <p:origin x="2410" y="72"/>
      </p:cViewPr>
      <p:guideLst>
        <p:guide orient="horz" pos="2880"/>
        <p:guide pos="216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08" tIns="47104" rIns="94208" bIns="47104" rtlCol="0"/>
          <a:lstStyle>
            <a:lvl1pPr algn="l">
              <a:defRPr sz="1200"/>
            </a:lvl1pPr>
          </a:lstStyle>
          <a:p>
            <a:endParaRPr lang="en-US"/>
          </a:p>
        </p:txBody>
      </p:sp>
      <p:sp>
        <p:nvSpPr>
          <p:cNvPr id="3" name="Date Placeholder 2"/>
          <p:cNvSpPr>
            <a:spLocks noGrp="1"/>
          </p:cNvSpPr>
          <p:nvPr>
            <p:ph type="dt" idx="1"/>
          </p:nvPr>
        </p:nvSpPr>
        <p:spPr>
          <a:xfrm>
            <a:off x="4023095" y="0"/>
            <a:ext cx="3077739" cy="469424"/>
          </a:xfrm>
          <a:prstGeom prst="rect">
            <a:avLst/>
          </a:prstGeom>
        </p:spPr>
        <p:txBody>
          <a:bodyPr vert="horz" lIns="94208" tIns="47104" rIns="94208" bIns="47104" rtlCol="0"/>
          <a:lstStyle>
            <a:lvl1pPr algn="r">
              <a:defRPr sz="1200"/>
            </a:lvl1pPr>
          </a:lstStyle>
          <a:p>
            <a:fld id="{169CBA31-FBA6-4B3A-ADEC-DB1447EE8D3B}" type="datetimeFigureOut">
              <a:rPr lang="en-US" smtClean="0"/>
              <a:t>1/3/2020</a:t>
            </a:fld>
            <a:endParaRPr lang="en-US"/>
          </a:p>
        </p:txBody>
      </p:sp>
      <p:sp>
        <p:nvSpPr>
          <p:cNvPr id="4" name="Slide Image Placeholder 3"/>
          <p:cNvSpPr>
            <a:spLocks noGrp="1" noRot="1" noChangeAspect="1"/>
          </p:cNvSpPr>
          <p:nvPr>
            <p:ph type="sldImg" idx="2"/>
          </p:nvPr>
        </p:nvSpPr>
        <p:spPr>
          <a:xfrm>
            <a:off x="2230438" y="704850"/>
            <a:ext cx="2641600" cy="3521075"/>
          </a:xfrm>
          <a:prstGeom prst="rect">
            <a:avLst/>
          </a:prstGeom>
          <a:noFill/>
          <a:ln w="12700">
            <a:solidFill>
              <a:prstClr val="black"/>
            </a:solidFill>
          </a:ln>
        </p:spPr>
        <p:txBody>
          <a:bodyPr vert="horz" lIns="94208" tIns="47104" rIns="94208" bIns="4710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8" tIns="47104" rIns="94208" bIns="471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917422"/>
            <a:ext cx="3077739" cy="469424"/>
          </a:xfrm>
          <a:prstGeom prst="rect">
            <a:avLst/>
          </a:prstGeom>
        </p:spPr>
        <p:txBody>
          <a:bodyPr vert="horz" lIns="94208" tIns="47104" rIns="94208" bIns="47104"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2"/>
            <a:ext cx="3077739" cy="469424"/>
          </a:xfrm>
          <a:prstGeom prst="rect">
            <a:avLst/>
          </a:prstGeom>
        </p:spPr>
        <p:txBody>
          <a:bodyPr vert="horz" lIns="94208" tIns="47104" rIns="94208" bIns="47104" rtlCol="0" anchor="b"/>
          <a:lstStyle>
            <a:lvl1pPr algn="r">
              <a:defRPr sz="1200"/>
            </a:lvl1pPr>
          </a:lstStyle>
          <a:p>
            <a:fld id="{456893B1-E79D-408E-AFE0-A9919F430694}" type="slidenum">
              <a:rPr lang="en-US" smtClean="0"/>
              <a:t>‹#›</a:t>
            </a:fld>
            <a:endParaRPr lang="en-US"/>
          </a:p>
        </p:txBody>
      </p:sp>
    </p:spTree>
    <p:extLst>
      <p:ext uri="{BB962C8B-B14F-4D97-AF65-F5344CB8AC3E}">
        <p14:creationId xmlns:p14="http://schemas.microsoft.com/office/powerpoint/2010/main" val="176138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5819420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56126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09836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accent1">
                    <a:lumMod val="50000"/>
                  </a:schemeClr>
                </a:solidFill>
              </a:defRPr>
            </a:lvl1pPr>
            <a:lvl2pPr marL="630238" indent="-227013">
              <a:spcBef>
                <a:spcPts val="300"/>
              </a:spcBef>
              <a:defRPr sz="2400"/>
            </a:lvl2pPr>
            <a:lvl3pPr marL="912813" indent="-222250">
              <a:spcBef>
                <a:spcPts val="0"/>
              </a:spcBef>
              <a:buFont typeface="Arial" pitchFamily="34" charset="0"/>
              <a:buChar char="»"/>
              <a:defRPr sz="2000" i="1"/>
            </a:lvl3pPr>
            <a:lvl4pPr marL="1254125" indent="-234950" defTabSz="1087438">
              <a:spcBef>
                <a:spcPts val="0"/>
              </a:spcBef>
              <a:defRPr sz="1800"/>
            </a:lvl4pPr>
            <a:lvl5pPr marL="1600200" indent="-220663">
              <a:spcBef>
                <a:spcPts val="0"/>
              </a:spcBef>
              <a:defRPr sz="1800" i="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231843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607685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77024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39192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52852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54987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46357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1/3/2020</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1555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366184"/>
            <a:ext cx="6583680" cy="97536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137160" y="1729947"/>
            <a:ext cx="6583680" cy="683740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6605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15" y="4838700"/>
            <a:ext cx="4765199" cy="4453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itle 1"/>
          <p:cNvSpPr txBox="1">
            <a:spLocks/>
          </p:cNvSpPr>
          <p:nvPr/>
        </p:nvSpPr>
        <p:spPr>
          <a:xfrm>
            <a:off x="0" y="0"/>
            <a:ext cx="3901440" cy="633046"/>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0331 – Practice - Kinetics</a:t>
            </a:r>
          </a:p>
        </p:txBody>
      </p:sp>
      <p:sp>
        <p:nvSpPr>
          <p:cNvPr id="32" name="TextBox 31"/>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sp>
        <p:nvSpPr>
          <p:cNvPr id="33" name="TextBox 32"/>
          <p:cNvSpPr txBox="1"/>
          <p:nvPr/>
        </p:nvSpPr>
        <p:spPr>
          <a:xfrm>
            <a:off x="5641848" y="363797"/>
            <a:ext cx="1216152" cy="365760"/>
          </a:xfrm>
          <a:prstGeom prst="rect">
            <a:avLst/>
          </a:prstGeom>
          <a:noFill/>
          <a:ln w="19050">
            <a:solidFill>
              <a:schemeClr val="tx1"/>
            </a:solidFill>
          </a:ln>
        </p:spPr>
        <p:txBody>
          <a:bodyPr wrap="none" lIns="0" tIns="0" rIns="0" bIns="0" rtlCol="0">
            <a:noAutofit/>
          </a:bodyPr>
          <a:lstStyle/>
          <a:p>
            <a:r>
              <a:rPr lang="en-US" sz="1400" u="sng" dirty="0" smtClean="0"/>
              <a:t>Period</a:t>
            </a:r>
            <a:endParaRPr lang="en-US" sz="1400" u="sng" dirty="0"/>
          </a:p>
        </p:txBody>
      </p:sp>
      <p:sp>
        <p:nvSpPr>
          <p:cNvPr id="21" name="Content Placeholder 3"/>
          <p:cNvSpPr>
            <a:spLocks noGrp="1"/>
          </p:cNvSpPr>
          <p:nvPr>
            <p:ph idx="1"/>
          </p:nvPr>
        </p:nvSpPr>
        <p:spPr>
          <a:xfrm>
            <a:off x="137160" y="863600"/>
            <a:ext cx="6583680" cy="8280400"/>
          </a:xfrm>
        </p:spPr>
        <p:txBody>
          <a:bodyPr>
            <a:normAutofit/>
          </a:bodyPr>
          <a:lstStyle/>
          <a:p>
            <a:pPr marL="0" indent="0" algn="just">
              <a:spcBef>
                <a:spcPts val="0"/>
              </a:spcBef>
              <a:buNone/>
            </a:pPr>
            <a:r>
              <a:rPr lang="en-US" sz="1100" b="1" dirty="0" smtClean="0">
                <a:solidFill>
                  <a:schemeClr val="tx1"/>
                </a:solidFill>
              </a:rPr>
              <a:t>SHOW YOUR WORK and put your final answer in the box for each question. </a:t>
            </a:r>
            <a:r>
              <a:rPr lang="en-US" sz="1100" b="1" dirty="0" smtClean="0">
                <a:solidFill>
                  <a:schemeClr val="tx1"/>
                </a:solidFill>
              </a:rPr>
              <a:t> Be </a:t>
            </a:r>
            <a:r>
              <a:rPr lang="en-US" sz="1100" b="1" dirty="0" smtClean="0">
                <a:solidFill>
                  <a:schemeClr val="tx1"/>
                </a:solidFill>
              </a:rPr>
              <a:t>sure to use proper units and significant figures.</a:t>
            </a:r>
          </a:p>
          <a:p>
            <a:pPr marL="342900" indent="-342900" algn="just">
              <a:spcBef>
                <a:spcPts val="0"/>
              </a:spcBef>
              <a:buNone/>
            </a:pPr>
            <a:endParaRPr lang="en-US" sz="1100" b="1" dirty="0">
              <a:solidFill>
                <a:schemeClr val="tx1"/>
              </a:solidFill>
            </a:endParaRPr>
          </a:p>
          <a:p>
            <a:pPr marL="342900" indent="-342900" algn="just">
              <a:spcBef>
                <a:spcPts val="0"/>
              </a:spcBef>
              <a:buNone/>
            </a:pPr>
            <a:r>
              <a:rPr lang="en-US" sz="1100" b="1" dirty="0" smtClean="0">
                <a:solidFill>
                  <a:schemeClr val="tx1"/>
                </a:solidFill>
              </a:rPr>
              <a:t>1)</a:t>
            </a:r>
            <a:r>
              <a:rPr lang="en-US" sz="1100" b="1" dirty="0">
                <a:solidFill>
                  <a:schemeClr val="tx1"/>
                </a:solidFill>
              </a:rPr>
              <a:t>	</a:t>
            </a:r>
            <a:r>
              <a:rPr lang="en-US" sz="1100" b="1" dirty="0" smtClean="0">
                <a:solidFill>
                  <a:schemeClr val="tx1"/>
                </a:solidFill>
              </a:rPr>
              <a:t>Vanadium-48 </a:t>
            </a:r>
            <a:r>
              <a:rPr lang="en-US" sz="1100" b="1" dirty="0">
                <a:solidFill>
                  <a:schemeClr val="tx1"/>
                </a:solidFill>
              </a:rPr>
              <a:t>has a half-life of 16 days.  If a 800.0 gram sample is allowed to stand for 80.0 days, how much vanadium-48 will remain?</a:t>
            </a:r>
          </a:p>
          <a:p>
            <a:pPr marL="342900" lvl="1" indent="-342900" algn="just">
              <a:spcBef>
                <a:spcPts val="1800"/>
              </a:spcBef>
              <a:buNone/>
            </a:pPr>
            <a:r>
              <a:rPr lang="en-US" sz="1100" b="1" dirty="0" smtClean="0">
                <a:solidFill>
                  <a:srgbClr val="FF0000"/>
                </a:solidFill>
              </a:rPr>
              <a:t>	</a:t>
            </a:r>
            <a:endParaRPr lang="en-US" sz="1100" b="1" dirty="0">
              <a:solidFill>
                <a:srgbClr val="FF0000"/>
              </a:solidFill>
            </a:endParaRPr>
          </a:p>
          <a:p>
            <a:pPr marL="342900" indent="-342900" algn="just">
              <a:spcBef>
                <a:spcPts val="1800"/>
              </a:spcBef>
              <a:buNone/>
            </a:pPr>
            <a:endParaRPr lang="en-US" sz="1100" b="1" dirty="0" smtClean="0">
              <a:solidFill>
                <a:schemeClr val="tx1"/>
              </a:solidFill>
            </a:endParaRPr>
          </a:p>
          <a:p>
            <a:pPr marL="342900" indent="-342900" algn="just">
              <a:spcBef>
                <a:spcPts val="1800"/>
              </a:spcBef>
              <a:buNone/>
            </a:pPr>
            <a:r>
              <a:rPr lang="en-US" sz="1100" b="1" dirty="0" smtClean="0">
                <a:solidFill>
                  <a:schemeClr val="tx1"/>
                </a:solidFill>
              </a:rPr>
              <a:t>2)	Fermium-253 </a:t>
            </a:r>
            <a:r>
              <a:rPr lang="en-US" sz="1100" b="1" dirty="0">
                <a:solidFill>
                  <a:schemeClr val="tx1"/>
                </a:solidFill>
              </a:rPr>
              <a:t>has a half-life of </a:t>
            </a:r>
            <a:r>
              <a:rPr lang="en-US" sz="1100" b="1" dirty="0" smtClean="0">
                <a:solidFill>
                  <a:schemeClr val="tx1"/>
                </a:solidFill>
              </a:rPr>
              <a:t>3.0 </a:t>
            </a:r>
            <a:r>
              <a:rPr lang="en-US" sz="1100" b="1" dirty="0">
                <a:solidFill>
                  <a:schemeClr val="tx1"/>
                </a:solidFill>
              </a:rPr>
              <a:t>days.  After sitting for </a:t>
            </a:r>
            <a:r>
              <a:rPr lang="en-US" sz="1100" b="1" dirty="0" smtClean="0">
                <a:solidFill>
                  <a:schemeClr val="tx1"/>
                </a:solidFill>
              </a:rPr>
              <a:t>9.0 </a:t>
            </a:r>
            <a:r>
              <a:rPr lang="en-US" sz="1100" b="1" dirty="0">
                <a:solidFill>
                  <a:schemeClr val="tx1"/>
                </a:solidFill>
              </a:rPr>
              <a:t>days, a sample of fermium-253 weighs </a:t>
            </a:r>
            <a:r>
              <a:rPr lang="en-US" sz="1100" b="1" dirty="0" smtClean="0">
                <a:solidFill>
                  <a:schemeClr val="tx1"/>
                </a:solidFill>
              </a:rPr>
              <a:t>4.6 milligrams</a:t>
            </a:r>
            <a:r>
              <a:rPr lang="en-US" sz="1100" b="1" dirty="0">
                <a:solidFill>
                  <a:schemeClr val="tx1"/>
                </a:solidFill>
              </a:rPr>
              <a:t>.  What was the initial mass?</a:t>
            </a:r>
          </a:p>
          <a:p>
            <a:pPr marL="342900" lvl="1" indent="-342900" algn="just">
              <a:spcBef>
                <a:spcPts val="1800"/>
              </a:spcBef>
              <a:buNone/>
            </a:pPr>
            <a:r>
              <a:rPr lang="en-US" sz="1100" b="1" dirty="0" smtClean="0">
                <a:solidFill>
                  <a:srgbClr val="FF0000"/>
                </a:solidFill>
              </a:rPr>
              <a:t>	</a:t>
            </a:r>
            <a:endParaRPr lang="en-US" sz="1100" b="1" dirty="0">
              <a:solidFill>
                <a:srgbClr val="FF0000"/>
              </a:solidFill>
            </a:endParaRPr>
          </a:p>
          <a:p>
            <a:pPr marL="342900" indent="-342900" algn="just">
              <a:spcBef>
                <a:spcPts val="1800"/>
              </a:spcBef>
              <a:buNone/>
            </a:pPr>
            <a:endParaRPr lang="en-US" sz="1100" b="1" dirty="0" smtClean="0">
              <a:solidFill>
                <a:schemeClr val="tx1"/>
              </a:solidFill>
            </a:endParaRPr>
          </a:p>
          <a:p>
            <a:pPr marL="342900" indent="-342900" algn="just">
              <a:spcBef>
                <a:spcPts val="1800"/>
              </a:spcBef>
              <a:buNone/>
            </a:pPr>
            <a:r>
              <a:rPr lang="en-US" sz="1100" b="1" dirty="0" smtClean="0">
                <a:solidFill>
                  <a:schemeClr val="tx1"/>
                </a:solidFill>
              </a:rPr>
              <a:t>3)	</a:t>
            </a:r>
            <a:r>
              <a:rPr lang="en-US" sz="1100" b="1" dirty="0">
                <a:solidFill>
                  <a:schemeClr val="tx1"/>
                </a:solidFill>
              </a:rPr>
              <a:t>A </a:t>
            </a:r>
            <a:r>
              <a:rPr lang="en-US" sz="1100" b="1" dirty="0" smtClean="0">
                <a:solidFill>
                  <a:schemeClr val="tx1"/>
                </a:solidFill>
              </a:rPr>
              <a:t>graph </a:t>
            </a:r>
            <a:r>
              <a:rPr lang="en-US" sz="1100" b="1" dirty="0">
                <a:solidFill>
                  <a:schemeClr val="tx1"/>
                </a:solidFill>
              </a:rPr>
              <a:t>showing the radioactive decay of fluorine-18 is shown below.  Based on only this information and using proper significant figures, what is the half-life of fluorine-18?</a:t>
            </a:r>
            <a:endParaRPr lang="en-US" sz="1100" b="1" dirty="0" smtClean="0">
              <a:solidFill>
                <a:schemeClr val="tx1"/>
              </a:solidFill>
            </a:endParaRPr>
          </a:p>
          <a:p>
            <a:pPr marL="342900" indent="-342900" algn="just">
              <a:spcBef>
                <a:spcPts val="1800"/>
              </a:spcBef>
              <a:buNone/>
            </a:pPr>
            <a:r>
              <a:rPr lang="en-US" sz="1100" b="1" dirty="0">
                <a:solidFill>
                  <a:schemeClr val="tx1"/>
                </a:solidFill>
              </a:rPr>
              <a:t>	</a:t>
            </a:r>
            <a:endParaRPr lang="en-US" sz="1100" b="1" dirty="0" smtClean="0">
              <a:solidFill>
                <a:srgbClr val="FF0000"/>
              </a:solidFill>
            </a:endParaRPr>
          </a:p>
        </p:txBody>
      </p:sp>
      <p:sp>
        <p:nvSpPr>
          <p:cNvPr id="5" name="Rectangle 4"/>
          <p:cNvSpPr/>
          <p:nvPr/>
        </p:nvSpPr>
        <p:spPr>
          <a:xfrm>
            <a:off x="5486400" y="45847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5486400" y="307975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p:cNvSpPr/>
          <p:nvPr/>
        </p:nvSpPr>
        <p:spPr>
          <a:xfrm>
            <a:off x="5486400" y="17145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4419600" y="363797"/>
            <a:ext cx="1216152"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spTree>
    <p:extLst>
      <p:ext uri="{BB962C8B-B14F-4D97-AF65-F5344CB8AC3E}">
        <p14:creationId xmlns:p14="http://schemas.microsoft.com/office/powerpoint/2010/main" val="3280884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
          <p:cNvSpPr>
            <a:spLocks noGrp="1"/>
          </p:cNvSpPr>
          <p:nvPr>
            <p:ph idx="1"/>
          </p:nvPr>
        </p:nvSpPr>
        <p:spPr>
          <a:xfrm>
            <a:off x="0" y="640080"/>
            <a:ext cx="6858000" cy="8503920"/>
          </a:xfrm>
        </p:spPr>
        <p:txBody>
          <a:bodyPr>
            <a:normAutofit/>
          </a:bodyPr>
          <a:lstStyle/>
          <a:p>
            <a:pPr marL="342900" indent="-342900" algn="just">
              <a:spcBef>
                <a:spcPts val="0"/>
              </a:spcBef>
              <a:buNone/>
            </a:pPr>
            <a:r>
              <a:rPr lang="en-US" sz="1100" b="1" dirty="0">
                <a:solidFill>
                  <a:schemeClr val="tx1"/>
                </a:solidFill>
              </a:rPr>
              <a:t>4)	0.600 g of iodine-131 was generated.  After 24 days, only 0.075 g remain.  What is the half-life in days of the iodine-131</a:t>
            </a:r>
          </a:p>
          <a:p>
            <a:pPr marL="342900" lvl="1" indent="-342900" algn="just">
              <a:spcBef>
                <a:spcPts val="5400"/>
              </a:spcBef>
              <a:buNone/>
            </a:pPr>
            <a:r>
              <a:rPr lang="en-US" sz="1100" b="1" dirty="0">
                <a:solidFill>
                  <a:srgbClr val="FF0000"/>
                </a:solidFill>
              </a:rPr>
              <a:t>	</a:t>
            </a:r>
          </a:p>
          <a:p>
            <a:pPr marL="342900" indent="-342900" algn="just">
              <a:spcBef>
                <a:spcPts val="5400"/>
              </a:spcBef>
              <a:buNone/>
            </a:pPr>
            <a:endParaRPr lang="en-US" sz="1100" b="1" dirty="0">
              <a:solidFill>
                <a:schemeClr val="tx1"/>
              </a:solidFill>
            </a:endParaRPr>
          </a:p>
          <a:p>
            <a:pPr marL="347663" indent="-347663" algn="just">
              <a:spcBef>
                <a:spcPts val="5400"/>
              </a:spcBef>
              <a:buNone/>
            </a:pPr>
            <a:r>
              <a:rPr lang="en-US" sz="1100" b="1" dirty="0" smtClean="0">
                <a:solidFill>
                  <a:schemeClr val="tx1"/>
                </a:solidFill>
              </a:rPr>
              <a:t>5)</a:t>
            </a:r>
            <a:r>
              <a:rPr lang="en-US" sz="1100" b="1" dirty="0">
                <a:solidFill>
                  <a:schemeClr val="tx1"/>
                </a:solidFill>
              </a:rPr>
              <a:t>	How much of a </a:t>
            </a:r>
            <a:r>
              <a:rPr lang="en-US" sz="1100" b="1" dirty="0" smtClean="0">
                <a:solidFill>
                  <a:schemeClr val="tx1"/>
                </a:solidFill>
              </a:rPr>
              <a:t>3.44 </a:t>
            </a:r>
            <a:r>
              <a:rPr lang="en-US" sz="1100" b="1" dirty="0">
                <a:solidFill>
                  <a:schemeClr val="tx1"/>
                </a:solidFill>
              </a:rPr>
              <a:t>g sample of </a:t>
            </a:r>
            <a:r>
              <a:rPr lang="en-US" sz="1100" b="1" dirty="0" smtClean="0">
                <a:solidFill>
                  <a:schemeClr val="tx1"/>
                </a:solidFill>
              </a:rPr>
              <a:t>cobalt-57 remains </a:t>
            </a:r>
            <a:r>
              <a:rPr lang="en-US" sz="1100" b="1" dirty="0">
                <a:solidFill>
                  <a:schemeClr val="tx1"/>
                </a:solidFill>
              </a:rPr>
              <a:t>after </a:t>
            </a:r>
            <a:r>
              <a:rPr lang="en-US" sz="1100" b="1" u="sng" dirty="0">
                <a:solidFill>
                  <a:schemeClr val="tx1"/>
                </a:solidFill>
              </a:rPr>
              <a:t>exactly</a:t>
            </a:r>
            <a:r>
              <a:rPr lang="en-US" sz="1100" b="1" dirty="0">
                <a:solidFill>
                  <a:schemeClr val="tx1"/>
                </a:solidFill>
              </a:rPr>
              <a:t> </a:t>
            </a:r>
            <a:r>
              <a:rPr lang="en-US" sz="1100" b="1" dirty="0" smtClean="0">
                <a:solidFill>
                  <a:schemeClr val="tx1"/>
                </a:solidFill>
              </a:rPr>
              <a:t>two years </a:t>
            </a:r>
            <a:r>
              <a:rPr lang="en-US" sz="1100" b="1" dirty="0">
                <a:solidFill>
                  <a:schemeClr val="tx1"/>
                </a:solidFill>
              </a:rPr>
              <a:t>if it has a half-life of </a:t>
            </a:r>
            <a:r>
              <a:rPr lang="en-US" sz="1100" b="1" dirty="0" smtClean="0">
                <a:solidFill>
                  <a:schemeClr val="tx1"/>
                </a:solidFill>
              </a:rPr>
              <a:t>272 days?</a:t>
            </a:r>
            <a:endParaRPr lang="en-US" sz="1100" b="1" dirty="0">
              <a:solidFill>
                <a:schemeClr val="tx1"/>
              </a:solidFill>
            </a:endParaRPr>
          </a:p>
          <a:p>
            <a:pPr marL="347663" indent="-347663" algn="just">
              <a:spcBef>
                <a:spcPts val="5400"/>
              </a:spcBef>
              <a:buNone/>
            </a:pPr>
            <a:r>
              <a:rPr lang="en-US" sz="1200" b="1" dirty="0">
                <a:solidFill>
                  <a:schemeClr val="tx1"/>
                </a:solidFill>
              </a:rPr>
              <a:t>	</a:t>
            </a:r>
            <a:endParaRPr lang="en-US" sz="1100" b="1" dirty="0">
              <a:solidFill>
                <a:schemeClr val="tx1"/>
              </a:solidFill>
            </a:endParaRPr>
          </a:p>
          <a:p>
            <a:pPr marL="347663" indent="-347663" algn="just">
              <a:spcBef>
                <a:spcPts val="5400"/>
              </a:spcBef>
              <a:buNone/>
            </a:pPr>
            <a:endParaRPr lang="en-US" sz="1100" b="1" dirty="0">
              <a:solidFill>
                <a:schemeClr val="tx1"/>
              </a:solidFill>
            </a:endParaRPr>
          </a:p>
          <a:p>
            <a:pPr marL="347663" indent="-347663" algn="just">
              <a:spcBef>
                <a:spcPts val="5400"/>
              </a:spcBef>
              <a:buNone/>
            </a:pPr>
            <a:r>
              <a:rPr lang="en-US" sz="1100" b="1" dirty="0" smtClean="0">
                <a:solidFill>
                  <a:schemeClr val="tx1"/>
                </a:solidFill>
              </a:rPr>
              <a:t>6)</a:t>
            </a:r>
            <a:r>
              <a:rPr lang="en-US" sz="1100" b="1" dirty="0">
                <a:solidFill>
                  <a:schemeClr val="tx1"/>
                </a:solidFill>
              </a:rPr>
              <a:t>	</a:t>
            </a:r>
            <a:r>
              <a:rPr lang="en-US" sz="1100" b="1" dirty="0" smtClean="0">
                <a:solidFill>
                  <a:schemeClr val="tx1"/>
                </a:solidFill>
              </a:rPr>
              <a:t>Carbon-11 </a:t>
            </a:r>
            <a:r>
              <a:rPr lang="en-US" sz="1100" b="1" dirty="0">
                <a:solidFill>
                  <a:schemeClr val="tx1"/>
                </a:solidFill>
              </a:rPr>
              <a:t>has a half-life of </a:t>
            </a:r>
            <a:r>
              <a:rPr lang="en-US" sz="1100" b="1" dirty="0" smtClean="0">
                <a:solidFill>
                  <a:schemeClr val="tx1"/>
                </a:solidFill>
              </a:rPr>
              <a:t>20.3 minutes.  </a:t>
            </a:r>
            <a:r>
              <a:rPr lang="en-US" sz="1100" b="1" dirty="0">
                <a:solidFill>
                  <a:schemeClr val="tx1"/>
                </a:solidFill>
              </a:rPr>
              <a:t>After decaying for </a:t>
            </a:r>
            <a:r>
              <a:rPr lang="en-US" sz="1100" b="1" dirty="0" smtClean="0">
                <a:solidFill>
                  <a:schemeClr val="tx1"/>
                </a:solidFill>
              </a:rPr>
              <a:t>2.66 minutes, </a:t>
            </a:r>
            <a:r>
              <a:rPr lang="en-US" sz="1100" b="1" dirty="0">
                <a:solidFill>
                  <a:schemeClr val="tx1"/>
                </a:solidFill>
              </a:rPr>
              <a:t>a sample of </a:t>
            </a:r>
            <a:r>
              <a:rPr lang="en-US" sz="1100" b="1" dirty="0" smtClean="0">
                <a:solidFill>
                  <a:schemeClr val="tx1"/>
                </a:solidFill>
              </a:rPr>
              <a:t>carbon-11 </a:t>
            </a:r>
            <a:r>
              <a:rPr lang="en-US" sz="1100" b="1" dirty="0">
                <a:solidFill>
                  <a:schemeClr val="tx1"/>
                </a:solidFill>
              </a:rPr>
              <a:t>has a mass of </a:t>
            </a:r>
            <a:r>
              <a:rPr lang="en-US" sz="1100" b="1" dirty="0" smtClean="0">
                <a:solidFill>
                  <a:schemeClr val="tx1"/>
                </a:solidFill>
              </a:rPr>
              <a:t>45.7 </a:t>
            </a:r>
            <a:r>
              <a:rPr lang="en-US" sz="1100" b="1" dirty="0">
                <a:solidFill>
                  <a:schemeClr val="tx1"/>
                </a:solidFill>
              </a:rPr>
              <a:t>mg.  What was the mass of the original sample?</a:t>
            </a:r>
          </a:p>
          <a:p>
            <a:pPr marL="347663" indent="-347663" algn="just">
              <a:spcBef>
                <a:spcPts val="5400"/>
              </a:spcBef>
              <a:buNone/>
            </a:pPr>
            <a:r>
              <a:rPr lang="en-US" sz="1100" b="1" dirty="0">
                <a:solidFill>
                  <a:schemeClr val="tx1"/>
                </a:solidFill>
              </a:rPr>
              <a:t>	</a:t>
            </a:r>
            <a:endParaRPr lang="en-US" sz="1000" b="1" dirty="0">
              <a:solidFill>
                <a:schemeClr val="tx1"/>
              </a:solidFill>
            </a:endParaRPr>
          </a:p>
        </p:txBody>
      </p:sp>
      <p:sp>
        <p:nvSpPr>
          <p:cNvPr id="4" name="Rectangle 3"/>
          <p:cNvSpPr/>
          <p:nvPr/>
        </p:nvSpPr>
        <p:spPr>
          <a:xfrm>
            <a:off x="5486400" y="65405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5486400" y="376555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5486400" y="10414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67767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
          <p:cNvSpPr>
            <a:spLocks noGrp="1"/>
          </p:cNvSpPr>
          <p:nvPr>
            <p:ph idx="1"/>
          </p:nvPr>
        </p:nvSpPr>
        <p:spPr>
          <a:xfrm>
            <a:off x="0" y="640080"/>
            <a:ext cx="6858000" cy="8503920"/>
          </a:xfrm>
        </p:spPr>
        <p:txBody>
          <a:bodyPr>
            <a:normAutofit/>
          </a:bodyPr>
          <a:lstStyle/>
          <a:p>
            <a:pPr marL="347663" indent="-347663" algn="just">
              <a:spcBef>
                <a:spcPts val="0"/>
              </a:spcBef>
              <a:buNone/>
            </a:pPr>
            <a:r>
              <a:rPr lang="en-US" sz="1100" b="1" dirty="0" smtClean="0">
                <a:solidFill>
                  <a:schemeClr val="tx1"/>
                </a:solidFill>
              </a:rPr>
              <a:t>7)</a:t>
            </a:r>
            <a:r>
              <a:rPr lang="en-US" sz="1100" b="1" dirty="0">
                <a:solidFill>
                  <a:schemeClr val="tx1"/>
                </a:solidFill>
              </a:rPr>
              <a:t>	</a:t>
            </a:r>
            <a:r>
              <a:rPr lang="en-US" sz="1100" b="1" dirty="0" smtClean="0">
                <a:solidFill>
                  <a:schemeClr val="tx1"/>
                </a:solidFill>
              </a:rPr>
              <a:t>Helium-8 </a:t>
            </a:r>
            <a:r>
              <a:rPr lang="en-US" sz="1100" b="1" dirty="0">
                <a:solidFill>
                  <a:schemeClr val="tx1"/>
                </a:solidFill>
              </a:rPr>
              <a:t>has a half-life of </a:t>
            </a:r>
            <a:r>
              <a:rPr lang="en-US" sz="1100" b="1" dirty="0" smtClean="0">
                <a:solidFill>
                  <a:schemeClr val="tx1"/>
                </a:solidFill>
              </a:rPr>
              <a:t>only 119 milliseconds.  When first generated, it took 1.05 seconds to determine the sample had a mass of 81.6 </a:t>
            </a:r>
            <a:r>
              <a:rPr lang="en-US" sz="1100" b="1" dirty="0" err="1" smtClean="0">
                <a:solidFill>
                  <a:schemeClr val="tx1"/>
                </a:solidFill>
                <a:cs typeface="Arial" panose="020B0604020202020204" pitchFamily="34" charset="0"/>
              </a:rPr>
              <a:t>ug</a:t>
            </a:r>
            <a:r>
              <a:rPr lang="en-US" sz="1100" b="1" dirty="0" smtClean="0">
                <a:solidFill>
                  <a:schemeClr val="tx1"/>
                </a:solidFill>
              </a:rPr>
              <a:t>.  </a:t>
            </a:r>
            <a:r>
              <a:rPr lang="en-US" sz="1100" b="1" dirty="0">
                <a:solidFill>
                  <a:schemeClr val="tx1"/>
                </a:solidFill>
              </a:rPr>
              <a:t>What was the mass of the original sample?</a:t>
            </a:r>
          </a:p>
          <a:p>
            <a:pPr marL="347663" indent="-347663" algn="just">
              <a:spcBef>
                <a:spcPts val="6000"/>
              </a:spcBef>
              <a:buNone/>
            </a:pPr>
            <a:r>
              <a:rPr lang="en-US" sz="1100" b="1" dirty="0">
                <a:solidFill>
                  <a:schemeClr val="tx1"/>
                </a:solidFill>
              </a:rPr>
              <a:t>	</a:t>
            </a:r>
            <a:endParaRPr lang="en-US" sz="1000" b="1" dirty="0">
              <a:solidFill>
                <a:schemeClr val="tx1"/>
              </a:solidFill>
            </a:endParaRPr>
          </a:p>
          <a:p>
            <a:pPr marL="347663" indent="-347663" algn="just">
              <a:spcBef>
                <a:spcPts val="6000"/>
              </a:spcBef>
              <a:buNone/>
            </a:pPr>
            <a:endParaRPr lang="en-US" sz="1100" b="1" dirty="0" smtClean="0">
              <a:solidFill>
                <a:schemeClr val="tx1"/>
              </a:solidFill>
            </a:endParaRPr>
          </a:p>
          <a:p>
            <a:pPr marL="347663" indent="-347663" algn="just">
              <a:spcBef>
                <a:spcPts val="7200"/>
              </a:spcBef>
              <a:buNone/>
            </a:pPr>
            <a:r>
              <a:rPr lang="en-US" sz="1100" b="1" dirty="0" smtClean="0">
                <a:solidFill>
                  <a:schemeClr val="tx1"/>
                </a:solidFill>
              </a:rPr>
              <a:t>8)</a:t>
            </a:r>
            <a:r>
              <a:rPr lang="en-US" sz="1100" b="1" dirty="0">
                <a:solidFill>
                  <a:schemeClr val="tx1"/>
                </a:solidFill>
              </a:rPr>
              <a:t>	</a:t>
            </a:r>
            <a:r>
              <a:rPr lang="en-US" sz="1100" b="1" dirty="0" smtClean="0">
                <a:solidFill>
                  <a:schemeClr val="tx1"/>
                </a:solidFill>
              </a:rPr>
              <a:t>Carbon-14 dating is a tool to determine the age of ancient objects.  It takes advantage of the fact that animals and plants stop exchanging carbon with their environment as soon as they die.  For example, </a:t>
            </a:r>
            <a:r>
              <a:rPr lang="en-US" sz="1100" b="1" dirty="0" err="1" smtClean="0">
                <a:solidFill>
                  <a:schemeClr val="tx1"/>
                </a:solidFill>
              </a:rPr>
              <a:t>Ötzi</a:t>
            </a:r>
            <a:r>
              <a:rPr lang="en-US" sz="1100" b="1" dirty="0" smtClean="0">
                <a:solidFill>
                  <a:schemeClr val="tx1"/>
                </a:solidFill>
              </a:rPr>
              <a:t> the Iceman, a mummy found in the Italian Alps, was shown to have died some 5300 years ago.  If the typical human has 150 picograms of carbon-14 at the time of his or her death, and the half-life of carbon-14 is 5730 years, how much carbon-14 did scientists find in </a:t>
            </a:r>
            <a:r>
              <a:rPr lang="en-US" sz="1100" b="1" dirty="0" err="1" smtClean="0">
                <a:solidFill>
                  <a:schemeClr val="tx1"/>
                </a:solidFill>
              </a:rPr>
              <a:t>Ötzi's</a:t>
            </a:r>
            <a:r>
              <a:rPr lang="en-US" sz="1100" b="1" dirty="0" smtClean="0">
                <a:solidFill>
                  <a:schemeClr val="tx1"/>
                </a:solidFill>
              </a:rPr>
              <a:t> body?</a:t>
            </a:r>
            <a:endParaRPr lang="en-US" sz="1100" b="1" dirty="0">
              <a:solidFill>
                <a:srgbClr val="FF0000"/>
              </a:solidFill>
            </a:endParaRPr>
          </a:p>
          <a:p>
            <a:pPr marL="347663" indent="-347663" algn="just">
              <a:spcBef>
                <a:spcPts val="6000"/>
              </a:spcBef>
              <a:buNone/>
            </a:pPr>
            <a:r>
              <a:rPr lang="en-US" sz="1050" b="1" dirty="0">
                <a:solidFill>
                  <a:srgbClr val="FF0000"/>
                </a:solidFill>
              </a:rPr>
              <a:t> </a:t>
            </a:r>
            <a:r>
              <a:rPr lang="en-US" sz="1000" b="1" dirty="0">
                <a:solidFill>
                  <a:srgbClr val="FF0000"/>
                </a:solidFill>
              </a:rPr>
              <a:t>	</a:t>
            </a:r>
            <a:endParaRPr lang="en-US" sz="1200" b="1" dirty="0" smtClean="0">
              <a:solidFill>
                <a:srgbClr val="FF0000"/>
              </a:solidFill>
              <a:latin typeface="Cambria Math" panose="02040503050406030204" pitchFamily="18" charset="0"/>
              <a:ea typeface="Cambria Math" panose="02040503050406030204" pitchFamily="18" charset="0"/>
            </a:endParaRPr>
          </a:p>
          <a:p>
            <a:pPr marL="347663" indent="-347663" algn="just">
              <a:spcBef>
                <a:spcPts val="6000"/>
              </a:spcBef>
              <a:buNone/>
            </a:pPr>
            <a:endParaRPr lang="en-US" sz="1200" b="1" dirty="0">
              <a:solidFill>
                <a:srgbClr val="FF0000"/>
              </a:solidFill>
              <a:latin typeface="Cambria Math" panose="02040503050406030204" pitchFamily="18" charset="0"/>
              <a:ea typeface="Cambria Math" panose="02040503050406030204" pitchFamily="18" charset="0"/>
            </a:endParaRPr>
          </a:p>
        </p:txBody>
      </p:sp>
      <p:sp>
        <p:nvSpPr>
          <p:cNvPr id="3" name="Rectangle 2"/>
          <p:cNvSpPr/>
          <p:nvPr/>
        </p:nvSpPr>
        <p:spPr>
          <a:xfrm>
            <a:off x="5486400" y="48260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5486400" y="11557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9665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3"/>
          <p:cNvSpPr>
            <a:spLocks noGrp="1"/>
          </p:cNvSpPr>
          <p:nvPr>
            <p:ph idx="1"/>
          </p:nvPr>
        </p:nvSpPr>
        <p:spPr>
          <a:xfrm>
            <a:off x="0" y="640080"/>
            <a:ext cx="6858000" cy="8503920"/>
          </a:xfrm>
        </p:spPr>
        <p:txBody>
          <a:bodyPr>
            <a:normAutofit/>
          </a:bodyPr>
          <a:lstStyle/>
          <a:p>
            <a:pPr marL="347663" indent="-347663" algn="just">
              <a:spcBef>
                <a:spcPts val="0"/>
              </a:spcBef>
              <a:buNone/>
            </a:pPr>
            <a:r>
              <a:rPr lang="en-US" sz="1100" b="1" dirty="0" smtClean="0">
                <a:solidFill>
                  <a:schemeClr val="tx1"/>
                </a:solidFill>
              </a:rPr>
              <a:t>9)</a:t>
            </a:r>
            <a:r>
              <a:rPr lang="en-US" sz="1100" b="1" dirty="0">
                <a:solidFill>
                  <a:schemeClr val="tx1"/>
                </a:solidFill>
              </a:rPr>
              <a:t>	</a:t>
            </a:r>
            <a:r>
              <a:rPr lang="en-US" sz="1100" b="1" dirty="0" smtClean="0">
                <a:solidFill>
                  <a:schemeClr val="tx1"/>
                </a:solidFill>
              </a:rPr>
              <a:t>Beryllium-14 is an unstable isotope which suffers beta decay to produce boron-14.  When it was first discovered, a 112 </a:t>
            </a:r>
            <a:r>
              <a:rPr lang="en-US" sz="1100" b="1" dirty="0" err="1" smtClean="0">
                <a:solidFill>
                  <a:schemeClr val="tx1"/>
                </a:solidFill>
              </a:rPr>
              <a:t>ug</a:t>
            </a:r>
            <a:r>
              <a:rPr lang="en-US" sz="1100" b="1" dirty="0" smtClean="0">
                <a:solidFill>
                  <a:schemeClr val="tx1"/>
                </a:solidFill>
              </a:rPr>
              <a:t> sample was produced.  The process to confirm identity took 14.52 milliseconds, at which time only 14.0 </a:t>
            </a:r>
            <a:r>
              <a:rPr lang="en-US" sz="1100" b="1" dirty="0" err="1" smtClean="0">
                <a:solidFill>
                  <a:schemeClr val="tx1"/>
                </a:solidFill>
              </a:rPr>
              <a:t>ug</a:t>
            </a:r>
            <a:r>
              <a:rPr lang="en-US" sz="1100" b="1" dirty="0" smtClean="0">
                <a:solidFill>
                  <a:schemeClr val="tx1"/>
                </a:solidFill>
              </a:rPr>
              <a:t> remained.  Based on this information, what is the half-life of beryllium-14?</a:t>
            </a:r>
          </a:p>
          <a:p>
            <a:pPr marL="347663" indent="-347663" algn="just">
              <a:spcBef>
                <a:spcPts val="5400"/>
              </a:spcBef>
              <a:buNone/>
            </a:pPr>
            <a:r>
              <a:rPr lang="en-US" sz="1100" b="1" dirty="0" smtClean="0">
                <a:solidFill>
                  <a:srgbClr val="FF0000"/>
                </a:solidFill>
                <a:latin typeface="Cambria Math" panose="02040503050406030204" pitchFamily="18" charset="0"/>
                <a:ea typeface="Cambria Math" panose="02040503050406030204" pitchFamily="18" charset="0"/>
              </a:rPr>
              <a:t>	</a:t>
            </a:r>
            <a:endParaRPr lang="en-US" sz="1100" b="1" dirty="0">
              <a:solidFill>
                <a:schemeClr val="tx1"/>
              </a:solidFill>
            </a:endParaRPr>
          </a:p>
          <a:p>
            <a:pPr marL="347663" indent="-347663" algn="just">
              <a:spcBef>
                <a:spcPts val="4200"/>
              </a:spcBef>
              <a:buNone/>
            </a:pPr>
            <a:endParaRPr lang="en-US" sz="1100" b="1" dirty="0" smtClean="0">
              <a:solidFill>
                <a:schemeClr val="tx1"/>
              </a:solidFill>
            </a:endParaRPr>
          </a:p>
          <a:p>
            <a:pPr marL="347663" indent="-347663" algn="just">
              <a:spcBef>
                <a:spcPts val="5400"/>
              </a:spcBef>
              <a:buNone/>
            </a:pPr>
            <a:r>
              <a:rPr lang="en-US" sz="1100" b="1" dirty="0" smtClean="0">
                <a:solidFill>
                  <a:schemeClr val="tx1"/>
                </a:solidFill>
              </a:rPr>
              <a:t>10)</a:t>
            </a:r>
            <a:r>
              <a:rPr lang="en-US" sz="1100" b="1" dirty="0">
                <a:solidFill>
                  <a:schemeClr val="tx1"/>
                </a:solidFill>
              </a:rPr>
              <a:t>	</a:t>
            </a:r>
            <a:r>
              <a:rPr lang="en-US" sz="1100" b="1" dirty="0" smtClean="0">
                <a:solidFill>
                  <a:schemeClr val="tx1"/>
                </a:solidFill>
              </a:rPr>
              <a:t>Positron emission tomography (PET) is a nuclear medicine technique that provides three dimensional images of the inside of the body.  The most common PET technique uses glucose that has been modified to include a radioactive fluorine-18 atom.  When the fluorine-18 decays in the body, the released positrons collide with electrons in the surrounding tissues.  This matter-antimatter collision annihilates both particles and produces gamma ray photons that are detected.  Because the body uses the fluorinated glucose, PET scanning also shows the metabolic activity of the tissues being scanned.</a:t>
            </a:r>
          </a:p>
          <a:p>
            <a:pPr marL="347663" indent="-347663" algn="just">
              <a:spcBef>
                <a:spcPts val="0"/>
              </a:spcBef>
              <a:buNone/>
            </a:pPr>
            <a:endParaRPr lang="en-US" sz="1100" b="1" dirty="0">
              <a:solidFill>
                <a:schemeClr val="tx1"/>
              </a:solidFill>
            </a:endParaRPr>
          </a:p>
          <a:p>
            <a:pPr marL="347663" indent="-347663" algn="just">
              <a:spcBef>
                <a:spcPts val="0"/>
              </a:spcBef>
              <a:buNone/>
            </a:pPr>
            <a:r>
              <a:rPr lang="en-US" sz="1100" b="1" dirty="0" smtClean="0">
                <a:solidFill>
                  <a:schemeClr val="tx1"/>
                </a:solidFill>
              </a:rPr>
              <a:t>	Fluorine-18 has a half-life of 1.83 hours, so samples must be prepared fresh at the hospital for PET scans.  Beginning with a 1.440 gram sample, a chemist carries out the entire synthesis of fluorinated glucose and delivers 45.0 mg of pure materials for PET scanning.  Based on this information, how long did the synthesis take to complete.</a:t>
            </a:r>
          </a:p>
        </p:txBody>
      </p:sp>
      <p:sp>
        <p:nvSpPr>
          <p:cNvPr id="3" name="Rectangle 2"/>
          <p:cNvSpPr/>
          <p:nvPr/>
        </p:nvSpPr>
        <p:spPr>
          <a:xfrm>
            <a:off x="5486400" y="56007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5486400" y="13716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74026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15" y="4838700"/>
            <a:ext cx="4765199" cy="4453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1" name="Group 30"/>
          <p:cNvGrpSpPr/>
          <p:nvPr/>
        </p:nvGrpSpPr>
        <p:grpSpPr>
          <a:xfrm>
            <a:off x="4419600" y="0"/>
            <a:ext cx="2438400" cy="729557"/>
            <a:chOff x="4419600" y="0"/>
            <a:chExt cx="2438400" cy="729557"/>
          </a:xfrm>
        </p:grpSpPr>
        <p:sp>
          <p:nvSpPr>
            <p:cNvPr id="32" name="TextBox 31"/>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sp>
          <p:nvSpPr>
            <p:cNvPr id="33" name="TextBox 32"/>
            <p:cNvSpPr txBox="1"/>
            <p:nvPr/>
          </p:nvSpPr>
          <p:spPr>
            <a:xfrm>
              <a:off x="4419600" y="363797"/>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grpSp>
      <p:sp>
        <p:nvSpPr>
          <p:cNvPr id="21" name="Content Placeholder 3"/>
          <p:cNvSpPr>
            <a:spLocks noGrp="1"/>
          </p:cNvSpPr>
          <p:nvPr>
            <p:ph idx="1"/>
          </p:nvPr>
        </p:nvSpPr>
        <p:spPr>
          <a:xfrm>
            <a:off x="137160" y="863600"/>
            <a:ext cx="6583680" cy="8280400"/>
          </a:xfrm>
        </p:spPr>
        <p:txBody>
          <a:bodyPr>
            <a:normAutofit/>
          </a:bodyPr>
          <a:lstStyle/>
          <a:p>
            <a:pPr marL="0" indent="0" algn="just">
              <a:spcBef>
                <a:spcPts val="0"/>
              </a:spcBef>
              <a:buNone/>
            </a:pPr>
            <a:r>
              <a:rPr lang="en-US" sz="1100" b="1" dirty="0" smtClean="0">
                <a:solidFill>
                  <a:schemeClr val="tx1"/>
                </a:solidFill>
              </a:rPr>
              <a:t>SHOW YOUR WORK and put your final answer in the box for each question. </a:t>
            </a:r>
            <a:r>
              <a:rPr lang="en-US" sz="1100" b="1" dirty="0" smtClean="0">
                <a:solidFill>
                  <a:schemeClr val="tx1"/>
                </a:solidFill>
              </a:rPr>
              <a:t>Be </a:t>
            </a:r>
            <a:r>
              <a:rPr lang="en-US" sz="1100" b="1" dirty="0" smtClean="0">
                <a:solidFill>
                  <a:schemeClr val="tx1"/>
                </a:solidFill>
              </a:rPr>
              <a:t>sure to use proper units and significant figures.</a:t>
            </a:r>
          </a:p>
          <a:p>
            <a:pPr marL="342900" indent="-342900" algn="just">
              <a:spcBef>
                <a:spcPts val="0"/>
              </a:spcBef>
              <a:buNone/>
            </a:pPr>
            <a:endParaRPr lang="en-US" sz="1100" b="1" dirty="0">
              <a:solidFill>
                <a:schemeClr val="tx1"/>
              </a:solidFill>
            </a:endParaRPr>
          </a:p>
          <a:p>
            <a:pPr marL="342900" indent="-342900" algn="just">
              <a:spcBef>
                <a:spcPts val="0"/>
              </a:spcBef>
              <a:buNone/>
            </a:pPr>
            <a:r>
              <a:rPr lang="en-US" sz="1100" b="1" dirty="0" smtClean="0">
                <a:solidFill>
                  <a:schemeClr val="tx1"/>
                </a:solidFill>
              </a:rPr>
              <a:t>1)	Vanadium-48 </a:t>
            </a:r>
            <a:r>
              <a:rPr lang="en-US" sz="1100" b="1" dirty="0">
                <a:solidFill>
                  <a:schemeClr val="tx1"/>
                </a:solidFill>
              </a:rPr>
              <a:t>has a half-life of </a:t>
            </a:r>
            <a:r>
              <a:rPr lang="en-US" sz="1100" b="1" dirty="0" smtClean="0">
                <a:solidFill>
                  <a:schemeClr val="tx1"/>
                </a:solidFill>
              </a:rPr>
              <a:t>16 days.  </a:t>
            </a:r>
            <a:r>
              <a:rPr lang="en-US" sz="1100" b="1" dirty="0">
                <a:solidFill>
                  <a:schemeClr val="tx1"/>
                </a:solidFill>
              </a:rPr>
              <a:t>If a </a:t>
            </a:r>
            <a:r>
              <a:rPr lang="en-US" sz="1100" b="1" dirty="0" smtClean="0">
                <a:solidFill>
                  <a:schemeClr val="tx1"/>
                </a:solidFill>
              </a:rPr>
              <a:t>800.0 </a:t>
            </a:r>
            <a:r>
              <a:rPr lang="en-US" sz="1100" b="1" dirty="0">
                <a:solidFill>
                  <a:schemeClr val="tx1"/>
                </a:solidFill>
              </a:rPr>
              <a:t>gram sample is allowed to stand for </a:t>
            </a:r>
            <a:r>
              <a:rPr lang="en-US" sz="1100" b="1" dirty="0" smtClean="0">
                <a:solidFill>
                  <a:schemeClr val="tx1"/>
                </a:solidFill>
              </a:rPr>
              <a:t>80.0 days, </a:t>
            </a:r>
            <a:r>
              <a:rPr lang="en-US" sz="1100" b="1" dirty="0">
                <a:solidFill>
                  <a:schemeClr val="tx1"/>
                </a:solidFill>
              </a:rPr>
              <a:t>how much </a:t>
            </a:r>
            <a:r>
              <a:rPr lang="en-US" sz="1100" b="1" dirty="0" smtClean="0">
                <a:solidFill>
                  <a:schemeClr val="tx1"/>
                </a:solidFill>
              </a:rPr>
              <a:t>vanadium-48 </a:t>
            </a:r>
            <a:r>
              <a:rPr lang="en-US" sz="1100" b="1" dirty="0">
                <a:solidFill>
                  <a:schemeClr val="tx1"/>
                </a:solidFill>
              </a:rPr>
              <a:t>will remain?</a:t>
            </a:r>
          </a:p>
          <a:p>
            <a:pPr marL="342900" lvl="1" indent="-342900" algn="just">
              <a:spcBef>
                <a:spcPts val="1800"/>
              </a:spcBef>
              <a:buNone/>
            </a:pPr>
            <a:r>
              <a:rPr lang="en-US" sz="1100" b="1" dirty="0" smtClean="0">
                <a:solidFill>
                  <a:srgbClr val="FF0000"/>
                </a:solidFill>
              </a:rPr>
              <a:t>	5 </a:t>
            </a:r>
            <a:r>
              <a:rPr lang="en-US" sz="1100" b="1" dirty="0">
                <a:solidFill>
                  <a:srgbClr val="FF0000"/>
                </a:solidFill>
              </a:rPr>
              <a:t>half-lives, so </a:t>
            </a:r>
            <a:r>
              <a:rPr lang="en-US" sz="1100" b="1" dirty="0" smtClean="0">
                <a:solidFill>
                  <a:srgbClr val="FF0000"/>
                </a:solidFill>
              </a:rPr>
              <a:t>800 </a:t>
            </a:r>
            <a:r>
              <a:rPr lang="en-US" sz="1100" dirty="0">
                <a:solidFill>
                  <a:srgbClr val="FF0000"/>
                </a:solidFill>
                <a:latin typeface="Wingdings" panose="05000000000000000000" pitchFamily="2" charset="2"/>
              </a:rPr>
              <a:t>è</a:t>
            </a:r>
            <a:r>
              <a:rPr lang="en-US" sz="1100" b="1" dirty="0">
                <a:solidFill>
                  <a:srgbClr val="FF0000"/>
                </a:solidFill>
              </a:rPr>
              <a:t> </a:t>
            </a:r>
            <a:r>
              <a:rPr lang="en-US" sz="1100" b="1" dirty="0" smtClean="0">
                <a:solidFill>
                  <a:srgbClr val="FF0000"/>
                </a:solidFill>
              </a:rPr>
              <a:t>400 </a:t>
            </a:r>
            <a:r>
              <a:rPr lang="en-US" sz="1100" dirty="0">
                <a:solidFill>
                  <a:srgbClr val="FF0000"/>
                </a:solidFill>
                <a:latin typeface="Wingdings" panose="05000000000000000000" pitchFamily="2" charset="2"/>
              </a:rPr>
              <a:t>è</a:t>
            </a:r>
            <a:r>
              <a:rPr lang="en-US" sz="1100" b="1" dirty="0">
                <a:solidFill>
                  <a:srgbClr val="FF0000"/>
                </a:solidFill>
              </a:rPr>
              <a:t> </a:t>
            </a:r>
            <a:r>
              <a:rPr lang="en-US" sz="1100" b="1" dirty="0" smtClean="0">
                <a:solidFill>
                  <a:srgbClr val="FF0000"/>
                </a:solidFill>
              </a:rPr>
              <a:t>200 </a:t>
            </a:r>
            <a:r>
              <a:rPr lang="en-US" sz="1100" dirty="0">
                <a:solidFill>
                  <a:srgbClr val="FF0000"/>
                </a:solidFill>
                <a:latin typeface="Wingdings" panose="05000000000000000000" pitchFamily="2" charset="2"/>
              </a:rPr>
              <a:t>è</a:t>
            </a:r>
            <a:r>
              <a:rPr lang="en-US" sz="1100" b="1" dirty="0">
                <a:solidFill>
                  <a:srgbClr val="FF0000"/>
                </a:solidFill>
              </a:rPr>
              <a:t> </a:t>
            </a:r>
            <a:r>
              <a:rPr lang="en-US" sz="1100" b="1" dirty="0" smtClean="0">
                <a:solidFill>
                  <a:srgbClr val="FF0000"/>
                </a:solidFill>
              </a:rPr>
              <a:t>100 </a:t>
            </a:r>
            <a:r>
              <a:rPr lang="en-US" sz="1100" dirty="0">
                <a:solidFill>
                  <a:srgbClr val="FF0000"/>
                </a:solidFill>
                <a:latin typeface="Wingdings" panose="05000000000000000000" pitchFamily="2" charset="2"/>
              </a:rPr>
              <a:t>è</a:t>
            </a:r>
            <a:r>
              <a:rPr lang="en-US" sz="1100" b="1" dirty="0">
                <a:solidFill>
                  <a:srgbClr val="FF0000"/>
                </a:solidFill>
              </a:rPr>
              <a:t> </a:t>
            </a:r>
            <a:r>
              <a:rPr lang="en-US" sz="1100" b="1" dirty="0" smtClean="0">
                <a:solidFill>
                  <a:srgbClr val="FF0000"/>
                </a:solidFill>
              </a:rPr>
              <a:t>50 </a:t>
            </a:r>
            <a:r>
              <a:rPr lang="en-US" sz="1100" dirty="0">
                <a:solidFill>
                  <a:srgbClr val="FF0000"/>
                </a:solidFill>
                <a:latin typeface="Wingdings" panose="05000000000000000000" pitchFamily="2" charset="2"/>
              </a:rPr>
              <a:t>è</a:t>
            </a:r>
            <a:r>
              <a:rPr lang="en-US" sz="1100" b="1" dirty="0">
                <a:solidFill>
                  <a:srgbClr val="FF0000"/>
                </a:solidFill>
              </a:rPr>
              <a:t> </a:t>
            </a:r>
            <a:r>
              <a:rPr lang="en-US" sz="1100" b="1" dirty="0" smtClean="0">
                <a:solidFill>
                  <a:srgbClr val="FF0000"/>
                </a:solidFill>
              </a:rPr>
              <a:t>25 g</a:t>
            </a:r>
            <a:endParaRPr lang="en-US" sz="1100" b="1" dirty="0">
              <a:solidFill>
                <a:srgbClr val="FF0000"/>
              </a:solidFill>
            </a:endParaRPr>
          </a:p>
          <a:p>
            <a:pPr marL="342900" indent="-342900" algn="just">
              <a:spcBef>
                <a:spcPts val="1800"/>
              </a:spcBef>
              <a:buNone/>
            </a:pPr>
            <a:endParaRPr lang="en-US" sz="1100" b="1" dirty="0" smtClean="0">
              <a:solidFill>
                <a:schemeClr val="tx1"/>
              </a:solidFill>
            </a:endParaRPr>
          </a:p>
          <a:p>
            <a:pPr marL="342900" indent="-342900" algn="just">
              <a:spcBef>
                <a:spcPts val="1800"/>
              </a:spcBef>
              <a:buNone/>
            </a:pPr>
            <a:r>
              <a:rPr lang="en-US" sz="1100" b="1" dirty="0" smtClean="0">
                <a:solidFill>
                  <a:schemeClr val="tx1"/>
                </a:solidFill>
              </a:rPr>
              <a:t>2)	Fermium-253 </a:t>
            </a:r>
            <a:r>
              <a:rPr lang="en-US" sz="1100" b="1" dirty="0">
                <a:solidFill>
                  <a:schemeClr val="tx1"/>
                </a:solidFill>
              </a:rPr>
              <a:t>has a half-life of </a:t>
            </a:r>
            <a:r>
              <a:rPr lang="en-US" sz="1100" b="1" dirty="0" smtClean="0">
                <a:solidFill>
                  <a:schemeClr val="tx1"/>
                </a:solidFill>
              </a:rPr>
              <a:t>3.0 </a:t>
            </a:r>
            <a:r>
              <a:rPr lang="en-US" sz="1100" b="1" dirty="0">
                <a:solidFill>
                  <a:schemeClr val="tx1"/>
                </a:solidFill>
              </a:rPr>
              <a:t>days.  After sitting for </a:t>
            </a:r>
            <a:r>
              <a:rPr lang="en-US" sz="1100" b="1" dirty="0" smtClean="0">
                <a:solidFill>
                  <a:schemeClr val="tx1"/>
                </a:solidFill>
              </a:rPr>
              <a:t>9.0 </a:t>
            </a:r>
            <a:r>
              <a:rPr lang="en-US" sz="1100" b="1" dirty="0">
                <a:solidFill>
                  <a:schemeClr val="tx1"/>
                </a:solidFill>
              </a:rPr>
              <a:t>days, a sample of fermium-253 weighs </a:t>
            </a:r>
            <a:r>
              <a:rPr lang="en-US" sz="1100" b="1" dirty="0" smtClean="0">
                <a:solidFill>
                  <a:schemeClr val="tx1"/>
                </a:solidFill>
              </a:rPr>
              <a:t>4.6 milligrams</a:t>
            </a:r>
            <a:r>
              <a:rPr lang="en-US" sz="1100" b="1" dirty="0">
                <a:solidFill>
                  <a:schemeClr val="tx1"/>
                </a:solidFill>
              </a:rPr>
              <a:t>.  What was the initial mass?</a:t>
            </a:r>
          </a:p>
          <a:p>
            <a:pPr marL="342900" lvl="1" indent="-342900" algn="just">
              <a:spcBef>
                <a:spcPts val="1800"/>
              </a:spcBef>
              <a:buNone/>
            </a:pPr>
            <a:r>
              <a:rPr lang="en-US" sz="1100" b="1" dirty="0" smtClean="0">
                <a:solidFill>
                  <a:srgbClr val="FF0000"/>
                </a:solidFill>
              </a:rPr>
              <a:t>	3 </a:t>
            </a:r>
            <a:r>
              <a:rPr lang="en-US" sz="1100" b="1" dirty="0">
                <a:solidFill>
                  <a:srgbClr val="FF0000"/>
                </a:solidFill>
              </a:rPr>
              <a:t>half-lives, so </a:t>
            </a:r>
            <a:r>
              <a:rPr lang="en-US" sz="1100" b="1" dirty="0" smtClean="0">
                <a:solidFill>
                  <a:srgbClr val="FF0000"/>
                </a:solidFill>
              </a:rPr>
              <a:t>4.6 </a:t>
            </a:r>
            <a:r>
              <a:rPr lang="en-US" sz="1100" dirty="0">
                <a:solidFill>
                  <a:srgbClr val="FF0000"/>
                </a:solidFill>
                <a:latin typeface="Wingdings" panose="05000000000000000000" pitchFamily="2" charset="2"/>
              </a:rPr>
              <a:t>è</a:t>
            </a:r>
            <a:r>
              <a:rPr lang="en-US" sz="1100" dirty="0">
                <a:solidFill>
                  <a:srgbClr val="FF0000"/>
                </a:solidFill>
                <a:cs typeface="Arial" panose="020B0604020202020204" pitchFamily="34" charset="0"/>
              </a:rPr>
              <a:t> </a:t>
            </a:r>
            <a:r>
              <a:rPr lang="en-US" sz="1100" b="1" dirty="0" smtClean="0">
                <a:solidFill>
                  <a:srgbClr val="FF0000"/>
                </a:solidFill>
              </a:rPr>
              <a:t>9.2 </a:t>
            </a:r>
            <a:r>
              <a:rPr lang="en-US" sz="1100" dirty="0">
                <a:solidFill>
                  <a:srgbClr val="FF0000"/>
                </a:solidFill>
                <a:latin typeface="Wingdings" panose="05000000000000000000" pitchFamily="2" charset="2"/>
              </a:rPr>
              <a:t>è</a:t>
            </a:r>
            <a:r>
              <a:rPr lang="en-US" sz="1100" b="1" dirty="0">
                <a:solidFill>
                  <a:srgbClr val="FF0000"/>
                </a:solidFill>
              </a:rPr>
              <a:t> </a:t>
            </a:r>
            <a:r>
              <a:rPr lang="en-US" sz="1100" b="1" dirty="0" smtClean="0">
                <a:solidFill>
                  <a:srgbClr val="FF0000"/>
                </a:solidFill>
              </a:rPr>
              <a:t>18.4 </a:t>
            </a:r>
            <a:r>
              <a:rPr lang="en-US" sz="1100" dirty="0" smtClean="0">
                <a:solidFill>
                  <a:srgbClr val="FF0000"/>
                </a:solidFill>
                <a:latin typeface="Wingdings" panose="05000000000000000000" pitchFamily="2" charset="2"/>
              </a:rPr>
              <a:t>è</a:t>
            </a:r>
            <a:r>
              <a:rPr lang="en-US" sz="1100" b="1" dirty="0" smtClean="0">
                <a:solidFill>
                  <a:srgbClr val="FF0000"/>
                </a:solidFill>
              </a:rPr>
              <a:t> 36.8  ----&gt; 37 mg (multiplication rules)</a:t>
            </a:r>
            <a:endParaRPr lang="en-US" sz="1100" b="1" dirty="0">
              <a:solidFill>
                <a:srgbClr val="FF0000"/>
              </a:solidFill>
            </a:endParaRPr>
          </a:p>
          <a:p>
            <a:pPr marL="342900" indent="-342900" algn="just">
              <a:spcBef>
                <a:spcPts val="1800"/>
              </a:spcBef>
              <a:buNone/>
            </a:pPr>
            <a:endParaRPr lang="en-US" sz="1100" b="1" dirty="0" smtClean="0">
              <a:solidFill>
                <a:schemeClr val="tx1"/>
              </a:solidFill>
            </a:endParaRPr>
          </a:p>
          <a:p>
            <a:pPr marL="342900" indent="-342900" algn="just">
              <a:spcBef>
                <a:spcPts val="1800"/>
              </a:spcBef>
              <a:buNone/>
            </a:pPr>
            <a:r>
              <a:rPr lang="en-US" sz="1100" b="1" dirty="0" smtClean="0">
                <a:solidFill>
                  <a:schemeClr val="tx1"/>
                </a:solidFill>
              </a:rPr>
              <a:t>3)	A graph showing the radioactive decay of fluorine-18 is shown below.  Based on only this information and using proper significant figures, what is the half-life of fluorine-18?</a:t>
            </a:r>
          </a:p>
          <a:p>
            <a:pPr marL="342900" indent="-342900" algn="just">
              <a:spcBef>
                <a:spcPts val="1800"/>
              </a:spcBef>
              <a:buNone/>
            </a:pPr>
            <a:r>
              <a:rPr lang="en-US" sz="1100" b="1" dirty="0">
                <a:solidFill>
                  <a:schemeClr val="tx1"/>
                </a:solidFill>
              </a:rPr>
              <a:t>	</a:t>
            </a:r>
            <a:r>
              <a:rPr lang="en-US" sz="1100" b="1" dirty="0" smtClean="0">
                <a:solidFill>
                  <a:srgbClr val="FF0000"/>
                </a:solidFill>
              </a:rPr>
              <a:t>1.83 hours  (actual is 1.83 hours)</a:t>
            </a:r>
          </a:p>
        </p:txBody>
      </p:sp>
      <p:grpSp>
        <p:nvGrpSpPr>
          <p:cNvPr id="4" name="Group 3"/>
          <p:cNvGrpSpPr/>
          <p:nvPr/>
        </p:nvGrpSpPr>
        <p:grpSpPr>
          <a:xfrm>
            <a:off x="1184654" y="7106108"/>
            <a:ext cx="1399032" cy="1440331"/>
            <a:chOff x="1756154" y="6979108"/>
            <a:chExt cx="1399032" cy="1440331"/>
          </a:xfrm>
        </p:grpSpPr>
        <p:cxnSp>
          <p:nvCxnSpPr>
            <p:cNvPr id="3" name="Straight Connector 2"/>
            <p:cNvCxnSpPr/>
            <p:nvPr/>
          </p:nvCxnSpPr>
          <p:spPr>
            <a:xfrm>
              <a:off x="3136831" y="6983831"/>
              <a:ext cx="0" cy="14356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a:off x="2455670" y="6279592"/>
              <a:ext cx="0" cy="1399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 name="Rectangle 4"/>
          <p:cNvSpPr/>
          <p:nvPr/>
        </p:nvSpPr>
        <p:spPr>
          <a:xfrm>
            <a:off x="5486400" y="45466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1.83 h</a:t>
            </a:r>
            <a:endParaRPr lang="en-US" b="1" dirty="0">
              <a:solidFill>
                <a:srgbClr val="FF0000"/>
              </a:solidFill>
            </a:endParaRPr>
          </a:p>
        </p:txBody>
      </p:sp>
      <p:sp>
        <p:nvSpPr>
          <p:cNvPr id="14" name="Rectangle 13"/>
          <p:cNvSpPr/>
          <p:nvPr/>
        </p:nvSpPr>
        <p:spPr>
          <a:xfrm>
            <a:off x="5486400" y="30734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37 mg</a:t>
            </a:r>
            <a:endParaRPr lang="en-US" b="1" dirty="0">
              <a:solidFill>
                <a:srgbClr val="FF0000"/>
              </a:solidFill>
            </a:endParaRPr>
          </a:p>
        </p:txBody>
      </p:sp>
      <p:sp>
        <p:nvSpPr>
          <p:cNvPr id="15" name="Rectangle 14"/>
          <p:cNvSpPr/>
          <p:nvPr/>
        </p:nvSpPr>
        <p:spPr>
          <a:xfrm>
            <a:off x="5486400" y="17145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25 g</a:t>
            </a:r>
            <a:endParaRPr lang="en-US" b="1" dirty="0">
              <a:solidFill>
                <a:srgbClr val="FF0000"/>
              </a:solidFill>
            </a:endParaRPr>
          </a:p>
        </p:txBody>
      </p:sp>
      <p:sp>
        <p:nvSpPr>
          <p:cNvPr id="16" name="Title 1"/>
          <p:cNvSpPr txBox="1">
            <a:spLocks/>
          </p:cNvSpPr>
          <p:nvPr/>
        </p:nvSpPr>
        <p:spPr>
          <a:xfrm>
            <a:off x="0" y="0"/>
            <a:ext cx="3901440" cy="633046"/>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0331 – Practice - Kinetics</a:t>
            </a:r>
          </a:p>
        </p:txBody>
      </p:sp>
    </p:spTree>
    <p:extLst>
      <p:ext uri="{BB962C8B-B14F-4D97-AF65-F5344CB8AC3E}">
        <p14:creationId xmlns:p14="http://schemas.microsoft.com/office/powerpoint/2010/main" val="2294888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1" name="Content Placeholder 3"/>
              <p:cNvSpPr>
                <a:spLocks noGrp="1"/>
              </p:cNvSpPr>
              <p:nvPr>
                <p:ph idx="1"/>
              </p:nvPr>
            </p:nvSpPr>
            <p:spPr>
              <a:xfrm>
                <a:off x="0" y="640080"/>
                <a:ext cx="6858000" cy="8503920"/>
              </a:xfrm>
            </p:spPr>
            <p:txBody>
              <a:bodyPr>
                <a:normAutofit/>
              </a:bodyPr>
              <a:lstStyle/>
              <a:p>
                <a:pPr marL="342900" indent="-342900" algn="just">
                  <a:spcBef>
                    <a:spcPts val="0"/>
                  </a:spcBef>
                  <a:buNone/>
                </a:pPr>
                <a:r>
                  <a:rPr lang="en-US" sz="1100" b="1" dirty="0">
                    <a:solidFill>
                      <a:schemeClr val="tx1"/>
                    </a:solidFill>
                  </a:rPr>
                  <a:t>4)	0.600 g of iodine-131 was generated.  After 24 days, only 0.075 g remain.  What is the half-life in days of the iodine-131</a:t>
                </a:r>
              </a:p>
              <a:p>
                <a:pPr marL="342900" lvl="1" indent="-342900" algn="just">
                  <a:spcBef>
                    <a:spcPts val="5400"/>
                  </a:spcBef>
                  <a:buNone/>
                </a:pPr>
                <a:r>
                  <a:rPr lang="en-US" sz="1100" b="1" dirty="0">
                    <a:solidFill>
                      <a:srgbClr val="FF0000"/>
                    </a:solidFill>
                  </a:rPr>
                  <a:t>	0.600 </a:t>
                </a:r>
                <a:r>
                  <a:rPr lang="en-US" sz="1100" dirty="0">
                    <a:solidFill>
                      <a:srgbClr val="FF0000"/>
                    </a:solidFill>
                    <a:latin typeface="Wingdings" panose="05000000000000000000" pitchFamily="2" charset="2"/>
                  </a:rPr>
                  <a:t>è</a:t>
                </a:r>
                <a:r>
                  <a:rPr lang="en-US" sz="1100" dirty="0">
                    <a:solidFill>
                      <a:srgbClr val="FF0000"/>
                    </a:solidFill>
                    <a:cs typeface="Arial" panose="020B0604020202020204" pitchFamily="34" charset="0"/>
                  </a:rPr>
                  <a:t> </a:t>
                </a:r>
                <a:r>
                  <a:rPr lang="en-US" sz="1100" b="1" dirty="0">
                    <a:solidFill>
                      <a:srgbClr val="FF0000"/>
                    </a:solidFill>
                  </a:rPr>
                  <a:t>0.300 </a:t>
                </a:r>
                <a:r>
                  <a:rPr lang="en-US" sz="1100" dirty="0">
                    <a:solidFill>
                      <a:srgbClr val="FF0000"/>
                    </a:solidFill>
                    <a:latin typeface="Wingdings" panose="05000000000000000000" pitchFamily="2" charset="2"/>
                  </a:rPr>
                  <a:t>è</a:t>
                </a:r>
                <a:r>
                  <a:rPr lang="en-US" sz="1100" b="1" dirty="0">
                    <a:solidFill>
                      <a:srgbClr val="FF0000"/>
                    </a:solidFill>
                  </a:rPr>
                  <a:t> 0.150 </a:t>
                </a:r>
                <a:r>
                  <a:rPr lang="en-US" sz="1100" dirty="0">
                    <a:solidFill>
                      <a:srgbClr val="FF0000"/>
                    </a:solidFill>
                    <a:latin typeface="Wingdings" panose="05000000000000000000" pitchFamily="2" charset="2"/>
                  </a:rPr>
                  <a:t>è</a:t>
                </a:r>
                <a:r>
                  <a:rPr lang="en-US" sz="1100" b="1" dirty="0">
                    <a:solidFill>
                      <a:srgbClr val="FF0000"/>
                    </a:solidFill>
                  </a:rPr>
                  <a:t> 0.075 g.  3 half-lives have passed, </a:t>
                </a:r>
                <a:r>
                  <a:rPr lang="en-US" sz="1100" b="1" dirty="0" smtClean="0">
                    <a:solidFill>
                      <a:srgbClr val="FF0000"/>
                    </a:solidFill>
                  </a:rPr>
                  <a:t>so T </a:t>
                </a:r>
                <a:r>
                  <a:rPr lang="en-US" sz="1100" b="1" dirty="0">
                    <a:solidFill>
                      <a:srgbClr val="FF0000"/>
                    </a:solidFill>
                  </a:rPr>
                  <a:t>= </a:t>
                </a:r>
                <a:r>
                  <a:rPr lang="en-US" sz="1100" b="1" dirty="0" smtClean="0">
                    <a:solidFill>
                      <a:srgbClr val="FF0000"/>
                    </a:solidFill>
                  </a:rPr>
                  <a:t>8.0 </a:t>
                </a:r>
                <a:r>
                  <a:rPr lang="en-US" sz="1100" b="1" dirty="0">
                    <a:solidFill>
                      <a:srgbClr val="FF0000"/>
                    </a:solidFill>
                  </a:rPr>
                  <a:t>days.</a:t>
                </a:r>
              </a:p>
              <a:p>
                <a:pPr marL="342900" indent="-342900" algn="just">
                  <a:spcBef>
                    <a:spcPts val="5400"/>
                  </a:spcBef>
                  <a:buNone/>
                </a:pPr>
                <a:endParaRPr lang="en-US" sz="1100" b="1" dirty="0">
                  <a:solidFill>
                    <a:schemeClr val="tx1"/>
                  </a:solidFill>
                </a:endParaRPr>
              </a:p>
              <a:p>
                <a:pPr marL="347663" indent="-347663" algn="just">
                  <a:spcBef>
                    <a:spcPts val="5400"/>
                  </a:spcBef>
                  <a:buNone/>
                </a:pPr>
                <a:r>
                  <a:rPr lang="en-US" sz="1100" b="1" dirty="0" smtClean="0">
                    <a:solidFill>
                      <a:schemeClr val="tx1"/>
                    </a:solidFill>
                  </a:rPr>
                  <a:t>5)</a:t>
                </a:r>
                <a:r>
                  <a:rPr lang="en-US" sz="1100" b="1" dirty="0">
                    <a:solidFill>
                      <a:schemeClr val="tx1"/>
                    </a:solidFill>
                  </a:rPr>
                  <a:t>	How much of a </a:t>
                </a:r>
                <a:r>
                  <a:rPr lang="en-US" sz="1100" b="1" dirty="0" smtClean="0">
                    <a:solidFill>
                      <a:schemeClr val="tx1"/>
                    </a:solidFill>
                  </a:rPr>
                  <a:t>3.44 </a:t>
                </a:r>
                <a:r>
                  <a:rPr lang="en-US" sz="1100" b="1" dirty="0">
                    <a:solidFill>
                      <a:schemeClr val="tx1"/>
                    </a:solidFill>
                  </a:rPr>
                  <a:t>g sample of </a:t>
                </a:r>
                <a:r>
                  <a:rPr lang="en-US" sz="1100" b="1" dirty="0" smtClean="0">
                    <a:solidFill>
                      <a:schemeClr val="tx1"/>
                    </a:solidFill>
                  </a:rPr>
                  <a:t>cobalt-57 remains </a:t>
                </a:r>
                <a:r>
                  <a:rPr lang="en-US" sz="1100" b="1" dirty="0">
                    <a:solidFill>
                      <a:schemeClr val="tx1"/>
                    </a:solidFill>
                  </a:rPr>
                  <a:t>after </a:t>
                </a:r>
                <a:r>
                  <a:rPr lang="en-US" sz="1100" b="1" u="sng" dirty="0">
                    <a:solidFill>
                      <a:schemeClr val="tx1"/>
                    </a:solidFill>
                  </a:rPr>
                  <a:t>exactly</a:t>
                </a:r>
                <a:r>
                  <a:rPr lang="en-US" sz="1100" b="1" dirty="0">
                    <a:solidFill>
                      <a:schemeClr val="tx1"/>
                    </a:solidFill>
                  </a:rPr>
                  <a:t> </a:t>
                </a:r>
                <a:r>
                  <a:rPr lang="en-US" sz="1100" b="1" dirty="0" smtClean="0">
                    <a:solidFill>
                      <a:schemeClr val="tx1"/>
                    </a:solidFill>
                  </a:rPr>
                  <a:t>two years </a:t>
                </a:r>
                <a:r>
                  <a:rPr lang="en-US" sz="1100" b="1" dirty="0">
                    <a:solidFill>
                      <a:schemeClr val="tx1"/>
                    </a:solidFill>
                  </a:rPr>
                  <a:t>if it has a half-life of </a:t>
                </a:r>
                <a:r>
                  <a:rPr lang="en-US" sz="1100" b="1" dirty="0" smtClean="0">
                    <a:solidFill>
                      <a:schemeClr val="tx1"/>
                    </a:solidFill>
                  </a:rPr>
                  <a:t>272 days?</a:t>
                </a:r>
                <a:endParaRPr lang="en-US" sz="1100" b="1" dirty="0">
                  <a:solidFill>
                    <a:schemeClr val="tx1"/>
                  </a:solidFill>
                </a:endParaRPr>
              </a:p>
              <a:p>
                <a:pPr marL="347663" indent="-347663" algn="just">
                  <a:spcBef>
                    <a:spcPts val="5400"/>
                  </a:spcBef>
                  <a:buNone/>
                </a:pPr>
                <a:r>
                  <a:rPr lang="en-US" sz="1200" b="1" dirty="0">
                    <a:solidFill>
                      <a:schemeClr val="tx1"/>
                    </a:solidFill>
                  </a:rPr>
                  <a:t>	</a:t>
                </a:r>
                <a:r>
                  <a:rPr lang="en-US" sz="1100" b="1" dirty="0">
                    <a:solidFill>
                      <a:srgbClr val="FF0000"/>
                    </a:solidFill>
                  </a:rPr>
                  <a:t>N = N</a:t>
                </a:r>
                <a:r>
                  <a:rPr lang="en-US" sz="1100" b="1" baseline="-25000" dirty="0">
                    <a:solidFill>
                      <a:srgbClr val="FF0000"/>
                    </a:solidFill>
                  </a:rPr>
                  <a:t>0</a:t>
                </a:r>
                <a14:m>
                  <m:oMath xmlns:m="http://schemas.openxmlformats.org/officeDocument/2006/math">
                    <m:r>
                      <a:rPr lang="en-US" sz="1200">
                        <a:solidFill>
                          <a:srgbClr val="FF0000"/>
                        </a:solidFill>
                        <a:latin typeface="Cambria Math"/>
                      </a:rPr>
                      <m:t>(</m:t>
                    </m:r>
                    <m:f>
                      <m:fPr>
                        <m:ctrlPr>
                          <a:rPr lang="en-US" sz="1200" b="1" i="1">
                            <a:solidFill>
                              <a:srgbClr val="FF0000"/>
                            </a:solidFill>
                            <a:latin typeface="Cambria Math" panose="02040503050406030204" pitchFamily="18" charset="0"/>
                          </a:rPr>
                        </m:ctrlPr>
                      </m:fPr>
                      <m:num>
                        <m:r>
                          <a:rPr lang="en-US" sz="1200" b="1" i="1">
                            <a:solidFill>
                              <a:srgbClr val="FF0000"/>
                            </a:solidFill>
                            <a:latin typeface="Cambria Math"/>
                          </a:rPr>
                          <m:t>𝟏</m:t>
                        </m:r>
                      </m:num>
                      <m:den>
                        <m:r>
                          <a:rPr lang="en-US" sz="1200" b="1" i="1">
                            <a:solidFill>
                              <a:srgbClr val="FF0000"/>
                            </a:solidFill>
                            <a:latin typeface="Cambria Math"/>
                          </a:rPr>
                          <m:t>𝟐</m:t>
                        </m:r>
                      </m:den>
                    </m:f>
                    <m:sSup>
                      <m:sSupPr>
                        <m:ctrlPr>
                          <a:rPr lang="en-US" sz="1200" i="1" dirty="0">
                            <a:solidFill>
                              <a:srgbClr val="FF0000"/>
                            </a:solidFill>
                            <a:latin typeface="Cambria Math" panose="02040503050406030204" pitchFamily="18" charset="0"/>
                          </a:rPr>
                        </m:ctrlPr>
                      </m:sSupPr>
                      <m:e>
                        <m:r>
                          <a:rPr lang="en-US" sz="1200" i="1" dirty="0">
                            <a:solidFill>
                              <a:srgbClr val="FF0000"/>
                            </a:solidFill>
                            <a:latin typeface="Cambria Math"/>
                          </a:rPr>
                          <m:t>)</m:t>
                        </m:r>
                      </m:e>
                      <m:sup>
                        <m:f>
                          <m:fPr>
                            <m:type m:val="skw"/>
                            <m:ctrlPr>
                              <a:rPr lang="en-US" sz="1200" i="1" dirty="0">
                                <a:solidFill>
                                  <a:srgbClr val="FF0000"/>
                                </a:solidFill>
                                <a:latin typeface="Cambria Math" panose="02040503050406030204" pitchFamily="18" charset="0"/>
                              </a:rPr>
                            </m:ctrlPr>
                          </m:fPr>
                          <m:num>
                            <m:r>
                              <a:rPr lang="en-US" sz="1200" i="1" dirty="0">
                                <a:solidFill>
                                  <a:srgbClr val="FF0000"/>
                                </a:solidFill>
                                <a:latin typeface="Cambria Math"/>
                              </a:rPr>
                              <m:t>𝑡</m:t>
                            </m:r>
                          </m:num>
                          <m:den>
                            <m:r>
                              <a:rPr lang="en-US" sz="1200" i="1" dirty="0">
                                <a:solidFill>
                                  <a:srgbClr val="FF0000"/>
                                </a:solidFill>
                                <a:latin typeface="Cambria Math"/>
                              </a:rPr>
                              <m:t>𝑇</m:t>
                            </m:r>
                          </m:den>
                        </m:f>
                      </m:sup>
                    </m:sSup>
                  </m:oMath>
                </a14:m>
                <a:r>
                  <a:rPr lang="en-US" sz="1200" b="1" baseline="30000" dirty="0">
                    <a:solidFill>
                      <a:srgbClr val="FF0000"/>
                    </a:solidFill>
                  </a:rPr>
                  <a:t> </a:t>
                </a:r>
                <a:r>
                  <a:rPr lang="en-US" sz="1100" b="1" dirty="0">
                    <a:solidFill>
                      <a:srgbClr val="FF0000"/>
                    </a:solidFill>
                  </a:rPr>
                  <a:t>= </a:t>
                </a:r>
                <a:r>
                  <a:rPr lang="en-US" sz="1100" b="1" dirty="0" smtClean="0">
                    <a:solidFill>
                      <a:srgbClr val="FF0000"/>
                    </a:solidFill>
                  </a:rPr>
                  <a:t>3.44</a:t>
                </a:r>
                <a14:m>
                  <m:oMath xmlns:m="http://schemas.openxmlformats.org/officeDocument/2006/math">
                    <m:r>
                      <a:rPr lang="en-US" sz="1200">
                        <a:solidFill>
                          <a:srgbClr val="FF0000"/>
                        </a:solidFill>
                        <a:latin typeface="Cambria Math"/>
                      </a:rPr>
                      <m:t>(</m:t>
                    </m:r>
                    <m:f>
                      <m:fPr>
                        <m:ctrlPr>
                          <a:rPr lang="en-US" sz="1200" b="1" i="1">
                            <a:solidFill>
                              <a:srgbClr val="FF0000"/>
                            </a:solidFill>
                            <a:latin typeface="Cambria Math" panose="02040503050406030204" pitchFamily="18" charset="0"/>
                          </a:rPr>
                        </m:ctrlPr>
                      </m:fPr>
                      <m:num>
                        <m:r>
                          <a:rPr lang="en-US" sz="1200" b="1" i="1">
                            <a:solidFill>
                              <a:srgbClr val="FF0000"/>
                            </a:solidFill>
                            <a:latin typeface="Cambria Math"/>
                          </a:rPr>
                          <m:t>𝟏</m:t>
                        </m:r>
                      </m:num>
                      <m:den>
                        <m:r>
                          <a:rPr lang="en-US" sz="1200" b="1" i="1">
                            <a:solidFill>
                              <a:srgbClr val="FF0000"/>
                            </a:solidFill>
                            <a:latin typeface="Cambria Math"/>
                          </a:rPr>
                          <m:t>𝟐</m:t>
                        </m:r>
                      </m:den>
                    </m:f>
                    <m:sSup>
                      <m:sSupPr>
                        <m:ctrlPr>
                          <a:rPr lang="en-US" sz="1200" i="1" dirty="0">
                            <a:solidFill>
                              <a:srgbClr val="FF0000"/>
                            </a:solidFill>
                            <a:latin typeface="Cambria Math" panose="02040503050406030204" pitchFamily="18" charset="0"/>
                          </a:rPr>
                        </m:ctrlPr>
                      </m:sSupPr>
                      <m:e>
                        <m:r>
                          <a:rPr lang="en-US" sz="1200" i="1" dirty="0">
                            <a:solidFill>
                              <a:srgbClr val="FF0000"/>
                            </a:solidFill>
                            <a:latin typeface="Cambria Math"/>
                          </a:rPr>
                          <m:t>)</m:t>
                        </m:r>
                      </m:e>
                      <m:sup>
                        <m:f>
                          <m:fPr>
                            <m:type m:val="skw"/>
                            <m:ctrlPr>
                              <a:rPr lang="en-US" sz="1200" i="1" dirty="0">
                                <a:solidFill>
                                  <a:srgbClr val="FF0000"/>
                                </a:solidFill>
                                <a:latin typeface="Cambria Math" panose="02040503050406030204" pitchFamily="18" charset="0"/>
                              </a:rPr>
                            </m:ctrlPr>
                          </m:fPr>
                          <m:num>
                            <m:r>
                              <a:rPr lang="en-US" sz="1200" b="0" i="1" dirty="0" smtClean="0">
                                <a:solidFill>
                                  <a:srgbClr val="FF0000"/>
                                </a:solidFill>
                                <a:latin typeface="Cambria Math"/>
                              </a:rPr>
                              <m:t>730</m:t>
                            </m:r>
                          </m:num>
                          <m:den>
                            <m:r>
                              <a:rPr lang="en-US" sz="1200" b="0" i="1" dirty="0" smtClean="0">
                                <a:solidFill>
                                  <a:srgbClr val="FF0000"/>
                                </a:solidFill>
                                <a:latin typeface="Cambria Math"/>
                              </a:rPr>
                              <m:t>272</m:t>
                            </m:r>
                          </m:den>
                        </m:f>
                      </m:sup>
                    </m:sSup>
                  </m:oMath>
                </a14:m>
                <a:r>
                  <a:rPr lang="en-US" sz="1100" b="1" dirty="0">
                    <a:solidFill>
                      <a:srgbClr val="FF0000"/>
                    </a:solidFill>
                  </a:rPr>
                  <a:t> = </a:t>
                </a:r>
                <a:r>
                  <a:rPr lang="en-US" sz="1100" b="1" dirty="0" smtClean="0">
                    <a:solidFill>
                      <a:srgbClr val="FF0000"/>
                    </a:solidFill>
                  </a:rPr>
                  <a:t>0.53536 </a:t>
                </a:r>
                <a:r>
                  <a:rPr lang="en-US" sz="1100" b="1" dirty="0">
                    <a:solidFill>
                      <a:srgbClr val="FF0000"/>
                    </a:solidFill>
                  </a:rPr>
                  <a:t>---&gt; </a:t>
                </a:r>
                <a:r>
                  <a:rPr lang="en-US" sz="1100" b="1" dirty="0" smtClean="0">
                    <a:solidFill>
                      <a:srgbClr val="FF0000"/>
                    </a:solidFill>
                  </a:rPr>
                  <a:t>535 mg</a:t>
                </a:r>
                <a:endParaRPr lang="en-US" sz="1100" b="1" dirty="0">
                  <a:solidFill>
                    <a:schemeClr val="tx1"/>
                  </a:solidFill>
                </a:endParaRPr>
              </a:p>
              <a:p>
                <a:pPr marL="347663" indent="-347663" algn="just">
                  <a:spcBef>
                    <a:spcPts val="5400"/>
                  </a:spcBef>
                  <a:buNone/>
                </a:pPr>
                <a:endParaRPr lang="en-US" sz="1100" b="1" dirty="0">
                  <a:solidFill>
                    <a:schemeClr val="tx1"/>
                  </a:solidFill>
                </a:endParaRPr>
              </a:p>
              <a:p>
                <a:pPr marL="347663" indent="-347663" algn="just">
                  <a:spcBef>
                    <a:spcPts val="5400"/>
                  </a:spcBef>
                  <a:buNone/>
                </a:pPr>
                <a:r>
                  <a:rPr lang="en-US" sz="1100" b="1" dirty="0" smtClean="0">
                    <a:solidFill>
                      <a:schemeClr val="tx1"/>
                    </a:solidFill>
                  </a:rPr>
                  <a:t>6)</a:t>
                </a:r>
                <a:r>
                  <a:rPr lang="en-US" sz="1100" b="1" dirty="0">
                    <a:solidFill>
                      <a:schemeClr val="tx1"/>
                    </a:solidFill>
                  </a:rPr>
                  <a:t>	</a:t>
                </a:r>
                <a:r>
                  <a:rPr lang="en-US" sz="1100" b="1" dirty="0" smtClean="0">
                    <a:solidFill>
                      <a:schemeClr val="tx1"/>
                    </a:solidFill>
                  </a:rPr>
                  <a:t>Carbon-11 </a:t>
                </a:r>
                <a:r>
                  <a:rPr lang="en-US" sz="1100" b="1" dirty="0">
                    <a:solidFill>
                      <a:schemeClr val="tx1"/>
                    </a:solidFill>
                  </a:rPr>
                  <a:t>has a half-life of </a:t>
                </a:r>
                <a:r>
                  <a:rPr lang="en-US" sz="1100" b="1" dirty="0" smtClean="0">
                    <a:solidFill>
                      <a:schemeClr val="tx1"/>
                    </a:solidFill>
                  </a:rPr>
                  <a:t>20.3 minutes.  </a:t>
                </a:r>
                <a:r>
                  <a:rPr lang="en-US" sz="1100" b="1" dirty="0">
                    <a:solidFill>
                      <a:schemeClr val="tx1"/>
                    </a:solidFill>
                  </a:rPr>
                  <a:t>After decaying for </a:t>
                </a:r>
                <a:r>
                  <a:rPr lang="en-US" sz="1100" b="1" dirty="0" smtClean="0">
                    <a:solidFill>
                      <a:schemeClr val="tx1"/>
                    </a:solidFill>
                  </a:rPr>
                  <a:t>2.66 minutes, </a:t>
                </a:r>
                <a:r>
                  <a:rPr lang="en-US" sz="1100" b="1" dirty="0">
                    <a:solidFill>
                      <a:schemeClr val="tx1"/>
                    </a:solidFill>
                  </a:rPr>
                  <a:t>a sample of </a:t>
                </a:r>
                <a:r>
                  <a:rPr lang="en-US" sz="1100" b="1" dirty="0" smtClean="0">
                    <a:solidFill>
                      <a:schemeClr val="tx1"/>
                    </a:solidFill>
                  </a:rPr>
                  <a:t>carbon-11 </a:t>
                </a:r>
                <a:r>
                  <a:rPr lang="en-US" sz="1100" b="1" dirty="0">
                    <a:solidFill>
                      <a:schemeClr val="tx1"/>
                    </a:solidFill>
                  </a:rPr>
                  <a:t>has a mass of </a:t>
                </a:r>
                <a:r>
                  <a:rPr lang="en-US" sz="1100" b="1" dirty="0" smtClean="0">
                    <a:solidFill>
                      <a:schemeClr val="tx1"/>
                    </a:solidFill>
                  </a:rPr>
                  <a:t>45.7 </a:t>
                </a:r>
                <a:r>
                  <a:rPr lang="en-US" sz="1100" b="1" dirty="0">
                    <a:solidFill>
                      <a:schemeClr val="tx1"/>
                    </a:solidFill>
                  </a:rPr>
                  <a:t>mg.  What was the mass of the original sample?</a:t>
                </a:r>
              </a:p>
              <a:p>
                <a:pPr marL="347663" indent="-347663" algn="just">
                  <a:spcBef>
                    <a:spcPts val="5400"/>
                  </a:spcBef>
                  <a:buNone/>
                </a:pPr>
                <a:r>
                  <a:rPr lang="en-US" sz="1100" b="1" dirty="0">
                    <a:solidFill>
                      <a:schemeClr val="tx1"/>
                    </a:solidFill>
                  </a:rPr>
                  <a:t>	</a:t>
                </a:r>
                <a:r>
                  <a:rPr lang="en-US" sz="1100" b="1" dirty="0">
                    <a:solidFill>
                      <a:srgbClr val="FF0000"/>
                    </a:solidFill>
                  </a:rPr>
                  <a:t>N</a:t>
                </a:r>
                <a:r>
                  <a:rPr lang="en-US" sz="1100" b="1" baseline="-25000" dirty="0">
                    <a:solidFill>
                      <a:srgbClr val="FF0000"/>
                    </a:solidFill>
                  </a:rPr>
                  <a:t>0</a:t>
                </a:r>
                <a:r>
                  <a:rPr lang="en-US" sz="1100" b="1" dirty="0">
                    <a:solidFill>
                      <a:srgbClr val="FF0000"/>
                    </a:solidFill>
                  </a:rPr>
                  <a:t> = </a:t>
                </a:r>
                <a14:m>
                  <m:oMath xmlns:m="http://schemas.openxmlformats.org/officeDocument/2006/math">
                    <m:box>
                      <m:boxPr>
                        <m:ctrlPr>
                          <a:rPr lang="en-US" sz="1400" b="1" i="1">
                            <a:solidFill>
                              <a:srgbClr val="FF0000"/>
                            </a:solidFill>
                            <a:latin typeface="Cambria Math" panose="02040503050406030204" pitchFamily="18" charset="0"/>
                          </a:rPr>
                        </m:ctrlPr>
                      </m:boxPr>
                      <m:e>
                        <m:f>
                          <m:fPr>
                            <m:ctrlPr>
                              <a:rPr lang="en-US" sz="1400" b="1" i="1">
                                <a:solidFill>
                                  <a:srgbClr val="FF0000"/>
                                </a:solidFill>
                                <a:latin typeface="Cambria Math" panose="02040503050406030204" pitchFamily="18" charset="0"/>
                              </a:rPr>
                            </m:ctrlPr>
                          </m:fPr>
                          <m:num>
                            <m:r>
                              <a:rPr lang="en-US" sz="1400" b="1">
                                <a:solidFill>
                                  <a:srgbClr val="FF0000"/>
                                </a:solidFill>
                                <a:latin typeface="Cambria Math"/>
                              </a:rPr>
                              <m:t>𝐍</m:t>
                            </m:r>
                          </m:num>
                          <m:den>
                            <m:r>
                              <a:rPr lang="en-US" sz="1600">
                                <a:solidFill>
                                  <a:srgbClr val="FF0000"/>
                                </a:solidFill>
                                <a:latin typeface="Cambria Math"/>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a:rPr>
                                  <m:t>𝟏</m:t>
                                </m:r>
                              </m:num>
                              <m:den>
                                <m:r>
                                  <a:rPr lang="en-US" sz="1600" b="1" i="1">
                                    <a:solidFill>
                                      <a:srgbClr val="FF0000"/>
                                    </a:solidFill>
                                    <a:latin typeface="Cambria Math"/>
                                  </a:rPr>
                                  <m:t>𝟐</m:t>
                                </m:r>
                              </m:den>
                            </m:f>
                            <m:sSup>
                              <m:sSupPr>
                                <m:ctrlPr>
                                  <a:rPr lang="en-US" sz="1600" i="1" dirty="0">
                                    <a:solidFill>
                                      <a:srgbClr val="FF0000"/>
                                    </a:solidFill>
                                    <a:latin typeface="Cambria Math" panose="02040503050406030204" pitchFamily="18" charset="0"/>
                                  </a:rPr>
                                </m:ctrlPr>
                              </m:sSupPr>
                              <m:e>
                                <m:r>
                                  <a:rPr lang="en-US" sz="1600" i="1" dirty="0">
                                    <a:solidFill>
                                      <a:srgbClr val="FF0000"/>
                                    </a:solidFill>
                                    <a:latin typeface="Cambria Math"/>
                                  </a:rPr>
                                  <m:t>)</m:t>
                                </m:r>
                              </m:e>
                              <m:sup>
                                <m:f>
                                  <m:fPr>
                                    <m:type m:val="skw"/>
                                    <m:ctrlPr>
                                      <a:rPr lang="en-US" sz="1600" i="1" dirty="0">
                                        <a:solidFill>
                                          <a:srgbClr val="FF0000"/>
                                        </a:solidFill>
                                        <a:latin typeface="Cambria Math" panose="02040503050406030204" pitchFamily="18" charset="0"/>
                                      </a:rPr>
                                    </m:ctrlPr>
                                  </m:fPr>
                                  <m:num>
                                    <m:r>
                                      <a:rPr lang="en-US" sz="1600" i="1" dirty="0">
                                        <a:solidFill>
                                          <a:srgbClr val="FF0000"/>
                                        </a:solidFill>
                                        <a:latin typeface="Cambria Math"/>
                                      </a:rPr>
                                      <m:t>𝑡</m:t>
                                    </m:r>
                                  </m:num>
                                  <m:den>
                                    <m:r>
                                      <a:rPr lang="en-US" sz="1600" i="1" dirty="0">
                                        <a:solidFill>
                                          <a:srgbClr val="FF0000"/>
                                        </a:solidFill>
                                        <a:latin typeface="Cambria Math"/>
                                      </a:rPr>
                                      <m:t>𝑇</m:t>
                                    </m:r>
                                  </m:den>
                                </m:f>
                              </m:sup>
                            </m:sSup>
                          </m:den>
                        </m:f>
                        <m:r>
                          <m:rPr>
                            <m:nor/>
                          </m:rPr>
                          <a:rPr lang="en-US" sz="1100" b="1" dirty="0">
                            <a:solidFill>
                              <a:srgbClr val="FF0000"/>
                            </a:solidFill>
                          </a:rPr>
                          <m:t>= </m:t>
                        </m:r>
                        <m:box>
                          <m:boxPr>
                            <m:ctrlPr>
                              <a:rPr lang="en-US" sz="1400" b="1" i="1">
                                <a:solidFill>
                                  <a:srgbClr val="FF0000"/>
                                </a:solidFill>
                                <a:latin typeface="Cambria Math" panose="02040503050406030204" pitchFamily="18" charset="0"/>
                              </a:rPr>
                            </m:ctrlPr>
                          </m:boxPr>
                          <m:e>
                            <m:f>
                              <m:fPr>
                                <m:ctrlPr>
                                  <a:rPr lang="en-US" sz="1400" b="1" i="1">
                                    <a:solidFill>
                                      <a:srgbClr val="FF0000"/>
                                    </a:solidFill>
                                    <a:latin typeface="Cambria Math" panose="02040503050406030204" pitchFamily="18" charset="0"/>
                                  </a:rPr>
                                </m:ctrlPr>
                              </m:fPr>
                              <m:num>
                                <m:r>
                                  <a:rPr lang="en-US" sz="1400" b="1" i="0" smtClean="0">
                                    <a:solidFill>
                                      <a:srgbClr val="FF0000"/>
                                    </a:solidFill>
                                    <a:latin typeface="Cambria Math"/>
                                  </a:rPr>
                                  <m:t>𝟒𝟓</m:t>
                                </m:r>
                                <m:r>
                                  <a:rPr lang="en-US" sz="1400" b="1" i="0" smtClean="0">
                                    <a:solidFill>
                                      <a:srgbClr val="FF0000"/>
                                    </a:solidFill>
                                    <a:latin typeface="Cambria Math"/>
                                  </a:rPr>
                                  <m:t>.</m:t>
                                </m:r>
                                <m:r>
                                  <a:rPr lang="en-US" sz="1400" b="1" i="0" smtClean="0">
                                    <a:solidFill>
                                      <a:srgbClr val="FF0000"/>
                                    </a:solidFill>
                                    <a:latin typeface="Cambria Math"/>
                                  </a:rPr>
                                  <m:t>𝟕</m:t>
                                </m:r>
                              </m:num>
                              <m:den>
                                <m:r>
                                  <a:rPr lang="en-US" sz="1600">
                                    <a:solidFill>
                                      <a:srgbClr val="FF0000"/>
                                    </a:solidFill>
                                    <a:latin typeface="Cambria Math"/>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a:rPr>
                                      <m:t>𝟏</m:t>
                                    </m:r>
                                  </m:num>
                                  <m:den>
                                    <m:r>
                                      <a:rPr lang="en-US" sz="1600" b="1" i="1">
                                        <a:solidFill>
                                          <a:srgbClr val="FF0000"/>
                                        </a:solidFill>
                                        <a:latin typeface="Cambria Math"/>
                                      </a:rPr>
                                      <m:t>𝟐</m:t>
                                    </m:r>
                                  </m:den>
                                </m:f>
                                <m:sSup>
                                  <m:sSupPr>
                                    <m:ctrlPr>
                                      <a:rPr lang="en-US" sz="1600" i="1" dirty="0">
                                        <a:solidFill>
                                          <a:srgbClr val="FF0000"/>
                                        </a:solidFill>
                                        <a:latin typeface="Cambria Math" panose="02040503050406030204" pitchFamily="18" charset="0"/>
                                      </a:rPr>
                                    </m:ctrlPr>
                                  </m:sSupPr>
                                  <m:e>
                                    <m:r>
                                      <a:rPr lang="en-US" sz="1600" i="1" dirty="0">
                                        <a:solidFill>
                                          <a:srgbClr val="FF0000"/>
                                        </a:solidFill>
                                        <a:latin typeface="Cambria Math"/>
                                      </a:rPr>
                                      <m:t>)</m:t>
                                    </m:r>
                                  </m:e>
                                  <m:sup>
                                    <m:f>
                                      <m:fPr>
                                        <m:type m:val="skw"/>
                                        <m:ctrlPr>
                                          <a:rPr lang="en-US" sz="1600" i="1" dirty="0">
                                            <a:solidFill>
                                              <a:srgbClr val="FF0000"/>
                                            </a:solidFill>
                                            <a:latin typeface="Cambria Math" panose="02040503050406030204" pitchFamily="18" charset="0"/>
                                          </a:rPr>
                                        </m:ctrlPr>
                                      </m:fPr>
                                      <m:num>
                                        <m:r>
                                          <a:rPr lang="en-US" sz="1600" b="0" i="1" dirty="0" smtClean="0">
                                            <a:solidFill>
                                              <a:srgbClr val="FF0000"/>
                                            </a:solidFill>
                                            <a:latin typeface="Cambria Math"/>
                                          </a:rPr>
                                          <m:t>2.66</m:t>
                                        </m:r>
                                      </m:num>
                                      <m:den>
                                        <m:r>
                                          <a:rPr lang="en-US" sz="1600" b="0" i="1" dirty="0" smtClean="0">
                                            <a:solidFill>
                                              <a:srgbClr val="FF0000"/>
                                            </a:solidFill>
                                            <a:latin typeface="Cambria Math"/>
                                          </a:rPr>
                                          <m:t>20.3</m:t>
                                        </m:r>
                                      </m:den>
                                    </m:f>
                                  </m:sup>
                                </m:sSup>
                              </m:den>
                            </m:f>
                          </m:e>
                        </m:box>
                      </m:e>
                    </m:box>
                    <m:r>
                      <a:rPr lang="en-US" sz="1600" b="1" dirty="0">
                        <a:solidFill>
                          <a:srgbClr val="FF0000"/>
                        </a:solidFill>
                        <a:latin typeface="Cambria Math"/>
                      </a:rPr>
                      <m:t> </m:t>
                    </m:r>
                  </m:oMath>
                </a14:m>
                <a:r>
                  <a:rPr lang="en-US" sz="1100" b="1" dirty="0">
                    <a:solidFill>
                      <a:srgbClr val="FF0000"/>
                    </a:solidFill>
                  </a:rPr>
                  <a:t>= </a:t>
                </a:r>
                <a:r>
                  <a:rPr lang="en-US" sz="1100" b="1" dirty="0" smtClean="0">
                    <a:solidFill>
                      <a:srgbClr val="FF0000"/>
                    </a:solidFill>
                  </a:rPr>
                  <a:t>50.04509 </a:t>
                </a:r>
                <a:r>
                  <a:rPr lang="en-US" sz="1100" b="1" dirty="0">
                    <a:solidFill>
                      <a:srgbClr val="FF0000"/>
                    </a:solidFill>
                  </a:rPr>
                  <a:t>---&gt; </a:t>
                </a:r>
                <a:r>
                  <a:rPr lang="en-US" sz="1100" b="1" dirty="0" smtClean="0">
                    <a:solidFill>
                      <a:srgbClr val="FF0000"/>
                    </a:solidFill>
                  </a:rPr>
                  <a:t>50.0 mg</a:t>
                </a:r>
                <a:endParaRPr lang="en-US" sz="1000" b="1" dirty="0">
                  <a:solidFill>
                    <a:schemeClr val="tx1"/>
                  </a:solidFill>
                </a:endParaRPr>
              </a:p>
            </p:txBody>
          </p:sp>
        </mc:Choice>
        <mc:Fallback xmlns="">
          <p:sp>
            <p:nvSpPr>
              <p:cNvPr id="21" name="Content Placeholder 3"/>
              <p:cNvSpPr>
                <a:spLocks noGrp="1" noRot="1" noChangeAspect="1" noMove="1" noResize="1" noEditPoints="1" noAdjustHandles="1" noChangeArrowheads="1" noChangeShapeType="1" noTextEdit="1"/>
              </p:cNvSpPr>
              <p:nvPr>
                <p:ph idx="1"/>
              </p:nvPr>
            </p:nvSpPr>
            <p:spPr>
              <a:xfrm>
                <a:off x="0" y="640080"/>
                <a:ext cx="6858000" cy="8503920"/>
              </a:xfrm>
              <a:blipFill rotWithShape="1">
                <a:blip r:embed="rId2"/>
                <a:stretch>
                  <a:fillRect t="-72"/>
                </a:stretch>
              </a:blipFill>
            </p:spPr>
            <p:txBody>
              <a:bodyPr/>
              <a:lstStyle/>
              <a:p>
                <a:r>
                  <a:rPr lang="en-US">
                    <a:noFill/>
                  </a:rPr>
                  <a:t> </a:t>
                </a:r>
              </a:p>
            </p:txBody>
          </p:sp>
        </mc:Fallback>
      </mc:AlternateContent>
      <p:sp>
        <p:nvSpPr>
          <p:cNvPr id="4" name="Rectangle 3"/>
          <p:cNvSpPr/>
          <p:nvPr/>
        </p:nvSpPr>
        <p:spPr>
          <a:xfrm>
            <a:off x="5486400" y="66294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50.0 mg</a:t>
            </a:r>
            <a:endParaRPr lang="en-US" b="1" dirty="0">
              <a:solidFill>
                <a:srgbClr val="FF0000"/>
              </a:solidFill>
            </a:endParaRPr>
          </a:p>
        </p:txBody>
      </p:sp>
      <p:sp>
        <p:nvSpPr>
          <p:cNvPr id="5" name="Rectangle 4"/>
          <p:cNvSpPr/>
          <p:nvPr/>
        </p:nvSpPr>
        <p:spPr>
          <a:xfrm>
            <a:off x="5486400" y="374015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535 mg</a:t>
            </a:r>
            <a:endParaRPr lang="en-US" b="1" dirty="0">
              <a:solidFill>
                <a:srgbClr val="FF0000"/>
              </a:solidFill>
            </a:endParaRPr>
          </a:p>
        </p:txBody>
      </p:sp>
      <p:sp>
        <p:nvSpPr>
          <p:cNvPr id="6" name="Rectangle 5"/>
          <p:cNvSpPr/>
          <p:nvPr/>
        </p:nvSpPr>
        <p:spPr>
          <a:xfrm>
            <a:off x="5486400" y="10287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8.0 days</a:t>
            </a:r>
            <a:endParaRPr lang="en-US" b="1" dirty="0">
              <a:solidFill>
                <a:srgbClr val="FF0000"/>
              </a:solidFill>
            </a:endParaRPr>
          </a:p>
        </p:txBody>
      </p:sp>
    </p:spTree>
    <p:extLst>
      <p:ext uri="{BB962C8B-B14F-4D97-AF65-F5344CB8AC3E}">
        <p14:creationId xmlns:p14="http://schemas.microsoft.com/office/powerpoint/2010/main" val="4272720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1" name="Content Placeholder 3"/>
              <p:cNvSpPr>
                <a:spLocks noGrp="1"/>
              </p:cNvSpPr>
              <p:nvPr>
                <p:ph idx="1"/>
              </p:nvPr>
            </p:nvSpPr>
            <p:spPr>
              <a:xfrm>
                <a:off x="0" y="640080"/>
                <a:ext cx="6858000" cy="8503920"/>
              </a:xfrm>
            </p:spPr>
            <p:txBody>
              <a:bodyPr>
                <a:normAutofit/>
              </a:bodyPr>
              <a:lstStyle/>
              <a:p>
                <a:pPr marL="347663" indent="-347663" algn="just">
                  <a:spcBef>
                    <a:spcPts val="0"/>
                  </a:spcBef>
                  <a:buNone/>
                </a:pPr>
                <a:r>
                  <a:rPr lang="en-US" sz="1100" b="1" dirty="0" smtClean="0">
                    <a:solidFill>
                      <a:schemeClr val="tx1"/>
                    </a:solidFill>
                  </a:rPr>
                  <a:t>7)</a:t>
                </a:r>
                <a:r>
                  <a:rPr lang="en-US" sz="1100" b="1" dirty="0">
                    <a:solidFill>
                      <a:schemeClr val="tx1"/>
                    </a:solidFill>
                  </a:rPr>
                  <a:t>	</a:t>
                </a:r>
                <a:r>
                  <a:rPr lang="en-US" sz="1100" b="1" dirty="0" smtClean="0">
                    <a:solidFill>
                      <a:schemeClr val="tx1"/>
                    </a:solidFill>
                  </a:rPr>
                  <a:t>Helium-8 </a:t>
                </a:r>
                <a:r>
                  <a:rPr lang="en-US" sz="1100" b="1" dirty="0">
                    <a:solidFill>
                      <a:schemeClr val="tx1"/>
                    </a:solidFill>
                  </a:rPr>
                  <a:t>has a half-life of </a:t>
                </a:r>
                <a:r>
                  <a:rPr lang="en-US" sz="1100" b="1" dirty="0" smtClean="0">
                    <a:solidFill>
                      <a:schemeClr val="tx1"/>
                    </a:solidFill>
                  </a:rPr>
                  <a:t>only 119 milliseconds.  When first generated, it took 1.05 seconds to determine the sample had a mass of 81.6 </a:t>
                </a:r>
                <a:r>
                  <a:rPr lang="en-US" sz="1100" b="1" dirty="0" err="1" smtClean="0">
                    <a:solidFill>
                      <a:schemeClr val="tx1"/>
                    </a:solidFill>
                    <a:cs typeface="Arial" panose="020B0604020202020204" pitchFamily="34" charset="0"/>
                  </a:rPr>
                  <a:t>ug</a:t>
                </a:r>
                <a:r>
                  <a:rPr lang="en-US" sz="1100" b="1" dirty="0" smtClean="0">
                    <a:solidFill>
                      <a:schemeClr val="tx1"/>
                    </a:solidFill>
                  </a:rPr>
                  <a:t>.  </a:t>
                </a:r>
                <a:r>
                  <a:rPr lang="en-US" sz="1100" b="1" dirty="0">
                    <a:solidFill>
                      <a:schemeClr val="tx1"/>
                    </a:solidFill>
                  </a:rPr>
                  <a:t>What was the mass of the original sample?</a:t>
                </a:r>
              </a:p>
              <a:p>
                <a:pPr marL="347663" indent="-347663" algn="just">
                  <a:spcBef>
                    <a:spcPts val="6000"/>
                  </a:spcBef>
                  <a:buNone/>
                </a:pPr>
                <a:r>
                  <a:rPr lang="en-US" sz="1100" b="1" dirty="0">
                    <a:solidFill>
                      <a:schemeClr val="tx1"/>
                    </a:solidFill>
                  </a:rPr>
                  <a:t>	</a:t>
                </a:r>
                <a:r>
                  <a:rPr lang="en-US" sz="1100" b="1" dirty="0">
                    <a:solidFill>
                      <a:srgbClr val="FF0000"/>
                    </a:solidFill>
                  </a:rPr>
                  <a:t>N</a:t>
                </a:r>
                <a:r>
                  <a:rPr lang="en-US" sz="1100" b="1" baseline="-25000" dirty="0">
                    <a:solidFill>
                      <a:srgbClr val="FF0000"/>
                    </a:solidFill>
                  </a:rPr>
                  <a:t>0</a:t>
                </a:r>
                <a:r>
                  <a:rPr lang="en-US" sz="1100" b="1" dirty="0">
                    <a:solidFill>
                      <a:srgbClr val="FF0000"/>
                    </a:solidFill>
                  </a:rPr>
                  <a:t> = </a:t>
                </a:r>
                <a14:m>
                  <m:oMath xmlns:m="http://schemas.openxmlformats.org/officeDocument/2006/math">
                    <m:box>
                      <m:boxPr>
                        <m:ctrlPr>
                          <a:rPr lang="en-US" sz="1400" b="1" i="1">
                            <a:solidFill>
                              <a:srgbClr val="FF0000"/>
                            </a:solidFill>
                            <a:latin typeface="Cambria Math" panose="02040503050406030204" pitchFamily="18" charset="0"/>
                          </a:rPr>
                        </m:ctrlPr>
                      </m:boxPr>
                      <m:e>
                        <m:f>
                          <m:fPr>
                            <m:ctrlPr>
                              <a:rPr lang="en-US" sz="1400" b="1" i="1">
                                <a:solidFill>
                                  <a:srgbClr val="FF0000"/>
                                </a:solidFill>
                                <a:latin typeface="Cambria Math" panose="02040503050406030204" pitchFamily="18" charset="0"/>
                              </a:rPr>
                            </m:ctrlPr>
                          </m:fPr>
                          <m:num>
                            <m:r>
                              <a:rPr lang="en-US" sz="1400" b="1">
                                <a:solidFill>
                                  <a:srgbClr val="FF0000"/>
                                </a:solidFill>
                                <a:latin typeface="Cambria Math"/>
                              </a:rPr>
                              <m:t>𝐍</m:t>
                            </m:r>
                          </m:num>
                          <m:den>
                            <m:r>
                              <a:rPr lang="en-US" sz="1600">
                                <a:solidFill>
                                  <a:srgbClr val="FF0000"/>
                                </a:solidFill>
                                <a:latin typeface="Cambria Math"/>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a:rPr>
                                  <m:t>𝟏</m:t>
                                </m:r>
                              </m:num>
                              <m:den>
                                <m:r>
                                  <a:rPr lang="en-US" sz="1600" b="1" i="1">
                                    <a:solidFill>
                                      <a:srgbClr val="FF0000"/>
                                    </a:solidFill>
                                    <a:latin typeface="Cambria Math"/>
                                  </a:rPr>
                                  <m:t>𝟐</m:t>
                                </m:r>
                              </m:den>
                            </m:f>
                            <m:sSup>
                              <m:sSupPr>
                                <m:ctrlPr>
                                  <a:rPr lang="en-US" sz="1600" i="1" dirty="0">
                                    <a:solidFill>
                                      <a:srgbClr val="FF0000"/>
                                    </a:solidFill>
                                    <a:latin typeface="Cambria Math" panose="02040503050406030204" pitchFamily="18" charset="0"/>
                                  </a:rPr>
                                </m:ctrlPr>
                              </m:sSupPr>
                              <m:e>
                                <m:r>
                                  <a:rPr lang="en-US" sz="1600" i="1" dirty="0">
                                    <a:solidFill>
                                      <a:srgbClr val="FF0000"/>
                                    </a:solidFill>
                                    <a:latin typeface="Cambria Math"/>
                                  </a:rPr>
                                  <m:t>)</m:t>
                                </m:r>
                              </m:e>
                              <m:sup>
                                <m:f>
                                  <m:fPr>
                                    <m:type m:val="skw"/>
                                    <m:ctrlPr>
                                      <a:rPr lang="en-US" sz="1600" i="1" dirty="0">
                                        <a:solidFill>
                                          <a:srgbClr val="FF0000"/>
                                        </a:solidFill>
                                        <a:latin typeface="Cambria Math" panose="02040503050406030204" pitchFamily="18" charset="0"/>
                                      </a:rPr>
                                    </m:ctrlPr>
                                  </m:fPr>
                                  <m:num>
                                    <m:r>
                                      <a:rPr lang="en-US" sz="1600" i="1" dirty="0">
                                        <a:solidFill>
                                          <a:srgbClr val="FF0000"/>
                                        </a:solidFill>
                                        <a:latin typeface="Cambria Math"/>
                                      </a:rPr>
                                      <m:t>𝑡</m:t>
                                    </m:r>
                                  </m:num>
                                  <m:den>
                                    <m:r>
                                      <a:rPr lang="en-US" sz="1600" i="1" dirty="0">
                                        <a:solidFill>
                                          <a:srgbClr val="FF0000"/>
                                        </a:solidFill>
                                        <a:latin typeface="Cambria Math"/>
                                      </a:rPr>
                                      <m:t>𝑇</m:t>
                                    </m:r>
                                  </m:den>
                                </m:f>
                              </m:sup>
                            </m:sSup>
                          </m:den>
                        </m:f>
                        <m:r>
                          <m:rPr>
                            <m:nor/>
                          </m:rPr>
                          <a:rPr lang="en-US" sz="1100" b="1" dirty="0">
                            <a:solidFill>
                              <a:srgbClr val="FF0000"/>
                            </a:solidFill>
                          </a:rPr>
                          <m:t>= </m:t>
                        </m:r>
                        <m:box>
                          <m:boxPr>
                            <m:ctrlPr>
                              <a:rPr lang="en-US" sz="1400" b="1" i="1">
                                <a:solidFill>
                                  <a:srgbClr val="FF0000"/>
                                </a:solidFill>
                                <a:latin typeface="Cambria Math" panose="02040503050406030204" pitchFamily="18" charset="0"/>
                              </a:rPr>
                            </m:ctrlPr>
                          </m:boxPr>
                          <m:e>
                            <m:f>
                              <m:fPr>
                                <m:ctrlPr>
                                  <a:rPr lang="en-US" sz="1400" b="1" i="1">
                                    <a:solidFill>
                                      <a:srgbClr val="FF0000"/>
                                    </a:solidFill>
                                    <a:latin typeface="Cambria Math" panose="02040503050406030204" pitchFamily="18" charset="0"/>
                                  </a:rPr>
                                </m:ctrlPr>
                              </m:fPr>
                              <m:num>
                                <m:r>
                                  <a:rPr lang="en-US" sz="1400" b="1" i="0" smtClean="0">
                                    <a:solidFill>
                                      <a:srgbClr val="FF0000"/>
                                    </a:solidFill>
                                    <a:latin typeface="Cambria Math"/>
                                  </a:rPr>
                                  <m:t>𝟖𝟏</m:t>
                                </m:r>
                                <m:r>
                                  <a:rPr lang="en-US" sz="1400" b="1" i="0" smtClean="0">
                                    <a:solidFill>
                                      <a:srgbClr val="FF0000"/>
                                    </a:solidFill>
                                    <a:latin typeface="Cambria Math"/>
                                  </a:rPr>
                                  <m:t>.</m:t>
                                </m:r>
                                <m:r>
                                  <a:rPr lang="en-US" sz="1400" b="1" i="0" smtClean="0">
                                    <a:solidFill>
                                      <a:srgbClr val="FF0000"/>
                                    </a:solidFill>
                                    <a:latin typeface="Cambria Math"/>
                                  </a:rPr>
                                  <m:t>𝟔</m:t>
                                </m:r>
                              </m:num>
                              <m:den>
                                <m:r>
                                  <a:rPr lang="en-US" sz="1600">
                                    <a:solidFill>
                                      <a:srgbClr val="FF0000"/>
                                    </a:solidFill>
                                    <a:latin typeface="Cambria Math"/>
                                  </a:rPr>
                                  <m:t>(</m:t>
                                </m:r>
                                <m:f>
                                  <m:fPr>
                                    <m:ctrlPr>
                                      <a:rPr lang="en-US" sz="1600" b="1" i="1">
                                        <a:solidFill>
                                          <a:srgbClr val="FF0000"/>
                                        </a:solidFill>
                                        <a:latin typeface="Cambria Math" panose="02040503050406030204" pitchFamily="18" charset="0"/>
                                      </a:rPr>
                                    </m:ctrlPr>
                                  </m:fPr>
                                  <m:num>
                                    <m:r>
                                      <a:rPr lang="en-US" sz="1600" b="1" i="1">
                                        <a:solidFill>
                                          <a:srgbClr val="FF0000"/>
                                        </a:solidFill>
                                        <a:latin typeface="Cambria Math"/>
                                      </a:rPr>
                                      <m:t>𝟏</m:t>
                                    </m:r>
                                  </m:num>
                                  <m:den>
                                    <m:r>
                                      <a:rPr lang="en-US" sz="1600" b="1" i="1">
                                        <a:solidFill>
                                          <a:srgbClr val="FF0000"/>
                                        </a:solidFill>
                                        <a:latin typeface="Cambria Math"/>
                                      </a:rPr>
                                      <m:t>𝟐</m:t>
                                    </m:r>
                                  </m:den>
                                </m:f>
                                <m:sSup>
                                  <m:sSupPr>
                                    <m:ctrlPr>
                                      <a:rPr lang="en-US" sz="1600" i="1" dirty="0">
                                        <a:solidFill>
                                          <a:srgbClr val="FF0000"/>
                                        </a:solidFill>
                                        <a:latin typeface="Cambria Math" panose="02040503050406030204" pitchFamily="18" charset="0"/>
                                      </a:rPr>
                                    </m:ctrlPr>
                                  </m:sSupPr>
                                  <m:e>
                                    <m:r>
                                      <a:rPr lang="en-US" sz="1600" i="1" dirty="0">
                                        <a:solidFill>
                                          <a:srgbClr val="FF0000"/>
                                        </a:solidFill>
                                        <a:latin typeface="Cambria Math"/>
                                      </a:rPr>
                                      <m:t>)</m:t>
                                    </m:r>
                                  </m:e>
                                  <m:sup>
                                    <m:f>
                                      <m:fPr>
                                        <m:type m:val="skw"/>
                                        <m:ctrlPr>
                                          <a:rPr lang="en-US" sz="1600" i="1" dirty="0">
                                            <a:solidFill>
                                              <a:srgbClr val="FF0000"/>
                                            </a:solidFill>
                                            <a:latin typeface="Cambria Math" panose="02040503050406030204" pitchFamily="18" charset="0"/>
                                          </a:rPr>
                                        </m:ctrlPr>
                                      </m:fPr>
                                      <m:num>
                                        <m:r>
                                          <a:rPr lang="en-US" sz="1600" b="0" i="1" dirty="0" smtClean="0">
                                            <a:solidFill>
                                              <a:srgbClr val="FF0000"/>
                                            </a:solidFill>
                                            <a:latin typeface="Cambria Math"/>
                                          </a:rPr>
                                          <m:t>1050</m:t>
                                        </m:r>
                                      </m:num>
                                      <m:den>
                                        <m:r>
                                          <a:rPr lang="en-US" sz="1600" b="0" i="1" dirty="0" smtClean="0">
                                            <a:solidFill>
                                              <a:srgbClr val="FF0000"/>
                                            </a:solidFill>
                                            <a:latin typeface="Cambria Math"/>
                                          </a:rPr>
                                          <m:t>119</m:t>
                                        </m:r>
                                      </m:den>
                                    </m:f>
                                  </m:sup>
                                </m:sSup>
                              </m:den>
                            </m:f>
                          </m:e>
                        </m:box>
                      </m:e>
                    </m:box>
                    <m:r>
                      <a:rPr lang="en-US" sz="1600" b="1" dirty="0">
                        <a:solidFill>
                          <a:srgbClr val="FF0000"/>
                        </a:solidFill>
                        <a:latin typeface="Cambria Math"/>
                      </a:rPr>
                      <m:t> </m:t>
                    </m:r>
                  </m:oMath>
                </a14:m>
                <a:r>
                  <a:rPr lang="en-US" sz="1100" b="1" dirty="0">
                    <a:solidFill>
                      <a:srgbClr val="FF0000"/>
                    </a:solidFill>
                  </a:rPr>
                  <a:t>= </a:t>
                </a:r>
                <a:r>
                  <a:rPr lang="en-US" sz="1100" b="1" dirty="0" smtClean="0">
                    <a:solidFill>
                      <a:srgbClr val="FF0000"/>
                    </a:solidFill>
                  </a:rPr>
                  <a:t>36968.9554 </a:t>
                </a:r>
                <a:r>
                  <a:rPr lang="en-US" sz="1100" b="1" dirty="0" err="1" smtClean="0">
                    <a:solidFill>
                      <a:srgbClr val="FF0000"/>
                    </a:solidFill>
                  </a:rPr>
                  <a:t>ug</a:t>
                </a:r>
                <a:r>
                  <a:rPr lang="en-US" sz="1100" b="1" dirty="0" smtClean="0">
                    <a:solidFill>
                      <a:srgbClr val="FF0000"/>
                    </a:solidFill>
                  </a:rPr>
                  <a:t> </a:t>
                </a:r>
                <a:r>
                  <a:rPr lang="en-US" sz="1100" b="1" dirty="0">
                    <a:solidFill>
                      <a:srgbClr val="FF0000"/>
                    </a:solidFill>
                  </a:rPr>
                  <a:t>---&gt; </a:t>
                </a:r>
                <a:r>
                  <a:rPr lang="en-US" sz="1100" b="1" dirty="0" smtClean="0">
                    <a:solidFill>
                      <a:srgbClr val="FF0000"/>
                    </a:solidFill>
                  </a:rPr>
                  <a:t>3.70 x 10</a:t>
                </a:r>
                <a:r>
                  <a:rPr lang="en-US" sz="1400" b="1" baseline="30000" dirty="0" smtClean="0">
                    <a:solidFill>
                      <a:srgbClr val="FF0000"/>
                    </a:solidFill>
                  </a:rPr>
                  <a:t>4</a:t>
                </a:r>
                <a:r>
                  <a:rPr lang="en-US" sz="1100" b="1" dirty="0" smtClean="0">
                    <a:solidFill>
                      <a:srgbClr val="FF0000"/>
                    </a:solidFill>
                  </a:rPr>
                  <a:t> </a:t>
                </a:r>
                <a:r>
                  <a:rPr lang="en-US" sz="1100" b="1" dirty="0" err="1" smtClean="0">
                    <a:solidFill>
                      <a:srgbClr val="FF0000"/>
                    </a:solidFill>
                  </a:rPr>
                  <a:t>ug</a:t>
                </a:r>
                <a:r>
                  <a:rPr lang="en-US" sz="1100" b="1" dirty="0" smtClean="0">
                    <a:solidFill>
                      <a:srgbClr val="FF0000"/>
                    </a:solidFill>
                  </a:rPr>
                  <a:t>  or  37.0 </a:t>
                </a:r>
                <a:r>
                  <a:rPr lang="en-US" sz="1100" b="1" dirty="0">
                    <a:solidFill>
                      <a:srgbClr val="FF0000"/>
                    </a:solidFill>
                  </a:rPr>
                  <a:t>mg</a:t>
                </a:r>
                <a:endParaRPr lang="en-US" sz="1000" b="1" dirty="0">
                  <a:solidFill>
                    <a:schemeClr val="tx1"/>
                  </a:solidFill>
                </a:endParaRPr>
              </a:p>
              <a:p>
                <a:pPr marL="347663" indent="-347663" algn="just">
                  <a:spcBef>
                    <a:spcPts val="6000"/>
                  </a:spcBef>
                  <a:buNone/>
                </a:pPr>
                <a:endParaRPr lang="en-US" sz="1100" b="1" dirty="0" smtClean="0">
                  <a:solidFill>
                    <a:schemeClr val="tx1"/>
                  </a:solidFill>
                </a:endParaRPr>
              </a:p>
              <a:p>
                <a:pPr marL="347663" indent="-347663" algn="just">
                  <a:spcBef>
                    <a:spcPts val="6000"/>
                  </a:spcBef>
                  <a:buNone/>
                </a:pPr>
                <a:r>
                  <a:rPr lang="en-US" sz="1100" b="1" dirty="0" smtClean="0">
                    <a:solidFill>
                      <a:schemeClr val="tx1"/>
                    </a:solidFill>
                  </a:rPr>
                  <a:t>8)</a:t>
                </a:r>
                <a:r>
                  <a:rPr lang="en-US" sz="1100" b="1" dirty="0">
                    <a:solidFill>
                      <a:schemeClr val="tx1"/>
                    </a:solidFill>
                  </a:rPr>
                  <a:t>	</a:t>
                </a:r>
                <a:r>
                  <a:rPr lang="en-US" sz="1100" b="1" dirty="0" smtClean="0">
                    <a:solidFill>
                      <a:schemeClr val="tx1"/>
                    </a:solidFill>
                  </a:rPr>
                  <a:t>Carbon-14 dating is a tool to determine the age of ancient objects.  It takes advantage of the fact that animals and plants stop exchanging carbon with their environment as soon as they die.  For example, </a:t>
                </a:r>
                <a:r>
                  <a:rPr lang="en-US" sz="1100" b="1" dirty="0" err="1" smtClean="0">
                    <a:solidFill>
                      <a:schemeClr val="tx1"/>
                    </a:solidFill>
                  </a:rPr>
                  <a:t>Ötzi</a:t>
                </a:r>
                <a:r>
                  <a:rPr lang="en-US" sz="1100" b="1" dirty="0" smtClean="0">
                    <a:solidFill>
                      <a:schemeClr val="tx1"/>
                    </a:solidFill>
                  </a:rPr>
                  <a:t> the Iceman, a mummy found in the Italian Alps, was shown to have died some 5300 years ago.  If the typical human has 150 picograms of carbon-14 at the time of his or her death, and the half-life of carbon-14 is 5730 years, how much carbon-14 did scientists find in </a:t>
                </a:r>
                <a:r>
                  <a:rPr lang="en-US" sz="1100" b="1" dirty="0" err="1" smtClean="0">
                    <a:solidFill>
                      <a:schemeClr val="tx1"/>
                    </a:solidFill>
                  </a:rPr>
                  <a:t>Ötzi's</a:t>
                </a:r>
                <a:r>
                  <a:rPr lang="en-US" sz="1100" b="1" dirty="0" smtClean="0">
                    <a:solidFill>
                      <a:schemeClr val="tx1"/>
                    </a:solidFill>
                  </a:rPr>
                  <a:t> body?</a:t>
                </a:r>
                <a:endParaRPr lang="en-US" sz="1100" b="1" dirty="0">
                  <a:solidFill>
                    <a:srgbClr val="FF0000"/>
                  </a:solidFill>
                </a:endParaRPr>
              </a:p>
              <a:p>
                <a:pPr marL="347663" indent="-347663" algn="just">
                  <a:spcBef>
                    <a:spcPts val="6000"/>
                  </a:spcBef>
                  <a:buNone/>
                </a:pPr>
                <a:r>
                  <a:rPr lang="en-US" sz="1050" b="1" dirty="0">
                    <a:solidFill>
                      <a:srgbClr val="FF0000"/>
                    </a:solidFill>
                  </a:rPr>
                  <a:t> </a:t>
                </a:r>
                <a:r>
                  <a:rPr lang="en-US" sz="1000" b="1" dirty="0">
                    <a:solidFill>
                      <a:srgbClr val="FF0000"/>
                    </a:solidFill>
                  </a:rPr>
                  <a:t>	</a:t>
                </a:r>
                <a:r>
                  <a:rPr lang="en-US" sz="1100" b="1" dirty="0">
                    <a:solidFill>
                      <a:srgbClr val="FF0000"/>
                    </a:solidFill>
                  </a:rPr>
                  <a:t> N = N</a:t>
                </a:r>
                <a:r>
                  <a:rPr lang="en-US" sz="1100" b="1" baseline="-25000" dirty="0">
                    <a:solidFill>
                      <a:srgbClr val="FF0000"/>
                    </a:solidFill>
                  </a:rPr>
                  <a:t>0</a:t>
                </a:r>
                <a14:m>
                  <m:oMath xmlns:m="http://schemas.openxmlformats.org/officeDocument/2006/math">
                    <m:r>
                      <a:rPr lang="en-US" sz="1200">
                        <a:solidFill>
                          <a:srgbClr val="FF0000"/>
                        </a:solidFill>
                        <a:latin typeface="Cambria Math"/>
                      </a:rPr>
                      <m:t>(</m:t>
                    </m:r>
                    <m:f>
                      <m:fPr>
                        <m:ctrlPr>
                          <a:rPr lang="en-US" sz="1200" b="1" i="1">
                            <a:solidFill>
                              <a:srgbClr val="FF0000"/>
                            </a:solidFill>
                            <a:latin typeface="Cambria Math" panose="02040503050406030204" pitchFamily="18" charset="0"/>
                          </a:rPr>
                        </m:ctrlPr>
                      </m:fPr>
                      <m:num>
                        <m:r>
                          <a:rPr lang="en-US" sz="1200" b="1" i="1">
                            <a:solidFill>
                              <a:srgbClr val="FF0000"/>
                            </a:solidFill>
                            <a:latin typeface="Cambria Math"/>
                          </a:rPr>
                          <m:t>𝟏</m:t>
                        </m:r>
                      </m:num>
                      <m:den>
                        <m:r>
                          <a:rPr lang="en-US" sz="1200" b="1" i="1">
                            <a:solidFill>
                              <a:srgbClr val="FF0000"/>
                            </a:solidFill>
                            <a:latin typeface="Cambria Math"/>
                          </a:rPr>
                          <m:t>𝟐</m:t>
                        </m:r>
                      </m:den>
                    </m:f>
                    <m:sSup>
                      <m:sSupPr>
                        <m:ctrlPr>
                          <a:rPr lang="en-US" sz="1200" i="1" dirty="0">
                            <a:solidFill>
                              <a:srgbClr val="FF0000"/>
                            </a:solidFill>
                            <a:latin typeface="Cambria Math" panose="02040503050406030204" pitchFamily="18" charset="0"/>
                          </a:rPr>
                        </m:ctrlPr>
                      </m:sSupPr>
                      <m:e>
                        <m:r>
                          <a:rPr lang="en-US" sz="1200" i="1" dirty="0">
                            <a:solidFill>
                              <a:srgbClr val="FF0000"/>
                            </a:solidFill>
                            <a:latin typeface="Cambria Math"/>
                          </a:rPr>
                          <m:t>)</m:t>
                        </m:r>
                      </m:e>
                      <m:sup>
                        <m:f>
                          <m:fPr>
                            <m:type m:val="skw"/>
                            <m:ctrlPr>
                              <a:rPr lang="en-US" sz="1200" i="1" dirty="0">
                                <a:solidFill>
                                  <a:srgbClr val="FF0000"/>
                                </a:solidFill>
                                <a:latin typeface="Cambria Math" panose="02040503050406030204" pitchFamily="18" charset="0"/>
                              </a:rPr>
                            </m:ctrlPr>
                          </m:fPr>
                          <m:num>
                            <m:r>
                              <a:rPr lang="en-US" sz="1200" i="1" dirty="0">
                                <a:solidFill>
                                  <a:srgbClr val="FF0000"/>
                                </a:solidFill>
                                <a:latin typeface="Cambria Math"/>
                              </a:rPr>
                              <m:t>𝑡</m:t>
                            </m:r>
                          </m:num>
                          <m:den>
                            <m:r>
                              <a:rPr lang="en-US" sz="1200" i="1" dirty="0">
                                <a:solidFill>
                                  <a:srgbClr val="FF0000"/>
                                </a:solidFill>
                                <a:latin typeface="Cambria Math"/>
                              </a:rPr>
                              <m:t>𝑇</m:t>
                            </m:r>
                          </m:den>
                        </m:f>
                      </m:sup>
                    </m:sSup>
                  </m:oMath>
                </a14:m>
                <a:r>
                  <a:rPr lang="en-US" sz="1200" b="1" baseline="30000" dirty="0">
                    <a:solidFill>
                      <a:srgbClr val="FF0000"/>
                    </a:solidFill>
                  </a:rPr>
                  <a:t> </a:t>
                </a:r>
                <a:r>
                  <a:rPr lang="en-US" sz="1100" b="1" dirty="0">
                    <a:solidFill>
                      <a:srgbClr val="FF0000"/>
                    </a:solidFill>
                  </a:rPr>
                  <a:t>= </a:t>
                </a:r>
                <a:r>
                  <a:rPr lang="en-US" sz="1100" b="1" dirty="0" smtClean="0">
                    <a:solidFill>
                      <a:srgbClr val="FF0000"/>
                    </a:solidFill>
                  </a:rPr>
                  <a:t>150</a:t>
                </a:r>
                <a14:m>
                  <m:oMath xmlns:m="http://schemas.openxmlformats.org/officeDocument/2006/math">
                    <m:r>
                      <a:rPr lang="en-US" sz="1200">
                        <a:solidFill>
                          <a:srgbClr val="FF0000"/>
                        </a:solidFill>
                        <a:latin typeface="Cambria Math"/>
                      </a:rPr>
                      <m:t>(</m:t>
                    </m:r>
                    <m:f>
                      <m:fPr>
                        <m:ctrlPr>
                          <a:rPr lang="en-US" sz="1200" b="1" i="1">
                            <a:solidFill>
                              <a:srgbClr val="FF0000"/>
                            </a:solidFill>
                            <a:latin typeface="Cambria Math" panose="02040503050406030204" pitchFamily="18" charset="0"/>
                          </a:rPr>
                        </m:ctrlPr>
                      </m:fPr>
                      <m:num>
                        <m:r>
                          <a:rPr lang="en-US" sz="1200" b="1" i="1">
                            <a:solidFill>
                              <a:srgbClr val="FF0000"/>
                            </a:solidFill>
                            <a:latin typeface="Cambria Math"/>
                          </a:rPr>
                          <m:t>𝟏</m:t>
                        </m:r>
                      </m:num>
                      <m:den>
                        <m:r>
                          <a:rPr lang="en-US" sz="1200" b="1" i="1">
                            <a:solidFill>
                              <a:srgbClr val="FF0000"/>
                            </a:solidFill>
                            <a:latin typeface="Cambria Math"/>
                          </a:rPr>
                          <m:t>𝟐</m:t>
                        </m:r>
                      </m:den>
                    </m:f>
                    <m:sSup>
                      <m:sSupPr>
                        <m:ctrlPr>
                          <a:rPr lang="en-US" sz="1200" i="1" dirty="0">
                            <a:solidFill>
                              <a:srgbClr val="FF0000"/>
                            </a:solidFill>
                            <a:latin typeface="Cambria Math" panose="02040503050406030204" pitchFamily="18" charset="0"/>
                          </a:rPr>
                        </m:ctrlPr>
                      </m:sSupPr>
                      <m:e>
                        <m:r>
                          <a:rPr lang="en-US" sz="1200" i="1" dirty="0">
                            <a:solidFill>
                              <a:srgbClr val="FF0000"/>
                            </a:solidFill>
                            <a:latin typeface="Cambria Math"/>
                          </a:rPr>
                          <m:t>)</m:t>
                        </m:r>
                      </m:e>
                      <m:sup>
                        <m:f>
                          <m:fPr>
                            <m:type m:val="skw"/>
                            <m:ctrlPr>
                              <a:rPr lang="en-US" sz="1200" i="1" dirty="0">
                                <a:solidFill>
                                  <a:srgbClr val="FF0000"/>
                                </a:solidFill>
                                <a:latin typeface="Cambria Math" panose="02040503050406030204" pitchFamily="18" charset="0"/>
                              </a:rPr>
                            </m:ctrlPr>
                          </m:fPr>
                          <m:num>
                            <m:r>
                              <a:rPr lang="en-US" sz="1200" b="0" i="1" dirty="0" smtClean="0">
                                <a:solidFill>
                                  <a:srgbClr val="FF0000"/>
                                </a:solidFill>
                                <a:latin typeface="Cambria Math"/>
                              </a:rPr>
                              <m:t>5300</m:t>
                            </m:r>
                          </m:num>
                          <m:den>
                            <m:r>
                              <a:rPr lang="en-US" sz="1200" i="1" dirty="0">
                                <a:solidFill>
                                  <a:srgbClr val="FF0000"/>
                                </a:solidFill>
                                <a:latin typeface="Cambria Math"/>
                              </a:rPr>
                              <m:t>5</m:t>
                            </m:r>
                            <m:r>
                              <a:rPr lang="en-US" sz="1200" b="0" i="1" dirty="0" smtClean="0">
                                <a:solidFill>
                                  <a:srgbClr val="FF0000"/>
                                </a:solidFill>
                                <a:latin typeface="Cambria Math"/>
                              </a:rPr>
                              <m:t>730</m:t>
                            </m:r>
                          </m:den>
                        </m:f>
                      </m:sup>
                    </m:sSup>
                  </m:oMath>
                </a14:m>
                <a:r>
                  <a:rPr lang="en-US" sz="1100" b="1" dirty="0">
                    <a:solidFill>
                      <a:srgbClr val="FF0000"/>
                    </a:solidFill>
                  </a:rPr>
                  <a:t> = </a:t>
                </a:r>
                <a:r>
                  <a:rPr lang="en-US" sz="1100" b="1" dirty="0" smtClean="0">
                    <a:solidFill>
                      <a:srgbClr val="FF0000"/>
                    </a:solidFill>
                  </a:rPr>
                  <a:t>79.00446692 </a:t>
                </a:r>
                <a:r>
                  <a:rPr lang="en-US" sz="1100" b="1" dirty="0">
                    <a:solidFill>
                      <a:srgbClr val="FF0000"/>
                    </a:solidFill>
                  </a:rPr>
                  <a:t>---&gt; </a:t>
                </a:r>
                <a:r>
                  <a:rPr lang="en-US" sz="1100" b="1" dirty="0" smtClean="0">
                    <a:solidFill>
                      <a:srgbClr val="FF0000"/>
                    </a:solidFill>
                  </a:rPr>
                  <a:t>79 pg</a:t>
                </a:r>
                <a:endParaRPr lang="en-US" sz="1200" b="1" dirty="0" smtClean="0">
                  <a:solidFill>
                    <a:srgbClr val="FF0000"/>
                  </a:solidFill>
                  <a:latin typeface="Cambria Math" panose="02040503050406030204" pitchFamily="18" charset="0"/>
                  <a:ea typeface="Cambria Math" panose="02040503050406030204" pitchFamily="18" charset="0"/>
                </a:endParaRPr>
              </a:p>
              <a:p>
                <a:pPr marL="347663" indent="-347663" algn="just">
                  <a:spcBef>
                    <a:spcPts val="6000"/>
                  </a:spcBef>
                  <a:buNone/>
                </a:pPr>
                <a:endParaRPr lang="en-US" sz="1200" b="1" dirty="0">
                  <a:solidFill>
                    <a:srgbClr val="FF0000"/>
                  </a:solidFill>
                  <a:latin typeface="Cambria Math" panose="02040503050406030204" pitchFamily="18" charset="0"/>
                  <a:ea typeface="Cambria Math" panose="02040503050406030204" pitchFamily="18" charset="0"/>
                </a:endParaRPr>
              </a:p>
            </p:txBody>
          </p:sp>
        </mc:Choice>
        <mc:Fallback xmlns="">
          <p:sp>
            <p:nvSpPr>
              <p:cNvPr id="21" name="Content Placeholder 3"/>
              <p:cNvSpPr>
                <a:spLocks noGrp="1" noRot="1" noChangeAspect="1" noMove="1" noResize="1" noEditPoints="1" noAdjustHandles="1" noChangeArrowheads="1" noChangeShapeType="1" noTextEdit="1"/>
              </p:cNvSpPr>
              <p:nvPr>
                <p:ph idx="1"/>
              </p:nvPr>
            </p:nvSpPr>
            <p:spPr>
              <a:xfrm>
                <a:off x="0" y="640080"/>
                <a:ext cx="6858000" cy="8503920"/>
              </a:xfrm>
              <a:blipFill rotWithShape="1">
                <a:blip r:embed="rId2"/>
                <a:stretch>
                  <a:fillRect t="-72"/>
                </a:stretch>
              </a:blipFill>
            </p:spPr>
            <p:txBody>
              <a:bodyPr/>
              <a:lstStyle/>
              <a:p>
                <a:r>
                  <a:rPr lang="en-US">
                    <a:noFill/>
                  </a:rPr>
                  <a:t> </a:t>
                </a:r>
              </a:p>
            </p:txBody>
          </p:sp>
        </mc:Fallback>
      </mc:AlternateContent>
      <p:sp>
        <p:nvSpPr>
          <p:cNvPr id="3" name="Rectangle 2"/>
          <p:cNvSpPr/>
          <p:nvPr/>
        </p:nvSpPr>
        <p:spPr>
          <a:xfrm>
            <a:off x="5486400" y="49276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79 pg</a:t>
            </a:r>
            <a:endParaRPr lang="en-US" b="1" dirty="0">
              <a:solidFill>
                <a:srgbClr val="FF0000"/>
              </a:solidFill>
            </a:endParaRPr>
          </a:p>
        </p:txBody>
      </p:sp>
      <p:sp>
        <p:nvSpPr>
          <p:cNvPr id="5" name="Rectangle 4"/>
          <p:cNvSpPr/>
          <p:nvPr/>
        </p:nvSpPr>
        <p:spPr>
          <a:xfrm>
            <a:off x="5486400" y="11303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37,000 </a:t>
            </a:r>
            <a:r>
              <a:rPr lang="en-US" b="1" dirty="0" err="1" smtClean="0">
                <a:solidFill>
                  <a:srgbClr val="FF0000"/>
                </a:solidFill>
              </a:rPr>
              <a:t>ug</a:t>
            </a:r>
            <a:endParaRPr lang="en-US" b="1" dirty="0">
              <a:solidFill>
                <a:srgbClr val="FF0000"/>
              </a:solidFill>
            </a:endParaRPr>
          </a:p>
        </p:txBody>
      </p:sp>
    </p:spTree>
    <p:extLst>
      <p:ext uri="{BB962C8B-B14F-4D97-AF65-F5344CB8AC3E}">
        <p14:creationId xmlns:p14="http://schemas.microsoft.com/office/powerpoint/2010/main" val="1759013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1" name="Content Placeholder 3"/>
              <p:cNvSpPr>
                <a:spLocks noGrp="1"/>
              </p:cNvSpPr>
              <p:nvPr>
                <p:ph idx="1"/>
              </p:nvPr>
            </p:nvSpPr>
            <p:spPr>
              <a:xfrm>
                <a:off x="0" y="640080"/>
                <a:ext cx="6858000" cy="8503920"/>
              </a:xfrm>
            </p:spPr>
            <p:txBody>
              <a:bodyPr>
                <a:normAutofit/>
              </a:bodyPr>
              <a:lstStyle/>
              <a:p>
                <a:pPr marL="347663" indent="-347663" algn="just">
                  <a:spcBef>
                    <a:spcPts val="0"/>
                  </a:spcBef>
                  <a:buNone/>
                </a:pPr>
                <a:r>
                  <a:rPr lang="en-US" sz="1100" b="1" dirty="0" smtClean="0">
                    <a:solidFill>
                      <a:schemeClr val="tx1"/>
                    </a:solidFill>
                  </a:rPr>
                  <a:t>9)</a:t>
                </a:r>
                <a:r>
                  <a:rPr lang="en-US" sz="1100" b="1" dirty="0">
                    <a:solidFill>
                      <a:schemeClr val="tx1"/>
                    </a:solidFill>
                  </a:rPr>
                  <a:t>	</a:t>
                </a:r>
                <a:r>
                  <a:rPr lang="en-US" sz="1100" b="1" dirty="0" smtClean="0">
                    <a:solidFill>
                      <a:schemeClr val="tx1"/>
                    </a:solidFill>
                  </a:rPr>
                  <a:t>Beryllium-14 is an unstable isotope which suffers beta decay to produce boron-14.  When it was first discovered, a 112 </a:t>
                </a:r>
                <a:r>
                  <a:rPr lang="en-US" sz="1100" b="1" dirty="0" err="1" smtClean="0">
                    <a:solidFill>
                      <a:schemeClr val="tx1"/>
                    </a:solidFill>
                  </a:rPr>
                  <a:t>ug</a:t>
                </a:r>
                <a:r>
                  <a:rPr lang="en-US" sz="1100" b="1" dirty="0" smtClean="0">
                    <a:solidFill>
                      <a:schemeClr val="tx1"/>
                    </a:solidFill>
                  </a:rPr>
                  <a:t> sample was produced.  The process to confirm identity took 14.52 milliseconds, at which time only 14.0 </a:t>
                </a:r>
                <a:r>
                  <a:rPr lang="en-US" sz="1100" b="1" dirty="0" err="1" smtClean="0">
                    <a:solidFill>
                      <a:schemeClr val="tx1"/>
                    </a:solidFill>
                  </a:rPr>
                  <a:t>ug</a:t>
                </a:r>
                <a:r>
                  <a:rPr lang="en-US" sz="1100" b="1" dirty="0" smtClean="0">
                    <a:solidFill>
                      <a:schemeClr val="tx1"/>
                    </a:solidFill>
                  </a:rPr>
                  <a:t> remained.  Based on this information, what is the half-life of beryllium-14?</a:t>
                </a:r>
              </a:p>
              <a:p>
                <a:pPr marL="347663" indent="-347663" algn="just">
                  <a:spcBef>
                    <a:spcPts val="5400"/>
                  </a:spcBef>
                  <a:buNone/>
                </a:pPr>
                <a:r>
                  <a:rPr lang="en-US" sz="1100" b="1" dirty="0" smtClean="0">
                    <a:solidFill>
                      <a:srgbClr val="FF0000"/>
                    </a:solidFill>
                    <a:latin typeface="Cambria Math" panose="02040503050406030204" pitchFamily="18" charset="0"/>
                    <a:ea typeface="Cambria Math" panose="02040503050406030204" pitchFamily="18" charset="0"/>
                  </a:rPr>
                  <a:t>	</a:t>
                </a:r>
                <a:r>
                  <a:rPr lang="en-US" sz="1100" dirty="0" smtClean="0">
                    <a:solidFill>
                      <a:srgbClr val="FF0000"/>
                    </a:solidFill>
                    <a:latin typeface="Cambria Math" panose="02040503050406030204" pitchFamily="18" charset="0"/>
                    <a:ea typeface="Cambria Math" panose="02040503050406030204" pitchFamily="18" charset="0"/>
                  </a:rPr>
                  <a:t>N </a:t>
                </a:r>
                <a:r>
                  <a:rPr lang="en-US" sz="1100" dirty="0">
                    <a:solidFill>
                      <a:srgbClr val="FF0000"/>
                    </a:solidFill>
                    <a:latin typeface="Cambria Math" panose="02040503050406030204" pitchFamily="18" charset="0"/>
                    <a:ea typeface="Cambria Math" panose="02040503050406030204" pitchFamily="18" charset="0"/>
                  </a:rPr>
                  <a:t>= N</a:t>
                </a:r>
                <a:r>
                  <a:rPr lang="en-US" sz="1100" baseline="-25000" dirty="0">
                    <a:solidFill>
                      <a:srgbClr val="FF0000"/>
                    </a:solidFill>
                    <a:latin typeface="Cambria Math" panose="02040503050406030204" pitchFamily="18" charset="0"/>
                    <a:ea typeface="Cambria Math" panose="02040503050406030204" pitchFamily="18" charset="0"/>
                  </a:rPr>
                  <a:t>0</a:t>
                </a:r>
                <a14:m>
                  <m:oMath xmlns:m="http://schemas.openxmlformats.org/officeDocument/2006/math">
                    <m:r>
                      <a:rPr lang="en-US" sz="1100" b="0">
                        <a:solidFill>
                          <a:srgbClr val="FF0000"/>
                        </a:solidFill>
                        <a:latin typeface="Cambria Math" panose="02040503050406030204" pitchFamily="18" charset="0"/>
                        <a:ea typeface="Cambria Math" panose="02040503050406030204" pitchFamily="18" charset="0"/>
                      </a:rPr>
                      <m:t>(</m:t>
                    </m:r>
                    <m:f>
                      <m:fPr>
                        <m:ctrlPr>
                          <a:rPr lang="en-US" sz="1100" i="1">
                            <a:solidFill>
                              <a:srgbClr val="FF0000"/>
                            </a:solidFill>
                            <a:latin typeface="Cambria Math" panose="02040503050406030204" pitchFamily="18" charset="0"/>
                            <a:ea typeface="Cambria Math" panose="02040503050406030204" pitchFamily="18" charset="0"/>
                          </a:rPr>
                        </m:ctrlPr>
                      </m:fPr>
                      <m:num>
                        <m:r>
                          <a:rPr lang="en-US" sz="1100" b="0" i="1">
                            <a:solidFill>
                              <a:srgbClr val="FF0000"/>
                            </a:solidFill>
                            <a:latin typeface="Cambria Math" panose="02040503050406030204" pitchFamily="18" charset="0"/>
                            <a:ea typeface="Cambria Math" panose="02040503050406030204" pitchFamily="18" charset="0"/>
                          </a:rPr>
                          <m:t>1</m:t>
                        </m:r>
                      </m:num>
                      <m:den>
                        <m:r>
                          <a:rPr lang="en-US" sz="1100" b="0" i="1">
                            <a:solidFill>
                              <a:srgbClr val="FF0000"/>
                            </a:solidFill>
                            <a:latin typeface="Cambria Math" panose="02040503050406030204" pitchFamily="18" charset="0"/>
                            <a:ea typeface="Cambria Math" panose="02040503050406030204" pitchFamily="18" charset="0"/>
                          </a:rPr>
                          <m:t>2</m:t>
                        </m:r>
                      </m:den>
                    </m:f>
                    <m:sSup>
                      <m:sSupPr>
                        <m:ctrlPr>
                          <a:rPr lang="en-US" sz="1100" i="1" dirty="0">
                            <a:solidFill>
                              <a:srgbClr val="FF0000"/>
                            </a:solidFill>
                            <a:latin typeface="Cambria Math" panose="02040503050406030204" pitchFamily="18" charset="0"/>
                            <a:ea typeface="Cambria Math" panose="02040503050406030204" pitchFamily="18" charset="0"/>
                          </a:rPr>
                        </m:ctrlPr>
                      </m:sSupPr>
                      <m:e>
                        <m:r>
                          <a:rPr lang="en-US" sz="1100" b="0" dirty="0">
                            <a:solidFill>
                              <a:srgbClr val="FF0000"/>
                            </a:solidFill>
                            <a:latin typeface="Cambria Math" panose="02040503050406030204" pitchFamily="18" charset="0"/>
                            <a:ea typeface="Cambria Math" panose="02040503050406030204" pitchFamily="18" charset="0"/>
                          </a:rPr>
                          <m:t>)</m:t>
                        </m:r>
                      </m:e>
                      <m:sup>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sup>
                    </m:sSup>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f>
                      <m:fPr>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𝑁</m:t>
                        </m:r>
                        <m:r>
                          <a:rPr lang="en-US" sz="1100" b="0" dirty="0">
                            <a:solidFill>
                              <a:srgbClr val="FF0000"/>
                            </a:solidFill>
                            <a:latin typeface="Cambria Math"/>
                            <a:ea typeface="Cambria Math" panose="02040503050406030204" pitchFamily="18" charset="0"/>
                          </a:rPr>
                          <m:t> </m:t>
                        </m:r>
                      </m:num>
                      <m:den>
                        <m:r>
                          <a:rPr lang="en-US" sz="1100" b="0" i="1" dirty="0">
                            <a:solidFill>
                              <a:srgbClr val="FF0000"/>
                            </a:solidFill>
                            <a:latin typeface="Cambria Math" panose="02040503050406030204" pitchFamily="18" charset="0"/>
                            <a:ea typeface="Cambria Math" panose="02040503050406030204" pitchFamily="18" charset="0"/>
                          </a:rPr>
                          <m:t>𝑁</m:t>
                        </m:r>
                        <m:r>
                          <a:rPr lang="en-US" sz="1100" b="0" i="1" baseline="-25000" dirty="0">
                            <a:solidFill>
                              <a:srgbClr val="FF0000"/>
                            </a:solidFill>
                            <a:latin typeface="Cambria Math" panose="02040503050406030204" pitchFamily="18" charset="0"/>
                            <a:ea typeface="Cambria Math" panose="02040503050406030204" pitchFamily="18" charset="0"/>
                          </a:rPr>
                          <m:t>0</m:t>
                        </m:r>
                      </m:den>
                    </m:f>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r>
                      <a:rPr lang="en-US" sz="1100" b="0">
                        <a:solidFill>
                          <a:srgbClr val="FF0000"/>
                        </a:solidFill>
                        <a:latin typeface="Cambria Math" panose="02040503050406030204" pitchFamily="18" charset="0"/>
                        <a:ea typeface="Cambria Math" panose="02040503050406030204" pitchFamily="18" charset="0"/>
                      </a:rPr>
                      <m:t>(</m:t>
                    </m:r>
                    <m:f>
                      <m:fPr>
                        <m:ctrlPr>
                          <a:rPr lang="en-US" sz="1100" i="1">
                            <a:solidFill>
                              <a:srgbClr val="FF0000"/>
                            </a:solidFill>
                            <a:latin typeface="Cambria Math" panose="02040503050406030204" pitchFamily="18" charset="0"/>
                            <a:ea typeface="Cambria Math" panose="02040503050406030204" pitchFamily="18" charset="0"/>
                          </a:rPr>
                        </m:ctrlPr>
                      </m:fPr>
                      <m:num>
                        <m:r>
                          <a:rPr lang="en-US" sz="1100" b="0" i="1">
                            <a:solidFill>
                              <a:srgbClr val="FF0000"/>
                            </a:solidFill>
                            <a:latin typeface="Cambria Math" panose="02040503050406030204" pitchFamily="18" charset="0"/>
                            <a:ea typeface="Cambria Math" panose="02040503050406030204" pitchFamily="18" charset="0"/>
                          </a:rPr>
                          <m:t>1</m:t>
                        </m:r>
                      </m:num>
                      <m:den>
                        <m:r>
                          <a:rPr lang="en-US" sz="1100" b="0" i="1">
                            <a:solidFill>
                              <a:srgbClr val="FF0000"/>
                            </a:solidFill>
                            <a:latin typeface="Cambria Math" panose="02040503050406030204" pitchFamily="18" charset="0"/>
                            <a:ea typeface="Cambria Math" panose="02040503050406030204" pitchFamily="18" charset="0"/>
                          </a:rPr>
                          <m:t>2</m:t>
                        </m:r>
                      </m:den>
                    </m:f>
                    <m:sSup>
                      <m:sSupPr>
                        <m:ctrlPr>
                          <a:rPr lang="en-US" sz="1100" i="1" dirty="0">
                            <a:solidFill>
                              <a:srgbClr val="FF0000"/>
                            </a:solidFill>
                            <a:latin typeface="Cambria Math" panose="02040503050406030204" pitchFamily="18" charset="0"/>
                            <a:ea typeface="Cambria Math" panose="02040503050406030204" pitchFamily="18" charset="0"/>
                          </a:rPr>
                        </m:ctrlPr>
                      </m:sSupPr>
                      <m:e>
                        <m:r>
                          <a:rPr lang="en-US" sz="1100" b="0" dirty="0">
                            <a:solidFill>
                              <a:srgbClr val="FF0000"/>
                            </a:solidFill>
                            <a:latin typeface="Cambria Math" panose="02040503050406030204" pitchFamily="18" charset="0"/>
                            <a:ea typeface="Cambria Math" panose="02040503050406030204" pitchFamily="18" charset="0"/>
                          </a:rPr>
                          <m:t>)</m:t>
                        </m:r>
                      </m:e>
                      <m:sup>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sup>
                    </m:sSup>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f>
                      <m:fPr>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smtClean="0">
                            <a:solidFill>
                              <a:srgbClr val="FF0000"/>
                            </a:solidFill>
                            <a:latin typeface="Cambria Math"/>
                            <a:ea typeface="Cambria Math" panose="02040503050406030204" pitchFamily="18" charset="0"/>
                          </a:rPr>
                          <m:t>14.0</m:t>
                        </m:r>
                      </m:num>
                      <m:den>
                        <m:r>
                          <a:rPr lang="en-US" sz="1100" b="0" i="1" dirty="0">
                            <a:solidFill>
                              <a:srgbClr val="FF0000"/>
                            </a:solidFill>
                            <a:latin typeface="Cambria Math" panose="02040503050406030204" pitchFamily="18" charset="0"/>
                            <a:ea typeface="Cambria Math" panose="02040503050406030204" pitchFamily="18" charset="0"/>
                          </a:rPr>
                          <m:t>1</m:t>
                        </m:r>
                        <m:r>
                          <a:rPr lang="en-US" sz="1100" b="0" i="1" dirty="0" smtClean="0">
                            <a:solidFill>
                              <a:srgbClr val="FF0000"/>
                            </a:solidFill>
                            <a:latin typeface="Cambria Math"/>
                            <a:ea typeface="Cambria Math" panose="02040503050406030204" pitchFamily="18" charset="0"/>
                          </a:rPr>
                          <m:t>12</m:t>
                        </m:r>
                      </m:den>
                    </m:f>
                  </m:oMath>
                </a14:m>
                <a:r>
                  <a:rPr lang="en-US" sz="1100" dirty="0">
                    <a:solidFill>
                      <a:srgbClr val="FF0000"/>
                    </a:solidFill>
                    <a:latin typeface="Cambria Math" panose="02040503050406030204" pitchFamily="18" charset="0"/>
                    <a:ea typeface="Cambria Math" panose="02040503050406030204" pitchFamily="18" charset="0"/>
                  </a:rPr>
                  <a:t> = </a:t>
                </a:r>
                <a:r>
                  <a:rPr lang="en-US" sz="1100" dirty="0" smtClean="0">
                    <a:solidFill>
                      <a:srgbClr val="FF0000"/>
                    </a:solidFill>
                    <a:latin typeface="Cambria Math" panose="02040503050406030204" pitchFamily="18" charset="0"/>
                    <a:ea typeface="Cambria Math" panose="02040503050406030204" pitchFamily="18" charset="0"/>
                  </a:rPr>
                  <a:t>0.125 </a:t>
                </a:r>
                <a:r>
                  <a:rPr lang="en-US" sz="1100"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f>
                      <m:fPr>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1</m:t>
                        </m:r>
                      </m:num>
                      <m:den>
                        <m:r>
                          <a:rPr lang="en-US" sz="1100" b="0" i="0" dirty="0" smtClean="0">
                            <a:solidFill>
                              <a:srgbClr val="FF0000"/>
                            </a:solidFill>
                            <a:latin typeface="Cambria Math"/>
                            <a:ea typeface="Cambria Math" panose="02040503050406030204" pitchFamily="18" charset="0"/>
                          </a:rPr>
                          <m:t>8</m:t>
                        </m:r>
                      </m:den>
                    </m:f>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r>
                      <a:rPr lang="en-US" sz="1100" b="0">
                        <a:solidFill>
                          <a:srgbClr val="FF0000"/>
                        </a:solidFill>
                        <a:latin typeface="Cambria Math" panose="02040503050406030204" pitchFamily="18" charset="0"/>
                        <a:ea typeface="Cambria Math" panose="02040503050406030204" pitchFamily="18" charset="0"/>
                      </a:rPr>
                      <m:t>(</m:t>
                    </m:r>
                    <m:f>
                      <m:fPr>
                        <m:ctrlPr>
                          <a:rPr lang="en-US" sz="1100" i="1">
                            <a:solidFill>
                              <a:srgbClr val="FF0000"/>
                            </a:solidFill>
                            <a:latin typeface="Cambria Math" panose="02040503050406030204" pitchFamily="18" charset="0"/>
                            <a:ea typeface="Cambria Math" panose="02040503050406030204" pitchFamily="18" charset="0"/>
                          </a:rPr>
                        </m:ctrlPr>
                      </m:fPr>
                      <m:num>
                        <m:r>
                          <a:rPr lang="en-US" sz="1100" b="0" i="1">
                            <a:solidFill>
                              <a:srgbClr val="FF0000"/>
                            </a:solidFill>
                            <a:latin typeface="Cambria Math" panose="02040503050406030204" pitchFamily="18" charset="0"/>
                            <a:ea typeface="Cambria Math" panose="02040503050406030204" pitchFamily="18" charset="0"/>
                          </a:rPr>
                          <m:t>1</m:t>
                        </m:r>
                      </m:num>
                      <m:den>
                        <m:r>
                          <a:rPr lang="en-US" sz="1100" b="0" i="1">
                            <a:solidFill>
                              <a:srgbClr val="FF0000"/>
                            </a:solidFill>
                            <a:latin typeface="Cambria Math" panose="02040503050406030204" pitchFamily="18" charset="0"/>
                            <a:ea typeface="Cambria Math" panose="02040503050406030204" pitchFamily="18" charset="0"/>
                          </a:rPr>
                          <m:t>2</m:t>
                        </m:r>
                      </m:den>
                    </m:f>
                    <m:sSup>
                      <m:sSupPr>
                        <m:ctrlPr>
                          <a:rPr lang="en-US" sz="1100" i="1" dirty="0">
                            <a:solidFill>
                              <a:srgbClr val="FF0000"/>
                            </a:solidFill>
                            <a:latin typeface="Cambria Math" panose="02040503050406030204" pitchFamily="18" charset="0"/>
                            <a:ea typeface="Cambria Math" panose="02040503050406030204" pitchFamily="18" charset="0"/>
                          </a:rPr>
                        </m:ctrlPr>
                      </m:sSupPr>
                      <m:e>
                        <m:r>
                          <a:rPr lang="en-US" sz="1100" b="0" dirty="0">
                            <a:solidFill>
                              <a:srgbClr val="FF0000"/>
                            </a:solidFill>
                            <a:latin typeface="Cambria Math" panose="02040503050406030204" pitchFamily="18" charset="0"/>
                            <a:ea typeface="Cambria Math" panose="02040503050406030204" pitchFamily="18" charset="0"/>
                          </a:rPr>
                          <m:t>)</m:t>
                        </m:r>
                      </m:e>
                      <m:sup>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sup>
                    </m:sSup>
                  </m:oMath>
                </a14:m>
                <a:r>
                  <a:rPr lang="en-US" sz="1100" baseline="30000" dirty="0">
                    <a:solidFill>
                      <a:srgbClr val="FF0000"/>
                    </a:solidFill>
                    <a:latin typeface="Cambria Math" panose="02040503050406030204" pitchFamily="18" charset="0"/>
                    <a:ea typeface="Cambria Math" panose="02040503050406030204" pitchFamily="18" charset="0"/>
                  </a:rPr>
                  <a:t> </a:t>
                </a:r>
                <a:r>
                  <a:rPr lang="en-US" sz="1100" dirty="0">
                    <a:solidFill>
                      <a:srgbClr val="FF0000"/>
                    </a:solidFill>
                    <a:latin typeface="Cambria Math" panose="02040503050406030204" pitchFamily="18" charset="0"/>
                    <a:ea typeface="Cambria Math" panose="02040503050406030204" pitchFamily="18" charset="0"/>
                  </a:rPr>
                  <a:t> , so </a:t>
                </a:r>
                <a14:m>
                  <m:oMath xmlns:m="http://schemas.openxmlformats.org/officeDocument/2006/math">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r>
                      <a:rPr lang="en-US" sz="1100" b="0" dirty="0">
                        <a:solidFill>
                          <a:srgbClr val="FF0000"/>
                        </a:solidFill>
                        <a:latin typeface="Cambria Math" panose="02040503050406030204" pitchFamily="18" charset="0"/>
                        <a:ea typeface="Cambria Math" panose="02040503050406030204" pitchFamily="18" charset="0"/>
                      </a:rPr>
                      <m:t>=</m:t>
                    </m:r>
                    <m:r>
                      <a:rPr lang="en-US" sz="1100" b="0" i="0" dirty="0" smtClean="0">
                        <a:solidFill>
                          <a:srgbClr val="FF0000"/>
                        </a:solidFill>
                        <a:latin typeface="Cambria Math"/>
                        <a:ea typeface="Cambria Math" panose="02040503050406030204" pitchFamily="18" charset="0"/>
                      </a:rPr>
                      <m:t>3</m:t>
                    </m:r>
                  </m:oMath>
                </a14:m>
                <a:r>
                  <a:rPr lang="en-US" sz="1100"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smtClean="0">
                            <a:solidFill>
                              <a:srgbClr val="FF0000"/>
                            </a:solidFill>
                            <a:latin typeface="Cambria Math"/>
                            <a:ea typeface="Cambria Math" panose="02040503050406030204" pitchFamily="18" charset="0"/>
                          </a:rPr>
                          <m:t>14.52</m:t>
                        </m:r>
                      </m:num>
                      <m:den>
                        <m:r>
                          <a:rPr lang="en-US" sz="1100" b="0" i="1" dirty="0">
                            <a:solidFill>
                              <a:srgbClr val="FF0000"/>
                            </a:solidFill>
                            <a:latin typeface="Cambria Math" panose="02040503050406030204" pitchFamily="18" charset="0"/>
                            <a:ea typeface="Cambria Math" panose="02040503050406030204" pitchFamily="18" charset="0"/>
                          </a:rPr>
                          <m:t>𝑇</m:t>
                        </m:r>
                      </m:den>
                    </m:f>
                    <m:r>
                      <a:rPr lang="en-US" sz="1100" b="0" dirty="0">
                        <a:solidFill>
                          <a:srgbClr val="FF0000"/>
                        </a:solidFill>
                        <a:latin typeface="Cambria Math" panose="02040503050406030204" pitchFamily="18" charset="0"/>
                        <a:ea typeface="Cambria Math" panose="02040503050406030204" pitchFamily="18" charset="0"/>
                      </a:rPr>
                      <m:t>=</m:t>
                    </m:r>
                    <m:r>
                      <a:rPr lang="en-US" sz="1100" b="0" i="0" dirty="0" smtClean="0">
                        <a:solidFill>
                          <a:srgbClr val="FF0000"/>
                        </a:solidFill>
                        <a:latin typeface="Cambria Math"/>
                        <a:ea typeface="Cambria Math" panose="02040503050406030204" pitchFamily="18" charset="0"/>
                      </a:rPr>
                      <m:t>3</m:t>
                    </m:r>
                  </m:oMath>
                </a14:m>
                <a:r>
                  <a:rPr lang="en-US" sz="1100" dirty="0">
                    <a:solidFill>
                      <a:srgbClr val="FF0000"/>
                    </a:solidFill>
                    <a:latin typeface="Cambria Math" panose="02040503050406030204" pitchFamily="18" charset="0"/>
                    <a:ea typeface="Cambria Math" panose="02040503050406030204" pitchFamily="18" charset="0"/>
                  </a:rPr>
                  <a:t>, T = </a:t>
                </a:r>
                <a:r>
                  <a:rPr lang="en-US" sz="1100" dirty="0" smtClean="0">
                    <a:solidFill>
                      <a:srgbClr val="FF0000"/>
                    </a:solidFill>
                    <a:latin typeface="Cambria Math" panose="02040503050406030204" pitchFamily="18" charset="0"/>
                    <a:ea typeface="Cambria Math" panose="02040503050406030204" pitchFamily="18" charset="0"/>
                  </a:rPr>
                  <a:t>4.84 milliseconds</a:t>
                </a:r>
                <a:endParaRPr lang="en-US" sz="1100" dirty="0">
                  <a:solidFill>
                    <a:schemeClr val="tx1"/>
                  </a:solidFill>
                </a:endParaRPr>
              </a:p>
              <a:p>
                <a:pPr marL="347663" indent="-347663" algn="just">
                  <a:spcBef>
                    <a:spcPts val="4200"/>
                  </a:spcBef>
                  <a:buNone/>
                </a:pPr>
                <a:endParaRPr lang="en-US" sz="1100" b="1" dirty="0" smtClean="0">
                  <a:solidFill>
                    <a:schemeClr val="tx1"/>
                  </a:solidFill>
                </a:endParaRPr>
              </a:p>
              <a:p>
                <a:pPr marL="347663" indent="-347663" algn="just">
                  <a:spcBef>
                    <a:spcPts val="4200"/>
                  </a:spcBef>
                  <a:buNone/>
                </a:pPr>
                <a:r>
                  <a:rPr lang="en-US" sz="1100" b="1" dirty="0" smtClean="0">
                    <a:solidFill>
                      <a:schemeClr val="tx1"/>
                    </a:solidFill>
                  </a:rPr>
                  <a:t>10)</a:t>
                </a:r>
                <a:r>
                  <a:rPr lang="en-US" sz="1100" b="1" dirty="0">
                    <a:solidFill>
                      <a:schemeClr val="tx1"/>
                    </a:solidFill>
                  </a:rPr>
                  <a:t>	</a:t>
                </a:r>
                <a:r>
                  <a:rPr lang="en-US" sz="1100" b="1" dirty="0" smtClean="0">
                    <a:solidFill>
                      <a:schemeClr val="tx1"/>
                    </a:solidFill>
                  </a:rPr>
                  <a:t>Positron emission tomography (PET) is a nuclear medicine technique that provides three dimensional images of the inside of the body.  The most common PET technique uses glucose that has been modified to include a radioactive fluorine-18 atom.  When the fluorine-18 decays in the body, the released positrons collide with electrons in the surrounding tissues.  This matter-antimatter collision annihilates both particles and produces gamma ray photons that are detected.  Because the body uses the fluorinated glucose, PET scanning also shows the metabolic activity of the tissues being scanned.</a:t>
                </a:r>
              </a:p>
              <a:p>
                <a:pPr marL="347663" indent="-347663" algn="just">
                  <a:spcBef>
                    <a:spcPts val="0"/>
                  </a:spcBef>
                  <a:buNone/>
                </a:pPr>
                <a:endParaRPr lang="en-US" sz="1100" b="1" dirty="0">
                  <a:solidFill>
                    <a:schemeClr val="tx1"/>
                  </a:solidFill>
                </a:endParaRPr>
              </a:p>
              <a:p>
                <a:pPr marL="347663" indent="-347663" algn="just">
                  <a:spcBef>
                    <a:spcPts val="0"/>
                  </a:spcBef>
                  <a:buNone/>
                </a:pPr>
                <a:r>
                  <a:rPr lang="en-US" sz="1100" b="1" dirty="0" smtClean="0">
                    <a:solidFill>
                      <a:schemeClr val="tx1"/>
                    </a:solidFill>
                  </a:rPr>
                  <a:t>	Fluorine-18 has a half-life of 1.83 hours, so samples must be prepared fresh at the hospital for PET scans.  Beginning with a 1.440 gram sample, a chemist carries out the entire synthesis of fluorinated glucose and delivers 45.0 mg of pure materials for PET scanning.  Based on this information, how long did the synthesis take to complete.</a:t>
                </a:r>
              </a:p>
              <a:p>
                <a:pPr marL="347663" indent="-347663" algn="just">
                  <a:spcBef>
                    <a:spcPts val="5400"/>
                  </a:spcBef>
                  <a:buNone/>
                </a:pPr>
                <a:r>
                  <a:rPr lang="en-US" sz="1100" b="1" dirty="0" smtClean="0">
                    <a:solidFill>
                      <a:srgbClr val="FF0000"/>
                    </a:solidFill>
                    <a:latin typeface="Cambria Math" panose="02040503050406030204" pitchFamily="18" charset="0"/>
                    <a:ea typeface="Cambria Math" panose="02040503050406030204" pitchFamily="18" charset="0"/>
                  </a:rPr>
                  <a:t>	</a:t>
                </a:r>
                <a:r>
                  <a:rPr lang="en-US" sz="1100" dirty="0" smtClean="0">
                    <a:solidFill>
                      <a:srgbClr val="FF0000"/>
                    </a:solidFill>
                    <a:latin typeface="Cambria Math" panose="02040503050406030204" pitchFamily="18" charset="0"/>
                    <a:ea typeface="Cambria Math" panose="02040503050406030204" pitchFamily="18" charset="0"/>
                  </a:rPr>
                  <a:t>N </a:t>
                </a:r>
                <a:r>
                  <a:rPr lang="en-US" sz="1100" dirty="0">
                    <a:solidFill>
                      <a:srgbClr val="FF0000"/>
                    </a:solidFill>
                    <a:latin typeface="Cambria Math" panose="02040503050406030204" pitchFamily="18" charset="0"/>
                    <a:ea typeface="Cambria Math" panose="02040503050406030204" pitchFamily="18" charset="0"/>
                  </a:rPr>
                  <a:t>= N</a:t>
                </a:r>
                <a:r>
                  <a:rPr lang="en-US" sz="1100" baseline="-25000" dirty="0">
                    <a:solidFill>
                      <a:srgbClr val="FF0000"/>
                    </a:solidFill>
                    <a:latin typeface="Cambria Math" panose="02040503050406030204" pitchFamily="18" charset="0"/>
                    <a:ea typeface="Cambria Math" panose="02040503050406030204" pitchFamily="18" charset="0"/>
                  </a:rPr>
                  <a:t>0</a:t>
                </a:r>
                <a14:m>
                  <m:oMath xmlns:m="http://schemas.openxmlformats.org/officeDocument/2006/math">
                    <m:r>
                      <a:rPr lang="en-US" sz="1100" b="0">
                        <a:solidFill>
                          <a:srgbClr val="FF0000"/>
                        </a:solidFill>
                        <a:latin typeface="Cambria Math" panose="02040503050406030204" pitchFamily="18" charset="0"/>
                        <a:ea typeface="Cambria Math" panose="02040503050406030204" pitchFamily="18" charset="0"/>
                      </a:rPr>
                      <m:t>(</m:t>
                    </m:r>
                    <m:f>
                      <m:fPr>
                        <m:ctrlPr>
                          <a:rPr lang="en-US" sz="1100" i="1">
                            <a:solidFill>
                              <a:srgbClr val="FF0000"/>
                            </a:solidFill>
                            <a:latin typeface="Cambria Math" panose="02040503050406030204" pitchFamily="18" charset="0"/>
                            <a:ea typeface="Cambria Math" panose="02040503050406030204" pitchFamily="18" charset="0"/>
                          </a:rPr>
                        </m:ctrlPr>
                      </m:fPr>
                      <m:num>
                        <m:r>
                          <a:rPr lang="en-US" sz="1100" b="0" i="1">
                            <a:solidFill>
                              <a:srgbClr val="FF0000"/>
                            </a:solidFill>
                            <a:latin typeface="Cambria Math" panose="02040503050406030204" pitchFamily="18" charset="0"/>
                            <a:ea typeface="Cambria Math" panose="02040503050406030204" pitchFamily="18" charset="0"/>
                          </a:rPr>
                          <m:t>1</m:t>
                        </m:r>
                      </m:num>
                      <m:den>
                        <m:r>
                          <a:rPr lang="en-US" sz="1100" b="0" i="1">
                            <a:solidFill>
                              <a:srgbClr val="FF0000"/>
                            </a:solidFill>
                            <a:latin typeface="Cambria Math" panose="02040503050406030204" pitchFamily="18" charset="0"/>
                            <a:ea typeface="Cambria Math" panose="02040503050406030204" pitchFamily="18" charset="0"/>
                          </a:rPr>
                          <m:t>2</m:t>
                        </m:r>
                      </m:den>
                    </m:f>
                    <m:sSup>
                      <m:sSupPr>
                        <m:ctrlPr>
                          <a:rPr lang="en-US" sz="1100" i="1" dirty="0">
                            <a:solidFill>
                              <a:srgbClr val="FF0000"/>
                            </a:solidFill>
                            <a:latin typeface="Cambria Math" panose="02040503050406030204" pitchFamily="18" charset="0"/>
                            <a:ea typeface="Cambria Math" panose="02040503050406030204" pitchFamily="18" charset="0"/>
                          </a:rPr>
                        </m:ctrlPr>
                      </m:sSupPr>
                      <m:e>
                        <m:r>
                          <a:rPr lang="en-US" sz="1100" b="0" dirty="0">
                            <a:solidFill>
                              <a:srgbClr val="FF0000"/>
                            </a:solidFill>
                            <a:latin typeface="Cambria Math" panose="02040503050406030204" pitchFamily="18" charset="0"/>
                            <a:ea typeface="Cambria Math" panose="02040503050406030204" pitchFamily="18" charset="0"/>
                          </a:rPr>
                          <m:t>)</m:t>
                        </m:r>
                      </m:e>
                      <m:sup>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sup>
                    </m:sSup>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f>
                      <m:fPr>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𝑁</m:t>
                        </m:r>
                        <m:r>
                          <a:rPr lang="en-US" sz="1100" b="0" dirty="0">
                            <a:solidFill>
                              <a:srgbClr val="FF0000"/>
                            </a:solidFill>
                            <a:latin typeface="Cambria Math"/>
                            <a:ea typeface="Cambria Math" panose="02040503050406030204" pitchFamily="18" charset="0"/>
                          </a:rPr>
                          <m:t> </m:t>
                        </m:r>
                      </m:num>
                      <m:den>
                        <m:r>
                          <a:rPr lang="en-US" sz="1100" b="0" i="1" dirty="0">
                            <a:solidFill>
                              <a:srgbClr val="FF0000"/>
                            </a:solidFill>
                            <a:latin typeface="Cambria Math" panose="02040503050406030204" pitchFamily="18" charset="0"/>
                            <a:ea typeface="Cambria Math" panose="02040503050406030204" pitchFamily="18" charset="0"/>
                          </a:rPr>
                          <m:t>𝑁</m:t>
                        </m:r>
                        <m:r>
                          <a:rPr lang="en-US" sz="1100" b="0" i="1" baseline="-25000" dirty="0">
                            <a:solidFill>
                              <a:srgbClr val="FF0000"/>
                            </a:solidFill>
                            <a:latin typeface="Cambria Math" panose="02040503050406030204" pitchFamily="18" charset="0"/>
                            <a:ea typeface="Cambria Math" panose="02040503050406030204" pitchFamily="18" charset="0"/>
                          </a:rPr>
                          <m:t>0</m:t>
                        </m:r>
                      </m:den>
                    </m:f>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r>
                      <a:rPr lang="en-US" sz="1100" b="0">
                        <a:solidFill>
                          <a:srgbClr val="FF0000"/>
                        </a:solidFill>
                        <a:latin typeface="Cambria Math" panose="02040503050406030204" pitchFamily="18" charset="0"/>
                        <a:ea typeface="Cambria Math" panose="02040503050406030204" pitchFamily="18" charset="0"/>
                      </a:rPr>
                      <m:t>(</m:t>
                    </m:r>
                    <m:f>
                      <m:fPr>
                        <m:ctrlPr>
                          <a:rPr lang="en-US" sz="1100" i="1">
                            <a:solidFill>
                              <a:srgbClr val="FF0000"/>
                            </a:solidFill>
                            <a:latin typeface="Cambria Math" panose="02040503050406030204" pitchFamily="18" charset="0"/>
                            <a:ea typeface="Cambria Math" panose="02040503050406030204" pitchFamily="18" charset="0"/>
                          </a:rPr>
                        </m:ctrlPr>
                      </m:fPr>
                      <m:num>
                        <m:r>
                          <a:rPr lang="en-US" sz="1100" b="0" i="1">
                            <a:solidFill>
                              <a:srgbClr val="FF0000"/>
                            </a:solidFill>
                            <a:latin typeface="Cambria Math" panose="02040503050406030204" pitchFamily="18" charset="0"/>
                            <a:ea typeface="Cambria Math" panose="02040503050406030204" pitchFamily="18" charset="0"/>
                          </a:rPr>
                          <m:t>1</m:t>
                        </m:r>
                      </m:num>
                      <m:den>
                        <m:r>
                          <a:rPr lang="en-US" sz="1100" b="0" i="1">
                            <a:solidFill>
                              <a:srgbClr val="FF0000"/>
                            </a:solidFill>
                            <a:latin typeface="Cambria Math" panose="02040503050406030204" pitchFamily="18" charset="0"/>
                            <a:ea typeface="Cambria Math" panose="02040503050406030204" pitchFamily="18" charset="0"/>
                          </a:rPr>
                          <m:t>2</m:t>
                        </m:r>
                      </m:den>
                    </m:f>
                    <m:sSup>
                      <m:sSupPr>
                        <m:ctrlPr>
                          <a:rPr lang="en-US" sz="1100" i="1" dirty="0">
                            <a:solidFill>
                              <a:srgbClr val="FF0000"/>
                            </a:solidFill>
                            <a:latin typeface="Cambria Math" panose="02040503050406030204" pitchFamily="18" charset="0"/>
                            <a:ea typeface="Cambria Math" panose="02040503050406030204" pitchFamily="18" charset="0"/>
                          </a:rPr>
                        </m:ctrlPr>
                      </m:sSupPr>
                      <m:e>
                        <m:r>
                          <a:rPr lang="en-US" sz="1100" b="0" dirty="0">
                            <a:solidFill>
                              <a:srgbClr val="FF0000"/>
                            </a:solidFill>
                            <a:latin typeface="Cambria Math" panose="02040503050406030204" pitchFamily="18" charset="0"/>
                            <a:ea typeface="Cambria Math" panose="02040503050406030204" pitchFamily="18" charset="0"/>
                          </a:rPr>
                          <m:t>)</m:t>
                        </m:r>
                      </m:e>
                      <m:sup>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sup>
                    </m:sSup>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f>
                      <m:fPr>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smtClean="0">
                            <a:solidFill>
                              <a:srgbClr val="FF0000"/>
                            </a:solidFill>
                            <a:latin typeface="Cambria Math"/>
                            <a:ea typeface="Cambria Math" panose="02040503050406030204" pitchFamily="18" charset="0"/>
                          </a:rPr>
                          <m:t>45.0</m:t>
                        </m:r>
                      </m:num>
                      <m:den>
                        <m:r>
                          <a:rPr lang="en-US" sz="1100" b="0" i="1" dirty="0" smtClean="0">
                            <a:solidFill>
                              <a:srgbClr val="FF0000"/>
                            </a:solidFill>
                            <a:latin typeface="Cambria Math"/>
                            <a:ea typeface="Cambria Math" panose="02040503050406030204" pitchFamily="18" charset="0"/>
                          </a:rPr>
                          <m:t>1440</m:t>
                        </m:r>
                      </m:den>
                    </m:f>
                  </m:oMath>
                </a14:m>
                <a:r>
                  <a:rPr lang="en-US" sz="1100" dirty="0">
                    <a:solidFill>
                      <a:srgbClr val="FF0000"/>
                    </a:solidFill>
                    <a:latin typeface="Cambria Math" panose="02040503050406030204" pitchFamily="18" charset="0"/>
                    <a:ea typeface="Cambria Math" panose="02040503050406030204" pitchFamily="18" charset="0"/>
                  </a:rPr>
                  <a:t> = </a:t>
                </a:r>
                <a:r>
                  <a:rPr lang="en-US" sz="1100" dirty="0" smtClean="0">
                    <a:solidFill>
                      <a:srgbClr val="FF0000"/>
                    </a:solidFill>
                    <a:latin typeface="Cambria Math" panose="02040503050406030204" pitchFamily="18" charset="0"/>
                    <a:ea typeface="Cambria Math" panose="02040503050406030204" pitchFamily="18" charset="0"/>
                  </a:rPr>
                  <a:t>0.03125 </a:t>
                </a:r>
                <a:r>
                  <a:rPr lang="en-US" sz="1100"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f>
                      <m:fPr>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1</m:t>
                        </m:r>
                      </m:num>
                      <m:den>
                        <m:r>
                          <a:rPr lang="en-US" sz="1100" b="0" i="1" dirty="0" smtClean="0">
                            <a:solidFill>
                              <a:srgbClr val="FF0000"/>
                            </a:solidFill>
                            <a:latin typeface="Cambria Math"/>
                            <a:ea typeface="Cambria Math" panose="02040503050406030204" pitchFamily="18" charset="0"/>
                          </a:rPr>
                          <m:t>32</m:t>
                        </m:r>
                      </m:den>
                    </m:f>
                  </m:oMath>
                </a14:m>
                <a:r>
                  <a:rPr lang="en-US" sz="1100" dirty="0">
                    <a:solidFill>
                      <a:srgbClr val="FF0000"/>
                    </a:solidFill>
                    <a:latin typeface="Cambria Math" panose="02040503050406030204" pitchFamily="18" charset="0"/>
                    <a:ea typeface="Cambria Math" panose="02040503050406030204" pitchFamily="18" charset="0"/>
                  </a:rPr>
                  <a:t> = </a:t>
                </a:r>
                <a14:m>
                  <m:oMath xmlns:m="http://schemas.openxmlformats.org/officeDocument/2006/math">
                    <m:r>
                      <a:rPr lang="en-US" sz="1100" b="0">
                        <a:solidFill>
                          <a:srgbClr val="FF0000"/>
                        </a:solidFill>
                        <a:latin typeface="Cambria Math" panose="02040503050406030204" pitchFamily="18" charset="0"/>
                        <a:ea typeface="Cambria Math" panose="02040503050406030204" pitchFamily="18" charset="0"/>
                      </a:rPr>
                      <m:t>(</m:t>
                    </m:r>
                    <m:f>
                      <m:fPr>
                        <m:ctrlPr>
                          <a:rPr lang="en-US" sz="1100" i="1">
                            <a:solidFill>
                              <a:srgbClr val="FF0000"/>
                            </a:solidFill>
                            <a:latin typeface="Cambria Math" panose="02040503050406030204" pitchFamily="18" charset="0"/>
                            <a:ea typeface="Cambria Math" panose="02040503050406030204" pitchFamily="18" charset="0"/>
                          </a:rPr>
                        </m:ctrlPr>
                      </m:fPr>
                      <m:num>
                        <m:r>
                          <a:rPr lang="en-US" sz="1100" b="0" i="1">
                            <a:solidFill>
                              <a:srgbClr val="FF0000"/>
                            </a:solidFill>
                            <a:latin typeface="Cambria Math" panose="02040503050406030204" pitchFamily="18" charset="0"/>
                            <a:ea typeface="Cambria Math" panose="02040503050406030204" pitchFamily="18" charset="0"/>
                          </a:rPr>
                          <m:t>1</m:t>
                        </m:r>
                      </m:num>
                      <m:den>
                        <m:r>
                          <a:rPr lang="en-US" sz="1100" b="0" i="1">
                            <a:solidFill>
                              <a:srgbClr val="FF0000"/>
                            </a:solidFill>
                            <a:latin typeface="Cambria Math" panose="02040503050406030204" pitchFamily="18" charset="0"/>
                            <a:ea typeface="Cambria Math" panose="02040503050406030204" pitchFamily="18" charset="0"/>
                          </a:rPr>
                          <m:t>2</m:t>
                        </m:r>
                      </m:den>
                    </m:f>
                    <m:sSup>
                      <m:sSupPr>
                        <m:ctrlPr>
                          <a:rPr lang="en-US" sz="1100" i="1" dirty="0">
                            <a:solidFill>
                              <a:srgbClr val="FF0000"/>
                            </a:solidFill>
                            <a:latin typeface="Cambria Math" panose="02040503050406030204" pitchFamily="18" charset="0"/>
                            <a:ea typeface="Cambria Math" panose="02040503050406030204" pitchFamily="18" charset="0"/>
                          </a:rPr>
                        </m:ctrlPr>
                      </m:sSupPr>
                      <m:e>
                        <m:r>
                          <a:rPr lang="en-US" sz="1100" b="0" dirty="0">
                            <a:solidFill>
                              <a:srgbClr val="FF0000"/>
                            </a:solidFill>
                            <a:latin typeface="Cambria Math" panose="02040503050406030204" pitchFamily="18" charset="0"/>
                            <a:ea typeface="Cambria Math" panose="02040503050406030204" pitchFamily="18" charset="0"/>
                          </a:rPr>
                          <m:t>)</m:t>
                        </m:r>
                      </m:e>
                      <m:sup>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sup>
                    </m:sSup>
                  </m:oMath>
                </a14:m>
                <a:r>
                  <a:rPr lang="en-US" sz="1100" baseline="30000" dirty="0">
                    <a:solidFill>
                      <a:srgbClr val="FF0000"/>
                    </a:solidFill>
                    <a:latin typeface="Cambria Math" panose="02040503050406030204" pitchFamily="18" charset="0"/>
                    <a:ea typeface="Cambria Math" panose="02040503050406030204" pitchFamily="18" charset="0"/>
                  </a:rPr>
                  <a:t> </a:t>
                </a:r>
                <a:r>
                  <a:rPr lang="en-US" sz="1100" dirty="0">
                    <a:solidFill>
                      <a:srgbClr val="FF0000"/>
                    </a:solidFill>
                    <a:latin typeface="Cambria Math" panose="02040503050406030204" pitchFamily="18" charset="0"/>
                    <a:ea typeface="Cambria Math" panose="02040503050406030204" pitchFamily="18" charset="0"/>
                  </a:rPr>
                  <a:t> , so </a:t>
                </a:r>
                <a14:m>
                  <m:oMath xmlns:m="http://schemas.openxmlformats.org/officeDocument/2006/math">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a:solidFill>
                              <a:srgbClr val="FF0000"/>
                            </a:solidFill>
                            <a:latin typeface="Cambria Math" panose="02040503050406030204" pitchFamily="18" charset="0"/>
                            <a:ea typeface="Cambria Math" panose="02040503050406030204" pitchFamily="18" charset="0"/>
                          </a:rPr>
                          <m:t>𝑡</m:t>
                        </m:r>
                      </m:num>
                      <m:den>
                        <m:r>
                          <a:rPr lang="en-US" sz="1100" b="0" i="1" dirty="0">
                            <a:solidFill>
                              <a:srgbClr val="FF0000"/>
                            </a:solidFill>
                            <a:latin typeface="Cambria Math" panose="02040503050406030204" pitchFamily="18" charset="0"/>
                            <a:ea typeface="Cambria Math" panose="02040503050406030204" pitchFamily="18" charset="0"/>
                          </a:rPr>
                          <m:t>𝑇</m:t>
                        </m:r>
                      </m:den>
                    </m:f>
                    <m:r>
                      <a:rPr lang="en-US" sz="1100" b="0" dirty="0">
                        <a:solidFill>
                          <a:srgbClr val="FF0000"/>
                        </a:solidFill>
                        <a:latin typeface="Cambria Math" panose="02040503050406030204" pitchFamily="18" charset="0"/>
                        <a:ea typeface="Cambria Math" panose="02040503050406030204" pitchFamily="18" charset="0"/>
                      </a:rPr>
                      <m:t>=</m:t>
                    </m:r>
                    <m:r>
                      <a:rPr lang="en-US" sz="1100" b="0" i="0" dirty="0" smtClean="0">
                        <a:solidFill>
                          <a:srgbClr val="FF0000"/>
                        </a:solidFill>
                        <a:latin typeface="Cambria Math"/>
                        <a:ea typeface="Cambria Math" panose="02040503050406030204" pitchFamily="18" charset="0"/>
                      </a:rPr>
                      <m:t>5</m:t>
                    </m:r>
                  </m:oMath>
                </a14:m>
                <a:r>
                  <a:rPr lang="en-US" sz="1100"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f>
                      <m:fPr>
                        <m:type m:val="skw"/>
                        <m:ctrlPr>
                          <a:rPr lang="en-US" sz="1100" i="1" dirty="0">
                            <a:solidFill>
                              <a:srgbClr val="FF0000"/>
                            </a:solidFill>
                            <a:latin typeface="Cambria Math" panose="02040503050406030204" pitchFamily="18" charset="0"/>
                            <a:ea typeface="Cambria Math" panose="02040503050406030204" pitchFamily="18" charset="0"/>
                          </a:rPr>
                        </m:ctrlPr>
                      </m:fPr>
                      <m:num>
                        <m:r>
                          <a:rPr lang="en-US" sz="1100" b="0" i="1" dirty="0" smtClean="0">
                            <a:solidFill>
                              <a:srgbClr val="FF0000"/>
                            </a:solidFill>
                            <a:latin typeface="Cambria Math"/>
                            <a:ea typeface="Cambria Math" panose="02040503050406030204" pitchFamily="18" charset="0"/>
                          </a:rPr>
                          <m:t>𝑡</m:t>
                        </m:r>
                      </m:num>
                      <m:den>
                        <m:r>
                          <a:rPr lang="en-US" sz="1100" b="0" i="0" dirty="0" smtClean="0">
                            <a:solidFill>
                              <a:srgbClr val="FF0000"/>
                            </a:solidFill>
                            <a:latin typeface="Cambria Math"/>
                            <a:ea typeface="Cambria Math" panose="02040503050406030204" pitchFamily="18" charset="0"/>
                          </a:rPr>
                          <m:t>1.83</m:t>
                        </m:r>
                      </m:den>
                    </m:f>
                    <m:r>
                      <a:rPr lang="en-US" sz="1100" b="0" dirty="0">
                        <a:solidFill>
                          <a:srgbClr val="FF0000"/>
                        </a:solidFill>
                        <a:latin typeface="Cambria Math" panose="02040503050406030204" pitchFamily="18" charset="0"/>
                        <a:ea typeface="Cambria Math" panose="02040503050406030204" pitchFamily="18" charset="0"/>
                      </a:rPr>
                      <m:t>=</m:t>
                    </m:r>
                    <m:r>
                      <a:rPr lang="en-US" sz="1100" b="0" i="0" dirty="0" smtClean="0">
                        <a:solidFill>
                          <a:srgbClr val="FF0000"/>
                        </a:solidFill>
                        <a:latin typeface="Cambria Math"/>
                        <a:ea typeface="Cambria Math" panose="02040503050406030204" pitchFamily="18" charset="0"/>
                      </a:rPr>
                      <m:t>5</m:t>
                    </m:r>
                  </m:oMath>
                </a14:m>
                <a:r>
                  <a:rPr lang="en-US" sz="1100" dirty="0">
                    <a:solidFill>
                      <a:srgbClr val="FF0000"/>
                    </a:solidFill>
                    <a:latin typeface="Cambria Math" panose="02040503050406030204" pitchFamily="18" charset="0"/>
                    <a:ea typeface="Cambria Math" panose="02040503050406030204" pitchFamily="18" charset="0"/>
                  </a:rPr>
                  <a:t>, </a:t>
                </a:r>
                <a:r>
                  <a:rPr lang="en-US" sz="1100" dirty="0" smtClean="0">
                    <a:solidFill>
                      <a:srgbClr val="FF0000"/>
                    </a:solidFill>
                    <a:latin typeface="Cambria Math" panose="02040503050406030204" pitchFamily="18" charset="0"/>
                    <a:ea typeface="Cambria Math" panose="02040503050406030204" pitchFamily="18" charset="0"/>
                  </a:rPr>
                  <a:t>t </a:t>
                </a:r>
                <a:r>
                  <a:rPr lang="en-US" sz="1100" dirty="0">
                    <a:solidFill>
                      <a:srgbClr val="FF0000"/>
                    </a:solidFill>
                    <a:latin typeface="Cambria Math" panose="02040503050406030204" pitchFamily="18" charset="0"/>
                    <a:ea typeface="Cambria Math" panose="02040503050406030204" pitchFamily="18" charset="0"/>
                  </a:rPr>
                  <a:t>= </a:t>
                </a:r>
                <a:r>
                  <a:rPr lang="en-US" sz="1100" dirty="0" smtClean="0">
                    <a:solidFill>
                      <a:srgbClr val="FF0000"/>
                    </a:solidFill>
                    <a:latin typeface="Cambria Math" panose="02040503050406030204" pitchFamily="18" charset="0"/>
                    <a:ea typeface="Cambria Math" panose="02040503050406030204" pitchFamily="18" charset="0"/>
                  </a:rPr>
                  <a:t>9.15 hours</a:t>
                </a:r>
                <a:endParaRPr lang="en-US" sz="1100" dirty="0">
                  <a:solidFill>
                    <a:schemeClr val="tx1"/>
                  </a:solidFill>
                </a:endParaRPr>
              </a:p>
            </p:txBody>
          </p:sp>
        </mc:Choice>
        <mc:Fallback xmlns="">
          <p:sp>
            <p:nvSpPr>
              <p:cNvPr id="21" name="Content Placeholder 3"/>
              <p:cNvSpPr>
                <a:spLocks noGrp="1" noRot="1" noChangeAspect="1" noMove="1" noResize="1" noEditPoints="1" noAdjustHandles="1" noChangeArrowheads="1" noChangeShapeType="1" noTextEdit="1"/>
              </p:cNvSpPr>
              <p:nvPr>
                <p:ph idx="1"/>
              </p:nvPr>
            </p:nvSpPr>
            <p:spPr>
              <a:xfrm>
                <a:off x="0" y="640080"/>
                <a:ext cx="6858000" cy="8503920"/>
              </a:xfrm>
              <a:blipFill rotWithShape="1">
                <a:blip r:embed="rId2"/>
                <a:stretch>
                  <a:fillRect t="-72"/>
                </a:stretch>
              </a:blipFill>
            </p:spPr>
            <p:txBody>
              <a:bodyPr/>
              <a:lstStyle/>
              <a:p>
                <a:r>
                  <a:rPr lang="en-US">
                    <a:noFill/>
                  </a:rPr>
                  <a:t> </a:t>
                </a:r>
              </a:p>
            </p:txBody>
          </p:sp>
        </mc:Fallback>
      </mc:AlternateContent>
      <p:sp>
        <p:nvSpPr>
          <p:cNvPr id="3" name="Rectangle 2"/>
          <p:cNvSpPr/>
          <p:nvPr/>
        </p:nvSpPr>
        <p:spPr>
          <a:xfrm>
            <a:off x="5486400" y="56007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9.15 h</a:t>
            </a:r>
            <a:endParaRPr lang="en-US" b="1" dirty="0">
              <a:solidFill>
                <a:srgbClr val="FF0000"/>
              </a:solidFill>
            </a:endParaRPr>
          </a:p>
        </p:txBody>
      </p:sp>
      <p:sp>
        <p:nvSpPr>
          <p:cNvPr id="5" name="Rectangle 4"/>
          <p:cNvSpPr/>
          <p:nvPr/>
        </p:nvSpPr>
        <p:spPr>
          <a:xfrm>
            <a:off x="5486400" y="1346200"/>
            <a:ext cx="11938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4.84 </a:t>
            </a:r>
            <a:r>
              <a:rPr lang="en-US" b="1" dirty="0" err="1" smtClean="0">
                <a:solidFill>
                  <a:srgbClr val="FF0000"/>
                </a:solidFill>
              </a:rPr>
              <a:t>ms</a:t>
            </a:r>
            <a:endParaRPr lang="en-US" b="1" dirty="0">
              <a:solidFill>
                <a:srgbClr val="FF0000"/>
              </a:solidFill>
            </a:endParaRPr>
          </a:p>
        </p:txBody>
      </p:sp>
    </p:spTree>
    <p:extLst>
      <p:ext uri="{BB962C8B-B14F-4D97-AF65-F5344CB8AC3E}">
        <p14:creationId xmlns:p14="http://schemas.microsoft.com/office/powerpoint/2010/main" val="1848831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8348</TotalTime>
  <Words>105</Words>
  <Application>Microsoft Office PowerPoint</Application>
  <PresentationFormat>On-screen Show (4:3)</PresentationFormat>
  <Paragraphs>76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 Math</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Staff Peter McCarthy</cp:lastModifiedBy>
  <cp:revision>610</cp:revision>
  <cp:lastPrinted>2018-11-20T17:47:47Z</cp:lastPrinted>
  <dcterms:created xsi:type="dcterms:W3CDTF">2012-09-15T16:31:25Z</dcterms:created>
  <dcterms:modified xsi:type="dcterms:W3CDTF">2020-01-03T18:33:14Z</dcterms:modified>
</cp:coreProperties>
</file>