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1005" r:id="rId2"/>
    <p:sldId id="1004" r:id="rId3"/>
    <p:sldId id="992" r:id="rId4"/>
    <p:sldId id="993" r:id="rId5"/>
    <p:sldId id="994" r:id="rId6"/>
    <p:sldId id="995" r:id="rId7"/>
    <p:sldId id="996" r:id="rId8"/>
    <p:sldId id="997" r:id="rId9"/>
    <p:sldId id="998" r:id="rId10"/>
    <p:sldId id="999" r:id="rId11"/>
    <p:sldId id="1000" r:id="rId12"/>
    <p:sldId id="1001" r:id="rId13"/>
    <p:sldId id="1002" r:id="rId14"/>
    <p:sldId id="1003" r:id="rId15"/>
    <p:sldId id="982" r:id="rId16"/>
    <p:sldId id="983" r:id="rId17"/>
    <p:sldId id="976" r:id="rId18"/>
    <p:sldId id="977" r:id="rId19"/>
    <p:sldId id="980" r:id="rId20"/>
    <p:sldId id="981" r:id="rId21"/>
    <p:sldId id="990" r:id="rId22"/>
    <p:sldId id="991" r:id="rId23"/>
    <p:sldId id="984" r:id="rId24"/>
    <p:sldId id="985" r:id="rId25"/>
    <p:sldId id="986" r:id="rId26"/>
    <p:sldId id="987" r:id="rId27"/>
    <p:sldId id="988" r:id="rId2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BFFD1"/>
    <a:srgbClr val="662500"/>
    <a:srgbClr val="FF6565"/>
    <a:srgbClr val="D06800"/>
    <a:srgbClr val="000000"/>
    <a:srgbClr val="E5CE27"/>
    <a:srgbClr val="FFC5C5"/>
    <a:srgbClr val="663300"/>
    <a:srgbClr val="FFC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4" autoAdjust="0"/>
    <p:restoredTop sz="99875" autoAdjust="0"/>
  </p:normalViewPr>
  <p:slideViewPr>
    <p:cSldViewPr snapToGrid="0">
      <p:cViewPr varScale="1">
        <p:scale>
          <a:sx n="82" d="100"/>
          <a:sy n="82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846" cy="468944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25" y="0"/>
            <a:ext cx="3077846" cy="468944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8D5EEDBD-BD07-496D-8A74-6CF83631B7F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931"/>
            <a:ext cx="3077846" cy="46894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25" y="8917931"/>
            <a:ext cx="3077846" cy="46894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1392D13B-116C-4E44-AA1A-1BD1101A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3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8" tIns="47094" rIns="94188" bIns="4709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188" tIns="47094" rIns="94188" bIns="4709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39" cy="469424"/>
          </a:xfrm>
          <a:prstGeom prst="rect">
            <a:avLst/>
          </a:prstGeom>
        </p:spPr>
        <p:txBody>
          <a:bodyPr vert="horz" lIns="94188" tIns="47094" rIns="94188" bIns="47094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 Now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isotopes need to go through multiple decays in order to become stable.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Astatine-215 suffers 2 </a:t>
            </a:r>
            <a:r>
              <a:rPr lang="en-US" b="1" i="1" u="sng" dirty="0" smtClean="0">
                <a:solidFill>
                  <a:srgbClr val="FF0000"/>
                </a:solidFill>
              </a:rPr>
              <a:t>alpha</a:t>
            </a:r>
            <a:r>
              <a:rPr lang="en-US" dirty="0" smtClean="0"/>
              <a:t> decays followed by a </a:t>
            </a:r>
            <a:r>
              <a:rPr lang="en-US" b="1" i="1" u="sng" dirty="0" smtClean="0">
                <a:solidFill>
                  <a:srgbClr val="FF0000"/>
                </a:solidFill>
              </a:rPr>
              <a:t>beta</a:t>
            </a:r>
            <a:r>
              <a:rPr lang="en-US" dirty="0" smtClean="0"/>
              <a:t> decay to become stable.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For astatine-215 and its decay daughter atom</a:t>
            </a:r>
          </a:p>
          <a:p>
            <a:pPr marL="1428750" indent="-51435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determine the atomic notation</a:t>
            </a:r>
          </a:p>
          <a:p>
            <a:pPr marL="1428750" indent="-51435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determine the stability factors</a:t>
            </a:r>
          </a:p>
          <a:p>
            <a:pPr marL="1428750" indent="-51435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rate the stability factors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6925" y="5343525"/>
            <a:ext cx="240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</a:t>
            </a:r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r>
              <a:rPr lang="en-US" sz="2400" b="1" dirty="0">
                <a:solidFill>
                  <a:srgbClr val="00B050"/>
                </a:solidFill>
                <a:latin typeface="Wingdings" panose="05000000000000000000" pitchFamily="2" charset="2"/>
              </a:rPr>
              <a:t> </a:t>
            </a:r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r>
              <a:rPr lang="en-US" sz="2400" b="1" dirty="0">
                <a:solidFill>
                  <a:srgbClr val="D06800"/>
                </a:solidFill>
                <a:latin typeface="Wingdings" panose="05000000000000000000" pitchFamily="2" charset="2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r>
              <a:rPr lang="en-US" sz="4000" dirty="0"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15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565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Zirconium-93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FF6565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4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1221809" cy="910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𝟒𝟏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Nb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1221809" cy="910314"/>
              </a:xfrm>
              <a:prstGeom prst="rect">
                <a:avLst/>
              </a:prstGeom>
              <a:blipFill rotWithShape="0">
                <a:blip r:embed="rId2"/>
                <a:stretch>
                  <a:fillRect r="-11940" b="-2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13285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45676" y="2301736"/>
            <a:ext cx="894797" cy="3204092"/>
            <a:chOff x="5445676" y="2301736"/>
            <a:chExt cx="894797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45676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41055" y="4290244"/>
              <a:ext cx="704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1.27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600367" y="2975759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52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00365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57683" y="4290244"/>
              <a:ext cx="704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e/o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1.33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16996" y="2975759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16994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1085554" cy="91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Zr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1085554" cy="913520"/>
              </a:xfrm>
              <a:prstGeom prst="rect">
                <a:avLst/>
              </a:prstGeom>
              <a:blipFill rotWithShape="0">
                <a:blip r:embed="rId3"/>
                <a:stretch>
                  <a:fillRect r="-14045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491827" y="988795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endPara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5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84" grpId="0"/>
      <p:bldP spid="36" grpId="0"/>
      <p:bldP spid="73" grpId="0"/>
      <p:bldP spid="5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25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Gallium-66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6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66250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5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1175322" cy="91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𝟔𝟔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Zn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1175322" cy="913520"/>
              </a:xfrm>
              <a:prstGeom prst="rect">
                <a:avLst/>
              </a:prstGeom>
              <a:blipFill rotWithShape="0">
                <a:blip r:embed="rId2"/>
                <a:stretch>
                  <a:fillRect r="-12953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45676" y="2301736"/>
            <a:ext cx="894797" cy="3204092"/>
            <a:chOff x="5445676" y="2301736"/>
            <a:chExt cx="894797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45676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50672" y="4290244"/>
              <a:ext cx="6848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1.20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600367" y="2975759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00365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48064" y="4290244"/>
              <a:ext cx="7232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o/o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1.13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16996" y="2975759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16994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1221809" cy="910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𝟔𝟔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1221809" cy="910314"/>
              </a:xfrm>
              <a:prstGeom prst="rect">
                <a:avLst/>
              </a:prstGeom>
              <a:blipFill rotWithShape="0">
                <a:blip r:embed="rId3"/>
                <a:stretch>
                  <a:fillRect r="-11940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323512" y="988795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3600" b="1" baseline="300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+</a:t>
              </a:r>
              <a:endParaRPr lang="en-US" sz="3600" b="1" baseline="30000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36" grpId="0"/>
      <p:bldP spid="73" grpId="0"/>
      <p:bldP spid="5" grpId="0"/>
      <p:bldP spid="33" grpId="0"/>
      <p:bldP spid="34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FF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Fluorine-16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00B05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1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994183" cy="913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𝟏𝟔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994183" cy="913712"/>
              </a:xfrm>
              <a:prstGeom prst="rect">
                <a:avLst/>
              </a:prstGeom>
              <a:blipFill rotWithShape="1">
                <a:blip r:embed="rId2"/>
                <a:stretch>
                  <a:fillRect r="-15337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13285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50485" y="2301736"/>
            <a:ext cx="885179" cy="3204092"/>
            <a:chOff x="5450485" y="2301736"/>
            <a:chExt cx="885179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52088" y="4982608"/>
              <a:ext cx="8819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50673" y="4290244"/>
              <a:ext cx="6848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1.00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00554" y="297575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00553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48065" y="4290244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o/o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0.78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17183" y="297575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17182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925253" cy="91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𝟏𝟔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𝟗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925253" cy="913520"/>
              </a:xfrm>
              <a:prstGeom prst="rect">
                <a:avLst/>
              </a:prstGeom>
              <a:blipFill rotWithShape="1">
                <a:blip r:embed="rId3"/>
                <a:stretch>
                  <a:fillRect r="-16447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352366" y="988795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28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decay occurs in PET scanning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 = Positron Emission Tomography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70" grpId="0"/>
      <p:bldP spid="84" grpId="0"/>
      <p:bldP spid="36" grpId="0"/>
      <p:bldP spid="73" grpId="0"/>
      <p:bldP spid="5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Carbon-14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7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C0000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2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971741" cy="910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𝟏𝟒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971741" cy="910890"/>
              </a:xfrm>
              <a:prstGeom prst="rect">
                <a:avLst/>
              </a:prstGeom>
              <a:blipFill rotWithShape="1">
                <a:blip r:embed="rId2"/>
                <a:stretch>
                  <a:fillRect r="-15000" b="-2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13285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50485" y="2301736"/>
            <a:ext cx="885179" cy="3204092"/>
            <a:chOff x="5450485" y="2301736"/>
            <a:chExt cx="885179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52088" y="4982608"/>
              <a:ext cx="8819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31437" y="4290244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o/o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1.00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00554" y="297575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00553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67301" y="4290244"/>
              <a:ext cx="6848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1.33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17183" y="297575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17182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971741" cy="923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𝟏𝟒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971741" cy="923523"/>
              </a:xfrm>
              <a:prstGeom prst="rect">
                <a:avLst/>
              </a:prstGeom>
              <a:blipFill rotWithShape="1">
                <a:blip r:embed="rId3"/>
                <a:stretch>
                  <a:fillRect r="-15000" b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491828" y="988795"/>
              <a:ext cx="3818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endParaRPr lang="en-US" sz="2800" b="1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though the odd/odd status is unstable, this decay occurs because the n/p ratio is so far from predicted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1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70" grpId="0"/>
      <p:bldP spid="84" grpId="0"/>
      <p:bldP spid="36" grpId="0"/>
      <p:bldP spid="73" grpId="0"/>
      <p:bldP spid="5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Radon-222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0000FF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Do Now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93788" y="1058209"/>
                <a:ext cx="1444626" cy="913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𝟐𝟎𝟕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𝟖𝟐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Pb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788" y="1058209"/>
                <a:ext cx="1444626" cy="913712"/>
              </a:xfrm>
              <a:prstGeom prst="rect">
                <a:avLst/>
              </a:prstGeom>
              <a:blipFill rotWithShape="0">
                <a:blip r:embed="rId2"/>
                <a:stretch>
                  <a:fillRect r="-10549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8412192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37503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37503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40156" y="4982608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 82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429122" y="4290244"/>
            <a:ext cx="704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e/o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338553" y="3636242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1.52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88247" y="2975759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88433" y="2301736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6541" y="2301736"/>
            <a:ext cx="843501" cy="3204092"/>
            <a:chOff x="1444791" y="2301736"/>
            <a:chExt cx="843501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464027" y="4290244"/>
              <a:ext cx="8242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o/e: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28864" y="2301736"/>
            <a:ext cx="885179" cy="3204092"/>
            <a:chOff x="2467114" y="2301736"/>
            <a:chExt cx="885179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511998" y="4982608"/>
              <a:ext cx="7954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&gt;82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57682" y="4290244"/>
              <a:ext cx="704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16808" y="2975759"/>
              <a:ext cx="7857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16994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6330" y="1058209"/>
                <a:ext cx="1353256" cy="923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𝟐𝟏𝟓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𝟖𝟓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330" y="1058209"/>
                <a:ext cx="1353256" cy="923523"/>
              </a:xfrm>
              <a:prstGeom prst="rect">
                <a:avLst/>
              </a:prstGeom>
              <a:blipFill rotWithShape="0">
                <a:blip r:embed="rId3"/>
                <a:stretch>
                  <a:fillRect r="-9009" b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412192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12192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7503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0895" y="2030200"/>
            <a:ext cx="1097280" cy="1225951"/>
            <a:chOff x="3083230" y="2030200"/>
            <a:chExt cx="1097280" cy="1225951"/>
          </a:xfrm>
        </p:grpSpPr>
        <p:grpSp>
          <p:nvGrpSpPr>
            <p:cNvPr id="16" name="Group 15"/>
            <p:cNvGrpSpPr/>
            <p:nvPr/>
          </p:nvGrpSpPr>
          <p:grpSpPr>
            <a:xfrm>
              <a:off x="3083230" y="2732931"/>
              <a:ext cx="1097280" cy="523220"/>
              <a:chOff x="3083230" y="2699063"/>
              <a:chExt cx="1097280" cy="52322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16200000">
                <a:off x="3631870" y="2663130"/>
                <a:ext cx="0" cy="1097280"/>
              </a:xfrm>
              <a:prstGeom prst="line">
                <a:avLst/>
              </a:prstGeom>
              <a:ln w="76200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3271425" y="2699063"/>
                <a:ext cx="5854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–2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083230" y="2030200"/>
              <a:ext cx="1097280" cy="523220"/>
              <a:chOff x="3083230" y="2030200"/>
              <a:chExt cx="1097280" cy="52322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16200000">
                <a:off x="3631870" y="1994267"/>
                <a:ext cx="0" cy="1097280"/>
              </a:xfrm>
              <a:prstGeom prst="line">
                <a:avLst/>
              </a:prstGeom>
              <a:ln w="76200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271426" y="2030200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–2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487978" y="2030200"/>
            <a:ext cx="1097280" cy="1225951"/>
            <a:chOff x="4530313" y="2030200"/>
            <a:chExt cx="1097280" cy="1225951"/>
          </a:xfrm>
        </p:grpSpPr>
        <p:grpSp>
          <p:nvGrpSpPr>
            <p:cNvPr id="17" name="Group 16"/>
            <p:cNvGrpSpPr/>
            <p:nvPr/>
          </p:nvGrpSpPr>
          <p:grpSpPr>
            <a:xfrm>
              <a:off x="4530313" y="2732931"/>
              <a:ext cx="1097280" cy="523220"/>
              <a:chOff x="4530313" y="2699063"/>
              <a:chExt cx="1097280" cy="52322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16200000">
                <a:off x="5078953" y="2663130"/>
                <a:ext cx="0" cy="1097280"/>
              </a:xfrm>
              <a:prstGeom prst="line">
                <a:avLst/>
              </a:prstGeom>
              <a:ln w="76200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4718508" y="2699063"/>
                <a:ext cx="5854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–2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530313" y="2030200"/>
              <a:ext cx="1097280" cy="523220"/>
              <a:chOff x="4530313" y="2030200"/>
              <a:chExt cx="1097280" cy="52322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16200000">
                <a:off x="5078953" y="1994267"/>
                <a:ext cx="0" cy="1097280"/>
              </a:xfrm>
              <a:prstGeom prst="line">
                <a:avLst/>
              </a:prstGeom>
              <a:ln w="76200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718508" y="2030200"/>
                <a:ext cx="5854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–2</a:t>
                </a: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5931550" y="2030200"/>
            <a:ext cx="1097280" cy="1225951"/>
            <a:chOff x="5973885" y="2030200"/>
            <a:chExt cx="1097280" cy="1225951"/>
          </a:xfrm>
        </p:grpSpPr>
        <p:grpSp>
          <p:nvGrpSpPr>
            <p:cNvPr id="18" name="Group 17"/>
            <p:cNvGrpSpPr/>
            <p:nvPr/>
          </p:nvGrpSpPr>
          <p:grpSpPr>
            <a:xfrm>
              <a:off x="5973885" y="2732931"/>
              <a:ext cx="1097280" cy="523220"/>
              <a:chOff x="5973885" y="2699063"/>
              <a:chExt cx="1097280" cy="52322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16200000">
                <a:off x="6522525" y="2663130"/>
                <a:ext cx="0" cy="1097280"/>
              </a:xfrm>
              <a:prstGeom prst="line">
                <a:avLst/>
              </a:prstGeom>
              <a:ln w="76200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6162080" y="2699063"/>
                <a:ext cx="5854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–1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973885" y="2030200"/>
              <a:ext cx="1097280" cy="523220"/>
              <a:chOff x="5973885" y="2030200"/>
              <a:chExt cx="1097280" cy="52322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16200000">
                <a:off x="6522525" y="1994267"/>
                <a:ext cx="0" cy="1097280"/>
              </a:xfrm>
              <a:prstGeom prst="line">
                <a:avLst/>
              </a:prstGeom>
              <a:ln w="76200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6157271" y="2030200"/>
                <a:ext cx="5950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+1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3040895" y="988795"/>
            <a:ext cx="1097280" cy="523220"/>
            <a:chOff x="3083230" y="988795"/>
            <a:chExt cx="1097280" cy="523220"/>
          </a:xfrm>
        </p:grpSpPr>
        <p:cxnSp>
          <p:nvCxnSpPr>
            <p:cNvPr id="58" name="Straight Connector 57"/>
            <p:cNvCxnSpPr/>
            <p:nvPr/>
          </p:nvCxnSpPr>
          <p:spPr>
            <a:xfrm rot="16200000">
              <a:off x="363187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358789" y="988795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a</a:t>
              </a:r>
              <a:endParaRPr lang="en-US" sz="2800" b="1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87978" y="988795"/>
            <a:ext cx="1097280" cy="523220"/>
            <a:chOff x="4530313" y="988795"/>
            <a:chExt cx="1097280" cy="523220"/>
          </a:xfrm>
        </p:grpSpPr>
        <p:cxnSp>
          <p:nvCxnSpPr>
            <p:cNvPr id="61" name="Straight Connector 60"/>
            <p:cNvCxnSpPr/>
            <p:nvPr/>
          </p:nvCxnSpPr>
          <p:spPr>
            <a:xfrm rot="16200000">
              <a:off x="5078953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805872" y="988795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a</a:t>
              </a:r>
              <a:endParaRPr lang="en-US" sz="2800" b="1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931550" y="988795"/>
            <a:ext cx="1097280" cy="523220"/>
            <a:chOff x="5973885" y="988795"/>
            <a:chExt cx="1097280" cy="523220"/>
          </a:xfrm>
        </p:grpSpPr>
        <p:cxnSp>
          <p:nvCxnSpPr>
            <p:cNvPr id="64" name="Straight Connector 63"/>
            <p:cNvCxnSpPr/>
            <p:nvPr/>
          </p:nvCxnSpPr>
          <p:spPr>
            <a:xfrm rot="16200000">
              <a:off x="6522525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263872" y="988795"/>
              <a:ext cx="3818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endParaRPr lang="en-US" sz="2800" b="1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88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84" grpId="0"/>
      <p:bldP spid="80" grpId="0"/>
      <p:bldP spid="74" grpId="0"/>
      <p:bldP spid="69" grpId="0"/>
      <p:bldP spid="65" grpId="0"/>
      <p:bldP spid="50" grpId="0"/>
      <p:bldP spid="5" grpId="0"/>
      <p:bldP spid="32" grpId="0"/>
      <p:bldP spid="37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7030A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3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1444626" cy="913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𝟐𝟏𝟖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𝟖𝟒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1444626" cy="913712"/>
              </a:xfrm>
              <a:prstGeom prst="rect">
                <a:avLst/>
              </a:prstGeom>
              <a:blipFill rotWithShape="1">
                <a:blip r:embed="rId2"/>
                <a:stretch>
                  <a:fillRect r="-10549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13285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45676" y="2301736"/>
            <a:ext cx="894797" cy="3204092"/>
            <a:chOff x="5445676" y="2301736"/>
            <a:chExt cx="894797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45676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 </a:t>
              </a:r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50673" y="4290244"/>
              <a:ext cx="6848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1.59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00179" y="2975759"/>
              <a:ext cx="7857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134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00365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 </a:t>
              </a:r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57683" y="4290244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1.58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16808" y="2975759"/>
              <a:ext cx="7857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136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16994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86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1467068" cy="91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𝟐𝟐𝟐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𝟖𝟔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Rn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1467068" cy="913520"/>
              </a:xfrm>
              <a:prstGeom prst="rect">
                <a:avLst/>
              </a:prstGeom>
              <a:blipFill rotWithShape="1">
                <a:blip r:embed="rId3"/>
                <a:stretch>
                  <a:fillRect r="-9959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462973" y="988795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a</a:t>
              </a:r>
              <a:endParaRPr lang="en-US" sz="2800" b="1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Alpha decay is predicted, but it doesn't fix the nuclei.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go through a cascade of decays to fix it.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70" grpId="0"/>
      <p:bldP spid="84" grpId="0"/>
      <p:bldP spid="36" grpId="0"/>
      <p:bldP spid="73" grpId="0"/>
      <p:bldP spid="5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7176"/>
            <a:ext cx="9144000" cy="37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5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233873"/>
            <a:ext cx="9144000" cy="6390254"/>
            <a:chOff x="0" y="233873"/>
            <a:chExt cx="9144000" cy="6390254"/>
          </a:xfrm>
        </p:grpSpPr>
        <p:grpSp>
          <p:nvGrpSpPr>
            <p:cNvPr id="4" name="Group 3"/>
            <p:cNvGrpSpPr>
              <a:grpSpLocks noChangeAspect="1"/>
            </p:cNvGrpSpPr>
            <p:nvPr/>
          </p:nvGrpSpPr>
          <p:grpSpPr>
            <a:xfrm>
              <a:off x="0" y="233873"/>
              <a:ext cx="9144000" cy="6390254"/>
              <a:chOff x="0" y="1816099"/>
              <a:chExt cx="6324600" cy="4419926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306" t="40689" r="21805"/>
              <a:stretch/>
            </p:blipFill>
            <p:spPr bwMode="auto">
              <a:xfrm>
                <a:off x="1955800" y="1816099"/>
                <a:ext cx="4368800" cy="4419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0689" r="89236"/>
              <a:stretch/>
            </p:blipFill>
            <p:spPr bwMode="auto">
              <a:xfrm>
                <a:off x="0" y="1816099"/>
                <a:ext cx="1968500" cy="44199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" name="Right Arrow 7"/>
            <p:cNvSpPr/>
            <p:nvPr/>
          </p:nvSpPr>
          <p:spPr>
            <a:xfrm>
              <a:off x="2476500" y="1676400"/>
              <a:ext cx="978408" cy="484632"/>
            </a:xfrm>
            <a:prstGeom prst="rightArrow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007423" y="2944368"/>
              <a:ext cx="978408" cy="484632"/>
            </a:xfrm>
            <a:prstGeom prst="rightArrow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22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565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Nitrogen-13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FF6565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4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971741" cy="91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𝟏𝟑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971741" cy="913520"/>
              </a:xfrm>
              <a:prstGeom prst="rect">
                <a:avLst/>
              </a:prstGeom>
              <a:blipFill rotWithShape="1">
                <a:blip r:embed="rId2"/>
                <a:stretch>
                  <a:fillRect r="-15000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13285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45676" y="2301736"/>
            <a:ext cx="894797" cy="3204092"/>
            <a:chOff x="5445676" y="2301736"/>
            <a:chExt cx="894797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45676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41055" y="4290244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e/o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1.17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00555" y="2975759"/>
              <a:ext cx="3850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00553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48065" y="4290244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0.85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17184" y="2975759"/>
              <a:ext cx="3850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17182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971741" cy="910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𝟏𝟑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971741" cy="910890"/>
              </a:xfrm>
              <a:prstGeom prst="rect">
                <a:avLst/>
              </a:prstGeom>
              <a:blipFill rotWithShape="1">
                <a:blip r:embed="rId3"/>
                <a:stretch>
                  <a:fillRect r="-15000" b="-2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352366" y="988795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28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daughter's n/p ratio is a bit high, but much better than it was in the parent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70" grpId="0"/>
      <p:bldP spid="84" grpId="0"/>
      <p:bldP spid="36" grpId="0"/>
      <p:bldP spid="73" grpId="0"/>
      <p:bldP spid="5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25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Hydrogen-3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66250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5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954107" cy="910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954107" cy="910314"/>
              </a:xfrm>
              <a:prstGeom prst="rect">
                <a:avLst/>
              </a:prstGeom>
              <a:blipFill rotWithShape="1">
                <a:blip r:embed="rId2"/>
                <a:stretch>
                  <a:fillRect r="-15287" b="-2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13285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45676" y="2301736"/>
            <a:ext cx="894797" cy="3204092"/>
            <a:chOff x="5445676" y="2301736"/>
            <a:chExt cx="894797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45676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41055" y="4290244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e/o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550672" y="3636242"/>
              <a:ext cx="6848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00555" y="2975759"/>
              <a:ext cx="3850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00553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48065" y="4290244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567301" y="3636242"/>
              <a:ext cx="6848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17184" y="2975759"/>
              <a:ext cx="3850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17182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726481" cy="910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726481" cy="910314"/>
              </a:xfrm>
              <a:prstGeom prst="rect">
                <a:avLst/>
              </a:prstGeom>
              <a:blipFill rotWithShape="1">
                <a:blip r:embed="rId3"/>
                <a:stretch>
                  <a:fillRect r="-21008" b="-2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491828" y="988795"/>
              <a:ext cx="3818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endParaRPr lang="en-US" sz="2800" b="1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nuclei with only a few protons, the atom is forced to choose the lesser of two evils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70" grpId="0"/>
      <p:bldP spid="84" grpId="0"/>
      <p:bldP spid="36" grpId="0"/>
      <p:bldP spid="73" grpId="0"/>
      <p:bldP spid="5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Nuclides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&gt;3300 known nuclides</a:t>
            </a:r>
          </a:p>
          <a:p>
            <a:pPr lvl="1"/>
            <a:r>
              <a:rPr lang="en-US" dirty="0" smtClean="0"/>
              <a:t>339 are naturally-occurring</a:t>
            </a:r>
          </a:p>
          <a:p>
            <a:pPr lvl="1"/>
            <a:r>
              <a:rPr lang="en-US" dirty="0" smtClean="0"/>
              <a:t>&gt;3000 are man-made</a:t>
            </a:r>
          </a:p>
          <a:p>
            <a:r>
              <a:rPr lang="en-US" dirty="0" smtClean="0"/>
              <a:t>254 are 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587" y="1297460"/>
            <a:ext cx="6284827" cy="512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Do all 4 steps of analysis for the following isotopes:</a:t>
            </a:r>
            <a:endParaRPr lang="en-US" b="1" dirty="0"/>
          </a:p>
          <a:p>
            <a:pPr marL="1939925" indent="-514350">
              <a:buFont typeface="+mj-lt"/>
              <a:buAutoNum type="arabicParenR"/>
            </a:pPr>
            <a:r>
              <a:rPr lang="en-US" b="1" dirty="0" smtClean="0"/>
              <a:t>fluorine-16</a:t>
            </a:r>
          </a:p>
          <a:p>
            <a:pPr marL="1939925" indent="-514350">
              <a:buFont typeface="+mj-lt"/>
              <a:buAutoNum type="arabicParenR"/>
            </a:pPr>
            <a:r>
              <a:rPr lang="en-US" b="1" dirty="0" smtClean="0"/>
              <a:t>arsenic-76</a:t>
            </a:r>
          </a:p>
          <a:p>
            <a:pPr marL="1939925" indent="-514350">
              <a:buFont typeface="+mj-lt"/>
              <a:buAutoNum type="arabicParenR"/>
            </a:pPr>
            <a:r>
              <a:rPr lang="en-US" b="1" dirty="0" smtClean="0"/>
              <a:t>bismuth-209</a:t>
            </a:r>
          </a:p>
          <a:p>
            <a:pPr marL="1939925" indent="-514350">
              <a:buFont typeface="+mj-lt"/>
              <a:buAutoNum type="arabicParenR"/>
            </a:pPr>
            <a:r>
              <a:rPr lang="en-US" b="1" dirty="0" smtClean="0"/>
              <a:t>zirconium-93</a:t>
            </a:r>
          </a:p>
          <a:p>
            <a:pPr marL="1939925" indent="-514350">
              <a:buFont typeface="+mj-lt"/>
              <a:buAutoNum type="arabicParenR"/>
            </a:pPr>
            <a:r>
              <a:rPr lang="en-US" b="1" dirty="0" smtClean="0"/>
              <a:t>gallium-66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2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Fluorine-16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00B05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1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994183" cy="913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𝟏𝟔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994183" cy="913712"/>
              </a:xfrm>
              <a:prstGeom prst="rect">
                <a:avLst/>
              </a:prstGeom>
              <a:blipFill rotWithShape="1">
                <a:blip r:embed="rId2"/>
                <a:stretch>
                  <a:fillRect r="-15337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13285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50485" y="2301736"/>
            <a:ext cx="885179" cy="3204092"/>
            <a:chOff x="5450485" y="2301736"/>
            <a:chExt cx="885179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52088" y="4982608"/>
              <a:ext cx="8819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50673" y="4290244"/>
              <a:ext cx="6848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1.00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00554" y="297575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00553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48065" y="4290244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o/o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0.78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17183" y="297575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17182" y="230173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925253" cy="91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𝟏𝟔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𝟗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925253" cy="913520"/>
              </a:xfrm>
              <a:prstGeom prst="rect">
                <a:avLst/>
              </a:prstGeom>
              <a:blipFill rotWithShape="1">
                <a:blip r:embed="rId3"/>
                <a:stretch>
                  <a:fillRect r="-16447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352366" y="988795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28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decay occurs in PET scanning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 = Positron Emission Tomography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70" grpId="0"/>
      <p:bldP spid="84" grpId="0"/>
      <p:bldP spid="36" grpId="0"/>
      <p:bldP spid="73" grpId="0"/>
      <p:bldP spid="5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Arsenic-76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C0000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2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1266693" cy="91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𝟕𝟔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1266693" cy="913520"/>
              </a:xfrm>
              <a:prstGeom prst="rect">
                <a:avLst/>
              </a:prstGeom>
              <a:blipFill rotWithShape="0">
                <a:blip r:embed="rId2"/>
                <a:stretch>
                  <a:fillRect r="-11538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61328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50485" y="2301736"/>
            <a:ext cx="885179" cy="3204092"/>
            <a:chOff x="5450485" y="2301736"/>
            <a:chExt cx="885179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52088" y="4982608"/>
              <a:ext cx="8819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50672" y="4290244"/>
              <a:ext cx="6848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1.24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600366" y="2975759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00365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 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48065" y="4290244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o/o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1.30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16995" y="2975759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16994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1199367" cy="91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𝟕𝟔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𝟑𝟑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1199367" cy="913520"/>
              </a:xfrm>
              <a:prstGeom prst="rect">
                <a:avLst/>
              </a:prstGeom>
              <a:blipFill rotWithShape="0">
                <a:blip r:embed="rId3"/>
                <a:stretch>
                  <a:fillRect r="-10660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491828" y="988795"/>
              <a:ext cx="3818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endParaRPr lang="en-US" sz="2800" b="1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1" grpId="0"/>
      <p:bldP spid="75" grpId="0"/>
      <p:bldP spid="84" grpId="0"/>
      <p:bldP spid="36" grpId="0"/>
      <p:bldP spid="73" grpId="0"/>
      <p:bldP spid="5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Bismuth-209</a:t>
            </a:r>
            <a:r>
              <a:rPr lang="en-US" dirty="0" smtClean="0"/>
              <a:t> is radioactive.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all three nuclear stability factors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 which factor(s) need to be altered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Predict the decay pathway &amp;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Reanalyze the three nuclear stability factors to determine if they are now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55563"/>
            <a:ext cx="8778240" cy="731520"/>
          </a:xfrm>
          <a:solidFill>
            <a:srgbClr val="7030A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 3</a:t>
            </a:r>
            <a:endParaRPr 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588" y="1058209"/>
                <a:ext cx="1284326" cy="9237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𝟎𝟓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𝟖𝟏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Tl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1058209"/>
                <a:ext cx="1284326" cy="923714"/>
              </a:xfrm>
              <a:prstGeom prst="rect">
                <a:avLst/>
              </a:prstGeom>
              <a:blipFill rotWithShape="0">
                <a:blip r:embed="rId2"/>
                <a:stretch>
                  <a:fillRect r="-11374" b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652412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328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13284" y="4890275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Wingdings" panose="05000000000000000000" pitchFamily="2" charset="2"/>
              </a:rPr>
              <a:t>L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45676" y="2301736"/>
            <a:ext cx="894797" cy="3204092"/>
            <a:chOff x="5445676" y="2301736"/>
            <a:chExt cx="894797" cy="3204092"/>
          </a:xfrm>
        </p:grpSpPr>
        <p:sp>
          <p:nvSpPr>
            <p:cNvPr id="80" name="TextBox 79"/>
            <p:cNvSpPr txBox="1"/>
            <p:nvPr/>
          </p:nvSpPr>
          <p:spPr>
            <a:xfrm>
              <a:off x="5445676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 </a:t>
              </a:r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41055" y="4290244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50485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00179" y="2975759"/>
              <a:ext cx="7857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124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00365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81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8256" y="2301736"/>
            <a:ext cx="1770036" cy="3204092"/>
            <a:chOff x="518256" y="2301736"/>
            <a:chExt cx="1770036" cy="3204092"/>
          </a:xfrm>
        </p:grpSpPr>
        <p:sp>
          <p:nvSpPr>
            <p:cNvPr id="82" name="TextBox 81"/>
            <p:cNvSpPr txBox="1"/>
            <p:nvPr/>
          </p:nvSpPr>
          <p:spPr>
            <a:xfrm>
              <a:off x="1763789" y="498260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256" y="4290244"/>
              <a:ext cx="17700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odd/even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44791" y="3636242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n/p: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63789" y="297575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3789" y="2301736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p: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62305" y="2301736"/>
            <a:ext cx="894797" cy="3204092"/>
            <a:chOff x="2462305" y="2301736"/>
            <a:chExt cx="894797" cy="3204092"/>
          </a:xfrm>
        </p:grpSpPr>
        <p:sp>
          <p:nvSpPr>
            <p:cNvPr id="83" name="TextBox 82"/>
            <p:cNvSpPr txBox="1"/>
            <p:nvPr/>
          </p:nvSpPr>
          <p:spPr>
            <a:xfrm>
              <a:off x="2462305" y="4982608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 </a:t>
              </a:r>
              <a:r>
                <a:rPr lang="en-US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57683" y="4290244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o/e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67114" y="363624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1.52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16808" y="2975759"/>
              <a:ext cx="7857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126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16994" y="2301736"/>
              <a:ext cx="585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</a:t>
              </a:r>
              <a:endPara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448" y="1058209"/>
                <a:ext cx="1330814" cy="913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𝟐𝟎𝟗</m:t>
                          </m:r>
                        </m:e>
                      </m:mr>
                      <m:m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𝟖𝟑</m:t>
                          </m:r>
                        </m:e>
                      </m:mr>
                    </m:m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</a:t>
                </a:r>
                <a:endPara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448" y="1058209"/>
                <a:ext cx="1330814" cy="913712"/>
              </a:xfrm>
              <a:prstGeom prst="rect">
                <a:avLst/>
              </a:prstGeom>
              <a:blipFill rotWithShape="0">
                <a:blip r:embed="rId3"/>
                <a:stretch>
                  <a:fillRect r="-10959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195880" y="988795"/>
            <a:ext cx="1097280" cy="523220"/>
            <a:chOff x="4195880" y="988795"/>
            <a:chExt cx="1097280" cy="523220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744520" y="952862"/>
              <a:ext cx="0" cy="1097280"/>
            </a:xfrm>
            <a:prstGeom prst="line">
              <a:avLst/>
            </a:prstGeom>
            <a:ln w="762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462973" y="988795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b="1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a</a:t>
              </a:r>
              <a:endParaRPr lang="en-US" sz="2800" b="1" dirty="0"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524124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13285" y="4197911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D06800"/>
                </a:solidFill>
                <a:latin typeface="Wingdings" panose="05000000000000000000" pitchFamily="2" charset="2"/>
              </a:rPr>
              <a:t>K</a:t>
            </a:r>
            <a:endParaRPr lang="en-US" sz="4000" b="1" dirty="0">
              <a:solidFill>
                <a:srgbClr val="D06800"/>
              </a:solidFill>
              <a:latin typeface="Wingdings" panose="05000000000000000000" pitchFamily="2" charset="2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24124" y="3543909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Wingdings" panose="05000000000000000000" pitchFamily="2" charset="2"/>
              </a:rPr>
              <a:t>J</a:t>
            </a:r>
            <a:endParaRPr lang="en-US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0" grpId="0"/>
      <p:bldP spid="36" grpId="0"/>
      <p:bldP spid="73" grpId="0"/>
      <p:bldP spid="5" grpId="0"/>
      <p:bldP spid="33" grpId="0"/>
      <p:bldP spid="34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11476</TotalTime>
  <Words>991</Words>
  <Application>Microsoft Office PowerPoint</Application>
  <PresentationFormat>On-screen Show (4:3)</PresentationFormat>
  <Paragraphs>373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Cambria Math</vt:lpstr>
      <vt:lpstr>Symbol</vt:lpstr>
      <vt:lpstr>Wingdings</vt:lpstr>
      <vt:lpstr>Office Theme</vt:lpstr>
      <vt:lpstr>Do Now</vt:lpstr>
      <vt:lpstr>Do Now</vt:lpstr>
      <vt:lpstr>Homework</vt:lpstr>
      <vt:lpstr>Check for Understanding 1</vt:lpstr>
      <vt:lpstr>Check for Understanding 1</vt:lpstr>
      <vt:lpstr>Check for Understanding 2</vt:lpstr>
      <vt:lpstr>Check for Understanding 2</vt:lpstr>
      <vt:lpstr>Check for Understanding 3</vt:lpstr>
      <vt:lpstr>Check for Understanding 3</vt:lpstr>
      <vt:lpstr>Check for Understanding 4</vt:lpstr>
      <vt:lpstr>Check for Understanding 4</vt:lpstr>
      <vt:lpstr>Check for Understanding 5</vt:lpstr>
      <vt:lpstr>Check for Understanding 5</vt:lpstr>
      <vt:lpstr>Backups</vt:lpstr>
      <vt:lpstr>Check for Understanding 1</vt:lpstr>
      <vt:lpstr>Check for Understanding 1</vt:lpstr>
      <vt:lpstr>Check for Understanding 2</vt:lpstr>
      <vt:lpstr>Check for Understanding 2</vt:lpstr>
      <vt:lpstr>Check for Understanding 3</vt:lpstr>
      <vt:lpstr>Check for Understanding 3</vt:lpstr>
      <vt:lpstr>PowerPoint Presentation</vt:lpstr>
      <vt:lpstr>PowerPoint Presentation</vt:lpstr>
      <vt:lpstr>Check for Understanding 4</vt:lpstr>
      <vt:lpstr>Check for Understanding 4</vt:lpstr>
      <vt:lpstr>Check for Understanding 5</vt:lpstr>
      <vt:lpstr>Check for Understanding 5</vt:lpstr>
      <vt:lpstr>Number of Nuclides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778</cp:revision>
  <cp:lastPrinted>2018-12-04T16:59:33Z</cp:lastPrinted>
  <dcterms:created xsi:type="dcterms:W3CDTF">2012-09-15T16:31:25Z</dcterms:created>
  <dcterms:modified xsi:type="dcterms:W3CDTF">2018-12-04T19:16:16Z</dcterms:modified>
</cp:coreProperties>
</file>