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0"/>
  </p:notesMasterIdLst>
  <p:handoutMasterIdLst>
    <p:handoutMasterId r:id="rId61"/>
  </p:handoutMasterIdLst>
  <p:sldIdLst>
    <p:sldId id="953" r:id="rId2"/>
    <p:sldId id="1007" r:id="rId3"/>
    <p:sldId id="1008" r:id="rId4"/>
    <p:sldId id="951" r:id="rId5"/>
    <p:sldId id="686" r:id="rId6"/>
    <p:sldId id="954" r:id="rId7"/>
    <p:sldId id="960" r:id="rId8"/>
    <p:sldId id="959" r:id="rId9"/>
    <p:sldId id="955" r:id="rId10"/>
    <p:sldId id="956" r:id="rId11"/>
    <p:sldId id="957" r:id="rId12"/>
    <p:sldId id="958" r:id="rId13"/>
    <p:sldId id="961" r:id="rId14"/>
    <p:sldId id="967" r:id="rId15"/>
    <p:sldId id="968" r:id="rId16"/>
    <p:sldId id="1024" r:id="rId17"/>
    <p:sldId id="1009" r:id="rId18"/>
    <p:sldId id="1022" r:id="rId19"/>
    <p:sldId id="1021" r:id="rId20"/>
    <p:sldId id="1023" r:id="rId21"/>
    <p:sldId id="1015" r:id="rId22"/>
    <p:sldId id="1011" r:id="rId23"/>
    <p:sldId id="1016" r:id="rId24"/>
    <p:sldId id="969" r:id="rId25"/>
    <p:sldId id="994" r:id="rId26"/>
    <p:sldId id="1028" r:id="rId27"/>
    <p:sldId id="997" r:id="rId28"/>
    <p:sldId id="993" r:id="rId29"/>
    <p:sldId id="972" r:id="rId30"/>
    <p:sldId id="1019" r:id="rId31"/>
    <p:sldId id="1012" r:id="rId32"/>
    <p:sldId id="1018" r:id="rId33"/>
    <p:sldId id="1029" r:id="rId34"/>
    <p:sldId id="1030" r:id="rId35"/>
    <p:sldId id="998" r:id="rId36"/>
    <p:sldId id="973" r:id="rId37"/>
    <p:sldId id="1017" r:id="rId38"/>
    <p:sldId id="1013" r:id="rId39"/>
    <p:sldId id="1020" r:id="rId40"/>
    <p:sldId id="1026" r:id="rId41"/>
    <p:sldId id="1025" r:id="rId42"/>
    <p:sldId id="1027" r:id="rId43"/>
    <p:sldId id="992" r:id="rId44"/>
    <p:sldId id="974" r:id="rId45"/>
    <p:sldId id="975" r:id="rId46"/>
    <p:sldId id="978" r:id="rId47"/>
    <p:sldId id="979" r:id="rId48"/>
    <p:sldId id="989" r:id="rId49"/>
    <p:sldId id="982" r:id="rId50"/>
    <p:sldId id="983" r:id="rId51"/>
    <p:sldId id="976" r:id="rId52"/>
    <p:sldId id="977" r:id="rId53"/>
    <p:sldId id="980" r:id="rId54"/>
    <p:sldId id="981" r:id="rId55"/>
    <p:sldId id="984" r:id="rId56"/>
    <p:sldId id="985" r:id="rId57"/>
    <p:sldId id="986" r:id="rId58"/>
    <p:sldId id="987" r:id="rId59"/>
  </p:sldIdLst>
  <p:sldSz cx="9144000" cy="6858000" type="screen4x3"/>
  <p:notesSz cx="7026275" cy="93122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BFFD1"/>
    <a:srgbClr val="662500"/>
    <a:srgbClr val="FF6565"/>
    <a:srgbClr val="D06800"/>
    <a:srgbClr val="000000"/>
    <a:srgbClr val="0000FF"/>
    <a:srgbClr val="E5CE27"/>
    <a:srgbClr val="FFC5C5"/>
    <a:srgbClr val="663300"/>
    <a:srgbClr val="FFC9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304" autoAdjust="0"/>
    <p:restoredTop sz="99875" autoAdjust="0"/>
  </p:normalViewPr>
  <p:slideViewPr>
    <p:cSldViewPr snapToGrid="0">
      <p:cViewPr varScale="1">
        <p:scale>
          <a:sx n="82" d="100"/>
          <a:sy n="82" d="100"/>
        </p:scale>
        <p:origin x="141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5789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-396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482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9863" y="0"/>
            <a:ext cx="304482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5EEDBD-BD07-496D-8A74-6CF83631B7F1}" type="datetimeFigureOut">
              <a:rPr lang="en-US" smtClean="0"/>
              <a:t>12/18/2019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5550"/>
            <a:ext cx="304482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9863" y="8845550"/>
            <a:ext cx="304482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92D13B-116C-4E44-AA1A-1BD1101A99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7382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4719" cy="465614"/>
          </a:xfrm>
          <a:prstGeom prst="rect">
            <a:avLst/>
          </a:prstGeom>
        </p:spPr>
        <p:txBody>
          <a:bodyPr vert="horz" lIns="93320" tIns="46660" rIns="93320" bIns="4666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9934" y="0"/>
            <a:ext cx="3044719" cy="465614"/>
          </a:xfrm>
          <a:prstGeom prst="rect">
            <a:avLst/>
          </a:prstGeom>
        </p:spPr>
        <p:txBody>
          <a:bodyPr vert="horz" lIns="93320" tIns="46660" rIns="93320" bIns="46660" rtlCol="0"/>
          <a:lstStyle>
            <a:lvl1pPr algn="r">
              <a:defRPr sz="1200"/>
            </a:lvl1pPr>
          </a:lstStyle>
          <a:p>
            <a:fld id="{169CBA31-FBA6-4B3A-ADEC-DB1447EE8D3B}" type="datetimeFigureOut">
              <a:rPr lang="en-US" smtClean="0"/>
              <a:t>12/18/2019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5863" y="698500"/>
            <a:ext cx="4654550" cy="3492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0" tIns="46660" rIns="93320" bIns="4666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628" y="4423331"/>
            <a:ext cx="5621020" cy="4190524"/>
          </a:xfrm>
          <a:prstGeom prst="rect">
            <a:avLst/>
          </a:prstGeom>
        </p:spPr>
        <p:txBody>
          <a:bodyPr vert="horz" lIns="93320" tIns="46660" rIns="93320" bIns="4666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5045"/>
            <a:ext cx="3044719" cy="465614"/>
          </a:xfrm>
          <a:prstGeom prst="rect">
            <a:avLst/>
          </a:prstGeom>
        </p:spPr>
        <p:txBody>
          <a:bodyPr vert="horz" lIns="93320" tIns="46660" rIns="93320" bIns="4666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9934" y="8845045"/>
            <a:ext cx="3044719" cy="465614"/>
          </a:xfrm>
          <a:prstGeom prst="rect">
            <a:avLst/>
          </a:prstGeom>
        </p:spPr>
        <p:txBody>
          <a:bodyPr vert="horz" lIns="93320" tIns="46660" rIns="93320" bIns="46660" rtlCol="0" anchor="b"/>
          <a:lstStyle>
            <a:lvl1pPr algn="r">
              <a:defRPr sz="1200"/>
            </a:lvl1pPr>
          </a:lstStyle>
          <a:p>
            <a:fld id="{456893B1-E79D-408E-AFE0-A9919F4306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3804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9420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7A66DC-BBC2-4234-85A0-1CEC632D6AB5}" type="datetimeFigureOut">
              <a:rPr lang="en-US" smtClean="0"/>
              <a:t>12/18/2019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1C1741-E327-40A1-9C39-EEEC0F71D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267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7A66DC-BBC2-4234-85A0-1CEC632D6AB5}" type="datetimeFigureOut">
              <a:rPr lang="en-US" smtClean="0"/>
              <a:t>12/18/2019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1C1741-E327-40A1-9C39-EEEC0F71D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364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 b="1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346075" indent="-346075">
              <a:spcBef>
                <a:spcPts val="12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</a:defRPr>
            </a:lvl1pPr>
            <a:lvl2pPr marL="630238" indent="-227013">
              <a:spcBef>
                <a:spcPts val="300"/>
              </a:spcBef>
              <a:defRPr sz="2400">
                <a:solidFill>
                  <a:schemeClr val="tx1"/>
                </a:solidFill>
              </a:defRPr>
            </a:lvl2pPr>
            <a:lvl3pPr marL="912813" indent="-222250">
              <a:spcBef>
                <a:spcPts val="0"/>
              </a:spcBef>
              <a:buFont typeface="Arial" pitchFamily="34" charset="0"/>
              <a:buChar char="»"/>
              <a:defRPr sz="2000" i="1">
                <a:solidFill>
                  <a:schemeClr val="tx1"/>
                </a:solidFill>
              </a:defRPr>
            </a:lvl3pPr>
            <a:lvl4pPr marL="1254125" indent="-234950" defTabSz="1087438">
              <a:spcBef>
                <a:spcPts val="0"/>
              </a:spcBef>
              <a:defRPr sz="1800">
                <a:solidFill>
                  <a:schemeClr val="tx1"/>
                </a:solidFill>
              </a:defRPr>
            </a:lvl4pPr>
            <a:lvl5pPr marL="1600200" indent="-220663">
              <a:spcBef>
                <a:spcPts val="0"/>
              </a:spcBef>
              <a:defRPr sz="1800" i="1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31843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607685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7A66DC-BBC2-4234-85A0-1CEC632D6AB5}" type="datetimeFigureOut">
              <a:rPr lang="en-US" smtClean="0"/>
              <a:t>12/18/2019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1C1741-E327-40A1-9C39-EEEC0F71D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2411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7A66DC-BBC2-4234-85A0-1CEC632D6AB5}" type="datetimeFigureOut">
              <a:rPr lang="en-US" smtClean="0"/>
              <a:t>12/18/2019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1C1741-E327-40A1-9C39-EEEC0F71D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9249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7A66DC-BBC2-4234-85A0-1CEC632D6AB5}" type="datetimeFigureOut">
              <a:rPr lang="en-US" smtClean="0"/>
              <a:t>12/18/2019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1C1741-E327-40A1-9C39-EEEC0F71D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5271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7A66DC-BBC2-4234-85A0-1CEC632D6AB5}" type="datetimeFigureOut">
              <a:rPr lang="en-US" smtClean="0"/>
              <a:t>12/18/2019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1C1741-E327-40A1-9C39-EEEC0F71D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8772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7A66DC-BBC2-4234-85A0-1CEC632D6AB5}" type="datetimeFigureOut">
              <a:rPr lang="en-US" smtClean="0"/>
              <a:t>12/18/2019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1C1741-E327-40A1-9C39-EEEC0F71D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5796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7A66DC-BBC2-4234-85A0-1CEC632D6AB5}" type="datetimeFigureOut">
              <a:rPr lang="en-US" smtClean="0"/>
              <a:t>12/18/2019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1C1741-E327-40A1-9C39-EEEC0F71D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562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2880" y="274638"/>
            <a:ext cx="8778240" cy="7315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80" y="1297460"/>
            <a:ext cx="8778240" cy="51280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6605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 baseline="0">
          <a:solidFill>
            <a:schemeClr val="tx1"/>
          </a:solidFill>
          <a:latin typeface="Arial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1200"/>
        </a:spcBef>
        <a:buFont typeface="Wingdings" pitchFamily="2" charset="2"/>
        <a:buChar char="Ø"/>
        <a:defRPr sz="3200" kern="1200" baseline="0">
          <a:solidFill>
            <a:schemeClr val="tx1"/>
          </a:solidFill>
          <a:latin typeface="Arial" pitchFamily="34" charset="0"/>
          <a:ea typeface="+mn-ea"/>
          <a:cs typeface="+mn-cs"/>
        </a:defRPr>
      </a:lvl1pPr>
      <a:lvl2pPr marL="631825" indent="-228600" algn="l" defTabSz="914400" rtl="0" eaLnBrk="1" latinLnBrk="0" hangingPunct="1">
        <a:spcBef>
          <a:spcPts val="0"/>
        </a:spcBef>
        <a:buFont typeface="Arial" pitchFamily="34" charset="0"/>
        <a:buChar char="–"/>
        <a:defRPr sz="2800" kern="1200" baseline="0">
          <a:solidFill>
            <a:schemeClr val="tx1"/>
          </a:solidFill>
          <a:latin typeface="Arial" pitchFamily="34" charset="0"/>
          <a:ea typeface="+mn-ea"/>
          <a:cs typeface="+mn-cs"/>
        </a:defRPr>
      </a:lvl2pPr>
      <a:lvl3pPr marL="914400" indent="-228600" algn="l" defTabSz="914400" rtl="0" eaLnBrk="1" latinLnBrk="0" hangingPunct="1">
        <a:spcBef>
          <a:spcPts val="0"/>
        </a:spcBef>
        <a:buFont typeface="Arial" pitchFamily="34" charset="0"/>
        <a:buChar char="•"/>
        <a:defRPr sz="2400" i="1" kern="1200" baseline="0">
          <a:solidFill>
            <a:schemeClr val="tx1"/>
          </a:solidFill>
          <a:latin typeface="Arial" pitchFamily="34" charset="0"/>
          <a:ea typeface="+mn-ea"/>
          <a:cs typeface="+mn-cs"/>
        </a:defRPr>
      </a:lvl3pPr>
      <a:lvl4pPr marL="1257300" indent="-228600" algn="l" defTabSz="914400" rtl="0" eaLnBrk="1" latinLnBrk="0" hangingPunct="1">
        <a:spcBef>
          <a:spcPts val="0"/>
        </a:spcBef>
        <a:buFont typeface="Arial" pitchFamily="34" charset="0"/>
        <a:buChar char="–"/>
        <a:defRPr sz="2000" kern="1200" baseline="0">
          <a:solidFill>
            <a:schemeClr val="tx1"/>
          </a:solidFill>
          <a:latin typeface="Arial" pitchFamily="34" charset="0"/>
          <a:ea typeface="+mn-ea"/>
          <a:cs typeface="+mn-cs"/>
        </a:defRPr>
      </a:lvl4pPr>
      <a:lvl5pPr marL="1600200" indent="-228600" algn="l" defTabSz="914400" rtl="0" eaLnBrk="1" latinLnBrk="0" hangingPunct="1">
        <a:spcBef>
          <a:spcPts val="0"/>
        </a:spcBef>
        <a:buFont typeface="Arial" pitchFamily="34" charset="0"/>
        <a:buChar char="»"/>
        <a:tabLst/>
        <a:defRPr sz="2000" i="1" kern="1200" baseline="0">
          <a:solidFill>
            <a:schemeClr val="tx1"/>
          </a:solidFill>
          <a:latin typeface="Arial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image" Target="../media/image201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.png"/><Relationship Id="rId2" Type="http://schemas.openxmlformats.org/officeDocument/2006/relationships/image" Target="../media/image231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0.png"/><Relationship Id="rId2" Type="http://schemas.openxmlformats.org/officeDocument/2006/relationships/image" Target="../media/image260.pn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0.pn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" y="395932"/>
            <a:ext cx="8778240" cy="731520"/>
          </a:xfrm>
          <a:noFill/>
          <a:ln>
            <a:noFill/>
          </a:ln>
        </p:spPr>
        <p:txBody>
          <a:bodyPr/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0" y="1228254"/>
            <a:ext cx="8046720" cy="14457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All of these isotopes are radioactive.  </a:t>
            </a:r>
            <a:r>
              <a:rPr lang="en-US" sz="2800" dirty="0"/>
              <a:t>Review all three nuclear stability factors.  </a:t>
            </a:r>
            <a:r>
              <a:rPr lang="en-US" sz="2800" dirty="0" smtClean="0"/>
              <a:t>Identify the factor that is most responsible for the nuclei's instability.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571207" y="2712868"/>
            <a:ext cx="12779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isotope</a:t>
            </a:r>
            <a:endParaRPr lang="en-US" sz="24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068" y="3255793"/>
            <a:ext cx="22862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plutonium-240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5606" y="3798718"/>
            <a:ext cx="17091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arsenic-74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57209" y="4341643"/>
            <a:ext cx="17059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iodine-133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11950" y="2712868"/>
            <a:ext cx="6447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n/p</a:t>
            </a:r>
            <a:endParaRPr lang="en-US" sz="24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70219" y="2712868"/>
            <a:ext cx="10534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Z </a:t>
            </a:r>
            <a:r>
              <a:rPr lang="en-US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≤</a:t>
            </a:r>
            <a:r>
              <a:rPr lang="en-US" sz="2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82</a:t>
            </a:r>
            <a:endParaRPr lang="en-US" sz="24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320017" y="2712868"/>
            <a:ext cx="15343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odd/even</a:t>
            </a:r>
            <a:endParaRPr lang="en-US" sz="24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1137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790" y="242316"/>
            <a:ext cx="9185580" cy="6373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86345" y="1064567"/>
            <a:ext cx="6052630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the pattern for beta plus decay?</a:t>
            </a:r>
            <a:endParaRPr lang="en-US" sz="2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55427" y="5912792"/>
            <a:ext cx="5514466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Nuclei that use 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beta plus decay</a:t>
            </a:r>
            <a:r>
              <a:rPr lang="en-US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are usually 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below</a:t>
            </a:r>
            <a:r>
              <a:rPr lang="en-US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band of stability</a:t>
            </a:r>
            <a:endParaRPr lang="en-US" sz="2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16714" y="4114800"/>
            <a:ext cx="931665" cy="1646605"/>
          </a:xfrm>
          <a:prstGeom prst="rect">
            <a:avLst/>
          </a:prstGeom>
          <a:solidFill>
            <a:srgbClr val="FFFF99"/>
          </a:solidFill>
          <a:ln w="19050">
            <a:solidFill>
              <a:schemeClr val="tx1"/>
            </a:solidFill>
          </a:ln>
        </p:spPr>
        <p:txBody>
          <a:bodyPr wrap="none" tIns="91440" bIns="91440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stable</a:t>
            </a:r>
          </a:p>
          <a:p>
            <a:pPr algn="ctr">
              <a:spcBef>
                <a:spcPts val="600"/>
              </a:spcBef>
            </a:pPr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alpha</a:t>
            </a:r>
          </a:p>
          <a:p>
            <a:pPr algn="ctr">
              <a:spcBef>
                <a:spcPts val="600"/>
              </a:spcBef>
            </a:pPr>
            <a:r>
              <a:rPr lang="en-US" sz="20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beta +</a:t>
            </a:r>
          </a:p>
          <a:p>
            <a:pPr algn="ctr">
              <a:spcBef>
                <a:spcPts val="600"/>
              </a:spcBef>
            </a:pPr>
            <a:r>
              <a:rPr lang="en-US" sz="20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beta -</a:t>
            </a:r>
            <a:endParaRPr lang="en-US" sz="20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3479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884" y="242316"/>
            <a:ext cx="9159769" cy="6373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86346" y="1064567"/>
            <a:ext cx="5185854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the pattern for alpha decay?</a:t>
            </a:r>
            <a:endParaRPr lang="en-US" sz="2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3508" y="5912792"/>
            <a:ext cx="5029200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Nuclei that use 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alpha decay</a:t>
            </a:r>
            <a:r>
              <a:rPr lang="en-US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are usually 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right</a:t>
            </a:r>
            <a:r>
              <a:rPr lang="en-US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the band of stability</a:t>
            </a:r>
            <a:endParaRPr lang="en-US" sz="2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16714" y="4114800"/>
            <a:ext cx="931665" cy="1646605"/>
          </a:xfrm>
          <a:prstGeom prst="rect">
            <a:avLst/>
          </a:prstGeom>
          <a:solidFill>
            <a:srgbClr val="FFFF99"/>
          </a:solidFill>
          <a:ln w="19050">
            <a:solidFill>
              <a:schemeClr val="tx1"/>
            </a:solidFill>
          </a:ln>
        </p:spPr>
        <p:txBody>
          <a:bodyPr wrap="none" tIns="91440" bIns="91440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stable</a:t>
            </a:r>
          </a:p>
          <a:p>
            <a:pPr algn="ctr">
              <a:spcBef>
                <a:spcPts val="600"/>
              </a:spcBef>
            </a:pPr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alpha</a:t>
            </a:r>
          </a:p>
          <a:p>
            <a:pPr algn="ctr">
              <a:spcBef>
                <a:spcPts val="600"/>
              </a:spcBef>
            </a:pPr>
            <a:r>
              <a:rPr lang="en-US" sz="20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beta +</a:t>
            </a:r>
          </a:p>
          <a:p>
            <a:pPr algn="ctr">
              <a:spcBef>
                <a:spcPts val="600"/>
              </a:spcBef>
            </a:pPr>
            <a:r>
              <a:rPr lang="en-US" sz="20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beta -</a:t>
            </a:r>
            <a:endParaRPr lang="en-US" sz="20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1173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0487"/>
            <a:ext cx="9144000" cy="6377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86346" y="1064567"/>
            <a:ext cx="5185854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explains this distinct pattern?</a:t>
            </a:r>
            <a:endParaRPr lang="en-US" sz="2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716714" y="4114800"/>
            <a:ext cx="931665" cy="1646605"/>
          </a:xfrm>
          <a:prstGeom prst="rect">
            <a:avLst/>
          </a:prstGeom>
          <a:solidFill>
            <a:srgbClr val="FFFF99"/>
          </a:solidFill>
          <a:ln w="19050">
            <a:solidFill>
              <a:schemeClr val="tx1"/>
            </a:solidFill>
          </a:ln>
        </p:spPr>
        <p:txBody>
          <a:bodyPr wrap="none" tIns="91440" bIns="91440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stable</a:t>
            </a:r>
          </a:p>
          <a:p>
            <a:pPr algn="ctr">
              <a:spcBef>
                <a:spcPts val="600"/>
              </a:spcBef>
            </a:pPr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alpha</a:t>
            </a:r>
          </a:p>
          <a:p>
            <a:pPr algn="ctr">
              <a:spcBef>
                <a:spcPts val="600"/>
              </a:spcBef>
            </a:pPr>
            <a:r>
              <a:rPr lang="en-US" sz="20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beta +</a:t>
            </a:r>
          </a:p>
          <a:p>
            <a:pPr algn="ctr">
              <a:spcBef>
                <a:spcPts val="600"/>
              </a:spcBef>
            </a:pPr>
            <a:r>
              <a:rPr lang="en-US" sz="20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beta -</a:t>
            </a:r>
            <a:endParaRPr lang="en-US" sz="20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5728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91603" y="1279946"/>
            <a:ext cx="8778240" cy="954107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900"/>
              </a:spcBef>
              <a:buFont typeface="Wingdings" panose="05000000000000000000" pitchFamily="2" charset="2"/>
              <a:buChar char="Ø"/>
            </a:pP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 aim of radioactive decay is to make the nucleus more stable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>
                <a:solidFill>
                  <a:srgbClr val="0070C0"/>
                </a:solidFill>
              </a:rPr>
              <a:t>Why the Pattern?</a:t>
            </a:r>
            <a:endParaRPr lang="en-US" sz="4000" b="1" dirty="0">
              <a:solidFill>
                <a:srgbClr val="0070C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3727833"/>
            <a:ext cx="246375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2983106" y="3706744"/>
            <a:ext cx="5770369" cy="954107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900"/>
              </a:spcBef>
              <a:buFont typeface="Wingdings" panose="05000000000000000000" pitchFamily="2" charset="2"/>
              <a:buChar char="Ø"/>
            </a:pP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This suggests nuclei in similar regions of this graph:</a:t>
            </a:r>
            <a:endParaRPr lang="en-US" sz="2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3106" y="2330132"/>
            <a:ext cx="3298825" cy="880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2983105" y="5590045"/>
            <a:ext cx="5769864" cy="892552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marL="914400" lvl="1" indent="-457200">
              <a:spcBef>
                <a:spcPts val="900"/>
              </a:spcBef>
              <a:buFont typeface="Wingdings" panose="05000000000000000000" pitchFamily="2" charset="2"/>
              <a:buChar char="Ø"/>
            </a:pPr>
            <a:r>
              <a:rPr lang="en-US" sz="26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Need to follow the same pathway to improve stability</a:t>
            </a:r>
            <a:endParaRPr lang="en-US" sz="2600" b="1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983106" y="4672207"/>
            <a:ext cx="5770369" cy="892552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marL="914400" lvl="1" indent="-457200">
              <a:spcBef>
                <a:spcPts val="900"/>
              </a:spcBef>
              <a:buFont typeface="Wingdings" panose="05000000000000000000" pitchFamily="2" charset="2"/>
              <a:buChar char="Ø"/>
            </a:pPr>
            <a:r>
              <a:rPr lang="en-US" sz="26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unstable for the same reason</a:t>
            </a:r>
          </a:p>
        </p:txBody>
      </p:sp>
    </p:spTree>
    <p:extLst>
      <p:ext uri="{BB962C8B-B14F-4D97-AF65-F5344CB8AC3E}">
        <p14:creationId xmlns:p14="http://schemas.microsoft.com/office/powerpoint/2010/main" val="2045941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5" grpId="0"/>
      <p:bldP spid="17" grpId="0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" y="55563"/>
            <a:ext cx="8778240" cy="731520"/>
          </a:xfrm>
        </p:spPr>
        <p:txBody>
          <a:bodyPr/>
          <a:lstStyle/>
          <a:p>
            <a:r>
              <a:rPr lang="en-US" sz="4000" b="1" dirty="0" smtClean="0">
                <a:solidFill>
                  <a:srgbClr val="0070C0"/>
                </a:solidFill>
              </a:rPr>
              <a:t>Alpha Decay Example</a:t>
            </a:r>
            <a:endParaRPr lang="en-US" sz="4000" b="1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439588" y="1058209"/>
                <a:ext cx="1444626" cy="9137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r>
                            <a:rPr lang="en-US" sz="32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𝟐𝟎𝟔</m:t>
                          </m:r>
                        </m:e>
                      </m:mr>
                      <m:mr>
                        <m:e>
                          <m:r>
                            <a:rPr lang="en-US" sz="32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𝟖𝟐</m:t>
                          </m:r>
                        </m:e>
                      </m:mr>
                    </m:m>
                  </m:oMath>
                </a14:m>
                <a:r>
                  <a:rPr lang="en-US" sz="32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Pb</a:t>
                </a:r>
                <a:endParaRPr lang="en-US" sz="32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9588" y="1058209"/>
                <a:ext cx="1444626" cy="913712"/>
              </a:xfrm>
              <a:prstGeom prst="rect">
                <a:avLst/>
              </a:prstGeom>
              <a:blipFill rotWithShape="1">
                <a:blip r:embed="rId2"/>
                <a:stretch>
                  <a:fillRect r="-10549" b="-33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" name="TextBox 80"/>
          <p:cNvSpPr txBox="1"/>
          <p:nvPr/>
        </p:nvSpPr>
        <p:spPr>
          <a:xfrm>
            <a:off x="6524124" y="4890275"/>
            <a:ext cx="6174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B050"/>
                </a:solidFill>
                <a:latin typeface="Wingdings" panose="05000000000000000000" pitchFamily="2" charset="2"/>
              </a:rPr>
              <a:t>J</a:t>
            </a:r>
            <a:endParaRPr lang="en-US" sz="40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6524124" y="4197911"/>
            <a:ext cx="6174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B050"/>
                </a:solidFill>
                <a:latin typeface="Wingdings" panose="05000000000000000000" pitchFamily="2" charset="2"/>
              </a:rPr>
              <a:t>J</a:t>
            </a:r>
            <a:endParaRPr lang="en-US" sz="40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6524124" y="3543909"/>
            <a:ext cx="6174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B050"/>
                </a:solidFill>
                <a:latin typeface="Wingdings" panose="05000000000000000000" pitchFamily="2" charset="2"/>
              </a:rPr>
              <a:t>J</a:t>
            </a:r>
            <a:endParaRPr lang="en-US" sz="40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3613284" y="4890275"/>
            <a:ext cx="6174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Wingdings" panose="05000000000000000000" pitchFamily="2" charset="2"/>
              </a:rPr>
              <a:t>L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3613284" y="4197911"/>
            <a:ext cx="6174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B050"/>
                </a:solidFill>
                <a:latin typeface="Wingdings" panose="05000000000000000000" pitchFamily="2" charset="2"/>
              </a:rPr>
              <a:t>J</a:t>
            </a:r>
            <a:endParaRPr lang="en-US" sz="40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3613284" y="3543909"/>
            <a:ext cx="6174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B050"/>
                </a:solidFill>
                <a:latin typeface="Wingdings" panose="05000000000000000000" pitchFamily="2" charset="2"/>
              </a:rPr>
              <a:t>J</a:t>
            </a:r>
            <a:endParaRPr lang="en-US" sz="40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5450485" y="2301736"/>
            <a:ext cx="885179" cy="3204092"/>
            <a:chOff x="5450485" y="2301736"/>
            <a:chExt cx="885179" cy="3204092"/>
          </a:xfrm>
        </p:grpSpPr>
        <p:sp>
          <p:nvSpPr>
            <p:cNvPr id="80" name="TextBox 79"/>
            <p:cNvSpPr txBox="1"/>
            <p:nvPr/>
          </p:nvSpPr>
          <p:spPr>
            <a:xfrm>
              <a:off x="5452088" y="4982608"/>
              <a:ext cx="88197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≤ 82</a:t>
              </a: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5550673" y="4290244"/>
              <a:ext cx="68480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e/e</a:t>
              </a:r>
              <a:endPara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5450485" y="3636242"/>
              <a:ext cx="88517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1.51</a:t>
              </a:r>
              <a:endPara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5500178" y="2975759"/>
              <a:ext cx="78579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124</a:t>
              </a:r>
              <a:endPara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5600366" y="2301736"/>
              <a:ext cx="58541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82</a:t>
              </a:r>
              <a:endPara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518256" y="2301736"/>
            <a:ext cx="1770036" cy="3204092"/>
            <a:chOff x="518256" y="2301736"/>
            <a:chExt cx="1770036" cy="3204092"/>
          </a:xfrm>
        </p:grpSpPr>
        <p:sp>
          <p:nvSpPr>
            <p:cNvPr id="82" name="TextBox 81"/>
            <p:cNvSpPr txBox="1"/>
            <p:nvPr/>
          </p:nvSpPr>
          <p:spPr>
            <a:xfrm>
              <a:off x="1763789" y="4982608"/>
              <a:ext cx="52450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2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Z:</a:t>
              </a:r>
              <a:endParaRPr lang="en-US" sz="2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518256" y="4290244"/>
              <a:ext cx="177003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2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odd/even</a:t>
              </a:r>
              <a:r>
                <a:rPr lang="en-US" sz="2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  <a:endParaRPr lang="en-US" sz="2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1444791" y="3636242"/>
              <a:ext cx="84350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2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n/p:</a:t>
              </a:r>
              <a:endParaRPr lang="en-US" sz="2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1763789" y="2975759"/>
              <a:ext cx="52450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2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n:</a:t>
              </a:r>
              <a:endParaRPr lang="en-US" sz="2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1763789" y="2301736"/>
              <a:ext cx="52450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2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p:</a:t>
              </a:r>
              <a:endParaRPr lang="en-US" sz="2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462305" y="2301736"/>
            <a:ext cx="894797" cy="3204092"/>
            <a:chOff x="2462305" y="2301736"/>
            <a:chExt cx="894797" cy="3204092"/>
          </a:xfrm>
        </p:grpSpPr>
        <p:sp>
          <p:nvSpPr>
            <p:cNvPr id="83" name="TextBox 82"/>
            <p:cNvSpPr txBox="1"/>
            <p:nvPr/>
          </p:nvSpPr>
          <p:spPr>
            <a:xfrm>
              <a:off x="2462305" y="4982608"/>
              <a:ext cx="89479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&gt; 82</a:t>
              </a: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2567302" y="4290244"/>
              <a:ext cx="68480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e/e</a:t>
              </a:r>
              <a:endPara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2467114" y="3636242"/>
              <a:ext cx="88517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1.50</a:t>
              </a:r>
              <a:endPara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2516807" y="2975759"/>
              <a:ext cx="78579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126</a:t>
              </a:r>
              <a:endPara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2616995" y="2301736"/>
              <a:ext cx="58541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84</a:t>
              </a:r>
              <a:endPara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2488448" y="988795"/>
            <a:ext cx="2804712" cy="983126"/>
            <a:chOff x="2488448" y="988795"/>
            <a:chExt cx="2804712" cy="98312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/>
                <p:cNvSpPr txBox="1"/>
                <p:nvPr/>
              </p:nvSpPr>
              <p:spPr>
                <a:xfrm>
                  <a:off x="2488448" y="1058209"/>
                  <a:ext cx="1444626" cy="91371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sz="3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a:rPr lang="en-US" sz="32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𝟐𝟏𝟎</m:t>
                            </m:r>
                          </m:e>
                        </m:mr>
                        <m:mr>
                          <m:e>
                            <m:r>
                              <a:rPr lang="en-US" sz="32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 </m:t>
                            </m:r>
                            <m:r>
                              <a:rPr lang="en-US" sz="32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𝟖𝟒</m:t>
                            </m:r>
                          </m:e>
                        </m:mr>
                      </m:m>
                    </m:oMath>
                  </a14:m>
                  <a:r>
                    <a:rPr lang="en-US" sz="3200" b="1" dirty="0" smtClean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Po</a:t>
                  </a:r>
                  <a:endParaRPr lang="en-US" sz="32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88448" y="1058209"/>
                  <a:ext cx="1444626" cy="91371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r="-10549" b="-335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1" name="Straight Connector 30"/>
            <p:cNvCxnSpPr/>
            <p:nvPr/>
          </p:nvCxnSpPr>
          <p:spPr>
            <a:xfrm rot="16200000">
              <a:off x="4744520" y="952862"/>
              <a:ext cx="0" cy="1097280"/>
            </a:xfrm>
            <a:prstGeom prst="line">
              <a:avLst/>
            </a:prstGeom>
            <a:ln w="76200">
              <a:solidFill>
                <a:schemeClr val="tx1"/>
              </a:solidFill>
              <a:tailEnd type="stealth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/>
            <p:cNvSpPr txBox="1"/>
            <p:nvPr/>
          </p:nvSpPr>
          <p:spPr>
            <a:xfrm>
              <a:off x="4462973" y="988795"/>
              <a:ext cx="41069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2800" b="1" dirty="0" smtClean="0">
                  <a:latin typeface="Symbol" panose="05050102010706020507" pitchFamily="18" charset="2"/>
                  <a:cs typeface="Arial" panose="020B0604020202020204" pitchFamily="34" charset="0"/>
                </a:rPr>
                <a:t>a</a:t>
              </a:r>
              <a:endParaRPr lang="en-US" sz="2800" b="1" dirty="0">
                <a:latin typeface="Symbol" panose="05050102010706020507" pitchFamily="18" charset="2"/>
                <a:cs typeface="Arial" panose="020B0604020202020204" pitchFamily="34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587829" y="5791200"/>
            <a:ext cx="79683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Polonium-210 used alpha decay to address instability caused by Z &gt; 82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2188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1" grpId="0"/>
      <p:bldP spid="75" grpId="0"/>
      <p:bldP spid="70" grpId="0"/>
      <p:bldP spid="84" grpId="0"/>
      <p:bldP spid="79" grpId="0"/>
      <p:bldP spid="73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884" y="242316"/>
            <a:ext cx="9159769" cy="6373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23765" y="1068649"/>
            <a:ext cx="5029200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Nuclei that use 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alpha decay</a:t>
            </a:r>
            <a:r>
              <a:rPr lang="en-US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are usually 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right</a:t>
            </a:r>
            <a:r>
              <a:rPr lang="en-US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the band of stability</a:t>
            </a:r>
            <a:endParaRPr lang="en-US" sz="2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23765" y="3833620"/>
            <a:ext cx="5029200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Nuclei in this region need to get rid of protons and neutrons to reach the band of stability</a:t>
            </a:r>
            <a:endParaRPr lang="en-US" sz="2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23765" y="5167801"/>
            <a:ext cx="5029200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Alpha decay gets rid of 2 protons and 2 neutrons, so it is the favored pathway to stability</a:t>
            </a:r>
            <a:endParaRPr lang="en-US" sz="2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Left Arrow 2"/>
          <p:cNvSpPr/>
          <p:nvPr/>
        </p:nvSpPr>
        <p:spPr>
          <a:xfrm>
            <a:off x="6710715" y="2743199"/>
            <a:ext cx="868876" cy="500744"/>
          </a:xfrm>
          <a:prstGeom prst="leftArrow">
            <a:avLst/>
          </a:prstGeom>
          <a:solidFill>
            <a:srgbClr val="FFFF00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716714" y="4114800"/>
            <a:ext cx="931665" cy="1646605"/>
          </a:xfrm>
          <a:prstGeom prst="rect">
            <a:avLst/>
          </a:prstGeom>
          <a:solidFill>
            <a:srgbClr val="FFFF99"/>
          </a:solidFill>
          <a:ln w="19050">
            <a:solidFill>
              <a:schemeClr val="tx1"/>
            </a:solidFill>
          </a:ln>
        </p:spPr>
        <p:txBody>
          <a:bodyPr wrap="none" tIns="91440" bIns="91440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stable</a:t>
            </a:r>
          </a:p>
          <a:p>
            <a:pPr algn="ctr">
              <a:spcBef>
                <a:spcPts val="600"/>
              </a:spcBef>
            </a:pPr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alpha</a:t>
            </a:r>
          </a:p>
          <a:p>
            <a:pPr algn="ctr">
              <a:spcBef>
                <a:spcPts val="600"/>
              </a:spcBef>
            </a:pPr>
            <a:r>
              <a:rPr lang="en-US" sz="20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beta +</a:t>
            </a:r>
          </a:p>
          <a:p>
            <a:pPr algn="ctr">
              <a:spcBef>
                <a:spcPts val="600"/>
              </a:spcBef>
            </a:pPr>
            <a:r>
              <a:rPr lang="en-US" sz="20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beta -</a:t>
            </a:r>
            <a:endParaRPr lang="en-US" sz="20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3784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We need to summarize</a:t>
            </a:r>
            <a:br>
              <a:rPr lang="en-US" dirty="0" smtClean="0"/>
            </a:br>
            <a:r>
              <a:rPr lang="en-US" dirty="0" smtClean="0"/>
              <a:t>in a table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0356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/>
          </p:nvPr>
        </p:nvGraphicFramePr>
        <p:xfrm>
          <a:off x="182880" y="121920"/>
          <a:ext cx="8778240" cy="6614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8720"/>
                <a:gridCol w="1188720"/>
                <a:gridCol w="6400800"/>
              </a:tblGrid>
              <a:tr h="731520">
                <a:tc gridSpan="3"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Radioactive Decay Pathways</a:t>
                      </a:r>
                      <a:endParaRPr lang="en-US" sz="32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name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impact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diagram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137160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alpha</a:t>
                      </a:r>
                      <a:endParaRPr lang="en-US" sz="20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lose </a:t>
                      </a:r>
                    </a:p>
                    <a:p>
                      <a:pPr algn="ctr"/>
                      <a:r>
                        <a:rPr lang="en-US" sz="2000" b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2p</a:t>
                      </a:r>
                      <a:r>
                        <a:rPr lang="en-US" sz="2000" b="1" baseline="0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&amp; 2n</a:t>
                      </a:r>
                      <a:endParaRPr lang="en-US" sz="20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37160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beta</a:t>
                      </a:r>
                      <a:endParaRPr lang="en-US" sz="2000" b="1" baseline="0" dirty="0" smtClean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2000" b="1" baseline="0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minus</a:t>
                      </a:r>
                      <a:endParaRPr lang="en-US" sz="20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7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change</a:t>
                      </a:r>
                      <a:r>
                        <a:rPr lang="en-US" sz="2000" b="1" baseline="0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2000" b="1" baseline="0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 into p</a:t>
                      </a:r>
                      <a:endParaRPr lang="en-US" sz="20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7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7FF"/>
                    </a:solidFill>
                  </a:tcPr>
                </a:tc>
              </a:tr>
              <a:tr h="137160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beta </a:t>
                      </a:r>
                    </a:p>
                    <a:p>
                      <a:pPr algn="ctr"/>
                      <a:r>
                        <a:rPr lang="en-US" sz="2000" b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plus</a:t>
                      </a:r>
                      <a:endParaRPr lang="en-US" sz="20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change </a:t>
                      </a:r>
                    </a:p>
                    <a:p>
                      <a:pPr algn="ctr"/>
                      <a:r>
                        <a:rPr lang="en-US" sz="2000" b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 into n</a:t>
                      </a:r>
                      <a:endParaRPr lang="en-US" sz="20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37160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gamma</a:t>
                      </a:r>
                      <a:endParaRPr lang="en-US" sz="20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7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lose</a:t>
                      </a:r>
                    </a:p>
                    <a:p>
                      <a:pPr algn="ctr"/>
                      <a:r>
                        <a:rPr lang="en-US" sz="2000" b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energy</a:t>
                      </a:r>
                      <a:endParaRPr lang="en-US" sz="20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7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7FF"/>
                    </a:solidFill>
                  </a:tcPr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4467" y="1371076"/>
            <a:ext cx="5950944" cy="116102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4467" y="2742399"/>
            <a:ext cx="5950944" cy="11554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24467" y="4108113"/>
            <a:ext cx="5950944" cy="116102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24467" y="5479436"/>
            <a:ext cx="5950944" cy="117224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220269" y="18662"/>
            <a:ext cx="914400" cy="3077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0000"/>
                </a:solidFill>
              </a:rPr>
              <a:t>REVIEW</a:t>
            </a:r>
            <a:endParaRPr lang="en-US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676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467783945"/>
              </p:ext>
            </p:extLst>
          </p:nvPr>
        </p:nvGraphicFramePr>
        <p:xfrm>
          <a:off x="182880" y="121920"/>
          <a:ext cx="8778240" cy="6614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8720"/>
                <a:gridCol w="1188720"/>
                <a:gridCol w="6400800"/>
              </a:tblGrid>
              <a:tr h="731520">
                <a:tc gridSpan="3"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Radioactive Decay Pathways</a:t>
                      </a:r>
                      <a:endParaRPr lang="en-US" sz="32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name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impact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diagram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37160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alpha</a:t>
                      </a:r>
                      <a:endParaRPr lang="en-US" sz="20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lose </a:t>
                      </a:r>
                    </a:p>
                    <a:p>
                      <a:pPr algn="ctr"/>
                      <a:r>
                        <a:rPr lang="en-US" sz="2000" b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2p</a:t>
                      </a:r>
                      <a:r>
                        <a:rPr lang="en-US" sz="2000" b="1" baseline="0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&amp; 2n</a:t>
                      </a:r>
                      <a:endParaRPr lang="en-US" sz="20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37160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beta</a:t>
                      </a:r>
                      <a:endParaRPr lang="en-US" sz="2000" b="1" baseline="0" dirty="0" smtClean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2000" b="1" baseline="0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minus</a:t>
                      </a:r>
                      <a:endParaRPr lang="en-US" sz="20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7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change</a:t>
                      </a:r>
                      <a:r>
                        <a:rPr lang="en-US" sz="2000" b="1" baseline="0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2000" b="1" baseline="0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 into p</a:t>
                      </a:r>
                      <a:endParaRPr lang="en-US" sz="20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F7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37160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beta </a:t>
                      </a:r>
                    </a:p>
                    <a:p>
                      <a:pPr algn="ctr"/>
                      <a:r>
                        <a:rPr lang="en-US" sz="2000" b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plus</a:t>
                      </a:r>
                      <a:endParaRPr lang="en-US" sz="20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change </a:t>
                      </a:r>
                    </a:p>
                    <a:p>
                      <a:pPr algn="ctr"/>
                      <a:r>
                        <a:rPr lang="en-US" sz="2000" b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 into n</a:t>
                      </a:r>
                      <a:endParaRPr lang="en-US" sz="20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37160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gamma</a:t>
                      </a:r>
                      <a:endParaRPr lang="en-US" sz="20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7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lose</a:t>
                      </a:r>
                    </a:p>
                    <a:p>
                      <a:pPr algn="ctr"/>
                      <a:r>
                        <a:rPr lang="en-US" sz="2000" b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energy</a:t>
                      </a:r>
                      <a:endParaRPr lang="en-US" sz="20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F7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4093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543783383"/>
              </p:ext>
            </p:extLst>
          </p:nvPr>
        </p:nvGraphicFramePr>
        <p:xfrm>
          <a:off x="182880" y="121920"/>
          <a:ext cx="8778240" cy="6614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8720"/>
                <a:gridCol w="1188720"/>
                <a:gridCol w="2834640"/>
                <a:gridCol w="3566160"/>
              </a:tblGrid>
              <a:tr h="731520">
                <a:tc gridSpan="4"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Radioactive Decay Pathways</a:t>
                      </a:r>
                      <a:endParaRPr lang="en-US" sz="32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name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impact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when used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parent’s location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137160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alpha</a:t>
                      </a:r>
                      <a:endParaRPr lang="en-US" sz="20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lose </a:t>
                      </a:r>
                    </a:p>
                    <a:p>
                      <a:pPr algn="ctr"/>
                      <a:r>
                        <a:rPr lang="en-US" sz="2000" b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2p</a:t>
                      </a:r>
                      <a:r>
                        <a:rPr lang="en-US" sz="2000" b="1" baseline="0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&amp; 2n</a:t>
                      </a:r>
                      <a:endParaRPr lang="en-US" sz="20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37160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beta</a:t>
                      </a:r>
                      <a:endParaRPr lang="en-US" sz="2000" b="1" baseline="0" dirty="0" smtClean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2000" b="1" baseline="0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minus</a:t>
                      </a:r>
                      <a:endParaRPr lang="en-US" sz="20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7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change</a:t>
                      </a:r>
                      <a:r>
                        <a:rPr lang="en-US" sz="2000" b="1" baseline="0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2000" b="1" baseline="0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 into p</a:t>
                      </a:r>
                      <a:endParaRPr lang="en-US" sz="20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7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7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7FF"/>
                    </a:solidFill>
                  </a:tcPr>
                </a:tc>
              </a:tr>
              <a:tr h="137160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beta </a:t>
                      </a:r>
                    </a:p>
                    <a:p>
                      <a:pPr algn="ctr"/>
                      <a:r>
                        <a:rPr lang="en-US" sz="2000" b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plus</a:t>
                      </a:r>
                      <a:endParaRPr lang="en-US" sz="20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change </a:t>
                      </a:r>
                    </a:p>
                    <a:p>
                      <a:pPr algn="ctr"/>
                      <a:r>
                        <a:rPr lang="en-US" sz="2000" b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 into n</a:t>
                      </a:r>
                      <a:endParaRPr lang="en-US" sz="20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37160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gamma</a:t>
                      </a:r>
                      <a:endParaRPr lang="en-US" sz="20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7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lose</a:t>
                      </a:r>
                    </a:p>
                    <a:p>
                      <a:pPr algn="ctr"/>
                      <a:r>
                        <a:rPr lang="en-US" sz="2000" b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energy</a:t>
                      </a:r>
                      <a:endParaRPr lang="en-US" sz="20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7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7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7FF"/>
                    </a:solidFill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8220269" y="18662"/>
            <a:ext cx="914400" cy="738664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0000"/>
                </a:solidFill>
              </a:rPr>
              <a:t>Write this in your notes</a:t>
            </a:r>
            <a:endParaRPr lang="en-US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2268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219369"/>
              </p:ext>
            </p:extLst>
          </p:nvPr>
        </p:nvGraphicFramePr>
        <p:xfrm>
          <a:off x="1306752" y="1364116"/>
          <a:ext cx="6530497" cy="41297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8416"/>
                <a:gridCol w="1814027"/>
                <a:gridCol w="1814027"/>
                <a:gridCol w="1814027"/>
              </a:tblGrid>
              <a:tr h="1179933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</a:t>
                      </a:r>
                      <a:endParaRPr lang="en-US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median</a:t>
                      </a:r>
                    </a:p>
                    <a:p>
                      <a:pPr algn="ctr"/>
                      <a:r>
                        <a:rPr lang="en-US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acceptable</a:t>
                      </a:r>
                    </a:p>
                    <a:p>
                      <a:pPr algn="ctr"/>
                      <a:r>
                        <a:rPr lang="en-US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n/p ratio</a:t>
                      </a:r>
                      <a:endParaRPr lang="en-US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e/e</a:t>
                      </a:r>
                    </a:p>
                    <a:p>
                      <a:pPr algn="ctr"/>
                      <a:r>
                        <a:rPr lang="en-US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range</a:t>
                      </a:r>
                      <a:endParaRPr lang="en-US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e/o &amp; o/e</a:t>
                      </a:r>
                    </a:p>
                    <a:p>
                      <a:pPr algn="ctr"/>
                      <a:r>
                        <a:rPr lang="en-US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range</a:t>
                      </a:r>
                      <a:endParaRPr lang="en-US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589967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US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1.10</a:t>
                      </a:r>
                      <a:endParaRPr lang="en-US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± 0.10</a:t>
                      </a:r>
                      <a:endParaRPr lang="en-US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± 0.05</a:t>
                      </a:r>
                    </a:p>
                  </a:txBody>
                  <a:tcPr anchor="ctr"/>
                </a:tc>
              </a:tr>
              <a:tr h="589967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  <a:endParaRPr lang="en-US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1.20</a:t>
                      </a:r>
                      <a:endParaRPr lang="en-US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US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US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589967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  <a:endParaRPr lang="en-US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1.30</a:t>
                      </a:r>
                      <a:endParaRPr lang="en-US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US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US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589967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</a:t>
                      </a:r>
                      <a:endParaRPr lang="en-US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1.50</a:t>
                      </a:r>
                      <a:endParaRPr lang="en-US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US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US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589967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&gt;82</a:t>
                      </a:r>
                      <a:endParaRPr lang="en-US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all</a:t>
                      </a:r>
                      <a:r>
                        <a:rPr lang="en-US" sz="18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are unstable</a:t>
                      </a:r>
                      <a:endParaRPr lang="en-US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1760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884" y="242316"/>
            <a:ext cx="9159769" cy="6373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23765" y="1068649"/>
            <a:ext cx="5029200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Nuclei that use 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alpha decay</a:t>
            </a:r>
            <a:r>
              <a:rPr lang="en-US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are usually 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right</a:t>
            </a:r>
            <a:r>
              <a:rPr lang="en-US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the band of stability</a:t>
            </a:r>
            <a:endParaRPr lang="en-US" sz="2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23765" y="3833620"/>
            <a:ext cx="5029200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Nuclei in this region need to get rid of protons and neutrons to reach the band of stability</a:t>
            </a:r>
            <a:endParaRPr lang="en-US" sz="2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23765" y="5167801"/>
            <a:ext cx="5029200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Alpha decay gets rid of 2 protons and 2 neutrons, so it is the favored pathway to stability</a:t>
            </a:r>
            <a:endParaRPr lang="en-US" sz="2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Left Arrow 2"/>
          <p:cNvSpPr/>
          <p:nvPr/>
        </p:nvSpPr>
        <p:spPr>
          <a:xfrm>
            <a:off x="6710715" y="2743199"/>
            <a:ext cx="868876" cy="500744"/>
          </a:xfrm>
          <a:prstGeom prst="leftArrow">
            <a:avLst/>
          </a:prstGeom>
          <a:solidFill>
            <a:srgbClr val="FFFF00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716714" y="4114800"/>
            <a:ext cx="931665" cy="1646605"/>
          </a:xfrm>
          <a:prstGeom prst="rect">
            <a:avLst/>
          </a:prstGeom>
          <a:solidFill>
            <a:srgbClr val="FFFF99"/>
          </a:solidFill>
          <a:ln w="19050">
            <a:solidFill>
              <a:schemeClr val="tx1"/>
            </a:solidFill>
          </a:ln>
        </p:spPr>
        <p:txBody>
          <a:bodyPr wrap="none" tIns="91440" bIns="91440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stable</a:t>
            </a:r>
          </a:p>
          <a:p>
            <a:pPr algn="ctr">
              <a:spcBef>
                <a:spcPts val="600"/>
              </a:spcBef>
            </a:pPr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alpha</a:t>
            </a:r>
          </a:p>
          <a:p>
            <a:pPr algn="ctr">
              <a:spcBef>
                <a:spcPts val="600"/>
              </a:spcBef>
            </a:pPr>
            <a:r>
              <a:rPr lang="en-US" sz="20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beta +</a:t>
            </a:r>
          </a:p>
          <a:p>
            <a:pPr algn="ctr">
              <a:spcBef>
                <a:spcPts val="600"/>
              </a:spcBef>
            </a:pPr>
            <a:r>
              <a:rPr lang="en-US" sz="20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beta -</a:t>
            </a:r>
            <a:endParaRPr lang="en-US" sz="20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3655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798053952"/>
              </p:ext>
            </p:extLst>
          </p:nvPr>
        </p:nvGraphicFramePr>
        <p:xfrm>
          <a:off x="182880" y="121920"/>
          <a:ext cx="8778240" cy="6614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8720"/>
                <a:gridCol w="1188720"/>
                <a:gridCol w="2834640"/>
                <a:gridCol w="3566160"/>
              </a:tblGrid>
              <a:tr h="731520">
                <a:tc gridSpan="4"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Radioactive Decay Pathways</a:t>
                      </a:r>
                      <a:endParaRPr lang="en-US" sz="32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name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impact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when used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parent’s location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137160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alpha</a:t>
                      </a:r>
                      <a:endParaRPr lang="en-US" sz="20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lose </a:t>
                      </a:r>
                    </a:p>
                    <a:p>
                      <a:pPr algn="ctr"/>
                      <a:r>
                        <a:rPr lang="en-US" sz="2000" b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2p</a:t>
                      </a:r>
                      <a:r>
                        <a:rPr lang="en-US" sz="2000" b="1" baseline="0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&amp; 2n</a:t>
                      </a:r>
                      <a:endParaRPr lang="en-US" sz="20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 is too high</a:t>
                      </a:r>
                      <a:endParaRPr lang="en-US" sz="20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37160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beta</a:t>
                      </a:r>
                      <a:endParaRPr lang="en-US" sz="2000" b="1" baseline="0" dirty="0" smtClean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2000" b="1" baseline="0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minus</a:t>
                      </a:r>
                      <a:endParaRPr lang="en-US" sz="20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7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change</a:t>
                      </a:r>
                      <a:r>
                        <a:rPr lang="en-US" sz="2000" b="1" baseline="0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2000" b="1" baseline="0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 into p</a:t>
                      </a:r>
                      <a:endParaRPr lang="en-US" sz="20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7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7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7FF"/>
                    </a:solidFill>
                  </a:tcPr>
                </a:tc>
              </a:tr>
              <a:tr h="137160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beta </a:t>
                      </a:r>
                    </a:p>
                    <a:p>
                      <a:pPr algn="ctr"/>
                      <a:r>
                        <a:rPr lang="en-US" sz="2000" b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plus</a:t>
                      </a:r>
                      <a:endParaRPr lang="en-US" sz="20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change </a:t>
                      </a:r>
                    </a:p>
                    <a:p>
                      <a:pPr algn="ctr"/>
                      <a:r>
                        <a:rPr lang="en-US" sz="2000" b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 into n</a:t>
                      </a:r>
                      <a:endParaRPr lang="en-US" sz="20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37160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gamma</a:t>
                      </a:r>
                      <a:endParaRPr lang="en-US" sz="20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7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lose</a:t>
                      </a:r>
                    </a:p>
                    <a:p>
                      <a:pPr algn="ctr"/>
                      <a:r>
                        <a:rPr lang="en-US" sz="2000" b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energy</a:t>
                      </a:r>
                      <a:endParaRPr lang="en-US" sz="20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7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7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7FF"/>
                    </a:solidFill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8220269" y="18662"/>
            <a:ext cx="914400" cy="738664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0000"/>
                </a:solidFill>
              </a:rPr>
              <a:t>Write this in your notes</a:t>
            </a:r>
            <a:endParaRPr lang="en-US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196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5751288" y="1514475"/>
            <a:ext cx="1200150" cy="428625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26" y="1262955"/>
            <a:ext cx="5619749" cy="5779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>
                <a:solidFill>
                  <a:srgbClr val="0070C0"/>
                </a:solidFill>
              </a:rPr>
              <a:t>Predicted Decay Trends on Graph</a:t>
            </a:r>
            <a:endParaRPr lang="en-US" sz="4000" b="1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93110" y="3187700"/>
            <a:ext cx="1113445" cy="95410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none" lIns="45720" rIns="45720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662500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a</a:t>
            </a:r>
            <a:endParaRPr lang="en-US" sz="2800" b="1" dirty="0">
              <a:solidFill>
                <a:srgbClr val="6625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b="1" dirty="0" smtClean="0">
                <a:solidFill>
                  <a:srgbClr val="6625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decay</a:t>
            </a:r>
            <a:endParaRPr lang="en-US" sz="2000" b="1" dirty="0">
              <a:solidFill>
                <a:srgbClr val="6625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7240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832303071"/>
              </p:ext>
            </p:extLst>
          </p:nvPr>
        </p:nvGraphicFramePr>
        <p:xfrm>
          <a:off x="182880" y="121920"/>
          <a:ext cx="8778240" cy="6614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8720"/>
                <a:gridCol w="1188720"/>
                <a:gridCol w="2834640"/>
                <a:gridCol w="3566160"/>
              </a:tblGrid>
              <a:tr h="731520">
                <a:tc gridSpan="4"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Radioactive Decay Pathways</a:t>
                      </a:r>
                      <a:endParaRPr lang="en-US" sz="32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name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impact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when used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parent’s location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137160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alpha</a:t>
                      </a:r>
                      <a:endParaRPr lang="en-US" sz="20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lose </a:t>
                      </a:r>
                    </a:p>
                    <a:p>
                      <a:pPr algn="ctr"/>
                      <a:r>
                        <a:rPr lang="en-US" sz="2000" b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2p</a:t>
                      </a:r>
                      <a:r>
                        <a:rPr lang="en-US" sz="2000" b="1" baseline="0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&amp; 2n</a:t>
                      </a:r>
                      <a:endParaRPr lang="en-US" sz="20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 is too high</a:t>
                      </a:r>
                      <a:endParaRPr lang="en-US" sz="20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right of</a:t>
                      </a:r>
                    </a:p>
                    <a:p>
                      <a:pPr algn="ctr"/>
                      <a:r>
                        <a:rPr lang="en-US" sz="2000" b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band</a:t>
                      </a:r>
                      <a:r>
                        <a:rPr lang="en-US" sz="2000" b="1" baseline="0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of stability</a:t>
                      </a:r>
                      <a:endParaRPr lang="en-US" sz="20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37160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beta</a:t>
                      </a:r>
                      <a:endParaRPr lang="en-US" sz="2000" b="1" baseline="0" dirty="0" smtClean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2000" b="1" baseline="0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minus</a:t>
                      </a:r>
                      <a:endParaRPr lang="en-US" sz="20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7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change</a:t>
                      </a:r>
                      <a:r>
                        <a:rPr lang="en-US" sz="2000" b="1" baseline="0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2000" b="1" baseline="0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 into p</a:t>
                      </a:r>
                      <a:endParaRPr lang="en-US" sz="20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7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7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7FF"/>
                    </a:solidFill>
                  </a:tcPr>
                </a:tc>
              </a:tr>
              <a:tr h="137160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beta </a:t>
                      </a:r>
                    </a:p>
                    <a:p>
                      <a:pPr algn="ctr"/>
                      <a:r>
                        <a:rPr lang="en-US" sz="2000" b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plus</a:t>
                      </a:r>
                      <a:endParaRPr lang="en-US" sz="20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change </a:t>
                      </a:r>
                    </a:p>
                    <a:p>
                      <a:pPr algn="ctr"/>
                      <a:r>
                        <a:rPr lang="en-US" sz="2000" b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 into n</a:t>
                      </a:r>
                      <a:endParaRPr lang="en-US" sz="20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37160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gamma</a:t>
                      </a:r>
                      <a:endParaRPr lang="en-US" sz="20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7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lose</a:t>
                      </a:r>
                    </a:p>
                    <a:p>
                      <a:pPr algn="ctr"/>
                      <a:r>
                        <a:rPr lang="en-US" sz="2000" b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energy</a:t>
                      </a:r>
                      <a:endParaRPr lang="en-US" sz="20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7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7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7FF"/>
                    </a:solidFill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8220269" y="18662"/>
            <a:ext cx="914400" cy="738664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0000"/>
                </a:solidFill>
              </a:rPr>
              <a:t>Write this in your notes</a:t>
            </a:r>
            <a:endParaRPr lang="en-US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5942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" y="55563"/>
            <a:ext cx="8778240" cy="731520"/>
          </a:xfrm>
        </p:spPr>
        <p:txBody>
          <a:bodyPr/>
          <a:lstStyle/>
          <a:p>
            <a:r>
              <a:rPr lang="en-US" sz="4000" b="1" dirty="0" smtClean="0">
                <a:solidFill>
                  <a:srgbClr val="0070C0"/>
                </a:solidFill>
              </a:rPr>
              <a:t>Beta Minus Decay Example</a:t>
            </a:r>
            <a:endParaRPr lang="en-US" sz="4000" b="1" dirty="0">
              <a:solidFill>
                <a:srgbClr val="0070C0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518256" y="2301736"/>
            <a:ext cx="1770036" cy="3204092"/>
            <a:chOff x="518256" y="2301736"/>
            <a:chExt cx="1770036" cy="3204092"/>
          </a:xfrm>
        </p:grpSpPr>
        <p:sp>
          <p:nvSpPr>
            <p:cNvPr id="82" name="TextBox 81"/>
            <p:cNvSpPr txBox="1"/>
            <p:nvPr/>
          </p:nvSpPr>
          <p:spPr>
            <a:xfrm>
              <a:off x="1763789" y="4982608"/>
              <a:ext cx="52450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2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Z:</a:t>
              </a:r>
              <a:endParaRPr lang="en-US" sz="2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518256" y="4290244"/>
              <a:ext cx="177003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2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odd/even</a:t>
              </a:r>
              <a:r>
                <a:rPr lang="en-US" sz="2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  <a:endParaRPr lang="en-US" sz="2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1444791" y="3636242"/>
              <a:ext cx="84350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2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n/p:</a:t>
              </a:r>
              <a:endParaRPr lang="en-US" sz="2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1763789" y="2975759"/>
              <a:ext cx="52450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2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n:</a:t>
              </a:r>
              <a:endParaRPr lang="en-US" sz="2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1763789" y="2301736"/>
              <a:ext cx="52450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2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p:</a:t>
              </a:r>
              <a:endParaRPr lang="en-US" sz="2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462305" y="2301736"/>
            <a:ext cx="894797" cy="3204092"/>
            <a:chOff x="2462305" y="2301736"/>
            <a:chExt cx="894797" cy="3204092"/>
          </a:xfrm>
        </p:grpSpPr>
        <p:sp>
          <p:nvSpPr>
            <p:cNvPr id="83" name="TextBox 82"/>
            <p:cNvSpPr txBox="1"/>
            <p:nvPr/>
          </p:nvSpPr>
          <p:spPr>
            <a:xfrm>
              <a:off x="2462305" y="4982608"/>
              <a:ext cx="89479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≤ 82</a:t>
              </a: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2548066" y="4290244"/>
              <a:ext cx="72327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o/e</a:t>
              </a:r>
              <a:endPara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2467114" y="3636242"/>
              <a:ext cx="88517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1.48</a:t>
              </a:r>
              <a:endPara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2616995" y="2975759"/>
              <a:ext cx="58541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90</a:t>
              </a:r>
              <a:endPara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2616994" y="2301736"/>
              <a:ext cx="58541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61</a:t>
              </a:r>
              <a:endPara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2488448" y="988795"/>
            <a:ext cx="2804712" cy="992937"/>
            <a:chOff x="2488448" y="988795"/>
            <a:chExt cx="2804712" cy="99293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/>
                <p:cNvSpPr txBox="1"/>
                <p:nvPr/>
              </p:nvSpPr>
              <p:spPr>
                <a:xfrm>
                  <a:off x="2488448" y="1058209"/>
                  <a:ext cx="1560042" cy="92352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sz="3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a:rPr lang="en-US" sz="3200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𝟏𝟓𝟏</m:t>
                            </m:r>
                          </m:e>
                        </m:mr>
                        <m:mr>
                          <m:e>
                            <m:r>
                              <a:rPr lang="en-US" sz="32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 </m:t>
                            </m:r>
                            <m:r>
                              <a:rPr lang="en-US" sz="3200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 </m:t>
                            </m:r>
                            <m:r>
                              <a:rPr lang="en-US" sz="3200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𝟔𝟏</m:t>
                            </m:r>
                          </m:e>
                        </m:mr>
                      </m:m>
                    </m:oMath>
                  </a14:m>
                  <a:r>
                    <a:rPr lang="en-US" sz="3200" b="1" dirty="0" smtClean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Pm</a:t>
                  </a:r>
                  <a:endParaRPr lang="en-US" sz="32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88448" y="1058209"/>
                  <a:ext cx="1560042" cy="923523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r="-9766" b="-198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1" name="Straight Connector 30"/>
            <p:cNvCxnSpPr/>
            <p:nvPr/>
          </p:nvCxnSpPr>
          <p:spPr>
            <a:xfrm rot="16200000">
              <a:off x="4744520" y="952862"/>
              <a:ext cx="0" cy="1097280"/>
            </a:xfrm>
            <a:prstGeom prst="line">
              <a:avLst/>
            </a:prstGeom>
            <a:ln w="76200">
              <a:solidFill>
                <a:schemeClr val="tx1"/>
              </a:solidFill>
              <a:tailEnd type="stealth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/>
            <p:cNvSpPr txBox="1"/>
            <p:nvPr/>
          </p:nvSpPr>
          <p:spPr>
            <a:xfrm>
              <a:off x="4323512" y="988795"/>
              <a:ext cx="55015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2800" b="1" dirty="0" smtClean="0">
                  <a:latin typeface="Symbol" panose="05050102010706020507" pitchFamily="18" charset="2"/>
                  <a:cs typeface="Arial" panose="020B0604020202020204" pitchFamily="34" charset="0"/>
                </a:rPr>
                <a:t>b</a:t>
              </a:r>
              <a:r>
                <a:rPr lang="en-US" sz="3600" b="1" baseline="30000" dirty="0" smtClean="0">
                  <a:latin typeface="Symbol" panose="05050102010706020507" pitchFamily="18" charset="2"/>
                  <a:cs typeface="Arial" panose="020B0604020202020204" pitchFamily="34" charset="0"/>
                </a:rPr>
                <a:t>-</a:t>
              </a:r>
              <a:endParaRPr lang="en-US" sz="3600" b="1" baseline="30000" dirty="0">
                <a:latin typeface="Symbol" panose="05050102010706020507" pitchFamily="18" charset="2"/>
                <a:cs typeface="Arial" panose="020B0604020202020204" pitchFamily="34" charset="0"/>
              </a:endParaRPr>
            </a:p>
          </p:txBody>
        </p:sp>
      </p:grpSp>
      <p:sp>
        <p:nvSpPr>
          <p:cNvPr id="3" name="Left Arrow Callout 2"/>
          <p:cNvSpPr/>
          <p:nvPr/>
        </p:nvSpPr>
        <p:spPr>
          <a:xfrm>
            <a:off x="3456891" y="3469855"/>
            <a:ext cx="4530109" cy="914400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85260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this an acceptable n/p ratio?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9645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" y="55563"/>
            <a:ext cx="8778240" cy="731520"/>
          </a:xfrm>
        </p:spPr>
        <p:txBody>
          <a:bodyPr/>
          <a:lstStyle/>
          <a:p>
            <a:r>
              <a:rPr lang="en-US" sz="4000" b="1" dirty="0" smtClean="0">
                <a:solidFill>
                  <a:srgbClr val="0070C0"/>
                </a:solidFill>
              </a:rPr>
              <a:t>Beta Minus Decay Example</a:t>
            </a:r>
            <a:endParaRPr lang="en-US" sz="4000" b="1" dirty="0">
              <a:solidFill>
                <a:srgbClr val="0070C0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518256" y="2301736"/>
            <a:ext cx="1770036" cy="3204092"/>
            <a:chOff x="518256" y="2301736"/>
            <a:chExt cx="1770036" cy="3204092"/>
          </a:xfrm>
        </p:grpSpPr>
        <p:sp>
          <p:nvSpPr>
            <p:cNvPr id="82" name="TextBox 81"/>
            <p:cNvSpPr txBox="1"/>
            <p:nvPr/>
          </p:nvSpPr>
          <p:spPr>
            <a:xfrm>
              <a:off x="1763789" y="4982608"/>
              <a:ext cx="52450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2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Z:</a:t>
              </a:r>
              <a:endParaRPr lang="en-US" sz="2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518256" y="4290244"/>
              <a:ext cx="177003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2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odd/even</a:t>
              </a:r>
              <a:r>
                <a:rPr lang="en-US" sz="2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  <a:endParaRPr lang="en-US" sz="2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1444791" y="3636242"/>
              <a:ext cx="84350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2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n/p:</a:t>
              </a:r>
              <a:endParaRPr lang="en-US" sz="2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1763789" y="2975759"/>
              <a:ext cx="52450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2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n:</a:t>
              </a:r>
              <a:endParaRPr lang="en-US" sz="2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1763789" y="2301736"/>
              <a:ext cx="52450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2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p:</a:t>
              </a:r>
              <a:endParaRPr lang="en-US" sz="2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462305" y="2301736"/>
            <a:ext cx="894797" cy="3204092"/>
            <a:chOff x="2462305" y="2301736"/>
            <a:chExt cx="894797" cy="3204092"/>
          </a:xfrm>
        </p:grpSpPr>
        <p:sp>
          <p:nvSpPr>
            <p:cNvPr id="83" name="TextBox 82"/>
            <p:cNvSpPr txBox="1"/>
            <p:nvPr/>
          </p:nvSpPr>
          <p:spPr>
            <a:xfrm>
              <a:off x="2462305" y="4982608"/>
              <a:ext cx="89479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≤ 82</a:t>
              </a: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2548066" y="4290244"/>
              <a:ext cx="72327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o/e</a:t>
              </a:r>
              <a:endPara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2467114" y="3636242"/>
              <a:ext cx="88517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1.48</a:t>
              </a:r>
              <a:endPara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2616995" y="2975759"/>
              <a:ext cx="58541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90</a:t>
              </a:r>
              <a:endPara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2616994" y="2301736"/>
              <a:ext cx="58541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61</a:t>
              </a:r>
              <a:endPara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2488448" y="988795"/>
            <a:ext cx="2804712" cy="992937"/>
            <a:chOff x="2488448" y="988795"/>
            <a:chExt cx="2804712" cy="99293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/>
                <p:cNvSpPr txBox="1"/>
                <p:nvPr/>
              </p:nvSpPr>
              <p:spPr>
                <a:xfrm>
                  <a:off x="2488448" y="1058209"/>
                  <a:ext cx="1560042" cy="92352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sz="3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a:rPr lang="en-US" sz="3200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𝟏𝟓𝟏</m:t>
                            </m:r>
                          </m:e>
                        </m:mr>
                        <m:mr>
                          <m:e>
                            <m:r>
                              <a:rPr lang="en-US" sz="32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 </m:t>
                            </m:r>
                            <m:r>
                              <a:rPr lang="en-US" sz="3200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 </m:t>
                            </m:r>
                            <m:r>
                              <a:rPr lang="en-US" sz="3200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𝟔𝟏</m:t>
                            </m:r>
                          </m:e>
                        </m:mr>
                      </m:m>
                    </m:oMath>
                  </a14:m>
                  <a:r>
                    <a:rPr lang="en-US" sz="3200" b="1" dirty="0" smtClean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Pm</a:t>
                  </a:r>
                  <a:endParaRPr lang="en-US" sz="32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88448" y="1058209"/>
                  <a:ext cx="1560042" cy="923523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r="-9766" b="-198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1" name="Straight Connector 30"/>
            <p:cNvCxnSpPr/>
            <p:nvPr/>
          </p:nvCxnSpPr>
          <p:spPr>
            <a:xfrm rot="16200000">
              <a:off x="4744520" y="952862"/>
              <a:ext cx="0" cy="1097280"/>
            </a:xfrm>
            <a:prstGeom prst="line">
              <a:avLst/>
            </a:prstGeom>
            <a:ln w="76200">
              <a:solidFill>
                <a:schemeClr val="tx1"/>
              </a:solidFill>
              <a:tailEnd type="stealth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/>
            <p:cNvSpPr txBox="1"/>
            <p:nvPr/>
          </p:nvSpPr>
          <p:spPr>
            <a:xfrm>
              <a:off x="4323512" y="988795"/>
              <a:ext cx="55015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2800" b="1" dirty="0">
                  <a:latin typeface="Symbol" panose="05050102010706020507" pitchFamily="18" charset="2"/>
                  <a:cs typeface="Arial" panose="020B0604020202020204" pitchFamily="34" charset="0"/>
                </a:rPr>
                <a:t>b</a:t>
              </a:r>
              <a:r>
                <a:rPr lang="en-US" sz="3600" b="1" baseline="30000" dirty="0">
                  <a:latin typeface="Symbol" panose="05050102010706020507" pitchFamily="18" charset="2"/>
                  <a:cs typeface="Arial" panose="020B0604020202020204" pitchFamily="34" charset="0"/>
                </a:rPr>
                <a:t>-</a:t>
              </a:r>
            </a:p>
          </p:txBody>
        </p:sp>
      </p:grpSp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7467199"/>
              </p:ext>
            </p:extLst>
          </p:nvPr>
        </p:nvGraphicFramePr>
        <p:xfrm>
          <a:off x="3566160" y="2350726"/>
          <a:ext cx="5577840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9640"/>
                <a:gridCol w="1549400"/>
                <a:gridCol w="1549400"/>
                <a:gridCol w="15494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</a:t>
                      </a:r>
                      <a:endParaRPr lang="en-US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median</a:t>
                      </a:r>
                    </a:p>
                    <a:p>
                      <a:pPr algn="ctr"/>
                      <a:r>
                        <a:rPr lang="en-US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acceptable</a:t>
                      </a:r>
                    </a:p>
                    <a:p>
                      <a:pPr algn="ctr"/>
                      <a:r>
                        <a:rPr lang="en-US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n/p ratio</a:t>
                      </a:r>
                      <a:endParaRPr lang="en-US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e/e</a:t>
                      </a:r>
                    </a:p>
                    <a:p>
                      <a:pPr algn="ctr"/>
                      <a:r>
                        <a:rPr lang="en-US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range</a:t>
                      </a:r>
                      <a:endParaRPr lang="en-US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e/o &amp; o/e</a:t>
                      </a:r>
                    </a:p>
                    <a:p>
                      <a:pPr algn="ctr"/>
                      <a:r>
                        <a:rPr lang="en-US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range</a:t>
                      </a:r>
                      <a:endParaRPr lang="en-US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US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1.10</a:t>
                      </a:r>
                      <a:endParaRPr lang="en-US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± 0.10</a:t>
                      </a:r>
                      <a:endParaRPr lang="en-US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± 0.05</a:t>
                      </a:r>
                    </a:p>
                  </a:txBody>
                  <a:tcPr anchor="ctr"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  <a:endParaRPr lang="en-US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1.20</a:t>
                      </a:r>
                      <a:endParaRPr lang="en-US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US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US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  <a:endParaRPr lang="en-US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1.30</a:t>
                      </a:r>
                      <a:endParaRPr lang="en-US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US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US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</a:t>
                      </a:r>
                      <a:endParaRPr lang="en-US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1.50</a:t>
                      </a:r>
                      <a:endParaRPr lang="en-US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US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US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&gt;82</a:t>
                      </a:r>
                      <a:endParaRPr lang="en-US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all</a:t>
                      </a:r>
                      <a:r>
                        <a:rPr lang="en-US" sz="18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are unstable</a:t>
                      </a:r>
                      <a:endParaRPr lang="en-US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0335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" y="55563"/>
            <a:ext cx="8778240" cy="731520"/>
          </a:xfrm>
        </p:spPr>
        <p:txBody>
          <a:bodyPr/>
          <a:lstStyle/>
          <a:p>
            <a:r>
              <a:rPr lang="en-US" sz="4000" b="1" dirty="0" smtClean="0">
                <a:solidFill>
                  <a:srgbClr val="0070C0"/>
                </a:solidFill>
              </a:rPr>
              <a:t>Beta Minus Decay Example</a:t>
            </a:r>
            <a:endParaRPr lang="en-US" sz="4000" b="1" dirty="0">
              <a:solidFill>
                <a:srgbClr val="0070C0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518256" y="2301736"/>
            <a:ext cx="1770036" cy="3204092"/>
            <a:chOff x="518256" y="2301736"/>
            <a:chExt cx="1770036" cy="3204092"/>
          </a:xfrm>
        </p:grpSpPr>
        <p:sp>
          <p:nvSpPr>
            <p:cNvPr id="82" name="TextBox 81"/>
            <p:cNvSpPr txBox="1"/>
            <p:nvPr/>
          </p:nvSpPr>
          <p:spPr>
            <a:xfrm>
              <a:off x="1763789" y="4982608"/>
              <a:ext cx="52450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2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Z:</a:t>
              </a:r>
              <a:endParaRPr lang="en-US" sz="2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518256" y="4290244"/>
              <a:ext cx="177003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2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odd/even</a:t>
              </a:r>
              <a:r>
                <a:rPr lang="en-US" sz="2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  <a:endParaRPr lang="en-US" sz="2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1444791" y="3636242"/>
              <a:ext cx="84350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2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n/p:</a:t>
              </a:r>
              <a:endParaRPr lang="en-US" sz="2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1763789" y="2975759"/>
              <a:ext cx="52450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2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n:</a:t>
              </a:r>
              <a:endParaRPr lang="en-US" sz="2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1763789" y="2301736"/>
              <a:ext cx="52450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2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p:</a:t>
              </a:r>
              <a:endParaRPr lang="en-US" sz="2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462305" y="2301736"/>
            <a:ext cx="894797" cy="3204092"/>
            <a:chOff x="2462305" y="2301736"/>
            <a:chExt cx="894797" cy="3204092"/>
          </a:xfrm>
        </p:grpSpPr>
        <p:sp>
          <p:nvSpPr>
            <p:cNvPr id="83" name="TextBox 82"/>
            <p:cNvSpPr txBox="1"/>
            <p:nvPr/>
          </p:nvSpPr>
          <p:spPr>
            <a:xfrm>
              <a:off x="2462305" y="4982608"/>
              <a:ext cx="89479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≤ 82</a:t>
              </a: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2548066" y="4290244"/>
              <a:ext cx="72327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o/e</a:t>
              </a:r>
              <a:endPara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2467114" y="3636242"/>
              <a:ext cx="88517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1.48</a:t>
              </a:r>
              <a:endPara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2616995" y="2975759"/>
              <a:ext cx="58541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90</a:t>
              </a:r>
              <a:endPara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2616994" y="2301736"/>
              <a:ext cx="58541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61</a:t>
              </a:r>
              <a:endPara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2488448" y="988795"/>
            <a:ext cx="2804712" cy="992937"/>
            <a:chOff x="2488448" y="988795"/>
            <a:chExt cx="2804712" cy="99293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/>
                <p:cNvSpPr txBox="1"/>
                <p:nvPr/>
              </p:nvSpPr>
              <p:spPr>
                <a:xfrm>
                  <a:off x="2488448" y="1058209"/>
                  <a:ext cx="1560042" cy="92352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sz="3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a:rPr lang="en-US" sz="3200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𝟏𝟓𝟏</m:t>
                            </m:r>
                          </m:e>
                        </m:mr>
                        <m:mr>
                          <m:e>
                            <m:r>
                              <a:rPr lang="en-US" sz="32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 </m:t>
                            </m:r>
                            <m:r>
                              <a:rPr lang="en-US" sz="3200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 </m:t>
                            </m:r>
                            <m:r>
                              <a:rPr lang="en-US" sz="3200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𝟔𝟏</m:t>
                            </m:r>
                          </m:e>
                        </m:mr>
                      </m:m>
                    </m:oMath>
                  </a14:m>
                  <a:r>
                    <a:rPr lang="en-US" sz="3200" b="1" dirty="0" smtClean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Pm</a:t>
                  </a:r>
                  <a:endParaRPr lang="en-US" sz="32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88448" y="1058209"/>
                  <a:ext cx="1560042" cy="923523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r="-9766" b="-198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1" name="Straight Connector 30"/>
            <p:cNvCxnSpPr/>
            <p:nvPr/>
          </p:nvCxnSpPr>
          <p:spPr>
            <a:xfrm rot="16200000">
              <a:off x="4744520" y="952862"/>
              <a:ext cx="0" cy="1097280"/>
            </a:xfrm>
            <a:prstGeom prst="line">
              <a:avLst/>
            </a:prstGeom>
            <a:ln w="76200">
              <a:solidFill>
                <a:schemeClr val="tx1"/>
              </a:solidFill>
              <a:tailEnd type="stealth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/>
            <p:cNvSpPr txBox="1"/>
            <p:nvPr/>
          </p:nvSpPr>
          <p:spPr>
            <a:xfrm>
              <a:off x="4323512" y="988795"/>
              <a:ext cx="55015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2800" b="1" dirty="0">
                  <a:latin typeface="Symbol" panose="05050102010706020507" pitchFamily="18" charset="2"/>
                  <a:cs typeface="Arial" panose="020B0604020202020204" pitchFamily="34" charset="0"/>
                </a:rPr>
                <a:t>b</a:t>
              </a:r>
              <a:r>
                <a:rPr lang="en-US" sz="3600" b="1" baseline="30000" dirty="0">
                  <a:latin typeface="Symbol" panose="05050102010706020507" pitchFamily="18" charset="2"/>
                  <a:cs typeface="Arial" panose="020B0604020202020204" pitchFamily="34" charset="0"/>
                </a:rPr>
                <a:t>-</a:t>
              </a:r>
            </a:p>
          </p:txBody>
        </p:sp>
      </p:grpSp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2963820"/>
              </p:ext>
            </p:extLst>
          </p:nvPr>
        </p:nvGraphicFramePr>
        <p:xfrm>
          <a:off x="3566160" y="2350726"/>
          <a:ext cx="5577840" cy="3566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9640"/>
                <a:gridCol w="1549400"/>
                <a:gridCol w="1549400"/>
                <a:gridCol w="15494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</a:t>
                      </a:r>
                      <a:endParaRPr lang="en-US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median</a:t>
                      </a:r>
                    </a:p>
                    <a:p>
                      <a:pPr algn="ctr"/>
                      <a:r>
                        <a:rPr lang="en-US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acceptable</a:t>
                      </a:r>
                    </a:p>
                    <a:p>
                      <a:pPr algn="ctr"/>
                      <a:r>
                        <a:rPr lang="en-US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n/p ratio</a:t>
                      </a:r>
                      <a:endParaRPr lang="en-US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e/e</a:t>
                      </a:r>
                    </a:p>
                    <a:p>
                      <a:pPr algn="ctr"/>
                      <a:r>
                        <a:rPr lang="en-US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range</a:t>
                      </a:r>
                      <a:endParaRPr lang="en-US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e/o &amp; o/e</a:t>
                      </a:r>
                    </a:p>
                    <a:p>
                      <a:pPr algn="ctr"/>
                      <a:r>
                        <a:rPr lang="en-US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range</a:t>
                      </a:r>
                      <a:endParaRPr lang="en-US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US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1.10</a:t>
                      </a:r>
                      <a:endParaRPr lang="en-US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± 0.10</a:t>
                      </a:r>
                      <a:endParaRPr lang="en-US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± 0.05</a:t>
                      </a:r>
                    </a:p>
                  </a:txBody>
                  <a:tcPr anchor="ctr"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  <a:endParaRPr lang="en-US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1.20</a:t>
                      </a:r>
                      <a:endParaRPr lang="en-US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US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US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</a:p>
                    <a:p>
                      <a:pPr algn="ctr"/>
                      <a:endParaRPr lang="en-US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1.30</a:t>
                      </a:r>
                    </a:p>
                    <a:p>
                      <a:pPr algn="ctr"/>
                      <a:endParaRPr lang="en-US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US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US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640080">
                <a:tc>
                  <a:txBody>
                    <a:bodyPr/>
                    <a:lstStyle/>
                    <a:p>
                      <a:pPr algn="ctr"/>
                      <a:endParaRPr lang="en-US" sz="18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</a:t>
                      </a:r>
                      <a:endParaRPr lang="en-US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1.50</a:t>
                      </a:r>
                      <a:endParaRPr lang="en-US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US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US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&gt;82</a:t>
                      </a:r>
                      <a:endParaRPr lang="en-US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all</a:t>
                      </a:r>
                      <a:r>
                        <a:rPr lang="en-US" sz="18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are unstable</a:t>
                      </a:r>
                      <a:endParaRPr lang="en-US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4" name="TextBox 33"/>
          <p:cNvSpPr txBox="1"/>
          <p:nvPr/>
        </p:nvSpPr>
        <p:spPr>
          <a:xfrm>
            <a:off x="3677305" y="4588483"/>
            <a:ext cx="7120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61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849510" y="4588483"/>
            <a:ext cx="8229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1.40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603597" y="4588483"/>
            <a:ext cx="15086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1.35 – 1.45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0157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" y="55563"/>
            <a:ext cx="8778240" cy="731520"/>
          </a:xfrm>
        </p:spPr>
        <p:txBody>
          <a:bodyPr/>
          <a:lstStyle/>
          <a:p>
            <a:r>
              <a:rPr lang="en-US" sz="4000" b="1" dirty="0" smtClean="0">
                <a:solidFill>
                  <a:srgbClr val="0070C0"/>
                </a:solidFill>
              </a:rPr>
              <a:t>Beta Minus Decay Example</a:t>
            </a:r>
            <a:endParaRPr lang="en-US" sz="4000" b="1" dirty="0">
              <a:solidFill>
                <a:srgbClr val="0070C0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518256" y="2301736"/>
            <a:ext cx="1770036" cy="3204092"/>
            <a:chOff x="518256" y="2301736"/>
            <a:chExt cx="1770036" cy="3204092"/>
          </a:xfrm>
        </p:grpSpPr>
        <p:sp>
          <p:nvSpPr>
            <p:cNvPr id="82" name="TextBox 81"/>
            <p:cNvSpPr txBox="1"/>
            <p:nvPr/>
          </p:nvSpPr>
          <p:spPr>
            <a:xfrm>
              <a:off x="1763789" y="4982608"/>
              <a:ext cx="52450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2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Z:</a:t>
              </a:r>
              <a:endParaRPr lang="en-US" sz="2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518256" y="4290244"/>
              <a:ext cx="177003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2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odd/even</a:t>
              </a:r>
              <a:r>
                <a:rPr lang="en-US" sz="2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  <a:endParaRPr lang="en-US" sz="2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1444791" y="3636242"/>
              <a:ext cx="84350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2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n/p:</a:t>
              </a:r>
              <a:endParaRPr lang="en-US" sz="2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1763789" y="2975759"/>
              <a:ext cx="52450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2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n:</a:t>
              </a:r>
              <a:endParaRPr lang="en-US" sz="2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1763789" y="2301736"/>
              <a:ext cx="52450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2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p:</a:t>
              </a:r>
              <a:endParaRPr lang="en-US" sz="2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462305" y="2301736"/>
            <a:ext cx="894797" cy="3204092"/>
            <a:chOff x="2462305" y="2301736"/>
            <a:chExt cx="894797" cy="3204092"/>
          </a:xfrm>
        </p:grpSpPr>
        <p:sp>
          <p:nvSpPr>
            <p:cNvPr id="83" name="TextBox 82"/>
            <p:cNvSpPr txBox="1"/>
            <p:nvPr/>
          </p:nvSpPr>
          <p:spPr>
            <a:xfrm>
              <a:off x="2462305" y="4982608"/>
              <a:ext cx="89479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≤ 82</a:t>
              </a: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2548066" y="4290244"/>
              <a:ext cx="72327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o/e</a:t>
              </a:r>
              <a:endPara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2467114" y="3636242"/>
              <a:ext cx="88517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1.48</a:t>
              </a:r>
              <a:endPara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2616995" y="2975759"/>
              <a:ext cx="58541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90</a:t>
              </a:r>
              <a:endPara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2616994" y="2301736"/>
              <a:ext cx="58541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61</a:t>
              </a:r>
              <a:endPara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2488448" y="988795"/>
            <a:ext cx="2804712" cy="992937"/>
            <a:chOff x="2488448" y="988795"/>
            <a:chExt cx="2804712" cy="99293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/>
                <p:cNvSpPr txBox="1"/>
                <p:nvPr/>
              </p:nvSpPr>
              <p:spPr>
                <a:xfrm>
                  <a:off x="2488448" y="1058209"/>
                  <a:ext cx="1560042" cy="92352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sz="3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a:rPr lang="en-US" sz="3200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𝟏𝟓𝟏</m:t>
                            </m:r>
                          </m:e>
                        </m:mr>
                        <m:mr>
                          <m:e>
                            <m:r>
                              <a:rPr lang="en-US" sz="32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 </m:t>
                            </m:r>
                            <m:r>
                              <a:rPr lang="en-US" sz="3200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 </m:t>
                            </m:r>
                            <m:r>
                              <a:rPr lang="en-US" sz="3200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𝟔𝟏</m:t>
                            </m:r>
                          </m:e>
                        </m:mr>
                      </m:m>
                    </m:oMath>
                  </a14:m>
                  <a:r>
                    <a:rPr lang="en-US" sz="3200" b="1" dirty="0" smtClean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Pm</a:t>
                  </a:r>
                  <a:endParaRPr lang="en-US" sz="32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88448" y="1058209"/>
                  <a:ext cx="1560042" cy="923523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r="-9766" b="-198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1" name="Straight Connector 30"/>
            <p:cNvCxnSpPr/>
            <p:nvPr/>
          </p:nvCxnSpPr>
          <p:spPr>
            <a:xfrm rot="16200000">
              <a:off x="4744520" y="952862"/>
              <a:ext cx="0" cy="1097280"/>
            </a:xfrm>
            <a:prstGeom prst="line">
              <a:avLst/>
            </a:prstGeom>
            <a:ln w="76200">
              <a:solidFill>
                <a:schemeClr val="tx1"/>
              </a:solidFill>
              <a:tailEnd type="stealth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/>
            <p:cNvSpPr txBox="1"/>
            <p:nvPr/>
          </p:nvSpPr>
          <p:spPr>
            <a:xfrm>
              <a:off x="4323512" y="988795"/>
              <a:ext cx="55015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2800" b="1" dirty="0">
                  <a:latin typeface="Symbol" panose="05050102010706020507" pitchFamily="18" charset="2"/>
                  <a:cs typeface="Arial" panose="020B0604020202020204" pitchFamily="34" charset="0"/>
                </a:rPr>
                <a:t>b</a:t>
              </a:r>
              <a:r>
                <a:rPr lang="en-US" sz="3600" b="1" baseline="30000" dirty="0">
                  <a:latin typeface="Symbol" panose="05050102010706020507" pitchFamily="18" charset="2"/>
                  <a:cs typeface="Arial" panose="020B0604020202020204" pitchFamily="34" charset="0"/>
                </a:rPr>
                <a:t>-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3463873" y="3418350"/>
            <a:ext cx="914400" cy="914400"/>
            <a:chOff x="3463873" y="3418350"/>
            <a:chExt cx="914400" cy="914400"/>
          </a:xfrm>
        </p:grpSpPr>
        <p:sp>
          <p:nvSpPr>
            <p:cNvPr id="7" name="24-Point Star 6"/>
            <p:cNvSpPr/>
            <p:nvPr/>
          </p:nvSpPr>
          <p:spPr>
            <a:xfrm>
              <a:off x="3463873" y="3418350"/>
              <a:ext cx="914400" cy="914400"/>
            </a:xfrm>
            <a:prstGeom prst="star24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613284" y="3543909"/>
              <a:ext cx="61747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rgbClr val="FF0000"/>
                  </a:solidFill>
                  <a:latin typeface="Wingdings" panose="05000000000000000000" pitchFamily="2" charset="2"/>
                </a:rPr>
                <a:t>L</a:t>
              </a:r>
              <a:endPara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89955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" y="55563"/>
            <a:ext cx="8778240" cy="731520"/>
          </a:xfrm>
        </p:spPr>
        <p:txBody>
          <a:bodyPr/>
          <a:lstStyle/>
          <a:p>
            <a:r>
              <a:rPr lang="en-US" sz="4000" b="1" dirty="0" smtClean="0">
                <a:solidFill>
                  <a:srgbClr val="0070C0"/>
                </a:solidFill>
              </a:rPr>
              <a:t>Beta Minus Decay Example</a:t>
            </a:r>
            <a:endParaRPr lang="en-US" sz="4000" b="1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439588" y="1058209"/>
                <a:ext cx="1584088" cy="9235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r>
                            <a:rPr lang="en-US" sz="32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𝟏𝟓𝟏</m:t>
                          </m:r>
                        </m:e>
                      </m:mr>
                      <m:mr>
                        <m:e>
                          <m:r>
                            <a:rPr lang="en-US" sz="32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 </m:t>
                          </m:r>
                          <m:r>
                            <a:rPr lang="en-US" sz="32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𝟔𝟐</m:t>
                          </m:r>
                        </m:e>
                      </m:mr>
                    </m:m>
                  </m:oMath>
                </a14:m>
                <a:r>
                  <a:rPr lang="en-US" sz="32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Sm</a:t>
                </a:r>
                <a:endParaRPr lang="en-US" sz="32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9588" y="1058209"/>
                <a:ext cx="1584088" cy="923523"/>
              </a:xfrm>
              <a:prstGeom prst="rect">
                <a:avLst/>
              </a:prstGeom>
              <a:blipFill rotWithShape="1">
                <a:blip r:embed="rId2"/>
                <a:stretch>
                  <a:fillRect r="-8077" b="-19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" name="TextBox 80"/>
          <p:cNvSpPr txBox="1"/>
          <p:nvPr/>
        </p:nvSpPr>
        <p:spPr>
          <a:xfrm>
            <a:off x="6524124" y="4890275"/>
            <a:ext cx="6174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B050"/>
                </a:solidFill>
                <a:latin typeface="Wingdings" panose="05000000000000000000" pitchFamily="2" charset="2"/>
              </a:rPr>
              <a:t>J</a:t>
            </a:r>
            <a:endParaRPr lang="en-US" sz="40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6524124" y="4197911"/>
            <a:ext cx="6174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>
                <a:solidFill>
                  <a:srgbClr val="D06800"/>
                </a:solidFill>
                <a:latin typeface="Wingdings" panose="05000000000000000000" pitchFamily="2" charset="2"/>
              </a:rPr>
              <a:t>K</a:t>
            </a:r>
            <a:endParaRPr lang="en-US" sz="4000" b="1" dirty="0">
              <a:solidFill>
                <a:srgbClr val="D06800"/>
              </a:solidFill>
              <a:latin typeface="Wingdings" panose="05000000000000000000" pitchFamily="2" charset="2"/>
              <a:cs typeface="Arial" panose="020B0604020202020204" pitchFamily="34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6524124" y="3543909"/>
            <a:ext cx="6174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B050"/>
                </a:solidFill>
                <a:latin typeface="Wingdings" panose="05000000000000000000" pitchFamily="2" charset="2"/>
              </a:rPr>
              <a:t>J</a:t>
            </a:r>
            <a:endParaRPr lang="en-US" sz="40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3613285" y="4197911"/>
            <a:ext cx="6174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>
                <a:solidFill>
                  <a:srgbClr val="D06800"/>
                </a:solidFill>
                <a:latin typeface="Wingdings" panose="05000000000000000000" pitchFamily="2" charset="2"/>
              </a:rPr>
              <a:t>K</a:t>
            </a:r>
            <a:endParaRPr lang="en-US" sz="4000" b="1" dirty="0">
              <a:solidFill>
                <a:srgbClr val="D06800"/>
              </a:solidFill>
              <a:latin typeface="Wingdings" panose="05000000000000000000" pitchFamily="2" charset="2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613284" y="3543909"/>
            <a:ext cx="6174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Wingdings" panose="05000000000000000000" pitchFamily="2" charset="2"/>
              </a:rPr>
              <a:t>L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3613284" y="4890275"/>
            <a:ext cx="6174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B050"/>
                </a:solidFill>
                <a:latin typeface="Wingdings" panose="05000000000000000000" pitchFamily="2" charset="2"/>
              </a:rPr>
              <a:t>J</a:t>
            </a:r>
            <a:endParaRPr lang="en-US" sz="40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5450485" y="2301736"/>
            <a:ext cx="885179" cy="3204092"/>
            <a:chOff x="5450485" y="2301736"/>
            <a:chExt cx="885179" cy="3204092"/>
          </a:xfrm>
        </p:grpSpPr>
        <p:sp>
          <p:nvSpPr>
            <p:cNvPr id="80" name="TextBox 79"/>
            <p:cNvSpPr txBox="1"/>
            <p:nvPr/>
          </p:nvSpPr>
          <p:spPr>
            <a:xfrm>
              <a:off x="5452088" y="4982608"/>
              <a:ext cx="88197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≤ 82</a:t>
              </a: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5541055" y="4290244"/>
              <a:ext cx="70403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e/o</a:t>
              </a:r>
              <a:endPara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5450485" y="3636242"/>
              <a:ext cx="88517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1.44</a:t>
              </a:r>
              <a:endPara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5600366" y="2975759"/>
              <a:ext cx="58541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89</a:t>
              </a:r>
              <a:endPara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5600365" y="2301736"/>
              <a:ext cx="58541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62</a:t>
              </a:r>
              <a:endPara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518256" y="2301736"/>
            <a:ext cx="1770036" cy="3204092"/>
            <a:chOff x="518256" y="2301736"/>
            <a:chExt cx="1770036" cy="3204092"/>
          </a:xfrm>
        </p:grpSpPr>
        <p:sp>
          <p:nvSpPr>
            <p:cNvPr id="82" name="TextBox 81"/>
            <p:cNvSpPr txBox="1"/>
            <p:nvPr/>
          </p:nvSpPr>
          <p:spPr>
            <a:xfrm>
              <a:off x="1763789" y="4982608"/>
              <a:ext cx="52450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2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Z:</a:t>
              </a:r>
              <a:endParaRPr lang="en-US" sz="2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518256" y="4290244"/>
              <a:ext cx="177003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2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odd/even</a:t>
              </a:r>
              <a:r>
                <a:rPr lang="en-US" sz="2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  <a:endParaRPr lang="en-US" sz="2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1444791" y="3636242"/>
              <a:ext cx="84350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2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n/p:</a:t>
              </a:r>
              <a:endParaRPr lang="en-US" sz="2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1763789" y="2975759"/>
              <a:ext cx="52450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2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n:</a:t>
              </a:r>
              <a:endParaRPr lang="en-US" sz="2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1763789" y="2301736"/>
              <a:ext cx="52450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2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p:</a:t>
              </a:r>
              <a:endParaRPr lang="en-US" sz="2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462305" y="2301736"/>
            <a:ext cx="894797" cy="3204092"/>
            <a:chOff x="2462305" y="2301736"/>
            <a:chExt cx="894797" cy="3204092"/>
          </a:xfrm>
        </p:grpSpPr>
        <p:sp>
          <p:nvSpPr>
            <p:cNvPr id="83" name="TextBox 82"/>
            <p:cNvSpPr txBox="1"/>
            <p:nvPr/>
          </p:nvSpPr>
          <p:spPr>
            <a:xfrm>
              <a:off x="2462305" y="4982608"/>
              <a:ext cx="89479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≤ 82</a:t>
              </a: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2548066" y="4290244"/>
              <a:ext cx="72327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o/e</a:t>
              </a:r>
              <a:endPara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2467114" y="3636242"/>
              <a:ext cx="88517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1.48</a:t>
              </a:r>
              <a:endPara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2616995" y="2975759"/>
              <a:ext cx="58541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90</a:t>
              </a:r>
              <a:endPara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2616994" y="2301736"/>
              <a:ext cx="58541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61</a:t>
              </a:r>
              <a:endPara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2488448" y="988795"/>
            <a:ext cx="2804712" cy="992937"/>
            <a:chOff x="2488448" y="988795"/>
            <a:chExt cx="2804712" cy="99293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/>
                <p:cNvSpPr txBox="1"/>
                <p:nvPr/>
              </p:nvSpPr>
              <p:spPr>
                <a:xfrm>
                  <a:off x="2488448" y="1058209"/>
                  <a:ext cx="1560042" cy="92352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sz="3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a:rPr lang="en-US" sz="3200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𝟏𝟓𝟏</m:t>
                            </m:r>
                          </m:e>
                        </m:mr>
                        <m:mr>
                          <m:e>
                            <m:r>
                              <a:rPr lang="en-US" sz="32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 </m:t>
                            </m:r>
                            <m:r>
                              <a:rPr lang="en-US" sz="3200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 </m:t>
                            </m:r>
                            <m:r>
                              <a:rPr lang="en-US" sz="3200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𝟔𝟏</m:t>
                            </m:r>
                          </m:e>
                        </m:mr>
                      </m:m>
                    </m:oMath>
                  </a14:m>
                  <a:r>
                    <a:rPr lang="en-US" sz="3200" b="1" dirty="0" smtClean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Pm</a:t>
                  </a:r>
                  <a:endParaRPr lang="en-US" sz="32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88448" y="1058209"/>
                  <a:ext cx="1560042" cy="923523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r="-9766" b="-198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1" name="Straight Connector 30"/>
            <p:cNvCxnSpPr/>
            <p:nvPr/>
          </p:nvCxnSpPr>
          <p:spPr>
            <a:xfrm rot="16200000">
              <a:off x="4744520" y="952862"/>
              <a:ext cx="0" cy="1097280"/>
            </a:xfrm>
            <a:prstGeom prst="line">
              <a:avLst/>
            </a:prstGeom>
            <a:ln w="76200">
              <a:solidFill>
                <a:schemeClr val="tx1"/>
              </a:solidFill>
              <a:tailEnd type="stealth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/>
            <p:cNvSpPr txBox="1"/>
            <p:nvPr/>
          </p:nvSpPr>
          <p:spPr>
            <a:xfrm>
              <a:off x="4323512" y="988795"/>
              <a:ext cx="55015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2800" b="1" dirty="0">
                  <a:latin typeface="Symbol" panose="05050102010706020507" pitchFamily="18" charset="2"/>
                  <a:cs typeface="Arial" panose="020B0604020202020204" pitchFamily="34" charset="0"/>
                </a:rPr>
                <a:t>b</a:t>
              </a:r>
              <a:r>
                <a:rPr lang="en-US" sz="3600" b="1" baseline="30000" dirty="0">
                  <a:latin typeface="Symbol" panose="05050102010706020507" pitchFamily="18" charset="2"/>
                  <a:cs typeface="Arial" panose="020B0604020202020204" pitchFamily="34" charset="0"/>
                </a:rPr>
                <a:t>-</a:t>
              </a: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457200" y="5791200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Promethium-151 used beta minus decay to address instability caused by high n/p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5226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1" grpId="0"/>
      <p:bldP spid="75" grpId="0"/>
      <p:bldP spid="70" grpId="0"/>
      <p:bldP spid="84" grpId="0"/>
      <p:bldP spid="73" grpId="0"/>
      <p:bldP spid="1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0487"/>
            <a:ext cx="9144000" cy="6377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2316"/>
            <a:ext cx="9144000" cy="6373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86346" y="1064567"/>
            <a:ext cx="4871529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Nuclei that use 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beta minus decay</a:t>
            </a:r>
            <a:r>
              <a:rPr lang="en-US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are usually 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above</a:t>
            </a:r>
            <a:r>
              <a:rPr lang="en-US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band of stability</a:t>
            </a:r>
            <a:endParaRPr lang="en-US" sz="2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Left Arrow 9"/>
          <p:cNvSpPr/>
          <p:nvPr/>
        </p:nvSpPr>
        <p:spPr>
          <a:xfrm rot="13945174">
            <a:off x="2846286" y="2895599"/>
            <a:ext cx="868876" cy="500744"/>
          </a:xfrm>
          <a:prstGeom prst="leftArrow">
            <a:avLst/>
          </a:prstGeom>
          <a:solidFill>
            <a:srgbClr val="FFFF00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716714" y="4114800"/>
            <a:ext cx="931665" cy="1646605"/>
          </a:xfrm>
          <a:prstGeom prst="rect">
            <a:avLst/>
          </a:prstGeom>
          <a:solidFill>
            <a:srgbClr val="FFFF99"/>
          </a:solidFill>
          <a:ln w="19050">
            <a:solidFill>
              <a:schemeClr val="tx1"/>
            </a:solidFill>
          </a:ln>
        </p:spPr>
        <p:txBody>
          <a:bodyPr wrap="none" tIns="91440" bIns="91440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stable</a:t>
            </a:r>
          </a:p>
          <a:p>
            <a:pPr algn="ctr">
              <a:spcBef>
                <a:spcPts val="600"/>
              </a:spcBef>
            </a:pPr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alpha</a:t>
            </a:r>
          </a:p>
          <a:p>
            <a:pPr algn="ctr">
              <a:spcBef>
                <a:spcPts val="600"/>
              </a:spcBef>
            </a:pPr>
            <a:r>
              <a:rPr lang="en-US" sz="20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beta +</a:t>
            </a:r>
          </a:p>
          <a:p>
            <a:pPr algn="ctr">
              <a:spcBef>
                <a:spcPts val="600"/>
              </a:spcBef>
            </a:pPr>
            <a:r>
              <a:rPr lang="en-US" sz="20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beta -</a:t>
            </a:r>
            <a:endParaRPr lang="en-US" sz="20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28301" y="4617412"/>
            <a:ext cx="5029200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Nuclei in this region need to get rid of a neutron and/or add a proton</a:t>
            </a:r>
            <a:endParaRPr lang="en-US" sz="2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28301" y="5581469"/>
            <a:ext cx="5029200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Beta decay converts a neutron to a proton, so it is the favored pathway to stability</a:t>
            </a:r>
            <a:endParaRPr lang="en-US" sz="2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3324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513365" y="3288833"/>
            <a:ext cx="767198" cy="428625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5693619" y="3815238"/>
            <a:ext cx="767198" cy="428625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2829064" y="4341643"/>
            <a:ext cx="2103120" cy="428625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" y="395932"/>
            <a:ext cx="8778240" cy="731520"/>
          </a:xfrm>
          <a:noFill/>
          <a:ln>
            <a:noFill/>
          </a:ln>
        </p:spPr>
        <p:txBody>
          <a:bodyPr/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0" y="1228254"/>
            <a:ext cx="8046720" cy="14457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All of these isotopes are radioactive.  </a:t>
            </a:r>
            <a:r>
              <a:rPr lang="en-US" sz="2800" dirty="0"/>
              <a:t>Review all three nuclear stability factors.  </a:t>
            </a:r>
            <a:r>
              <a:rPr lang="en-US" sz="2800" dirty="0" smtClean="0"/>
              <a:t>Identify the factor that is most responsible for the nuclei's instability.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571207" y="2712868"/>
            <a:ext cx="12779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isotope</a:t>
            </a:r>
            <a:endParaRPr lang="en-US" sz="24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068" y="3255793"/>
            <a:ext cx="22862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plutonium-240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5606" y="3798718"/>
            <a:ext cx="17091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arsenic-74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57209" y="4341643"/>
            <a:ext cx="17059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iodine-133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11950" y="2712868"/>
            <a:ext cx="6447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n/p</a:t>
            </a:r>
            <a:endParaRPr lang="en-US" sz="24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719914" y="3255793"/>
                <a:ext cx="242880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lin"/>
                          <m:ctrlPr>
                            <a:rPr lang="en-US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400" b="1" i="1" dirty="0" smtClean="0">
                              <a:solidFill>
                                <a:srgbClr val="FF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𝟏𝟒𝟔</m:t>
                          </m:r>
                        </m:num>
                        <m:den>
                          <m:r>
                            <a:rPr lang="en-US" sz="2400" b="1" i="1" dirty="0" smtClean="0">
                              <a:solidFill>
                                <a:srgbClr val="FF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𝟗𝟒</m:t>
                          </m:r>
                        </m:den>
                      </m:f>
                      <m:r>
                        <a:rPr lang="en-US" sz="2400" b="1" i="1" dirty="0" smtClean="0">
                          <a:solidFill>
                            <a:srgbClr val="FF0000"/>
                          </a:solidFill>
                          <a:latin typeface="Cambria Math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2400" b="1" i="1" dirty="0" smtClean="0">
                          <a:solidFill>
                            <a:srgbClr val="FF0000"/>
                          </a:solidFill>
                          <a:latin typeface="Cambria Math"/>
                          <a:cs typeface="Arial" panose="020B0604020202020204" pitchFamily="34" charset="0"/>
                        </a:rPr>
                        <m:t>𝟏</m:t>
                      </m:r>
                      <m:r>
                        <a:rPr lang="en-US" sz="2400" b="1" i="1" dirty="0" smtClean="0">
                          <a:solidFill>
                            <a:srgbClr val="FF0000"/>
                          </a:solidFill>
                          <a:latin typeface="Cambria Math"/>
                          <a:cs typeface="Arial" panose="020B0604020202020204" pitchFamily="34" charset="0"/>
                        </a:rPr>
                        <m:t>.</m:t>
                      </m:r>
                      <m:r>
                        <a:rPr lang="en-US" sz="2400" b="1" i="1" dirty="0" smtClean="0">
                          <a:solidFill>
                            <a:srgbClr val="FF0000"/>
                          </a:solidFill>
                          <a:latin typeface="Cambria Math"/>
                          <a:cs typeface="Arial" panose="020B0604020202020204" pitchFamily="34" charset="0"/>
                        </a:rPr>
                        <m:t>𝟓𝟓</m:t>
                      </m:r>
                    </m:oMath>
                  </m:oMathPara>
                </a14:m>
                <a:endParaRPr lang="en-US" sz="24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9914" y="3255793"/>
                <a:ext cx="2428806" cy="461665"/>
              </a:xfrm>
              <a:prstGeom prst="rect">
                <a:avLst/>
              </a:prstGeom>
              <a:blipFill rotWithShape="0">
                <a:blip r:embed="rId2"/>
                <a:stretch>
                  <a:fillRect t="-122368" b="-193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812086" y="3798718"/>
                <a:ext cx="224446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lin"/>
                          <m:ctrlPr>
                            <a:rPr lang="en-US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400" b="1" i="1" dirty="0" smtClean="0">
                              <a:solidFill>
                                <a:srgbClr val="FF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𝟒𝟏</m:t>
                          </m:r>
                        </m:num>
                        <m:den>
                          <m:r>
                            <a:rPr lang="en-US" sz="2400" b="1" i="1" dirty="0" smtClean="0">
                              <a:solidFill>
                                <a:srgbClr val="FF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𝟑𝟑</m:t>
                          </m:r>
                        </m:den>
                      </m:f>
                      <m:r>
                        <a:rPr lang="en-US" sz="2400" b="1" i="1" dirty="0" smtClean="0">
                          <a:solidFill>
                            <a:srgbClr val="FF0000"/>
                          </a:solidFill>
                          <a:latin typeface="Cambria Math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2400" b="1" i="1" dirty="0" smtClean="0">
                          <a:solidFill>
                            <a:srgbClr val="FF0000"/>
                          </a:solidFill>
                          <a:latin typeface="Cambria Math"/>
                          <a:cs typeface="Arial" panose="020B0604020202020204" pitchFamily="34" charset="0"/>
                        </a:rPr>
                        <m:t>𝟏</m:t>
                      </m:r>
                      <m:r>
                        <a:rPr lang="en-US" sz="2400" b="1" i="1" dirty="0" smtClean="0">
                          <a:solidFill>
                            <a:srgbClr val="FF0000"/>
                          </a:solidFill>
                          <a:latin typeface="Cambria Math"/>
                          <a:cs typeface="Arial" panose="020B0604020202020204" pitchFamily="34" charset="0"/>
                        </a:rPr>
                        <m:t>.</m:t>
                      </m:r>
                      <m:r>
                        <a:rPr lang="en-US" sz="2400" b="1" i="1" dirty="0" smtClean="0">
                          <a:solidFill>
                            <a:srgbClr val="FF0000"/>
                          </a:solidFill>
                          <a:latin typeface="Cambria Math"/>
                          <a:cs typeface="Arial" panose="020B0604020202020204" pitchFamily="34" charset="0"/>
                        </a:rPr>
                        <m:t>𝟐𝟒</m:t>
                      </m:r>
                    </m:oMath>
                  </m:oMathPara>
                </a14:m>
                <a:endParaRPr lang="en-US" sz="24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2086" y="3798718"/>
                <a:ext cx="2244461" cy="461665"/>
              </a:xfrm>
              <a:prstGeom prst="rect">
                <a:avLst/>
              </a:prstGeom>
              <a:blipFill rotWithShape="0">
                <a:blip r:embed="rId3"/>
                <a:stretch>
                  <a:fillRect l="-3533" t="-122368" b="-193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2812085" y="4341643"/>
                <a:ext cx="224446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lin"/>
                          <m:ctrlPr>
                            <a:rPr lang="en-US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400" b="1" i="1" dirty="0" smtClean="0">
                              <a:solidFill>
                                <a:srgbClr val="FF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𝟖𝟎</m:t>
                          </m:r>
                        </m:num>
                        <m:den>
                          <m:r>
                            <a:rPr lang="en-US" sz="2400" b="1" i="1" dirty="0" smtClean="0">
                              <a:solidFill>
                                <a:srgbClr val="FF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𝟓𝟑</m:t>
                          </m:r>
                        </m:den>
                      </m:f>
                      <m:r>
                        <a:rPr lang="en-US" sz="2400" b="1" i="1" dirty="0" smtClean="0">
                          <a:solidFill>
                            <a:srgbClr val="FF0000"/>
                          </a:solidFill>
                          <a:latin typeface="Cambria Math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2400" b="1" i="1" dirty="0" smtClean="0">
                          <a:solidFill>
                            <a:srgbClr val="FF0000"/>
                          </a:solidFill>
                          <a:latin typeface="Cambria Math"/>
                          <a:cs typeface="Arial" panose="020B0604020202020204" pitchFamily="34" charset="0"/>
                        </a:rPr>
                        <m:t>𝟏</m:t>
                      </m:r>
                      <m:r>
                        <a:rPr lang="en-US" sz="2400" b="1" i="1" dirty="0" smtClean="0">
                          <a:solidFill>
                            <a:srgbClr val="FF0000"/>
                          </a:solidFill>
                          <a:latin typeface="Cambria Math"/>
                          <a:cs typeface="Arial" panose="020B0604020202020204" pitchFamily="34" charset="0"/>
                        </a:rPr>
                        <m:t>.</m:t>
                      </m:r>
                      <m:r>
                        <a:rPr lang="en-US" sz="2400" b="1" i="1" dirty="0" smtClean="0">
                          <a:solidFill>
                            <a:srgbClr val="FF0000"/>
                          </a:solidFill>
                          <a:latin typeface="Cambria Math"/>
                          <a:cs typeface="Arial" panose="020B0604020202020204" pitchFamily="34" charset="0"/>
                        </a:rPr>
                        <m:t>𝟓𝟏</m:t>
                      </m:r>
                    </m:oMath>
                  </m:oMathPara>
                </a14:m>
                <a:endParaRPr lang="en-US" sz="24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2085" y="4341643"/>
                <a:ext cx="2244461" cy="461665"/>
              </a:xfrm>
              <a:prstGeom prst="rect">
                <a:avLst/>
              </a:prstGeom>
              <a:blipFill rotWithShape="0">
                <a:blip r:embed="rId4"/>
                <a:stretch>
                  <a:fillRect l="-3533" t="-122368" b="-193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7370219" y="2712868"/>
            <a:ext cx="10534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Z </a:t>
            </a:r>
            <a:r>
              <a:rPr lang="en-US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≤</a:t>
            </a:r>
            <a:r>
              <a:rPr lang="en-US" sz="2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82</a:t>
            </a:r>
            <a:endParaRPr lang="en-US" sz="24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17080" y="3255793"/>
            <a:ext cx="5597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547351" y="3798718"/>
            <a:ext cx="6992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yes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547349" y="4341643"/>
            <a:ext cx="699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yes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320017" y="2712868"/>
            <a:ext cx="15343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odd/even</a:t>
            </a:r>
            <a:endParaRPr lang="en-US" sz="24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772866" y="3255793"/>
            <a:ext cx="6286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e/e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764851" y="3798718"/>
            <a:ext cx="6447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o/o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772864" y="4341643"/>
            <a:ext cx="6286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/e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8558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9" grpId="0" animBg="1"/>
      <p:bldP spid="30" grpId="0" animBg="1"/>
      <p:bldP spid="13" grpId="0"/>
      <p:bldP spid="16" grpId="0"/>
      <p:bldP spid="19" grpId="0"/>
      <p:bldP spid="14" grpId="0"/>
      <p:bldP spid="17" grpId="0"/>
      <p:bldP spid="20" grpId="0"/>
      <p:bldP spid="23" grpId="0"/>
      <p:bldP spid="24" grpId="0"/>
      <p:bldP spid="2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628542362"/>
              </p:ext>
            </p:extLst>
          </p:nvPr>
        </p:nvGraphicFramePr>
        <p:xfrm>
          <a:off x="182880" y="176349"/>
          <a:ext cx="8778240" cy="6614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8720"/>
                <a:gridCol w="1188720"/>
                <a:gridCol w="2834640"/>
                <a:gridCol w="3566160"/>
              </a:tblGrid>
              <a:tr h="731520">
                <a:tc gridSpan="4"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Radioactive Decay Pathways</a:t>
                      </a:r>
                      <a:endParaRPr lang="en-US" sz="32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name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impact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when used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parent’s location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137160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alpha</a:t>
                      </a:r>
                      <a:endParaRPr lang="en-US" sz="20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lose </a:t>
                      </a:r>
                    </a:p>
                    <a:p>
                      <a:pPr algn="ctr"/>
                      <a:r>
                        <a:rPr lang="en-US" sz="2000" b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2p</a:t>
                      </a:r>
                      <a:r>
                        <a:rPr lang="en-US" sz="2000" b="1" baseline="0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&amp; 2n</a:t>
                      </a:r>
                      <a:endParaRPr lang="en-US" sz="20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 is too high</a:t>
                      </a:r>
                      <a:endParaRPr lang="en-US" sz="20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right of</a:t>
                      </a:r>
                    </a:p>
                    <a:p>
                      <a:pPr algn="ctr"/>
                      <a:r>
                        <a:rPr lang="en-US" sz="2000" b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band</a:t>
                      </a:r>
                      <a:r>
                        <a:rPr lang="en-US" sz="2000" b="1" baseline="0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of stability</a:t>
                      </a:r>
                      <a:endParaRPr lang="en-US" sz="20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37160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beta</a:t>
                      </a:r>
                      <a:endParaRPr lang="en-US" sz="2000" b="1" baseline="0" dirty="0" smtClean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2000" b="1" baseline="0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minus</a:t>
                      </a:r>
                      <a:endParaRPr lang="en-US" sz="20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7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change</a:t>
                      </a:r>
                      <a:r>
                        <a:rPr lang="en-US" sz="2000" b="1" baseline="0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2000" b="1" baseline="0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 into p</a:t>
                      </a:r>
                      <a:endParaRPr lang="en-US" sz="20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7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n/p is</a:t>
                      </a:r>
                      <a:r>
                        <a:rPr lang="en-US" sz="2000" b="1" baseline="0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too high</a:t>
                      </a:r>
                      <a:endParaRPr lang="en-US" sz="20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7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7FF"/>
                    </a:solidFill>
                  </a:tcPr>
                </a:tc>
              </a:tr>
              <a:tr h="137160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beta </a:t>
                      </a:r>
                    </a:p>
                    <a:p>
                      <a:pPr algn="ctr"/>
                      <a:r>
                        <a:rPr lang="en-US" sz="2000" b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plus</a:t>
                      </a:r>
                      <a:endParaRPr lang="en-US" sz="20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change </a:t>
                      </a:r>
                    </a:p>
                    <a:p>
                      <a:pPr algn="ctr"/>
                      <a:r>
                        <a:rPr lang="en-US" sz="2000" b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 into n</a:t>
                      </a:r>
                      <a:endParaRPr lang="en-US" sz="20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37160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gamma</a:t>
                      </a:r>
                      <a:endParaRPr lang="en-US" sz="20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7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lose</a:t>
                      </a:r>
                    </a:p>
                    <a:p>
                      <a:pPr algn="ctr"/>
                      <a:r>
                        <a:rPr lang="en-US" sz="2000" b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energy</a:t>
                      </a:r>
                      <a:endParaRPr lang="en-US" sz="20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7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7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7FF"/>
                    </a:solidFill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8220269" y="18662"/>
            <a:ext cx="914400" cy="738664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0000"/>
                </a:solidFill>
              </a:rPr>
              <a:t>Write this in your notes</a:t>
            </a:r>
            <a:endParaRPr lang="en-US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804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3028951" y="1514475"/>
            <a:ext cx="2733675" cy="4286250"/>
          </a:xfrm>
          <a:custGeom>
            <a:avLst/>
            <a:gdLst>
              <a:gd name="connsiteX0" fmla="*/ 0 w 2733675"/>
              <a:gd name="connsiteY0" fmla="*/ 4286250 h 4286250"/>
              <a:gd name="connsiteX1" fmla="*/ 561975 w 2733675"/>
              <a:gd name="connsiteY1" fmla="*/ 3752850 h 4286250"/>
              <a:gd name="connsiteX2" fmla="*/ 1190625 w 2733675"/>
              <a:gd name="connsiteY2" fmla="*/ 2962275 h 4286250"/>
              <a:gd name="connsiteX3" fmla="*/ 1885950 w 2733675"/>
              <a:gd name="connsiteY3" fmla="*/ 1952625 h 4286250"/>
              <a:gd name="connsiteX4" fmla="*/ 2466975 w 2733675"/>
              <a:gd name="connsiteY4" fmla="*/ 923925 h 4286250"/>
              <a:gd name="connsiteX5" fmla="*/ 2724150 w 2733675"/>
              <a:gd name="connsiteY5" fmla="*/ 428625 h 4286250"/>
              <a:gd name="connsiteX6" fmla="*/ 2733675 w 2733675"/>
              <a:gd name="connsiteY6" fmla="*/ 0 h 4286250"/>
              <a:gd name="connsiteX7" fmla="*/ 19050 w 2733675"/>
              <a:gd name="connsiteY7" fmla="*/ 0 h 4286250"/>
              <a:gd name="connsiteX8" fmla="*/ 0 w 2733675"/>
              <a:gd name="connsiteY8" fmla="*/ 4286250 h 4286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33675" h="4286250">
                <a:moveTo>
                  <a:pt x="0" y="4286250"/>
                </a:moveTo>
                <a:lnTo>
                  <a:pt x="561975" y="3752850"/>
                </a:lnTo>
                <a:lnTo>
                  <a:pt x="1190625" y="2962275"/>
                </a:lnTo>
                <a:lnTo>
                  <a:pt x="1885950" y="1952625"/>
                </a:lnTo>
                <a:lnTo>
                  <a:pt x="2466975" y="923925"/>
                </a:lnTo>
                <a:lnTo>
                  <a:pt x="2724150" y="428625"/>
                </a:lnTo>
                <a:lnTo>
                  <a:pt x="2733675" y="0"/>
                </a:lnTo>
                <a:lnTo>
                  <a:pt x="19050" y="0"/>
                </a:lnTo>
                <a:lnTo>
                  <a:pt x="0" y="4286250"/>
                </a:lnTo>
                <a:close/>
              </a:path>
            </a:pathLst>
          </a:cu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751288" y="1514475"/>
            <a:ext cx="1200150" cy="428625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26" y="1262955"/>
            <a:ext cx="5619749" cy="5779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>
                <a:solidFill>
                  <a:srgbClr val="0070C0"/>
                </a:solidFill>
              </a:rPr>
              <a:t>Predicted Decay Trends on Graph</a:t>
            </a:r>
            <a:endParaRPr lang="en-US" sz="4000" b="1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93110" y="3187700"/>
            <a:ext cx="1113445" cy="95410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none" lIns="45720" rIns="45720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662500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a</a:t>
            </a:r>
            <a:endParaRPr lang="en-US" sz="2800" b="1" dirty="0">
              <a:solidFill>
                <a:srgbClr val="6625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b="1" dirty="0" smtClean="0">
                <a:solidFill>
                  <a:srgbClr val="6625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decay</a:t>
            </a:r>
            <a:endParaRPr lang="en-US" sz="2000" b="1" dirty="0">
              <a:solidFill>
                <a:srgbClr val="6625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98323" y="2540872"/>
            <a:ext cx="1205778" cy="95410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70C0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b</a:t>
            </a:r>
            <a:r>
              <a:rPr lang="en-US" sz="3600" b="1" baseline="30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  <a:p>
            <a:pPr algn="ctr"/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decay</a:t>
            </a:r>
            <a:endParaRPr lang="en-US" sz="2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1257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472295387"/>
              </p:ext>
            </p:extLst>
          </p:nvPr>
        </p:nvGraphicFramePr>
        <p:xfrm>
          <a:off x="182880" y="176349"/>
          <a:ext cx="8778240" cy="6614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8720"/>
                <a:gridCol w="1188720"/>
                <a:gridCol w="2834640"/>
                <a:gridCol w="3566160"/>
              </a:tblGrid>
              <a:tr h="731520">
                <a:tc gridSpan="4"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Radioactive Decay Pathways</a:t>
                      </a:r>
                      <a:endParaRPr lang="en-US" sz="32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name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impact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when used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parent’s location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137160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alpha</a:t>
                      </a:r>
                      <a:endParaRPr lang="en-US" sz="20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lose </a:t>
                      </a:r>
                    </a:p>
                    <a:p>
                      <a:pPr algn="ctr"/>
                      <a:r>
                        <a:rPr lang="en-US" sz="2000" b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2p</a:t>
                      </a:r>
                      <a:r>
                        <a:rPr lang="en-US" sz="2000" b="1" baseline="0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&amp; 2n</a:t>
                      </a:r>
                      <a:endParaRPr lang="en-US" sz="20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 is too high</a:t>
                      </a:r>
                      <a:endParaRPr lang="en-US" sz="20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right of</a:t>
                      </a:r>
                    </a:p>
                    <a:p>
                      <a:pPr algn="ctr"/>
                      <a:r>
                        <a:rPr lang="en-US" sz="2000" b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band</a:t>
                      </a:r>
                      <a:r>
                        <a:rPr lang="en-US" sz="2000" b="1" baseline="0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of stability</a:t>
                      </a:r>
                      <a:endParaRPr lang="en-US" sz="20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37160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beta</a:t>
                      </a:r>
                      <a:endParaRPr lang="en-US" sz="2000" b="1" baseline="0" dirty="0" smtClean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2000" b="1" baseline="0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minus</a:t>
                      </a:r>
                      <a:endParaRPr lang="en-US" sz="20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7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change</a:t>
                      </a:r>
                      <a:r>
                        <a:rPr lang="en-US" sz="2000" b="1" baseline="0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2000" b="1" baseline="0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 into p</a:t>
                      </a:r>
                      <a:endParaRPr lang="en-US" sz="20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7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n/p is</a:t>
                      </a:r>
                      <a:r>
                        <a:rPr lang="en-US" sz="2000" b="1" baseline="0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too high</a:t>
                      </a:r>
                      <a:endParaRPr lang="en-US" sz="20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7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above</a:t>
                      </a:r>
                    </a:p>
                    <a:p>
                      <a:pPr algn="ctr"/>
                      <a:r>
                        <a:rPr lang="en-US" sz="2000" b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band of stability</a:t>
                      </a:r>
                      <a:endParaRPr lang="en-US" sz="20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7FF"/>
                    </a:solidFill>
                  </a:tcPr>
                </a:tc>
              </a:tr>
              <a:tr h="137160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beta </a:t>
                      </a:r>
                    </a:p>
                    <a:p>
                      <a:pPr algn="ctr"/>
                      <a:r>
                        <a:rPr lang="en-US" sz="2000" b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plus</a:t>
                      </a:r>
                      <a:endParaRPr lang="en-US" sz="20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change </a:t>
                      </a:r>
                    </a:p>
                    <a:p>
                      <a:pPr algn="ctr"/>
                      <a:r>
                        <a:rPr lang="en-US" sz="2000" b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 into n</a:t>
                      </a:r>
                      <a:endParaRPr lang="en-US" sz="20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37160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gamma</a:t>
                      </a:r>
                      <a:endParaRPr lang="en-US" sz="20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7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lose</a:t>
                      </a:r>
                    </a:p>
                    <a:p>
                      <a:pPr algn="ctr"/>
                      <a:r>
                        <a:rPr lang="en-US" sz="2000" b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energy</a:t>
                      </a:r>
                      <a:endParaRPr lang="en-US" sz="20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7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7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7FF"/>
                    </a:solidFill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8220269" y="18662"/>
            <a:ext cx="914400" cy="738664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0000"/>
                </a:solidFill>
              </a:rPr>
              <a:t>Write this in your notes</a:t>
            </a:r>
            <a:endParaRPr lang="en-US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9449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" y="55563"/>
            <a:ext cx="8778240" cy="731520"/>
          </a:xfrm>
        </p:spPr>
        <p:txBody>
          <a:bodyPr/>
          <a:lstStyle/>
          <a:p>
            <a:r>
              <a:rPr lang="en-US" sz="4000" b="1" dirty="0" smtClean="0">
                <a:solidFill>
                  <a:srgbClr val="0070C0"/>
                </a:solidFill>
              </a:rPr>
              <a:t>Beta Plus Decay Example</a:t>
            </a:r>
            <a:endParaRPr lang="en-US" sz="4000" b="1" dirty="0">
              <a:solidFill>
                <a:srgbClr val="0070C0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518256" y="2301736"/>
            <a:ext cx="1770036" cy="3204092"/>
            <a:chOff x="518256" y="2301736"/>
            <a:chExt cx="1770036" cy="3204092"/>
          </a:xfrm>
        </p:grpSpPr>
        <p:sp>
          <p:nvSpPr>
            <p:cNvPr id="82" name="TextBox 81"/>
            <p:cNvSpPr txBox="1"/>
            <p:nvPr/>
          </p:nvSpPr>
          <p:spPr>
            <a:xfrm>
              <a:off x="1763789" y="4982608"/>
              <a:ext cx="52450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2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Z:</a:t>
              </a:r>
              <a:endParaRPr lang="en-US" sz="2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518256" y="4290244"/>
              <a:ext cx="177003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2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odd/even</a:t>
              </a:r>
              <a:r>
                <a:rPr lang="en-US" sz="2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  <a:endParaRPr lang="en-US" sz="2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1444791" y="3636242"/>
              <a:ext cx="84350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2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n/p:</a:t>
              </a:r>
              <a:endParaRPr lang="en-US" sz="2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1763789" y="2975759"/>
              <a:ext cx="52450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2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n:</a:t>
              </a:r>
              <a:endParaRPr lang="en-US" sz="2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1763789" y="2301736"/>
              <a:ext cx="52450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2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p:</a:t>
              </a:r>
              <a:endParaRPr lang="en-US" sz="2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462305" y="2301736"/>
            <a:ext cx="894797" cy="3204092"/>
            <a:chOff x="2462305" y="2301736"/>
            <a:chExt cx="894797" cy="3204092"/>
          </a:xfrm>
        </p:grpSpPr>
        <p:sp>
          <p:nvSpPr>
            <p:cNvPr id="83" name="TextBox 82"/>
            <p:cNvSpPr txBox="1"/>
            <p:nvPr/>
          </p:nvSpPr>
          <p:spPr>
            <a:xfrm>
              <a:off x="2462305" y="4982608"/>
              <a:ext cx="89479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≤ 82</a:t>
              </a: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2557684" y="4290244"/>
              <a:ext cx="70404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o/e</a:t>
              </a:r>
              <a:endPara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2467114" y="3636242"/>
              <a:ext cx="88517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1.05</a:t>
              </a:r>
              <a:endPara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2616995" y="2975759"/>
              <a:ext cx="58541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22</a:t>
              </a:r>
              <a:endPara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2616994" y="2301736"/>
              <a:ext cx="58541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21</a:t>
              </a:r>
              <a:endPara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2488448" y="988795"/>
            <a:ext cx="2804712" cy="982934"/>
            <a:chOff x="2488448" y="988795"/>
            <a:chExt cx="2804712" cy="98293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/>
                <p:cNvSpPr txBox="1"/>
                <p:nvPr/>
              </p:nvSpPr>
              <p:spPr>
                <a:xfrm>
                  <a:off x="2488448" y="1058209"/>
                  <a:ext cx="1176925" cy="9135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sz="3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a:rPr lang="en-US" sz="32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𝟒𝟑</m:t>
                            </m:r>
                          </m:e>
                        </m:mr>
                        <m:mr>
                          <m:e>
                            <m:r>
                              <a:rPr lang="en-US" sz="32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𝟐𝟏</m:t>
                            </m:r>
                          </m:e>
                        </m:mr>
                      </m:m>
                    </m:oMath>
                  </a14:m>
                  <a:r>
                    <a:rPr lang="en-US" sz="3200" b="1" dirty="0" smtClean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Sc</a:t>
                  </a:r>
                  <a:endParaRPr lang="en-US" sz="32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88448" y="1058209"/>
                  <a:ext cx="1176925" cy="913520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r="-12953" b="-268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1" name="Straight Connector 30"/>
            <p:cNvCxnSpPr/>
            <p:nvPr/>
          </p:nvCxnSpPr>
          <p:spPr>
            <a:xfrm rot="16200000">
              <a:off x="4744520" y="952862"/>
              <a:ext cx="0" cy="1097280"/>
            </a:xfrm>
            <a:prstGeom prst="line">
              <a:avLst/>
            </a:prstGeom>
            <a:ln w="76200">
              <a:solidFill>
                <a:schemeClr val="tx1"/>
              </a:solidFill>
              <a:tailEnd type="stealth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/>
            <p:cNvSpPr txBox="1"/>
            <p:nvPr/>
          </p:nvSpPr>
          <p:spPr>
            <a:xfrm>
              <a:off x="4291452" y="988795"/>
              <a:ext cx="58221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2800" b="1" dirty="0" smtClean="0">
                  <a:latin typeface="Symbol" panose="05050102010706020507" pitchFamily="18" charset="2"/>
                  <a:cs typeface="Arial" panose="020B0604020202020204" pitchFamily="34" charset="0"/>
                </a:rPr>
                <a:t>b</a:t>
              </a:r>
              <a:r>
                <a:rPr lang="en-US" sz="4000" b="1" baseline="30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  <a:endParaRPr lang="en-US" sz="2800" b="1" baseline="30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aphicFrame>
        <p:nvGraphicFramePr>
          <p:cNvPr id="36" name="Table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7421819"/>
              </p:ext>
            </p:extLst>
          </p:nvPr>
        </p:nvGraphicFramePr>
        <p:xfrm>
          <a:off x="3566160" y="2350726"/>
          <a:ext cx="5577840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9640"/>
                <a:gridCol w="1549400"/>
                <a:gridCol w="1549400"/>
                <a:gridCol w="15494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</a:t>
                      </a:r>
                      <a:endParaRPr lang="en-US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median</a:t>
                      </a:r>
                    </a:p>
                    <a:p>
                      <a:pPr algn="ctr"/>
                      <a:r>
                        <a:rPr lang="en-US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acceptable</a:t>
                      </a:r>
                    </a:p>
                    <a:p>
                      <a:pPr algn="ctr"/>
                      <a:r>
                        <a:rPr lang="en-US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n/p ratio</a:t>
                      </a:r>
                      <a:endParaRPr lang="en-US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e/e</a:t>
                      </a:r>
                    </a:p>
                    <a:p>
                      <a:pPr algn="ctr"/>
                      <a:r>
                        <a:rPr lang="en-US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range</a:t>
                      </a:r>
                      <a:endParaRPr lang="en-US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e/o &amp; o/e</a:t>
                      </a:r>
                    </a:p>
                    <a:p>
                      <a:pPr algn="ctr"/>
                      <a:r>
                        <a:rPr lang="en-US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range</a:t>
                      </a:r>
                      <a:endParaRPr lang="en-US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US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1.10</a:t>
                      </a:r>
                      <a:endParaRPr lang="en-US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± 0.10</a:t>
                      </a:r>
                      <a:endParaRPr lang="en-US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± 0.05</a:t>
                      </a:r>
                    </a:p>
                  </a:txBody>
                  <a:tcPr anchor="ctr"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  <a:endParaRPr lang="en-US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1.20</a:t>
                      </a:r>
                      <a:endParaRPr lang="en-US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US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US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  <a:endParaRPr lang="en-US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1.30</a:t>
                      </a:r>
                      <a:endParaRPr lang="en-US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US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US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</a:t>
                      </a:r>
                      <a:endParaRPr lang="en-US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1.50</a:t>
                      </a:r>
                      <a:endParaRPr lang="en-US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US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US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&gt;82</a:t>
                      </a:r>
                      <a:endParaRPr lang="en-US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all</a:t>
                      </a:r>
                      <a:r>
                        <a:rPr lang="en-US" sz="18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are unstable</a:t>
                      </a:r>
                      <a:endParaRPr lang="en-US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42906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" y="55563"/>
            <a:ext cx="8778240" cy="731520"/>
          </a:xfrm>
        </p:spPr>
        <p:txBody>
          <a:bodyPr/>
          <a:lstStyle/>
          <a:p>
            <a:r>
              <a:rPr lang="en-US" sz="4000" b="1" dirty="0" smtClean="0">
                <a:solidFill>
                  <a:srgbClr val="0070C0"/>
                </a:solidFill>
              </a:rPr>
              <a:t>Beta Plus Decay Example</a:t>
            </a:r>
            <a:endParaRPr lang="en-US" sz="4000" b="1" dirty="0">
              <a:solidFill>
                <a:srgbClr val="0070C0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518256" y="2301736"/>
            <a:ext cx="1770036" cy="3204092"/>
            <a:chOff x="518256" y="2301736"/>
            <a:chExt cx="1770036" cy="3204092"/>
          </a:xfrm>
        </p:grpSpPr>
        <p:sp>
          <p:nvSpPr>
            <p:cNvPr id="82" name="TextBox 81"/>
            <p:cNvSpPr txBox="1"/>
            <p:nvPr/>
          </p:nvSpPr>
          <p:spPr>
            <a:xfrm>
              <a:off x="1763789" y="4982608"/>
              <a:ext cx="52450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2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Z:</a:t>
              </a:r>
              <a:endParaRPr lang="en-US" sz="2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518256" y="4290244"/>
              <a:ext cx="177003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2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odd/even</a:t>
              </a:r>
              <a:r>
                <a:rPr lang="en-US" sz="2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  <a:endParaRPr lang="en-US" sz="2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1444791" y="3636242"/>
              <a:ext cx="84350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2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n/p:</a:t>
              </a:r>
              <a:endParaRPr lang="en-US" sz="2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1763789" y="2975759"/>
              <a:ext cx="52450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2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n:</a:t>
              </a:r>
              <a:endParaRPr lang="en-US" sz="2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1763789" y="2301736"/>
              <a:ext cx="52450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2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p:</a:t>
              </a:r>
              <a:endParaRPr lang="en-US" sz="2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462305" y="2301736"/>
            <a:ext cx="894797" cy="3204092"/>
            <a:chOff x="2462305" y="2301736"/>
            <a:chExt cx="894797" cy="3204092"/>
          </a:xfrm>
        </p:grpSpPr>
        <p:sp>
          <p:nvSpPr>
            <p:cNvPr id="83" name="TextBox 82"/>
            <p:cNvSpPr txBox="1"/>
            <p:nvPr/>
          </p:nvSpPr>
          <p:spPr>
            <a:xfrm>
              <a:off x="2462305" y="4982608"/>
              <a:ext cx="89479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≤ 82</a:t>
              </a: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2557684" y="4290244"/>
              <a:ext cx="70404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o/e</a:t>
              </a:r>
              <a:endPara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2467114" y="3636242"/>
              <a:ext cx="88517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1.05</a:t>
              </a:r>
              <a:endPara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2616995" y="2975759"/>
              <a:ext cx="58541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22</a:t>
              </a:r>
              <a:endPara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2616994" y="2301736"/>
              <a:ext cx="58541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21</a:t>
              </a:r>
              <a:endPara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2488448" y="988795"/>
            <a:ext cx="2804712" cy="982934"/>
            <a:chOff x="2488448" y="988795"/>
            <a:chExt cx="2804712" cy="98293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/>
                <p:cNvSpPr txBox="1"/>
                <p:nvPr/>
              </p:nvSpPr>
              <p:spPr>
                <a:xfrm>
                  <a:off x="2488448" y="1058209"/>
                  <a:ext cx="1176925" cy="9135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sz="3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a:rPr lang="en-US" sz="32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𝟒𝟑</m:t>
                            </m:r>
                          </m:e>
                        </m:mr>
                        <m:mr>
                          <m:e>
                            <m:r>
                              <a:rPr lang="en-US" sz="32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𝟐𝟏</m:t>
                            </m:r>
                          </m:e>
                        </m:mr>
                      </m:m>
                    </m:oMath>
                  </a14:m>
                  <a:r>
                    <a:rPr lang="en-US" sz="3200" b="1" dirty="0" smtClean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Sc</a:t>
                  </a:r>
                  <a:endParaRPr lang="en-US" sz="32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88448" y="1058209"/>
                  <a:ext cx="1176925" cy="913520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r="-12953" b="-268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1" name="Straight Connector 30"/>
            <p:cNvCxnSpPr/>
            <p:nvPr/>
          </p:nvCxnSpPr>
          <p:spPr>
            <a:xfrm rot="16200000">
              <a:off x="4744520" y="952862"/>
              <a:ext cx="0" cy="1097280"/>
            </a:xfrm>
            <a:prstGeom prst="line">
              <a:avLst/>
            </a:prstGeom>
            <a:ln w="76200">
              <a:solidFill>
                <a:schemeClr val="tx1"/>
              </a:solidFill>
              <a:tailEnd type="stealth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/>
            <p:cNvSpPr txBox="1"/>
            <p:nvPr/>
          </p:nvSpPr>
          <p:spPr>
            <a:xfrm>
              <a:off x="4291452" y="988795"/>
              <a:ext cx="58221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2800" b="1" dirty="0" smtClean="0">
                  <a:latin typeface="Symbol" panose="05050102010706020507" pitchFamily="18" charset="2"/>
                  <a:cs typeface="Arial" panose="020B0604020202020204" pitchFamily="34" charset="0"/>
                </a:rPr>
                <a:t>b</a:t>
              </a:r>
              <a:r>
                <a:rPr lang="en-US" sz="4000" b="1" baseline="30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  <a:endParaRPr lang="en-US" sz="2800" b="1" baseline="30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aphicFrame>
        <p:nvGraphicFramePr>
          <p:cNvPr id="36" name="Table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3812918"/>
              </p:ext>
            </p:extLst>
          </p:nvPr>
        </p:nvGraphicFramePr>
        <p:xfrm>
          <a:off x="3566160" y="2350726"/>
          <a:ext cx="5577840" cy="3566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9640"/>
                <a:gridCol w="1549400"/>
                <a:gridCol w="1549400"/>
                <a:gridCol w="15494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</a:t>
                      </a:r>
                      <a:endParaRPr lang="en-US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median</a:t>
                      </a:r>
                    </a:p>
                    <a:p>
                      <a:pPr algn="ctr"/>
                      <a:r>
                        <a:rPr lang="en-US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acceptable</a:t>
                      </a:r>
                    </a:p>
                    <a:p>
                      <a:pPr algn="ctr"/>
                      <a:r>
                        <a:rPr lang="en-US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n/p ratio</a:t>
                      </a:r>
                      <a:endParaRPr lang="en-US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e/e</a:t>
                      </a:r>
                    </a:p>
                    <a:p>
                      <a:pPr algn="ctr"/>
                      <a:r>
                        <a:rPr lang="en-US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range</a:t>
                      </a:r>
                      <a:endParaRPr lang="en-US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e/o &amp; o/e</a:t>
                      </a:r>
                    </a:p>
                    <a:p>
                      <a:pPr algn="ctr"/>
                      <a:r>
                        <a:rPr lang="en-US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range</a:t>
                      </a:r>
                      <a:endParaRPr lang="en-US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  <a:p>
                      <a:pPr algn="ctr"/>
                      <a:endParaRPr lang="en-US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1.10</a:t>
                      </a:r>
                    </a:p>
                    <a:p>
                      <a:pPr algn="ctr"/>
                      <a:endParaRPr lang="en-US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± 0.10</a:t>
                      </a:r>
                      <a:endParaRPr lang="en-US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± 0.05</a:t>
                      </a:r>
                    </a:p>
                  </a:txBody>
                  <a:tcPr anchor="ctr"/>
                </a:tc>
              </a:tr>
              <a:tr h="640080">
                <a:tc>
                  <a:txBody>
                    <a:bodyPr/>
                    <a:lstStyle/>
                    <a:p>
                      <a:pPr algn="ctr"/>
                      <a:endParaRPr lang="en-US" sz="18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  <a:endParaRPr lang="en-US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1.20</a:t>
                      </a:r>
                      <a:endParaRPr lang="en-US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US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US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  <a:endParaRPr lang="en-US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1.30</a:t>
                      </a:r>
                      <a:endParaRPr lang="en-US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US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US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</a:t>
                      </a:r>
                      <a:endParaRPr lang="en-US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1.50</a:t>
                      </a:r>
                      <a:endParaRPr lang="en-US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US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US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&gt;82</a:t>
                      </a:r>
                      <a:endParaRPr lang="en-US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all</a:t>
                      </a:r>
                      <a:r>
                        <a:rPr lang="en-US" sz="18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are unstable</a:t>
                      </a:r>
                      <a:endParaRPr lang="en-US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3677305" y="3674081"/>
            <a:ext cx="7120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849510" y="3674081"/>
            <a:ext cx="8229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1.15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603597" y="3674081"/>
            <a:ext cx="15086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1.10 – 1.20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9176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3"/>
          <p:cNvSpPr txBox="1"/>
          <p:nvPr/>
        </p:nvSpPr>
        <p:spPr>
          <a:xfrm>
            <a:off x="3613284" y="3543909"/>
            <a:ext cx="6174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Wingdings" panose="05000000000000000000" pitchFamily="2" charset="2"/>
              </a:rPr>
              <a:t>L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" y="55563"/>
            <a:ext cx="8778240" cy="731520"/>
          </a:xfrm>
        </p:spPr>
        <p:txBody>
          <a:bodyPr/>
          <a:lstStyle/>
          <a:p>
            <a:r>
              <a:rPr lang="en-US" sz="4000" b="1" dirty="0" smtClean="0">
                <a:solidFill>
                  <a:srgbClr val="0070C0"/>
                </a:solidFill>
              </a:rPr>
              <a:t>Beta Plus Decay Example</a:t>
            </a:r>
            <a:endParaRPr lang="en-US" sz="4000" b="1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439588" y="1058209"/>
                <a:ext cx="1311578" cy="9135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r>
                            <a:rPr lang="en-US" sz="3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𝟒𝟑</m:t>
                          </m:r>
                        </m:e>
                      </m:mr>
                      <m:mr>
                        <m:e>
                          <m:r>
                            <a:rPr lang="en-US" sz="32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3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𝟐𝟎</m:t>
                          </m:r>
                        </m:e>
                      </m:mr>
                    </m:m>
                  </m:oMath>
                </a14:m>
                <a:r>
                  <a:rPr lang="en-US" sz="32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Ca</a:t>
                </a:r>
                <a:endParaRPr lang="en-US" sz="32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9588" y="1058209"/>
                <a:ext cx="1311578" cy="913520"/>
              </a:xfrm>
              <a:prstGeom prst="rect">
                <a:avLst/>
              </a:prstGeom>
              <a:blipFill rotWithShape="0">
                <a:blip r:embed="rId2"/>
                <a:stretch>
                  <a:fillRect r="-9302" b="-33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" name="TextBox 80"/>
          <p:cNvSpPr txBox="1"/>
          <p:nvPr/>
        </p:nvSpPr>
        <p:spPr>
          <a:xfrm>
            <a:off x="6524124" y="4890275"/>
            <a:ext cx="6174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B050"/>
                </a:solidFill>
                <a:latin typeface="Wingdings" panose="05000000000000000000" pitchFamily="2" charset="2"/>
              </a:rPr>
              <a:t>J</a:t>
            </a:r>
            <a:endParaRPr lang="en-US" sz="40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6524124" y="4197911"/>
            <a:ext cx="6174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>
                <a:solidFill>
                  <a:srgbClr val="D06800"/>
                </a:solidFill>
                <a:latin typeface="Wingdings" panose="05000000000000000000" pitchFamily="2" charset="2"/>
              </a:rPr>
              <a:t>K</a:t>
            </a:r>
            <a:endParaRPr lang="en-US" sz="4000" b="1" dirty="0">
              <a:solidFill>
                <a:srgbClr val="D06800"/>
              </a:solidFill>
              <a:latin typeface="Wingdings" panose="05000000000000000000" pitchFamily="2" charset="2"/>
              <a:cs typeface="Arial" panose="020B0604020202020204" pitchFamily="34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6524124" y="3543909"/>
            <a:ext cx="6174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B050"/>
                </a:solidFill>
                <a:latin typeface="Wingdings" panose="05000000000000000000" pitchFamily="2" charset="2"/>
              </a:rPr>
              <a:t>J</a:t>
            </a:r>
            <a:endParaRPr lang="en-US" sz="40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3613284" y="4890275"/>
            <a:ext cx="6174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B050"/>
                </a:solidFill>
                <a:latin typeface="Wingdings" panose="05000000000000000000" pitchFamily="2" charset="2"/>
              </a:rPr>
              <a:t>J</a:t>
            </a:r>
            <a:endParaRPr lang="en-US" sz="40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5450485" y="2301736"/>
            <a:ext cx="885179" cy="3204092"/>
            <a:chOff x="5450485" y="2301736"/>
            <a:chExt cx="885179" cy="3204092"/>
          </a:xfrm>
        </p:grpSpPr>
        <p:sp>
          <p:nvSpPr>
            <p:cNvPr id="80" name="TextBox 79"/>
            <p:cNvSpPr txBox="1"/>
            <p:nvPr/>
          </p:nvSpPr>
          <p:spPr>
            <a:xfrm>
              <a:off x="5452088" y="4982608"/>
              <a:ext cx="88197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≤ 82</a:t>
              </a: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5541054" y="4290244"/>
              <a:ext cx="70404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e/o</a:t>
              </a:r>
              <a:endPara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5450485" y="3636242"/>
              <a:ext cx="88517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1.15</a:t>
              </a:r>
              <a:endPara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5600366" y="2975759"/>
              <a:ext cx="58541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23</a:t>
              </a:r>
              <a:endPara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5600365" y="2301736"/>
              <a:ext cx="58541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</a:t>
              </a:r>
              <a:endPara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518256" y="2301736"/>
            <a:ext cx="1770036" cy="3204092"/>
            <a:chOff x="518256" y="2301736"/>
            <a:chExt cx="1770036" cy="3204092"/>
          </a:xfrm>
        </p:grpSpPr>
        <p:sp>
          <p:nvSpPr>
            <p:cNvPr id="82" name="TextBox 81"/>
            <p:cNvSpPr txBox="1"/>
            <p:nvPr/>
          </p:nvSpPr>
          <p:spPr>
            <a:xfrm>
              <a:off x="1763789" y="4982608"/>
              <a:ext cx="52450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2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Z:</a:t>
              </a:r>
              <a:endParaRPr lang="en-US" sz="2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518256" y="4290244"/>
              <a:ext cx="177003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2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odd/even</a:t>
              </a:r>
              <a:r>
                <a:rPr lang="en-US" sz="2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  <a:endParaRPr lang="en-US" sz="2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1444791" y="3636242"/>
              <a:ext cx="84350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2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n/p:</a:t>
              </a:r>
              <a:endParaRPr lang="en-US" sz="2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1763789" y="2975759"/>
              <a:ext cx="52450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2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n:</a:t>
              </a:r>
              <a:endParaRPr lang="en-US" sz="2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1763789" y="2301736"/>
              <a:ext cx="52450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2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p:</a:t>
              </a:r>
              <a:endParaRPr lang="en-US" sz="2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462305" y="2301736"/>
            <a:ext cx="894797" cy="3204092"/>
            <a:chOff x="2462305" y="2301736"/>
            <a:chExt cx="894797" cy="3204092"/>
          </a:xfrm>
        </p:grpSpPr>
        <p:sp>
          <p:nvSpPr>
            <p:cNvPr id="83" name="TextBox 82"/>
            <p:cNvSpPr txBox="1"/>
            <p:nvPr/>
          </p:nvSpPr>
          <p:spPr>
            <a:xfrm>
              <a:off x="2462305" y="4982608"/>
              <a:ext cx="89479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≤ 82</a:t>
              </a: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2557684" y="4290244"/>
              <a:ext cx="70404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o/e</a:t>
              </a:r>
              <a:endPara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2467114" y="3636242"/>
              <a:ext cx="88517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1.05</a:t>
              </a:r>
              <a:endPara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2616995" y="2975759"/>
              <a:ext cx="58541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22</a:t>
              </a:r>
              <a:endPara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2616994" y="2301736"/>
              <a:ext cx="58541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21</a:t>
              </a:r>
              <a:endPara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2488448" y="988795"/>
            <a:ext cx="2804712" cy="982934"/>
            <a:chOff x="2488448" y="988795"/>
            <a:chExt cx="2804712" cy="98293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/>
                <p:cNvSpPr txBox="1"/>
                <p:nvPr/>
              </p:nvSpPr>
              <p:spPr>
                <a:xfrm>
                  <a:off x="2488448" y="1058209"/>
                  <a:ext cx="1176925" cy="9135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sz="3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a:rPr lang="en-US" sz="32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𝟒𝟑</m:t>
                            </m:r>
                          </m:e>
                        </m:mr>
                        <m:mr>
                          <m:e>
                            <m:r>
                              <a:rPr lang="en-US" sz="32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𝟐𝟏</m:t>
                            </m:r>
                          </m:e>
                        </m:mr>
                      </m:m>
                    </m:oMath>
                  </a14:m>
                  <a:r>
                    <a:rPr lang="en-US" sz="3200" b="1" dirty="0" smtClean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Sc</a:t>
                  </a:r>
                  <a:endParaRPr lang="en-US" sz="32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88448" y="1058209"/>
                  <a:ext cx="1176925" cy="913520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r="-12953" b="-268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1" name="Straight Connector 30"/>
            <p:cNvCxnSpPr/>
            <p:nvPr/>
          </p:nvCxnSpPr>
          <p:spPr>
            <a:xfrm rot="16200000">
              <a:off x="4744520" y="952862"/>
              <a:ext cx="0" cy="1097280"/>
            </a:xfrm>
            <a:prstGeom prst="line">
              <a:avLst/>
            </a:prstGeom>
            <a:ln w="76200">
              <a:solidFill>
                <a:schemeClr val="tx1"/>
              </a:solidFill>
              <a:tailEnd type="stealth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/>
            <p:cNvSpPr txBox="1"/>
            <p:nvPr/>
          </p:nvSpPr>
          <p:spPr>
            <a:xfrm>
              <a:off x="4291452" y="988795"/>
              <a:ext cx="58221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2800" b="1" dirty="0" smtClean="0">
                  <a:latin typeface="Symbol" panose="05050102010706020507" pitchFamily="18" charset="2"/>
                  <a:cs typeface="Arial" panose="020B0604020202020204" pitchFamily="34" charset="0"/>
                </a:rPr>
                <a:t>b</a:t>
              </a:r>
              <a:r>
                <a:rPr lang="en-US" sz="4000" b="1" baseline="30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  <a:endParaRPr lang="en-US" sz="2800" b="1" baseline="30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457200" y="5791200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Scandium-43 used beta plus decay to address instability caused by low n/p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613285" y="4197911"/>
            <a:ext cx="6174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>
                <a:solidFill>
                  <a:srgbClr val="D06800"/>
                </a:solidFill>
                <a:latin typeface="Wingdings" panose="05000000000000000000" pitchFamily="2" charset="2"/>
              </a:rPr>
              <a:t>K</a:t>
            </a:r>
            <a:endParaRPr lang="en-US" sz="4000" b="1" dirty="0">
              <a:solidFill>
                <a:srgbClr val="D06800"/>
              </a:solidFill>
              <a:latin typeface="Wingdings" panose="05000000000000000000" pitchFamily="2" charset="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852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7" grpId="0"/>
      <p:bldP spid="81" grpId="0"/>
      <p:bldP spid="75" grpId="0"/>
      <p:bldP spid="70" grpId="0"/>
      <p:bldP spid="73" grpId="0"/>
      <p:bldP spid="12" grpId="0"/>
      <p:bldP spid="3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790" y="242316"/>
            <a:ext cx="9185580" cy="6373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86345" y="1064567"/>
            <a:ext cx="5514466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Nuclei that use 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beta plus decay</a:t>
            </a:r>
            <a:r>
              <a:rPr lang="en-US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are usually 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below</a:t>
            </a:r>
            <a:r>
              <a:rPr lang="en-US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band of stability</a:t>
            </a:r>
            <a:endParaRPr lang="en-US" sz="2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Left Arrow 8"/>
          <p:cNvSpPr/>
          <p:nvPr/>
        </p:nvSpPr>
        <p:spPr>
          <a:xfrm rot="13945174" flipH="1" flipV="1">
            <a:off x="5670986" y="3864427"/>
            <a:ext cx="868876" cy="500744"/>
          </a:xfrm>
          <a:prstGeom prst="leftArrow">
            <a:avLst/>
          </a:prstGeom>
          <a:solidFill>
            <a:srgbClr val="FFFF00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716714" y="4114800"/>
            <a:ext cx="931665" cy="1646605"/>
          </a:xfrm>
          <a:prstGeom prst="rect">
            <a:avLst/>
          </a:prstGeom>
          <a:solidFill>
            <a:srgbClr val="FFFF99"/>
          </a:solidFill>
          <a:ln w="19050">
            <a:solidFill>
              <a:schemeClr val="tx1"/>
            </a:solidFill>
          </a:ln>
        </p:spPr>
        <p:txBody>
          <a:bodyPr wrap="none" tIns="91440" bIns="91440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stable</a:t>
            </a:r>
          </a:p>
          <a:p>
            <a:pPr algn="ctr">
              <a:spcBef>
                <a:spcPts val="600"/>
              </a:spcBef>
            </a:pPr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alpha</a:t>
            </a:r>
          </a:p>
          <a:p>
            <a:pPr algn="ctr">
              <a:spcBef>
                <a:spcPts val="600"/>
              </a:spcBef>
            </a:pPr>
            <a:r>
              <a:rPr lang="en-US" sz="20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beta +</a:t>
            </a:r>
          </a:p>
          <a:p>
            <a:pPr algn="ctr">
              <a:spcBef>
                <a:spcPts val="600"/>
              </a:spcBef>
            </a:pPr>
            <a:r>
              <a:rPr lang="en-US" sz="20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beta -</a:t>
            </a:r>
            <a:endParaRPr lang="en-US" sz="20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28301" y="4617412"/>
            <a:ext cx="5029200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Nuclei in this region need to get rid of a proton and/or add a neutron</a:t>
            </a:r>
            <a:endParaRPr lang="en-US" sz="2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28301" y="5581469"/>
            <a:ext cx="5029200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Beta plus decay converts a proton to a neutron, so it is the favored pathway to stability</a:t>
            </a:r>
            <a:endParaRPr lang="en-US" sz="2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8786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7" grpId="0" animBg="1"/>
      <p:bldP spid="8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566475971"/>
              </p:ext>
            </p:extLst>
          </p:nvPr>
        </p:nvGraphicFramePr>
        <p:xfrm>
          <a:off x="182880" y="176349"/>
          <a:ext cx="8778240" cy="6614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8720"/>
                <a:gridCol w="1188720"/>
                <a:gridCol w="2834640"/>
                <a:gridCol w="3566160"/>
              </a:tblGrid>
              <a:tr h="731520">
                <a:tc gridSpan="4"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Radioactive Decay Pathways</a:t>
                      </a:r>
                      <a:endParaRPr lang="en-US" sz="32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name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impact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when used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parent’s location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137160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alpha</a:t>
                      </a:r>
                      <a:endParaRPr lang="en-US" sz="20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lose </a:t>
                      </a:r>
                    </a:p>
                    <a:p>
                      <a:pPr algn="ctr"/>
                      <a:r>
                        <a:rPr lang="en-US" sz="2000" b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2p</a:t>
                      </a:r>
                      <a:r>
                        <a:rPr lang="en-US" sz="2000" b="1" baseline="0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&amp; 2n</a:t>
                      </a:r>
                      <a:endParaRPr lang="en-US" sz="20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 is too high</a:t>
                      </a:r>
                      <a:endParaRPr lang="en-US" sz="20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right of</a:t>
                      </a:r>
                    </a:p>
                    <a:p>
                      <a:pPr algn="ctr"/>
                      <a:r>
                        <a:rPr lang="en-US" sz="2000" b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band</a:t>
                      </a:r>
                      <a:r>
                        <a:rPr lang="en-US" sz="2000" b="1" baseline="0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of stability</a:t>
                      </a:r>
                      <a:endParaRPr lang="en-US" sz="20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37160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beta</a:t>
                      </a:r>
                      <a:endParaRPr lang="en-US" sz="2000" b="1" baseline="0" dirty="0" smtClean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2000" b="1" baseline="0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minus</a:t>
                      </a:r>
                      <a:endParaRPr lang="en-US" sz="20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7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change</a:t>
                      </a:r>
                      <a:r>
                        <a:rPr lang="en-US" sz="2000" b="1" baseline="0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2000" b="1" baseline="0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 into p</a:t>
                      </a:r>
                      <a:endParaRPr lang="en-US" sz="20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7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n/p is</a:t>
                      </a:r>
                      <a:r>
                        <a:rPr lang="en-US" sz="2000" b="1" baseline="0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too high</a:t>
                      </a:r>
                      <a:endParaRPr lang="en-US" sz="20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7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above</a:t>
                      </a:r>
                    </a:p>
                    <a:p>
                      <a:pPr algn="ctr"/>
                      <a:r>
                        <a:rPr lang="en-US" sz="2000" b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band of stability</a:t>
                      </a:r>
                      <a:endParaRPr lang="en-US" sz="20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7FF"/>
                    </a:solidFill>
                  </a:tcPr>
                </a:tc>
              </a:tr>
              <a:tr h="137160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beta </a:t>
                      </a:r>
                    </a:p>
                    <a:p>
                      <a:pPr algn="ctr"/>
                      <a:r>
                        <a:rPr lang="en-US" sz="2000" b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plus</a:t>
                      </a:r>
                      <a:endParaRPr lang="en-US" sz="20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change </a:t>
                      </a:r>
                    </a:p>
                    <a:p>
                      <a:pPr algn="ctr"/>
                      <a:r>
                        <a:rPr lang="en-US" sz="2000" b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 into n</a:t>
                      </a:r>
                      <a:endParaRPr lang="en-US" sz="20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n/p is too low</a:t>
                      </a:r>
                      <a:endParaRPr lang="en-US" sz="20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37160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gamma</a:t>
                      </a:r>
                      <a:endParaRPr lang="en-US" sz="20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7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lose</a:t>
                      </a:r>
                    </a:p>
                    <a:p>
                      <a:pPr algn="ctr"/>
                      <a:r>
                        <a:rPr lang="en-US" sz="2000" b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energy</a:t>
                      </a:r>
                      <a:endParaRPr lang="en-US" sz="20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7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7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7FF"/>
                    </a:solidFill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8220269" y="18662"/>
            <a:ext cx="914400" cy="738664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0000"/>
                </a:solidFill>
              </a:rPr>
              <a:t>Write this in your notes</a:t>
            </a:r>
            <a:endParaRPr lang="en-US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9298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3019426" y="1905000"/>
            <a:ext cx="2714625" cy="3895725"/>
          </a:xfrm>
          <a:custGeom>
            <a:avLst/>
            <a:gdLst>
              <a:gd name="connsiteX0" fmla="*/ 0 w 2714625"/>
              <a:gd name="connsiteY0" fmla="*/ 3895725 h 3895725"/>
              <a:gd name="connsiteX1" fmla="*/ 323850 w 2714625"/>
              <a:gd name="connsiteY1" fmla="*/ 3590925 h 3895725"/>
              <a:gd name="connsiteX2" fmla="*/ 752475 w 2714625"/>
              <a:gd name="connsiteY2" fmla="*/ 3105150 h 3895725"/>
              <a:gd name="connsiteX3" fmla="*/ 1162050 w 2714625"/>
              <a:gd name="connsiteY3" fmla="*/ 2581275 h 3895725"/>
              <a:gd name="connsiteX4" fmla="*/ 1695450 w 2714625"/>
              <a:gd name="connsiteY4" fmla="*/ 1809750 h 3895725"/>
              <a:gd name="connsiteX5" fmla="*/ 2162175 w 2714625"/>
              <a:gd name="connsiteY5" fmla="*/ 1038225 h 3895725"/>
              <a:gd name="connsiteX6" fmla="*/ 2514600 w 2714625"/>
              <a:gd name="connsiteY6" fmla="*/ 390525 h 3895725"/>
              <a:gd name="connsiteX7" fmla="*/ 2714625 w 2714625"/>
              <a:gd name="connsiteY7" fmla="*/ 0 h 3895725"/>
              <a:gd name="connsiteX8" fmla="*/ 2695575 w 2714625"/>
              <a:gd name="connsiteY8" fmla="*/ 3895725 h 3895725"/>
              <a:gd name="connsiteX9" fmla="*/ 0 w 2714625"/>
              <a:gd name="connsiteY9" fmla="*/ 3895725 h 3895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714625" h="3895725">
                <a:moveTo>
                  <a:pt x="0" y="3895725"/>
                </a:moveTo>
                <a:lnTo>
                  <a:pt x="323850" y="3590925"/>
                </a:lnTo>
                <a:lnTo>
                  <a:pt x="752475" y="3105150"/>
                </a:lnTo>
                <a:lnTo>
                  <a:pt x="1162050" y="2581275"/>
                </a:lnTo>
                <a:lnTo>
                  <a:pt x="1695450" y="1809750"/>
                </a:lnTo>
                <a:lnTo>
                  <a:pt x="2162175" y="1038225"/>
                </a:lnTo>
                <a:lnTo>
                  <a:pt x="2514600" y="390525"/>
                </a:lnTo>
                <a:lnTo>
                  <a:pt x="2714625" y="0"/>
                </a:lnTo>
                <a:lnTo>
                  <a:pt x="2695575" y="3895725"/>
                </a:lnTo>
                <a:lnTo>
                  <a:pt x="0" y="3895725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751288" y="1514475"/>
            <a:ext cx="1200150" cy="428625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3028951" y="1514475"/>
            <a:ext cx="2733675" cy="4286250"/>
          </a:xfrm>
          <a:custGeom>
            <a:avLst/>
            <a:gdLst>
              <a:gd name="connsiteX0" fmla="*/ 0 w 2733675"/>
              <a:gd name="connsiteY0" fmla="*/ 4286250 h 4286250"/>
              <a:gd name="connsiteX1" fmla="*/ 561975 w 2733675"/>
              <a:gd name="connsiteY1" fmla="*/ 3752850 h 4286250"/>
              <a:gd name="connsiteX2" fmla="*/ 1190625 w 2733675"/>
              <a:gd name="connsiteY2" fmla="*/ 2962275 h 4286250"/>
              <a:gd name="connsiteX3" fmla="*/ 1885950 w 2733675"/>
              <a:gd name="connsiteY3" fmla="*/ 1952625 h 4286250"/>
              <a:gd name="connsiteX4" fmla="*/ 2466975 w 2733675"/>
              <a:gd name="connsiteY4" fmla="*/ 923925 h 4286250"/>
              <a:gd name="connsiteX5" fmla="*/ 2724150 w 2733675"/>
              <a:gd name="connsiteY5" fmla="*/ 428625 h 4286250"/>
              <a:gd name="connsiteX6" fmla="*/ 2733675 w 2733675"/>
              <a:gd name="connsiteY6" fmla="*/ 0 h 4286250"/>
              <a:gd name="connsiteX7" fmla="*/ 19050 w 2733675"/>
              <a:gd name="connsiteY7" fmla="*/ 0 h 4286250"/>
              <a:gd name="connsiteX8" fmla="*/ 0 w 2733675"/>
              <a:gd name="connsiteY8" fmla="*/ 4286250 h 4286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33675" h="4286250">
                <a:moveTo>
                  <a:pt x="0" y="4286250"/>
                </a:moveTo>
                <a:lnTo>
                  <a:pt x="561975" y="3752850"/>
                </a:lnTo>
                <a:lnTo>
                  <a:pt x="1190625" y="2962275"/>
                </a:lnTo>
                <a:lnTo>
                  <a:pt x="1885950" y="1952625"/>
                </a:lnTo>
                <a:lnTo>
                  <a:pt x="2466975" y="923925"/>
                </a:lnTo>
                <a:lnTo>
                  <a:pt x="2724150" y="428625"/>
                </a:lnTo>
                <a:lnTo>
                  <a:pt x="2733675" y="0"/>
                </a:lnTo>
                <a:lnTo>
                  <a:pt x="19050" y="0"/>
                </a:lnTo>
                <a:lnTo>
                  <a:pt x="0" y="4286250"/>
                </a:lnTo>
                <a:close/>
              </a:path>
            </a:pathLst>
          </a:cu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26" y="1262955"/>
            <a:ext cx="5619749" cy="5779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>
                <a:solidFill>
                  <a:srgbClr val="0070C0"/>
                </a:solidFill>
              </a:rPr>
              <a:t>Predicted Decay Trends on Graph</a:t>
            </a:r>
            <a:endParaRPr lang="en-US" sz="4000" b="1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93110" y="3187700"/>
            <a:ext cx="1113445" cy="95410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none" lIns="45720" rIns="45720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662500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a</a:t>
            </a:r>
            <a:endParaRPr lang="en-US" sz="2800" b="1" dirty="0">
              <a:solidFill>
                <a:srgbClr val="6625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b="1" dirty="0" smtClean="0">
                <a:solidFill>
                  <a:srgbClr val="6625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decay</a:t>
            </a:r>
            <a:endParaRPr lang="en-US" sz="2000" b="1" dirty="0">
              <a:solidFill>
                <a:srgbClr val="6625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86446" y="4737100"/>
            <a:ext cx="1205778" cy="95410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Symbol" panose="05050102010706020507" pitchFamily="18" charset="2"/>
                <a:cs typeface="Arial" panose="020B0604020202020204" pitchFamily="34" charset="0"/>
              </a:rPr>
              <a:t>b</a:t>
            </a:r>
            <a:r>
              <a:rPr lang="en-US" sz="3600" b="1" baseline="300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  <a:p>
            <a:pPr algn="ctr"/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decay</a:t>
            </a:r>
            <a:endParaRPr lang="en-US" sz="20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98323" y="2540872"/>
            <a:ext cx="1205778" cy="95410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70C0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b</a:t>
            </a:r>
            <a:r>
              <a:rPr lang="en-US" sz="3600" b="1" baseline="30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  <a:p>
            <a:pPr algn="ctr"/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decay</a:t>
            </a:r>
            <a:endParaRPr lang="en-US" sz="2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1045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507668702"/>
              </p:ext>
            </p:extLst>
          </p:nvPr>
        </p:nvGraphicFramePr>
        <p:xfrm>
          <a:off x="182880" y="176349"/>
          <a:ext cx="8778240" cy="6614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8720"/>
                <a:gridCol w="1188720"/>
                <a:gridCol w="2834640"/>
                <a:gridCol w="3566160"/>
              </a:tblGrid>
              <a:tr h="731520">
                <a:tc gridSpan="4"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Radioactive Decay Pathways</a:t>
                      </a:r>
                      <a:endParaRPr lang="en-US" sz="32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name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impact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when used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parent’s location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137160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alpha</a:t>
                      </a:r>
                      <a:endParaRPr lang="en-US" sz="20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lose </a:t>
                      </a:r>
                    </a:p>
                    <a:p>
                      <a:pPr algn="ctr"/>
                      <a:r>
                        <a:rPr lang="en-US" sz="2000" b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2p</a:t>
                      </a:r>
                      <a:r>
                        <a:rPr lang="en-US" sz="2000" b="1" baseline="0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&amp; 2n</a:t>
                      </a:r>
                      <a:endParaRPr lang="en-US" sz="20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 is too high</a:t>
                      </a:r>
                      <a:endParaRPr lang="en-US" sz="20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right of</a:t>
                      </a:r>
                    </a:p>
                    <a:p>
                      <a:pPr algn="ctr"/>
                      <a:r>
                        <a:rPr lang="en-US" sz="2000" b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band</a:t>
                      </a:r>
                      <a:r>
                        <a:rPr lang="en-US" sz="2000" b="1" baseline="0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of stability</a:t>
                      </a:r>
                      <a:endParaRPr lang="en-US" sz="20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37160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beta</a:t>
                      </a:r>
                      <a:endParaRPr lang="en-US" sz="2000" b="1" baseline="0" dirty="0" smtClean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2000" b="1" baseline="0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minus</a:t>
                      </a:r>
                      <a:endParaRPr lang="en-US" sz="20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7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change</a:t>
                      </a:r>
                      <a:r>
                        <a:rPr lang="en-US" sz="2000" b="1" baseline="0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2000" b="1" baseline="0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 into p</a:t>
                      </a:r>
                      <a:endParaRPr lang="en-US" sz="20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7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n/p is</a:t>
                      </a:r>
                      <a:r>
                        <a:rPr lang="en-US" sz="2000" b="1" baseline="0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too high</a:t>
                      </a:r>
                      <a:endParaRPr lang="en-US" sz="20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7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above</a:t>
                      </a:r>
                    </a:p>
                    <a:p>
                      <a:pPr algn="ctr"/>
                      <a:r>
                        <a:rPr lang="en-US" sz="2000" b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band of stability</a:t>
                      </a:r>
                      <a:endParaRPr lang="en-US" sz="20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7FF"/>
                    </a:solidFill>
                  </a:tcPr>
                </a:tc>
              </a:tr>
              <a:tr h="137160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beta </a:t>
                      </a:r>
                    </a:p>
                    <a:p>
                      <a:pPr algn="ctr"/>
                      <a:r>
                        <a:rPr lang="en-US" sz="2000" b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plus</a:t>
                      </a:r>
                      <a:endParaRPr lang="en-US" sz="20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change </a:t>
                      </a:r>
                    </a:p>
                    <a:p>
                      <a:pPr algn="ctr"/>
                      <a:r>
                        <a:rPr lang="en-US" sz="2000" b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 into n</a:t>
                      </a:r>
                      <a:endParaRPr lang="en-US" sz="20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n/p is too low</a:t>
                      </a:r>
                      <a:endParaRPr lang="en-US" sz="20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below</a:t>
                      </a:r>
                    </a:p>
                    <a:p>
                      <a:pPr algn="ctr"/>
                      <a:r>
                        <a:rPr lang="en-US" sz="2000" b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band of stability</a:t>
                      </a:r>
                      <a:endParaRPr lang="en-US" sz="20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37160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gamma</a:t>
                      </a:r>
                      <a:endParaRPr lang="en-US" sz="20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7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lose</a:t>
                      </a:r>
                    </a:p>
                    <a:p>
                      <a:pPr algn="ctr"/>
                      <a:r>
                        <a:rPr lang="en-US" sz="2000" b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energy</a:t>
                      </a:r>
                      <a:endParaRPr lang="en-US" sz="20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7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7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7FF"/>
                    </a:solidFill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8220269" y="18662"/>
            <a:ext cx="914400" cy="738664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0000"/>
                </a:solidFill>
              </a:rPr>
              <a:t>Write this in your notes</a:t>
            </a:r>
            <a:endParaRPr lang="en-US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977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657600" cy="2743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028700"/>
            <a:ext cx="3657600" cy="2743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sz="4000" b="1" dirty="0" smtClean="0">
                <a:solidFill>
                  <a:srgbClr val="0070C0"/>
                </a:solidFill>
              </a:rPr>
              <a:t>Last Class</a:t>
            </a:r>
            <a:endParaRPr lang="en-US" sz="4000" b="1" dirty="0">
              <a:solidFill>
                <a:srgbClr val="0070C0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057400"/>
            <a:ext cx="3657600" cy="2743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086100"/>
            <a:ext cx="3657600" cy="2743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114800"/>
            <a:ext cx="3657600" cy="2743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1929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Gamma Decay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Gamma decay involves the loss of energy without changes to protons &amp; neutron number</a:t>
            </a:r>
          </a:p>
          <a:p>
            <a:r>
              <a:rPr lang="en-US" dirty="0" smtClean="0"/>
              <a:t>As a result, we cannot determine the which nuclides will undergo gamma decay from the band of stability graph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2739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/>
          </p:nvPr>
        </p:nvGraphicFramePr>
        <p:xfrm>
          <a:off x="182880" y="176349"/>
          <a:ext cx="8778240" cy="6614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8720"/>
                <a:gridCol w="1188720"/>
                <a:gridCol w="2834640"/>
                <a:gridCol w="3566160"/>
              </a:tblGrid>
              <a:tr h="731520">
                <a:tc gridSpan="4"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Radioactive Decay Pathways</a:t>
                      </a:r>
                      <a:endParaRPr lang="en-US" sz="32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name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impact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when used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parent’s location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137160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alpha</a:t>
                      </a:r>
                      <a:endParaRPr lang="en-US" sz="20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lose </a:t>
                      </a:r>
                    </a:p>
                    <a:p>
                      <a:pPr algn="ctr"/>
                      <a:r>
                        <a:rPr lang="en-US" sz="2000" b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2p</a:t>
                      </a:r>
                      <a:r>
                        <a:rPr lang="en-US" sz="2000" b="1" baseline="0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&amp; 2n</a:t>
                      </a:r>
                      <a:endParaRPr lang="en-US" sz="20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 is too high</a:t>
                      </a:r>
                      <a:endParaRPr lang="en-US" sz="20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right of</a:t>
                      </a:r>
                    </a:p>
                    <a:p>
                      <a:pPr algn="ctr"/>
                      <a:r>
                        <a:rPr lang="en-US" sz="2000" b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band</a:t>
                      </a:r>
                      <a:r>
                        <a:rPr lang="en-US" sz="2000" b="1" baseline="0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of stability</a:t>
                      </a:r>
                      <a:endParaRPr lang="en-US" sz="20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37160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beta</a:t>
                      </a:r>
                      <a:endParaRPr lang="en-US" sz="2000" b="1" baseline="0" dirty="0" smtClean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2000" b="1" baseline="0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minus</a:t>
                      </a:r>
                      <a:endParaRPr lang="en-US" sz="20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7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change</a:t>
                      </a:r>
                      <a:r>
                        <a:rPr lang="en-US" sz="2000" b="1" baseline="0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2000" b="1" baseline="0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 into p</a:t>
                      </a:r>
                      <a:endParaRPr lang="en-US" sz="20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7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n/p is</a:t>
                      </a:r>
                      <a:r>
                        <a:rPr lang="en-US" sz="2000" b="1" baseline="0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too high</a:t>
                      </a:r>
                      <a:endParaRPr lang="en-US" sz="20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7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above</a:t>
                      </a:r>
                    </a:p>
                    <a:p>
                      <a:pPr algn="ctr"/>
                      <a:r>
                        <a:rPr lang="en-US" sz="2000" b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band of stability</a:t>
                      </a:r>
                      <a:endParaRPr lang="en-US" sz="20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7FF"/>
                    </a:solidFill>
                  </a:tcPr>
                </a:tc>
              </a:tr>
              <a:tr h="137160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beta </a:t>
                      </a:r>
                    </a:p>
                    <a:p>
                      <a:pPr algn="ctr"/>
                      <a:r>
                        <a:rPr lang="en-US" sz="2000" b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plus</a:t>
                      </a:r>
                      <a:endParaRPr lang="en-US" sz="20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change </a:t>
                      </a:r>
                    </a:p>
                    <a:p>
                      <a:pPr algn="ctr"/>
                      <a:r>
                        <a:rPr lang="en-US" sz="2000" b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 into n</a:t>
                      </a:r>
                      <a:endParaRPr lang="en-US" sz="20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n/p is too low</a:t>
                      </a:r>
                      <a:endParaRPr lang="en-US" sz="20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below</a:t>
                      </a:r>
                    </a:p>
                    <a:p>
                      <a:pPr algn="ctr"/>
                      <a:r>
                        <a:rPr lang="en-US" sz="2000" b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band of stability</a:t>
                      </a:r>
                      <a:endParaRPr lang="en-US" sz="20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37160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gamma</a:t>
                      </a:r>
                      <a:endParaRPr lang="en-US" sz="20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7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lose</a:t>
                      </a:r>
                    </a:p>
                    <a:p>
                      <a:pPr algn="ctr"/>
                      <a:r>
                        <a:rPr lang="en-US" sz="2000" b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energy</a:t>
                      </a:r>
                      <a:endParaRPr lang="en-US" sz="20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7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energy is too high</a:t>
                      </a:r>
                      <a:endParaRPr lang="en-US" sz="20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7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cannot be determined</a:t>
                      </a:r>
                      <a:endParaRPr lang="en-US" sz="20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7FF"/>
                    </a:solidFill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8220269" y="18662"/>
            <a:ext cx="914400" cy="738664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0000"/>
                </a:solidFill>
              </a:rPr>
              <a:t>Write this in your notes</a:t>
            </a:r>
            <a:endParaRPr lang="en-US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914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3019426" y="1905000"/>
            <a:ext cx="2714625" cy="3895725"/>
          </a:xfrm>
          <a:custGeom>
            <a:avLst/>
            <a:gdLst>
              <a:gd name="connsiteX0" fmla="*/ 0 w 2714625"/>
              <a:gd name="connsiteY0" fmla="*/ 3895725 h 3895725"/>
              <a:gd name="connsiteX1" fmla="*/ 323850 w 2714625"/>
              <a:gd name="connsiteY1" fmla="*/ 3590925 h 3895725"/>
              <a:gd name="connsiteX2" fmla="*/ 752475 w 2714625"/>
              <a:gd name="connsiteY2" fmla="*/ 3105150 h 3895725"/>
              <a:gd name="connsiteX3" fmla="*/ 1162050 w 2714625"/>
              <a:gd name="connsiteY3" fmla="*/ 2581275 h 3895725"/>
              <a:gd name="connsiteX4" fmla="*/ 1695450 w 2714625"/>
              <a:gd name="connsiteY4" fmla="*/ 1809750 h 3895725"/>
              <a:gd name="connsiteX5" fmla="*/ 2162175 w 2714625"/>
              <a:gd name="connsiteY5" fmla="*/ 1038225 h 3895725"/>
              <a:gd name="connsiteX6" fmla="*/ 2514600 w 2714625"/>
              <a:gd name="connsiteY6" fmla="*/ 390525 h 3895725"/>
              <a:gd name="connsiteX7" fmla="*/ 2714625 w 2714625"/>
              <a:gd name="connsiteY7" fmla="*/ 0 h 3895725"/>
              <a:gd name="connsiteX8" fmla="*/ 2695575 w 2714625"/>
              <a:gd name="connsiteY8" fmla="*/ 3895725 h 3895725"/>
              <a:gd name="connsiteX9" fmla="*/ 0 w 2714625"/>
              <a:gd name="connsiteY9" fmla="*/ 3895725 h 3895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714625" h="3895725">
                <a:moveTo>
                  <a:pt x="0" y="3895725"/>
                </a:moveTo>
                <a:lnTo>
                  <a:pt x="323850" y="3590925"/>
                </a:lnTo>
                <a:lnTo>
                  <a:pt x="752475" y="3105150"/>
                </a:lnTo>
                <a:lnTo>
                  <a:pt x="1162050" y="2581275"/>
                </a:lnTo>
                <a:lnTo>
                  <a:pt x="1695450" y="1809750"/>
                </a:lnTo>
                <a:lnTo>
                  <a:pt x="2162175" y="1038225"/>
                </a:lnTo>
                <a:lnTo>
                  <a:pt x="2514600" y="390525"/>
                </a:lnTo>
                <a:lnTo>
                  <a:pt x="2714625" y="0"/>
                </a:lnTo>
                <a:lnTo>
                  <a:pt x="2695575" y="3895725"/>
                </a:lnTo>
                <a:lnTo>
                  <a:pt x="0" y="3895725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751288" y="1514475"/>
            <a:ext cx="1200150" cy="428625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3028951" y="1514475"/>
            <a:ext cx="2733675" cy="4286250"/>
          </a:xfrm>
          <a:custGeom>
            <a:avLst/>
            <a:gdLst>
              <a:gd name="connsiteX0" fmla="*/ 0 w 2733675"/>
              <a:gd name="connsiteY0" fmla="*/ 4286250 h 4286250"/>
              <a:gd name="connsiteX1" fmla="*/ 561975 w 2733675"/>
              <a:gd name="connsiteY1" fmla="*/ 3752850 h 4286250"/>
              <a:gd name="connsiteX2" fmla="*/ 1190625 w 2733675"/>
              <a:gd name="connsiteY2" fmla="*/ 2962275 h 4286250"/>
              <a:gd name="connsiteX3" fmla="*/ 1885950 w 2733675"/>
              <a:gd name="connsiteY3" fmla="*/ 1952625 h 4286250"/>
              <a:gd name="connsiteX4" fmla="*/ 2466975 w 2733675"/>
              <a:gd name="connsiteY4" fmla="*/ 923925 h 4286250"/>
              <a:gd name="connsiteX5" fmla="*/ 2724150 w 2733675"/>
              <a:gd name="connsiteY5" fmla="*/ 428625 h 4286250"/>
              <a:gd name="connsiteX6" fmla="*/ 2733675 w 2733675"/>
              <a:gd name="connsiteY6" fmla="*/ 0 h 4286250"/>
              <a:gd name="connsiteX7" fmla="*/ 19050 w 2733675"/>
              <a:gd name="connsiteY7" fmla="*/ 0 h 4286250"/>
              <a:gd name="connsiteX8" fmla="*/ 0 w 2733675"/>
              <a:gd name="connsiteY8" fmla="*/ 4286250 h 4286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33675" h="4286250">
                <a:moveTo>
                  <a:pt x="0" y="4286250"/>
                </a:moveTo>
                <a:lnTo>
                  <a:pt x="561975" y="3752850"/>
                </a:lnTo>
                <a:lnTo>
                  <a:pt x="1190625" y="2962275"/>
                </a:lnTo>
                <a:lnTo>
                  <a:pt x="1885950" y="1952625"/>
                </a:lnTo>
                <a:lnTo>
                  <a:pt x="2466975" y="923925"/>
                </a:lnTo>
                <a:lnTo>
                  <a:pt x="2724150" y="428625"/>
                </a:lnTo>
                <a:lnTo>
                  <a:pt x="2733675" y="0"/>
                </a:lnTo>
                <a:lnTo>
                  <a:pt x="19050" y="0"/>
                </a:lnTo>
                <a:lnTo>
                  <a:pt x="0" y="4286250"/>
                </a:lnTo>
                <a:close/>
              </a:path>
            </a:pathLst>
          </a:cu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26" y="1262955"/>
            <a:ext cx="5619749" cy="5779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>
                <a:solidFill>
                  <a:srgbClr val="0070C0"/>
                </a:solidFill>
              </a:rPr>
              <a:t>Predicted Decay Trends on Graph</a:t>
            </a:r>
            <a:endParaRPr lang="en-US" sz="4000" b="1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93110" y="3187700"/>
            <a:ext cx="1113445" cy="95410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none" lIns="45720" rIns="45720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662500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a</a:t>
            </a:r>
            <a:endParaRPr lang="en-US" sz="2800" b="1" dirty="0">
              <a:solidFill>
                <a:srgbClr val="6625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b="1" dirty="0" smtClean="0">
                <a:solidFill>
                  <a:srgbClr val="6625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decay</a:t>
            </a:r>
            <a:endParaRPr lang="en-US" sz="2000" b="1" dirty="0">
              <a:solidFill>
                <a:srgbClr val="6625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86446" y="4737100"/>
            <a:ext cx="1205778" cy="95410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Symbol" panose="05050102010706020507" pitchFamily="18" charset="2"/>
                <a:cs typeface="Arial" panose="020B0604020202020204" pitchFamily="34" charset="0"/>
              </a:rPr>
              <a:t>b</a:t>
            </a:r>
            <a:r>
              <a:rPr lang="en-US" sz="3600" b="1" baseline="300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  <a:p>
            <a:pPr algn="ctr"/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decay</a:t>
            </a:r>
            <a:endParaRPr lang="en-US" sz="20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955280" y="3167390"/>
            <a:ext cx="1188720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0000"/>
                </a:solidFill>
              </a:rPr>
              <a:t>Write this in your notes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98323" y="2540872"/>
            <a:ext cx="1205778" cy="95410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70C0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b</a:t>
            </a:r>
            <a:r>
              <a:rPr lang="en-US" sz="3600" b="1" baseline="30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  <a:p>
            <a:pPr algn="ctr"/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decay</a:t>
            </a:r>
            <a:endParaRPr lang="en-US" sz="2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5164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2880" y="1231641"/>
            <a:ext cx="8778240" cy="1380930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square" rtlCol="0" anchor="b" anchorCtr="0">
            <a:noAutofit/>
          </a:bodyPr>
          <a:lstStyle/>
          <a:p>
            <a:pPr algn="r"/>
            <a:r>
              <a:rPr lang="en-US" sz="1400" i="1" dirty="0" smtClean="0">
                <a:solidFill>
                  <a:srgbClr val="FF0000"/>
                </a:solidFill>
              </a:rPr>
              <a:t>Write this in your notes</a:t>
            </a:r>
            <a:endParaRPr lang="en-US" sz="1400" i="1" dirty="0">
              <a:solidFill>
                <a:srgbClr val="FF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Important Note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480" y="1297460"/>
            <a:ext cx="8321040" cy="5128054"/>
          </a:xfrm>
        </p:spPr>
        <p:txBody>
          <a:bodyPr>
            <a:normAutofit/>
          </a:bodyPr>
          <a:lstStyle/>
          <a:p>
            <a:r>
              <a:rPr lang="en-US" sz="3000" b="1" dirty="0" smtClean="0">
                <a:solidFill>
                  <a:srgbClr val="FF0000"/>
                </a:solidFill>
              </a:rPr>
              <a:t>Sometimes a nuclei needs to go through multiple decay reactions before it is stable.</a:t>
            </a:r>
            <a:endParaRPr lang="en-US" sz="3000" b="1" dirty="0">
              <a:solidFill>
                <a:srgbClr val="FF00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58820"/>
            <a:ext cx="9144000" cy="372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73455" y="4931685"/>
            <a:ext cx="3817620" cy="1015663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Unless I say otherwise, we will just determine the first decay expected from a nuclei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3713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build="p"/>
      <p:bldP spid="6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Nuclear Stability Problem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Manganese-58</a:t>
            </a:r>
            <a:r>
              <a:rPr lang="en-US" dirty="0" smtClean="0"/>
              <a:t> is radioactive.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 smtClean="0"/>
              <a:t>Analyze all three nuclear stability factors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 smtClean="0"/>
              <a:t>Determine which factor(s) need to be altered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 smtClean="0"/>
              <a:t>Predict the decay pathway &amp; product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 smtClean="0"/>
              <a:t>Reanalyze the three nuclear stability factors to determine if they are now acceptable.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3413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" y="55563"/>
            <a:ext cx="8778240" cy="731520"/>
          </a:xfrm>
        </p:spPr>
        <p:txBody>
          <a:bodyPr/>
          <a:lstStyle/>
          <a:p>
            <a:r>
              <a:rPr lang="en-US" sz="4000" b="1" dirty="0" smtClean="0">
                <a:solidFill>
                  <a:srgbClr val="0070C0"/>
                </a:solidFill>
              </a:rPr>
              <a:t>Nuclear Stability Problem 1</a:t>
            </a:r>
            <a:endParaRPr lang="en-US" sz="4000" b="1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439588" y="1058209"/>
                <a:ext cx="1152880" cy="9235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r>
                            <a:rPr lang="en-US" sz="32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𝟓𝟖</m:t>
                          </m:r>
                        </m:e>
                      </m:mr>
                      <m:mr>
                        <m:e>
                          <m:r>
                            <a:rPr lang="en-US" sz="32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𝟐𝟔</m:t>
                          </m:r>
                        </m:e>
                      </m:mr>
                    </m:m>
                  </m:oMath>
                </a14:m>
                <a:r>
                  <a:rPr lang="en-US" sz="32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Fe</a:t>
                </a:r>
                <a:endParaRPr lang="en-US" sz="32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9588" y="1058209"/>
                <a:ext cx="1152880" cy="923523"/>
              </a:xfrm>
              <a:prstGeom prst="rect">
                <a:avLst/>
              </a:prstGeom>
              <a:blipFill rotWithShape="1">
                <a:blip r:embed="rId2"/>
                <a:stretch>
                  <a:fillRect r="-13228" b="-19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" name="TextBox 80"/>
          <p:cNvSpPr txBox="1"/>
          <p:nvPr/>
        </p:nvSpPr>
        <p:spPr>
          <a:xfrm>
            <a:off x="6524124" y="4890275"/>
            <a:ext cx="6174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B050"/>
                </a:solidFill>
                <a:latin typeface="Wingdings" panose="05000000000000000000" pitchFamily="2" charset="2"/>
              </a:rPr>
              <a:t>J</a:t>
            </a:r>
            <a:endParaRPr lang="en-US" sz="40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6524124" y="4197911"/>
            <a:ext cx="6174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B050"/>
                </a:solidFill>
                <a:latin typeface="Wingdings" panose="05000000000000000000" pitchFamily="2" charset="2"/>
              </a:rPr>
              <a:t>J</a:t>
            </a:r>
            <a:endParaRPr lang="en-US" sz="40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6524124" y="3543909"/>
            <a:ext cx="6174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B050"/>
                </a:solidFill>
                <a:latin typeface="Wingdings" panose="05000000000000000000" pitchFamily="2" charset="2"/>
              </a:rPr>
              <a:t>J</a:t>
            </a:r>
            <a:endParaRPr lang="en-US" sz="40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3613285" y="4197911"/>
            <a:ext cx="6174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Wingdings" panose="05000000000000000000" pitchFamily="2" charset="2"/>
              </a:rPr>
              <a:t>L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613284" y="3543909"/>
            <a:ext cx="6174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Wingdings" panose="05000000000000000000" pitchFamily="2" charset="2"/>
              </a:rPr>
              <a:t>L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3613284" y="4890275"/>
            <a:ext cx="6174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B050"/>
                </a:solidFill>
                <a:latin typeface="Wingdings" panose="05000000000000000000" pitchFamily="2" charset="2"/>
              </a:rPr>
              <a:t>J</a:t>
            </a:r>
            <a:endParaRPr lang="en-US" sz="40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5450485" y="2301736"/>
            <a:ext cx="885179" cy="3204092"/>
            <a:chOff x="5450485" y="2301736"/>
            <a:chExt cx="885179" cy="3204092"/>
          </a:xfrm>
        </p:grpSpPr>
        <p:sp>
          <p:nvSpPr>
            <p:cNvPr id="80" name="TextBox 79"/>
            <p:cNvSpPr txBox="1"/>
            <p:nvPr/>
          </p:nvSpPr>
          <p:spPr>
            <a:xfrm>
              <a:off x="5452088" y="4982608"/>
              <a:ext cx="88197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≤ 82</a:t>
              </a: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5541055" y="4290244"/>
              <a:ext cx="70403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e/e</a:t>
              </a:r>
              <a:endPara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5450485" y="3636242"/>
              <a:ext cx="88517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1.23</a:t>
              </a:r>
              <a:endPara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5600366" y="2975759"/>
              <a:ext cx="58541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32</a:t>
              </a:r>
              <a:endPara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5600365" y="2301736"/>
              <a:ext cx="58541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26</a:t>
              </a:r>
              <a:endPara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518256" y="2301736"/>
            <a:ext cx="1770036" cy="3204092"/>
            <a:chOff x="518256" y="2301736"/>
            <a:chExt cx="1770036" cy="3204092"/>
          </a:xfrm>
        </p:grpSpPr>
        <p:sp>
          <p:nvSpPr>
            <p:cNvPr id="82" name="TextBox 81"/>
            <p:cNvSpPr txBox="1"/>
            <p:nvPr/>
          </p:nvSpPr>
          <p:spPr>
            <a:xfrm>
              <a:off x="1763789" y="4982608"/>
              <a:ext cx="52450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2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Z:</a:t>
              </a:r>
              <a:endParaRPr lang="en-US" sz="2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518256" y="4290244"/>
              <a:ext cx="177003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2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odd/even</a:t>
              </a:r>
              <a:r>
                <a:rPr lang="en-US" sz="2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  <a:endParaRPr lang="en-US" sz="2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1444791" y="3636242"/>
              <a:ext cx="84350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2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n/p:</a:t>
              </a:r>
              <a:endParaRPr lang="en-US" sz="2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1763789" y="2975759"/>
              <a:ext cx="52450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2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n:</a:t>
              </a:r>
              <a:endParaRPr lang="en-US" sz="2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1763789" y="2301736"/>
              <a:ext cx="52450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2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p:</a:t>
              </a:r>
              <a:endParaRPr lang="en-US" sz="2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462305" y="2301736"/>
            <a:ext cx="894797" cy="3204092"/>
            <a:chOff x="2462305" y="2301736"/>
            <a:chExt cx="894797" cy="3204092"/>
          </a:xfrm>
        </p:grpSpPr>
        <p:sp>
          <p:nvSpPr>
            <p:cNvPr id="83" name="TextBox 82"/>
            <p:cNvSpPr txBox="1"/>
            <p:nvPr/>
          </p:nvSpPr>
          <p:spPr>
            <a:xfrm>
              <a:off x="2462305" y="4982608"/>
              <a:ext cx="89479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≤ 82</a:t>
              </a: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2548065" y="4290244"/>
              <a:ext cx="72327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o/o</a:t>
              </a:r>
              <a:endPara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2467114" y="3636242"/>
              <a:ext cx="88517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1.32</a:t>
              </a:r>
              <a:endPara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2616995" y="2975759"/>
              <a:ext cx="58541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33</a:t>
              </a:r>
              <a:endPara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2616994" y="2301736"/>
              <a:ext cx="58541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25</a:t>
              </a:r>
              <a:endPara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488448" y="1058209"/>
                <a:ext cx="1266693" cy="9203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r>
                            <a:rPr lang="en-US" sz="32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𝟓𝟖</m:t>
                          </m:r>
                        </m:e>
                      </m:mr>
                      <m:mr>
                        <m:e>
                          <m:r>
                            <a:rPr lang="en-US" sz="32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𝟐𝟓</m:t>
                          </m:r>
                        </m:e>
                      </m:mr>
                    </m:m>
                  </m:oMath>
                </a14:m>
                <a:r>
                  <a:rPr lang="en-US" sz="32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Mn</a:t>
                </a:r>
                <a:endParaRPr lang="en-US" sz="32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8448" y="1058209"/>
                <a:ext cx="1266693" cy="920317"/>
              </a:xfrm>
              <a:prstGeom prst="rect">
                <a:avLst/>
              </a:prstGeom>
              <a:blipFill rotWithShape="1">
                <a:blip r:embed="rId3"/>
                <a:stretch>
                  <a:fillRect r="-12500" b="-19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/>
          <p:cNvGrpSpPr/>
          <p:nvPr/>
        </p:nvGrpSpPr>
        <p:grpSpPr>
          <a:xfrm>
            <a:off x="4195880" y="988795"/>
            <a:ext cx="1097280" cy="523220"/>
            <a:chOff x="4195880" y="988795"/>
            <a:chExt cx="1097280" cy="523220"/>
          </a:xfrm>
        </p:grpSpPr>
        <p:cxnSp>
          <p:nvCxnSpPr>
            <p:cNvPr id="31" name="Straight Connector 30"/>
            <p:cNvCxnSpPr/>
            <p:nvPr/>
          </p:nvCxnSpPr>
          <p:spPr>
            <a:xfrm rot="16200000">
              <a:off x="4744520" y="952862"/>
              <a:ext cx="0" cy="1097280"/>
            </a:xfrm>
            <a:prstGeom prst="line">
              <a:avLst/>
            </a:prstGeom>
            <a:ln w="76200">
              <a:solidFill>
                <a:schemeClr val="tx1"/>
              </a:solidFill>
              <a:tailEnd type="stealth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/>
            <p:cNvSpPr txBox="1"/>
            <p:nvPr/>
          </p:nvSpPr>
          <p:spPr>
            <a:xfrm>
              <a:off x="4323512" y="988795"/>
              <a:ext cx="55015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2800" b="1" dirty="0">
                  <a:latin typeface="Symbol" panose="05050102010706020507" pitchFamily="18" charset="2"/>
                  <a:cs typeface="Arial" panose="020B0604020202020204" pitchFamily="34" charset="0"/>
                </a:rPr>
                <a:t>b</a:t>
              </a:r>
              <a:r>
                <a:rPr lang="en-US" sz="3600" b="1" baseline="30000" dirty="0">
                  <a:latin typeface="Symbol" panose="05050102010706020507" pitchFamily="18" charset="2"/>
                  <a:cs typeface="Arial" panose="020B0604020202020204" pitchFamily="34" charset="0"/>
                </a:rPr>
                <a:t>-</a:t>
              </a: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457200" y="5791200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Note that beta minus decay improved both n/p and odd/even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5209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1" grpId="0"/>
      <p:bldP spid="75" grpId="0"/>
      <p:bldP spid="70" grpId="0"/>
      <p:bldP spid="84" grpId="0"/>
      <p:bldP spid="36" grpId="0"/>
      <p:bldP spid="73" grpId="0"/>
      <p:bldP spid="5" grpId="0"/>
      <p:bldP spid="12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Nuclear Stability Problem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Antimony-114</a:t>
            </a:r>
            <a:r>
              <a:rPr lang="en-US" dirty="0" smtClean="0"/>
              <a:t> is radioactive.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 smtClean="0"/>
              <a:t>Analyze all three nuclear stability factors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 smtClean="0"/>
              <a:t>Determine which factor(s) need to be altered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 smtClean="0"/>
              <a:t>Predict the decay pathway &amp; product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 smtClean="0"/>
              <a:t>Reanalyze the three nuclear stability factors to determine if they are now acceptable.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7418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" y="55563"/>
            <a:ext cx="8778240" cy="731520"/>
          </a:xfrm>
        </p:spPr>
        <p:txBody>
          <a:bodyPr/>
          <a:lstStyle/>
          <a:p>
            <a:r>
              <a:rPr lang="en-US" sz="4000" b="1" dirty="0" smtClean="0">
                <a:solidFill>
                  <a:srgbClr val="0070C0"/>
                </a:solidFill>
              </a:rPr>
              <a:t>Nuclear Stability Problem 2</a:t>
            </a:r>
            <a:endParaRPr lang="en-US" sz="4000" b="1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439588" y="1058209"/>
                <a:ext cx="1444626" cy="9135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r>
                            <a:rPr lang="en-US" sz="32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𝟏𝟏𝟒</m:t>
                          </m:r>
                        </m:e>
                      </m:mr>
                      <m:mr>
                        <m:e>
                          <m:r>
                            <a:rPr lang="en-US" sz="32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 </m:t>
                          </m:r>
                          <m:r>
                            <a:rPr lang="en-US" sz="32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𝟓𝟎</m:t>
                          </m:r>
                        </m:e>
                      </m:mr>
                    </m:m>
                  </m:oMath>
                </a14:m>
                <a:r>
                  <a:rPr lang="en-US" sz="32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Sn</a:t>
                </a:r>
                <a:endParaRPr lang="en-US" sz="32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9588" y="1058209"/>
                <a:ext cx="1444626" cy="913520"/>
              </a:xfrm>
              <a:prstGeom prst="rect">
                <a:avLst/>
              </a:prstGeom>
              <a:blipFill rotWithShape="1">
                <a:blip r:embed="rId2"/>
                <a:stretch>
                  <a:fillRect r="-10549" b="-33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" name="TextBox 80"/>
          <p:cNvSpPr txBox="1"/>
          <p:nvPr/>
        </p:nvSpPr>
        <p:spPr>
          <a:xfrm>
            <a:off x="6524124" y="4890275"/>
            <a:ext cx="6174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B050"/>
                </a:solidFill>
                <a:latin typeface="Wingdings" panose="05000000000000000000" pitchFamily="2" charset="2"/>
              </a:rPr>
              <a:t>J</a:t>
            </a:r>
            <a:endParaRPr lang="en-US" sz="40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6524124" y="4197911"/>
            <a:ext cx="6174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B050"/>
                </a:solidFill>
                <a:latin typeface="Wingdings" panose="05000000000000000000" pitchFamily="2" charset="2"/>
              </a:rPr>
              <a:t>J</a:t>
            </a:r>
            <a:endParaRPr lang="en-US" sz="40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6524124" y="3543909"/>
            <a:ext cx="6174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B050"/>
                </a:solidFill>
                <a:latin typeface="Wingdings" panose="05000000000000000000" pitchFamily="2" charset="2"/>
              </a:rPr>
              <a:t>J</a:t>
            </a:r>
            <a:endParaRPr lang="en-US" sz="40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3613285" y="4197911"/>
            <a:ext cx="6174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Wingdings" panose="05000000000000000000" pitchFamily="2" charset="2"/>
              </a:rPr>
              <a:t>L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613284" y="3543909"/>
            <a:ext cx="6174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Wingdings" panose="05000000000000000000" pitchFamily="2" charset="2"/>
              </a:rPr>
              <a:t>L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3613284" y="4890275"/>
            <a:ext cx="6174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B050"/>
                </a:solidFill>
                <a:latin typeface="Wingdings" panose="05000000000000000000" pitchFamily="2" charset="2"/>
              </a:rPr>
              <a:t>J</a:t>
            </a:r>
            <a:endParaRPr lang="en-US" sz="40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5450485" y="2301736"/>
            <a:ext cx="885179" cy="3204092"/>
            <a:chOff x="5450485" y="2301736"/>
            <a:chExt cx="885179" cy="3204092"/>
          </a:xfrm>
        </p:grpSpPr>
        <p:sp>
          <p:nvSpPr>
            <p:cNvPr id="80" name="TextBox 79"/>
            <p:cNvSpPr txBox="1"/>
            <p:nvPr/>
          </p:nvSpPr>
          <p:spPr>
            <a:xfrm>
              <a:off x="5452088" y="4982608"/>
              <a:ext cx="88197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≤ 82</a:t>
              </a: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5541055" y="4290244"/>
              <a:ext cx="70403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e/e</a:t>
              </a:r>
              <a:endPara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5450485" y="3636242"/>
              <a:ext cx="88517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1.28</a:t>
              </a:r>
              <a:endPara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5600366" y="2975759"/>
              <a:ext cx="58541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64</a:t>
              </a:r>
              <a:endPara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5600365" y="2301736"/>
              <a:ext cx="58541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50</a:t>
              </a:r>
              <a:endPara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518256" y="2301736"/>
            <a:ext cx="1770036" cy="3204092"/>
            <a:chOff x="518256" y="2301736"/>
            <a:chExt cx="1770036" cy="3204092"/>
          </a:xfrm>
        </p:grpSpPr>
        <p:sp>
          <p:nvSpPr>
            <p:cNvPr id="82" name="TextBox 81"/>
            <p:cNvSpPr txBox="1"/>
            <p:nvPr/>
          </p:nvSpPr>
          <p:spPr>
            <a:xfrm>
              <a:off x="1763789" y="4982608"/>
              <a:ext cx="52450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2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Z:</a:t>
              </a:r>
              <a:endParaRPr lang="en-US" sz="2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518256" y="4290244"/>
              <a:ext cx="177003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2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odd/even</a:t>
              </a:r>
              <a:r>
                <a:rPr lang="en-US" sz="2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  <a:endParaRPr lang="en-US" sz="2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1444791" y="3636242"/>
              <a:ext cx="84350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2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n/p:</a:t>
              </a:r>
              <a:endParaRPr lang="en-US" sz="2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1763789" y="2975759"/>
              <a:ext cx="52450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2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n:</a:t>
              </a:r>
              <a:endParaRPr lang="en-US" sz="2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1763789" y="2301736"/>
              <a:ext cx="52450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2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p:</a:t>
              </a:r>
              <a:endParaRPr lang="en-US" sz="2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462305" y="2301736"/>
            <a:ext cx="894797" cy="3204092"/>
            <a:chOff x="2462305" y="2301736"/>
            <a:chExt cx="894797" cy="3204092"/>
          </a:xfrm>
        </p:grpSpPr>
        <p:sp>
          <p:nvSpPr>
            <p:cNvPr id="83" name="TextBox 82"/>
            <p:cNvSpPr txBox="1"/>
            <p:nvPr/>
          </p:nvSpPr>
          <p:spPr>
            <a:xfrm>
              <a:off x="2462305" y="4982608"/>
              <a:ext cx="89479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≤ 82</a:t>
              </a: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2548065" y="4290244"/>
              <a:ext cx="72327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o/o</a:t>
              </a:r>
              <a:endPara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2467114" y="3636242"/>
              <a:ext cx="88517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1.24</a:t>
              </a:r>
              <a:endPara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2616995" y="2975759"/>
              <a:ext cx="58541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63</a:t>
              </a:r>
              <a:endPara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2616994" y="2301736"/>
              <a:ext cx="58541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51</a:t>
              </a:r>
              <a:endPara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488448" y="1058209"/>
                <a:ext cx="1444626" cy="9135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r>
                            <a:rPr lang="en-US" sz="32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𝟏𝟏𝟒</m:t>
                          </m:r>
                        </m:e>
                      </m:mr>
                      <m:mr>
                        <m:e>
                          <m:r>
                            <a:rPr lang="en-US" sz="32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 </m:t>
                          </m:r>
                          <m:r>
                            <a:rPr lang="en-US" sz="32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𝟓𝟏</m:t>
                          </m:r>
                        </m:e>
                      </m:mr>
                    </m:m>
                  </m:oMath>
                </a14:m>
                <a:r>
                  <a:rPr lang="en-US" sz="32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Sb</a:t>
                </a:r>
                <a:endParaRPr lang="en-US" sz="32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8448" y="1058209"/>
                <a:ext cx="1444626" cy="913520"/>
              </a:xfrm>
              <a:prstGeom prst="rect">
                <a:avLst/>
              </a:prstGeom>
              <a:blipFill rotWithShape="1">
                <a:blip r:embed="rId3"/>
                <a:stretch>
                  <a:fillRect r="-10549" b="-33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/>
          <p:cNvGrpSpPr/>
          <p:nvPr/>
        </p:nvGrpSpPr>
        <p:grpSpPr>
          <a:xfrm>
            <a:off x="4195880" y="988795"/>
            <a:ext cx="1097280" cy="523220"/>
            <a:chOff x="4195880" y="988795"/>
            <a:chExt cx="1097280" cy="523220"/>
          </a:xfrm>
        </p:grpSpPr>
        <p:cxnSp>
          <p:nvCxnSpPr>
            <p:cNvPr id="31" name="Straight Connector 30"/>
            <p:cNvCxnSpPr/>
            <p:nvPr/>
          </p:nvCxnSpPr>
          <p:spPr>
            <a:xfrm rot="16200000">
              <a:off x="4744520" y="952862"/>
              <a:ext cx="0" cy="1097280"/>
            </a:xfrm>
            <a:prstGeom prst="line">
              <a:avLst/>
            </a:prstGeom>
            <a:ln w="76200">
              <a:solidFill>
                <a:schemeClr val="tx1"/>
              </a:solidFill>
              <a:tailEnd type="stealth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/>
            <p:cNvSpPr txBox="1"/>
            <p:nvPr/>
          </p:nvSpPr>
          <p:spPr>
            <a:xfrm>
              <a:off x="4312291" y="988795"/>
              <a:ext cx="56137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2800" b="1" dirty="0" smtClean="0">
                  <a:latin typeface="Symbol" panose="05050102010706020507" pitchFamily="18" charset="2"/>
                  <a:cs typeface="Arial" panose="020B0604020202020204" pitchFamily="34" charset="0"/>
                </a:rPr>
                <a:t>b</a:t>
              </a:r>
              <a:r>
                <a:rPr lang="en-US" sz="3600" b="1" baseline="30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  <a:endParaRPr lang="en-US" sz="2800" b="1" baseline="30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457200" y="5791200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Note that beta plus decay improved both n/p and odd/even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697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1" grpId="0"/>
      <p:bldP spid="75" grpId="0"/>
      <p:bldP spid="70" grpId="0"/>
      <p:bldP spid="84" grpId="0"/>
      <p:bldP spid="36" grpId="0"/>
      <p:bldP spid="73" grpId="0"/>
      <p:bldP spid="5" grpId="0"/>
      <p:bldP spid="12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50000"/>
            </a:schemeClr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Optional Practice Problems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9587" y="1297460"/>
            <a:ext cx="6284827" cy="51280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Do all 4 steps of analysis for the following isotopes:</a:t>
            </a:r>
            <a:endParaRPr lang="en-US" b="1" dirty="0"/>
          </a:p>
          <a:p>
            <a:pPr marL="1939925" indent="-514350">
              <a:buFont typeface="+mj-lt"/>
              <a:buAutoNum type="arabicParenR"/>
            </a:pPr>
            <a:r>
              <a:rPr lang="en-US" b="1" dirty="0" smtClean="0"/>
              <a:t>fluorine-16</a:t>
            </a:r>
          </a:p>
          <a:p>
            <a:pPr marL="1939925" indent="-514350">
              <a:buFont typeface="+mj-lt"/>
              <a:buAutoNum type="arabicParenR"/>
            </a:pPr>
            <a:r>
              <a:rPr lang="en-US" b="1" dirty="0" smtClean="0"/>
              <a:t>arsenic-76</a:t>
            </a:r>
          </a:p>
          <a:p>
            <a:pPr marL="1939925" indent="-514350">
              <a:buFont typeface="+mj-lt"/>
              <a:buAutoNum type="arabicParenR"/>
            </a:pPr>
            <a:r>
              <a:rPr lang="en-US" b="1" dirty="0" smtClean="0"/>
              <a:t>bismuth-209</a:t>
            </a:r>
          </a:p>
          <a:p>
            <a:pPr marL="1939925" indent="-514350">
              <a:buFont typeface="+mj-lt"/>
              <a:buAutoNum type="arabicParenR"/>
            </a:pPr>
            <a:r>
              <a:rPr lang="en-US" b="1" dirty="0" smtClean="0"/>
              <a:t>zirconium-93</a:t>
            </a:r>
          </a:p>
          <a:p>
            <a:pPr marL="1939925" indent="-514350">
              <a:buFont typeface="+mj-lt"/>
              <a:buAutoNum type="arabicParenR"/>
            </a:pPr>
            <a:r>
              <a:rPr lang="en-US" b="1" dirty="0" smtClean="0"/>
              <a:t>gallium-66</a:t>
            </a:r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061956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Check for Understanding 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Fluorine-16</a:t>
            </a:r>
            <a:r>
              <a:rPr lang="en-US" dirty="0" smtClean="0"/>
              <a:t> is radioactive.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 smtClean="0"/>
              <a:t>Analyze all three nuclear stability factors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 smtClean="0"/>
              <a:t>Determine which factor(s) need to be altered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 smtClean="0"/>
              <a:t>Predict the decay pathway &amp; product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 smtClean="0"/>
              <a:t>Reanalyze the three nuclear stability factors to determine if they are now acceptable.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8988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Nuclear  Stability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SWBAT explain the factors that influence nuclear stability, the characteristics of the band of stability, and </a:t>
            </a:r>
            <a:r>
              <a:rPr lang="en-US" sz="3000" b="1" dirty="0" smtClean="0">
                <a:solidFill>
                  <a:srgbClr val="FF0000"/>
                </a:solidFill>
              </a:rPr>
              <a:t>predict the radioactive decay path of a nuclei based on these principles</a:t>
            </a:r>
            <a:endParaRPr lang="en-US" sz="30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934325" y="0"/>
            <a:ext cx="1209674" cy="3077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0000"/>
                </a:solidFill>
              </a:rPr>
              <a:t>REVIEW</a:t>
            </a:r>
            <a:endParaRPr lang="en-US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291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" y="55563"/>
            <a:ext cx="8778240" cy="731520"/>
          </a:xfrm>
          <a:solidFill>
            <a:srgbClr val="00B050"/>
          </a:solidFill>
        </p:spPr>
        <p:txBody>
          <a:bodyPr/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Check for Understanding 1</a:t>
            </a:r>
            <a:endParaRPr lang="en-US" sz="4000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439588" y="1058209"/>
                <a:ext cx="994183" cy="9137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r>
                            <a:rPr lang="en-US" sz="32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𝟏𝟔</m:t>
                          </m:r>
                        </m:e>
                      </m:mr>
                      <m:mr>
                        <m:e>
                          <m:r>
                            <a:rPr lang="en-US" sz="32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 </m:t>
                          </m:r>
                          <m:r>
                            <a:rPr lang="en-US" sz="32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𝟖</m:t>
                          </m:r>
                        </m:e>
                      </m:mr>
                    </m:m>
                  </m:oMath>
                </a14:m>
                <a:r>
                  <a:rPr lang="en-US" sz="32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</a:t>
                </a:r>
                <a:endParaRPr lang="en-US" sz="32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9588" y="1058209"/>
                <a:ext cx="994183" cy="913712"/>
              </a:xfrm>
              <a:prstGeom prst="rect">
                <a:avLst/>
              </a:prstGeom>
              <a:blipFill rotWithShape="1">
                <a:blip r:embed="rId2"/>
                <a:stretch>
                  <a:fillRect r="-15337" b="-33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" name="TextBox 80"/>
          <p:cNvSpPr txBox="1"/>
          <p:nvPr/>
        </p:nvSpPr>
        <p:spPr>
          <a:xfrm>
            <a:off x="6524124" y="4890275"/>
            <a:ext cx="6174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B050"/>
                </a:solidFill>
                <a:latin typeface="Wingdings" panose="05000000000000000000" pitchFamily="2" charset="2"/>
              </a:rPr>
              <a:t>J</a:t>
            </a:r>
            <a:endParaRPr lang="en-US" sz="40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6524124" y="4197911"/>
            <a:ext cx="6174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B050"/>
                </a:solidFill>
                <a:latin typeface="Wingdings" panose="05000000000000000000" pitchFamily="2" charset="2"/>
              </a:rPr>
              <a:t>J</a:t>
            </a:r>
            <a:endParaRPr lang="en-US" sz="40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6524124" y="3543909"/>
            <a:ext cx="6174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>
                <a:solidFill>
                  <a:srgbClr val="D06800"/>
                </a:solidFill>
                <a:latin typeface="Wingdings" panose="05000000000000000000" pitchFamily="2" charset="2"/>
              </a:rPr>
              <a:t>K</a:t>
            </a:r>
            <a:endParaRPr lang="en-US" sz="4000" b="1" dirty="0">
              <a:solidFill>
                <a:srgbClr val="D06800"/>
              </a:solidFill>
              <a:latin typeface="Wingdings" panose="05000000000000000000" pitchFamily="2" charset="2"/>
              <a:cs typeface="Arial" panose="020B0604020202020204" pitchFamily="34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3613285" y="4197911"/>
            <a:ext cx="6174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Wingdings" panose="05000000000000000000" pitchFamily="2" charset="2"/>
              </a:rPr>
              <a:t>L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613284" y="3543909"/>
            <a:ext cx="6174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Wingdings" panose="05000000000000000000" pitchFamily="2" charset="2"/>
              </a:rPr>
              <a:t>L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3613284" y="4890275"/>
            <a:ext cx="6174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B050"/>
                </a:solidFill>
                <a:latin typeface="Wingdings" panose="05000000000000000000" pitchFamily="2" charset="2"/>
              </a:rPr>
              <a:t>J</a:t>
            </a:r>
            <a:endParaRPr lang="en-US" sz="40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5450485" y="2301736"/>
            <a:ext cx="885179" cy="3204092"/>
            <a:chOff x="5450485" y="2301736"/>
            <a:chExt cx="885179" cy="3204092"/>
          </a:xfrm>
        </p:grpSpPr>
        <p:sp>
          <p:nvSpPr>
            <p:cNvPr id="80" name="TextBox 79"/>
            <p:cNvSpPr txBox="1"/>
            <p:nvPr/>
          </p:nvSpPr>
          <p:spPr>
            <a:xfrm>
              <a:off x="5452088" y="4982608"/>
              <a:ext cx="88197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≤ 82</a:t>
              </a: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5550673" y="4290244"/>
              <a:ext cx="68480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e/e</a:t>
              </a:r>
              <a:endPara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5450485" y="3636242"/>
              <a:ext cx="88517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1.00</a:t>
              </a:r>
              <a:endPara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5700554" y="2975759"/>
              <a:ext cx="3850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  <a:endPara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5700553" y="2301736"/>
              <a:ext cx="3850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  <a:endPara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518256" y="2301736"/>
            <a:ext cx="1770036" cy="3204092"/>
            <a:chOff x="518256" y="2301736"/>
            <a:chExt cx="1770036" cy="3204092"/>
          </a:xfrm>
        </p:grpSpPr>
        <p:sp>
          <p:nvSpPr>
            <p:cNvPr id="82" name="TextBox 81"/>
            <p:cNvSpPr txBox="1"/>
            <p:nvPr/>
          </p:nvSpPr>
          <p:spPr>
            <a:xfrm>
              <a:off x="1763789" y="4982608"/>
              <a:ext cx="52450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2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Z:</a:t>
              </a:r>
              <a:endParaRPr lang="en-US" sz="2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518256" y="4290244"/>
              <a:ext cx="177003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2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odd/even</a:t>
              </a:r>
              <a:r>
                <a:rPr lang="en-US" sz="2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  <a:endParaRPr lang="en-US" sz="2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1444791" y="3636242"/>
              <a:ext cx="84350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2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n/p:</a:t>
              </a:r>
              <a:endParaRPr lang="en-US" sz="2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1763789" y="2975759"/>
              <a:ext cx="52450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2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n:</a:t>
              </a:r>
              <a:endParaRPr lang="en-US" sz="2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1763789" y="2301736"/>
              <a:ext cx="52450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2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p:</a:t>
              </a:r>
              <a:endParaRPr lang="en-US" sz="2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462305" y="2301736"/>
            <a:ext cx="894797" cy="3204092"/>
            <a:chOff x="2462305" y="2301736"/>
            <a:chExt cx="894797" cy="3204092"/>
          </a:xfrm>
        </p:grpSpPr>
        <p:sp>
          <p:nvSpPr>
            <p:cNvPr id="83" name="TextBox 82"/>
            <p:cNvSpPr txBox="1"/>
            <p:nvPr/>
          </p:nvSpPr>
          <p:spPr>
            <a:xfrm>
              <a:off x="2462305" y="4982608"/>
              <a:ext cx="89479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≤ 82</a:t>
              </a: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2548065" y="4290244"/>
              <a:ext cx="72327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o/o</a:t>
              </a:r>
              <a:endPara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2467114" y="3636242"/>
              <a:ext cx="88517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0.78</a:t>
              </a:r>
              <a:endPara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2717183" y="2975759"/>
              <a:ext cx="3850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  <a:endPara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2717182" y="2301736"/>
              <a:ext cx="3850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</a:t>
              </a:r>
              <a:endPara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488448" y="1058209"/>
                <a:ext cx="925253" cy="9135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r>
                            <a:rPr lang="en-US" sz="32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𝟏𝟔</m:t>
                          </m:r>
                        </m:e>
                      </m:mr>
                      <m:mr>
                        <m:e>
                          <m:r>
                            <a:rPr lang="en-US" sz="32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 </m:t>
                          </m:r>
                          <m:r>
                            <a:rPr lang="en-US" sz="32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𝟗</m:t>
                          </m:r>
                        </m:e>
                      </m:mr>
                    </m:m>
                  </m:oMath>
                </a14:m>
                <a:r>
                  <a:rPr lang="en-US" sz="32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</a:t>
                </a:r>
                <a:endParaRPr lang="en-US" sz="32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8448" y="1058209"/>
                <a:ext cx="925253" cy="913520"/>
              </a:xfrm>
              <a:prstGeom prst="rect">
                <a:avLst/>
              </a:prstGeom>
              <a:blipFill rotWithShape="1">
                <a:blip r:embed="rId3"/>
                <a:stretch>
                  <a:fillRect r="-16447" b="-33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/>
          <p:cNvGrpSpPr/>
          <p:nvPr/>
        </p:nvGrpSpPr>
        <p:grpSpPr>
          <a:xfrm>
            <a:off x="4195880" y="988795"/>
            <a:ext cx="1097280" cy="523220"/>
            <a:chOff x="4195880" y="988795"/>
            <a:chExt cx="1097280" cy="523220"/>
          </a:xfrm>
        </p:grpSpPr>
        <p:cxnSp>
          <p:nvCxnSpPr>
            <p:cNvPr id="31" name="Straight Connector 30"/>
            <p:cNvCxnSpPr/>
            <p:nvPr/>
          </p:nvCxnSpPr>
          <p:spPr>
            <a:xfrm rot="16200000">
              <a:off x="4744520" y="952862"/>
              <a:ext cx="0" cy="1097280"/>
            </a:xfrm>
            <a:prstGeom prst="line">
              <a:avLst/>
            </a:prstGeom>
            <a:ln w="76200">
              <a:solidFill>
                <a:schemeClr val="tx1"/>
              </a:solidFill>
              <a:tailEnd type="stealth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/>
            <p:cNvSpPr txBox="1"/>
            <p:nvPr/>
          </p:nvSpPr>
          <p:spPr>
            <a:xfrm>
              <a:off x="4352366" y="988795"/>
              <a:ext cx="52129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2800" b="1" dirty="0" smtClean="0">
                  <a:latin typeface="Symbol" panose="05050102010706020507" pitchFamily="18" charset="2"/>
                  <a:cs typeface="Arial" panose="020B0604020202020204" pitchFamily="34" charset="0"/>
                </a:rPr>
                <a:t>b</a:t>
              </a:r>
              <a:r>
                <a:rPr lang="en-US" sz="2800" b="1" baseline="30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  <a:endParaRPr lang="en-US" sz="2000" b="1" baseline="30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457200" y="5791200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decay occurs in PET scanning</a:t>
            </a:r>
          </a:p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PET = Positron Emission Tomography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5730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1" grpId="0"/>
      <p:bldP spid="75" grpId="0"/>
      <p:bldP spid="70" grpId="0"/>
      <p:bldP spid="84" grpId="0"/>
      <p:bldP spid="36" grpId="0"/>
      <p:bldP spid="73" grpId="0"/>
      <p:bldP spid="5" grpId="0"/>
      <p:bldP spid="12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C00000"/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Check for Understanding 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Arsenic-76</a:t>
            </a:r>
            <a:r>
              <a:rPr lang="en-US" dirty="0" smtClean="0"/>
              <a:t> is radioactive.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 smtClean="0"/>
              <a:t>Analyze all three nuclear stability factors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 smtClean="0"/>
              <a:t>Determine which factor(s) need to be altered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 smtClean="0"/>
              <a:t>Predict the decay pathway &amp; product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 smtClean="0"/>
              <a:t>Reanalyze the three nuclear stability factors to determine if they are now acceptable.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9774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" y="55563"/>
            <a:ext cx="8778240" cy="731520"/>
          </a:xfrm>
          <a:solidFill>
            <a:srgbClr val="C00000"/>
          </a:solidFill>
        </p:spPr>
        <p:txBody>
          <a:bodyPr/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Check for Understanding 2</a:t>
            </a:r>
            <a:endParaRPr lang="en-US" sz="4000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439588" y="1058209"/>
                <a:ext cx="1266693" cy="9135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r>
                            <a:rPr lang="en-US" sz="3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𝟕𝟔</m:t>
                          </m:r>
                        </m:e>
                      </m:mr>
                      <m:mr>
                        <m:e>
                          <m:r>
                            <a:rPr lang="en-US" sz="32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3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𝟑𝟒</m:t>
                          </m:r>
                        </m:e>
                      </m:mr>
                    </m:m>
                  </m:oMath>
                </a14:m>
                <a:r>
                  <a:rPr lang="en-US" sz="32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Se</a:t>
                </a:r>
                <a:endParaRPr lang="en-US" sz="32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9588" y="1058209"/>
                <a:ext cx="1266693" cy="913520"/>
              </a:xfrm>
              <a:prstGeom prst="rect">
                <a:avLst/>
              </a:prstGeom>
              <a:blipFill rotWithShape="0">
                <a:blip r:embed="rId2"/>
                <a:stretch>
                  <a:fillRect r="-11538" b="-33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" name="TextBox 80"/>
          <p:cNvSpPr txBox="1"/>
          <p:nvPr/>
        </p:nvSpPr>
        <p:spPr>
          <a:xfrm>
            <a:off x="6524124" y="4890275"/>
            <a:ext cx="6174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B050"/>
                </a:solidFill>
                <a:latin typeface="Wingdings" panose="05000000000000000000" pitchFamily="2" charset="2"/>
              </a:rPr>
              <a:t>J</a:t>
            </a:r>
            <a:endParaRPr lang="en-US" sz="40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3613284" y="4197911"/>
            <a:ext cx="6174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Wingdings" panose="05000000000000000000" pitchFamily="2" charset="2"/>
              </a:rPr>
              <a:t>L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6524124" y="3543909"/>
            <a:ext cx="6174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B050"/>
                </a:solidFill>
                <a:latin typeface="Wingdings" panose="05000000000000000000" pitchFamily="2" charset="2"/>
              </a:rPr>
              <a:t>J</a:t>
            </a:r>
            <a:endParaRPr lang="en-US" sz="40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613284" y="3543909"/>
            <a:ext cx="6174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Wingdings" panose="05000000000000000000" pitchFamily="2" charset="2"/>
              </a:rPr>
              <a:t>L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3613284" y="4890275"/>
            <a:ext cx="6174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B050"/>
                </a:solidFill>
                <a:latin typeface="Wingdings" panose="05000000000000000000" pitchFamily="2" charset="2"/>
              </a:rPr>
              <a:t>J</a:t>
            </a:r>
            <a:endParaRPr lang="en-US" sz="40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5450485" y="2301736"/>
            <a:ext cx="885179" cy="3204092"/>
            <a:chOff x="5450485" y="2301736"/>
            <a:chExt cx="885179" cy="3204092"/>
          </a:xfrm>
        </p:grpSpPr>
        <p:sp>
          <p:nvSpPr>
            <p:cNvPr id="80" name="TextBox 79"/>
            <p:cNvSpPr txBox="1"/>
            <p:nvPr/>
          </p:nvSpPr>
          <p:spPr>
            <a:xfrm>
              <a:off x="5452088" y="4982608"/>
              <a:ext cx="88197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≤ 82</a:t>
              </a: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5550672" y="4290244"/>
              <a:ext cx="68480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e/e</a:t>
              </a:r>
              <a:endPara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5450485" y="3636242"/>
              <a:ext cx="88517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1.24</a:t>
              </a:r>
              <a:endPara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5600366" y="2975759"/>
              <a:ext cx="58541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42</a:t>
              </a:r>
              <a:endPara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5600365" y="2301736"/>
              <a:ext cx="58541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34</a:t>
              </a:r>
              <a:endPara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518256" y="2301736"/>
            <a:ext cx="1770036" cy="3204092"/>
            <a:chOff x="518256" y="2301736"/>
            <a:chExt cx="1770036" cy="3204092"/>
          </a:xfrm>
        </p:grpSpPr>
        <p:sp>
          <p:nvSpPr>
            <p:cNvPr id="82" name="TextBox 81"/>
            <p:cNvSpPr txBox="1"/>
            <p:nvPr/>
          </p:nvSpPr>
          <p:spPr>
            <a:xfrm>
              <a:off x="1763789" y="4982608"/>
              <a:ext cx="52450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2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Z:</a:t>
              </a:r>
              <a:endParaRPr lang="en-US" sz="2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518256" y="4290244"/>
              <a:ext cx="177003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2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odd/even</a:t>
              </a:r>
              <a:r>
                <a:rPr lang="en-US" sz="2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  <a:endParaRPr lang="en-US" sz="2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1444791" y="3636242"/>
              <a:ext cx="84350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2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n/p:</a:t>
              </a:r>
              <a:endParaRPr lang="en-US" sz="2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1763789" y="2975759"/>
              <a:ext cx="52450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2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n:</a:t>
              </a:r>
              <a:endParaRPr lang="en-US" sz="2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1763789" y="2301736"/>
              <a:ext cx="52450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2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p:</a:t>
              </a:r>
              <a:endParaRPr lang="en-US" sz="2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462305" y="2301736"/>
            <a:ext cx="894797" cy="3204092"/>
            <a:chOff x="2462305" y="2301736"/>
            <a:chExt cx="894797" cy="3204092"/>
          </a:xfrm>
        </p:grpSpPr>
        <p:sp>
          <p:nvSpPr>
            <p:cNvPr id="83" name="TextBox 82"/>
            <p:cNvSpPr txBox="1"/>
            <p:nvPr/>
          </p:nvSpPr>
          <p:spPr>
            <a:xfrm>
              <a:off x="2462305" y="4982608"/>
              <a:ext cx="89479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≤ 82</a:t>
              </a: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2548065" y="4290244"/>
              <a:ext cx="72327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o/o</a:t>
              </a:r>
              <a:endPara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2467114" y="3636242"/>
              <a:ext cx="88517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1.30</a:t>
              </a:r>
              <a:endPara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2616995" y="2975759"/>
              <a:ext cx="58541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43</a:t>
              </a:r>
              <a:endPara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2616994" y="2301736"/>
              <a:ext cx="58541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33</a:t>
              </a:r>
              <a:endPara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488448" y="1058209"/>
                <a:ext cx="1199367" cy="9135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r>
                            <a:rPr lang="en-US" sz="3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𝟕𝟔</m:t>
                          </m:r>
                        </m:e>
                      </m:mr>
                      <m:mr>
                        <m:e>
                          <m:r>
                            <a:rPr lang="en-US" sz="3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𝟑𝟑</m:t>
                          </m:r>
                        </m:e>
                      </m:mr>
                    </m:m>
                  </m:oMath>
                </a14:m>
                <a:r>
                  <a:rPr lang="en-US" sz="32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As</a:t>
                </a:r>
                <a:endParaRPr lang="en-US" sz="32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8448" y="1058209"/>
                <a:ext cx="1199367" cy="913520"/>
              </a:xfrm>
              <a:prstGeom prst="rect">
                <a:avLst/>
              </a:prstGeom>
              <a:blipFill rotWithShape="0">
                <a:blip r:embed="rId3"/>
                <a:stretch>
                  <a:fillRect r="-10660" b="-33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/>
          <p:cNvGrpSpPr/>
          <p:nvPr/>
        </p:nvGrpSpPr>
        <p:grpSpPr>
          <a:xfrm>
            <a:off x="4195880" y="988795"/>
            <a:ext cx="1097280" cy="523220"/>
            <a:chOff x="4195880" y="988795"/>
            <a:chExt cx="1097280" cy="523220"/>
          </a:xfrm>
        </p:grpSpPr>
        <p:cxnSp>
          <p:nvCxnSpPr>
            <p:cNvPr id="31" name="Straight Connector 30"/>
            <p:cNvCxnSpPr/>
            <p:nvPr/>
          </p:nvCxnSpPr>
          <p:spPr>
            <a:xfrm rot="16200000">
              <a:off x="4744520" y="952862"/>
              <a:ext cx="0" cy="1097280"/>
            </a:xfrm>
            <a:prstGeom prst="line">
              <a:avLst/>
            </a:prstGeom>
            <a:ln w="76200">
              <a:solidFill>
                <a:schemeClr val="tx1"/>
              </a:solidFill>
              <a:tailEnd type="stealth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/>
            <p:cNvSpPr txBox="1"/>
            <p:nvPr/>
          </p:nvSpPr>
          <p:spPr>
            <a:xfrm>
              <a:off x="4323512" y="988795"/>
              <a:ext cx="55015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2800" b="1" dirty="0">
                  <a:latin typeface="Symbol" panose="05050102010706020507" pitchFamily="18" charset="2"/>
                  <a:cs typeface="Arial" panose="020B0604020202020204" pitchFamily="34" charset="0"/>
                </a:rPr>
                <a:t>b</a:t>
              </a:r>
              <a:r>
                <a:rPr lang="en-US" sz="3600" b="1" baseline="30000" dirty="0">
                  <a:latin typeface="Symbol" panose="05050102010706020507" pitchFamily="18" charset="2"/>
                  <a:cs typeface="Arial" panose="020B0604020202020204" pitchFamily="34" charset="0"/>
                </a:rPr>
                <a:t>-</a:t>
              </a: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6524124" y="4197911"/>
            <a:ext cx="6174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B050"/>
                </a:solidFill>
                <a:latin typeface="Wingdings" panose="05000000000000000000" pitchFamily="2" charset="2"/>
              </a:rPr>
              <a:t>J</a:t>
            </a:r>
            <a:endParaRPr lang="en-US" sz="40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5316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1" grpId="0"/>
      <p:bldP spid="75" grpId="0"/>
      <p:bldP spid="84" grpId="0"/>
      <p:bldP spid="36" grpId="0"/>
      <p:bldP spid="73" grpId="0"/>
      <p:bldP spid="5" grpId="0"/>
      <p:bldP spid="33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7030A0"/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Check for Understanding 3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Bismuth-209</a:t>
            </a:r>
            <a:r>
              <a:rPr lang="en-US" dirty="0" smtClean="0"/>
              <a:t> is radioactive.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 smtClean="0"/>
              <a:t>Analyze all three nuclear stability factors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 smtClean="0"/>
              <a:t>Determine which factor(s) need to be altered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 smtClean="0"/>
              <a:t>Predict the decay pathway &amp; product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 smtClean="0"/>
              <a:t>Reanalyze the three nuclear stability factors to determine if they are now acceptable.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4971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" y="55563"/>
            <a:ext cx="8778240" cy="731520"/>
          </a:xfrm>
          <a:solidFill>
            <a:srgbClr val="7030A0"/>
          </a:solidFill>
        </p:spPr>
        <p:txBody>
          <a:bodyPr/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Check for Understanding 3</a:t>
            </a:r>
            <a:endParaRPr lang="en-US" sz="4000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439588" y="1058209"/>
                <a:ext cx="1284326" cy="9237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r>
                            <a:rPr lang="en-US" sz="32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𝟐</m:t>
                          </m:r>
                          <m:r>
                            <a:rPr lang="en-US" sz="3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𝟎𝟓</m:t>
                          </m:r>
                        </m:e>
                      </m:mr>
                      <m:mr>
                        <m:e>
                          <m:r>
                            <a:rPr lang="en-US" sz="32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 </m:t>
                          </m:r>
                          <m:r>
                            <a:rPr lang="en-US" sz="32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𝟖𝟏</m:t>
                          </m:r>
                        </m:e>
                      </m:mr>
                    </m:m>
                  </m:oMath>
                </a14:m>
                <a:r>
                  <a:rPr lang="en-US" sz="32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Tl</a:t>
                </a:r>
                <a:endParaRPr lang="en-US" sz="32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9588" y="1058209"/>
                <a:ext cx="1284326" cy="923714"/>
              </a:xfrm>
              <a:prstGeom prst="rect">
                <a:avLst/>
              </a:prstGeom>
              <a:blipFill rotWithShape="0">
                <a:blip r:embed="rId2"/>
                <a:stretch>
                  <a:fillRect r="-11374" b="-19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TextBox 69"/>
          <p:cNvSpPr txBox="1"/>
          <p:nvPr/>
        </p:nvSpPr>
        <p:spPr>
          <a:xfrm>
            <a:off x="6524124" y="4890275"/>
            <a:ext cx="6174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B050"/>
                </a:solidFill>
                <a:latin typeface="Wingdings" panose="05000000000000000000" pitchFamily="2" charset="2"/>
              </a:rPr>
              <a:t>J</a:t>
            </a:r>
            <a:endParaRPr lang="en-US" sz="40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613284" y="3543909"/>
            <a:ext cx="6174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B050"/>
                </a:solidFill>
                <a:latin typeface="Wingdings" panose="05000000000000000000" pitchFamily="2" charset="2"/>
              </a:rPr>
              <a:t>J</a:t>
            </a:r>
            <a:endParaRPr lang="en-US" sz="40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3613284" y="4890275"/>
            <a:ext cx="6174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Wingdings" panose="05000000000000000000" pitchFamily="2" charset="2"/>
              </a:rPr>
              <a:t>L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5445676" y="2301736"/>
            <a:ext cx="894797" cy="3204092"/>
            <a:chOff x="5445676" y="2301736"/>
            <a:chExt cx="894797" cy="3204092"/>
          </a:xfrm>
        </p:grpSpPr>
        <p:sp>
          <p:nvSpPr>
            <p:cNvPr id="80" name="TextBox 79"/>
            <p:cNvSpPr txBox="1"/>
            <p:nvPr/>
          </p:nvSpPr>
          <p:spPr>
            <a:xfrm>
              <a:off x="5445676" y="4982608"/>
              <a:ext cx="89479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&lt; 81</a:t>
              </a:r>
              <a:endPara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5541055" y="4290244"/>
              <a:ext cx="70403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o/e</a:t>
              </a:r>
              <a:endPara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5450485" y="3636242"/>
              <a:ext cx="88517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1.53</a:t>
              </a:r>
              <a:endPara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5500179" y="2975759"/>
              <a:ext cx="78579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124</a:t>
              </a:r>
              <a:endPara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5600365" y="2301736"/>
              <a:ext cx="58541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81</a:t>
              </a:r>
              <a:endPara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518256" y="2301736"/>
            <a:ext cx="1770036" cy="3204092"/>
            <a:chOff x="518256" y="2301736"/>
            <a:chExt cx="1770036" cy="3204092"/>
          </a:xfrm>
        </p:grpSpPr>
        <p:sp>
          <p:nvSpPr>
            <p:cNvPr id="82" name="TextBox 81"/>
            <p:cNvSpPr txBox="1"/>
            <p:nvPr/>
          </p:nvSpPr>
          <p:spPr>
            <a:xfrm>
              <a:off x="1763789" y="4982608"/>
              <a:ext cx="52450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2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Z:</a:t>
              </a:r>
              <a:endParaRPr lang="en-US" sz="2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518256" y="4290244"/>
              <a:ext cx="177003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2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odd/even</a:t>
              </a:r>
              <a:r>
                <a:rPr lang="en-US" sz="2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  <a:endParaRPr lang="en-US" sz="2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1444791" y="3636242"/>
              <a:ext cx="84350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2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n/p:</a:t>
              </a:r>
              <a:endParaRPr lang="en-US" sz="2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1763789" y="2975759"/>
              <a:ext cx="52450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2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n:</a:t>
              </a:r>
              <a:endParaRPr lang="en-US" sz="2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1763789" y="2301736"/>
              <a:ext cx="52450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2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p:</a:t>
              </a:r>
              <a:endParaRPr lang="en-US" sz="2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462305" y="2301736"/>
            <a:ext cx="894797" cy="3204092"/>
            <a:chOff x="2462305" y="2301736"/>
            <a:chExt cx="894797" cy="3204092"/>
          </a:xfrm>
        </p:grpSpPr>
        <p:sp>
          <p:nvSpPr>
            <p:cNvPr id="83" name="TextBox 82"/>
            <p:cNvSpPr txBox="1"/>
            <p:nvPr/>
          </p:nvSpPr>
          <p:spPr>
            <a:xfrm>
              <a:off x="2462305" y="4982608"/>
              <a:ext cx="89479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&gt; </a:t>
              </a:r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82</a:t>
              </a: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2557683" y="4290244"/>
              <a:ext cx="70403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o/e</a:t>
              </a:r>
              <a:endPara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2467114" y="3636242"/>
              <a:ext cx="88517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1.52</a:t>
              </a:r>
              <a:endPara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2516808" y="2975759"/>
              <a:ext cx="78579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126</a:t>
              </a:r>
              <a:endPara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2616994" y="2301736"/>
              <a:ext cx="58541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83</a:t>
              </a:r>
              <a:endPara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488448" y="1058209"/>
                <a:ext cx="1330814" cy="9137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r>
                            <a:rPr lang="en-US" sz="3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𝟐𝟎𝟗</m:t>
                          </m:r>
                        </m:e>
                      </m:mr>
                      <m:mr>
                        <m:e>
                          <m:r>
                            <a:rPr lang="en-US" sz="32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 </m:t>
                          </m:r>
                          <m:r>
                            <a:rPr lang="en-US" sz="32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𝟖𝟑</m:t>
                          </m:r>
                        </m:e>
                      </m:mr>
                    </m:m>
                  </m:oMath>
                </a14:m>
                <a:r>
                  <a:rPr lang="en-US" sz="32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Bi</a:t>
                </a:r>
                <a:endParaRPr lang="en-US" sz="32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8448" y="1058209"/>
                <a:ext cx="1330814" cy="913712"/>
              </a:xfrm>
              <a:prstGeom prst="rect">
                <a:avLst/>
              </a:prstGeom>
              <a:blipFill rotWithShape="0">
                <a:blip r:embed="rId3"/>
                <a:stretch>
                  <a:fillRect r="-10959" b="-33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/>
          <p:cNvGrpSpPr/>
          <p:nvPr/>
        </p:nvGrpSpPr>
        <p:grpSpPr>
          <a:xfrm>
            <a:off x="4195880" y="988795"/>
            <a:ext cx="1097280" cy="523220"/>
            <a:chOff x="4195880" y="988795"/>
            <a:chExt cx="1097280" cy="523220"/>
          </a:xfrm>
        </p:grpSpPr>
        <p:cxnSp>
          <p:nvCxnSpPr>
            <p:cNvPr id="31" name="Straight Connector 30"/>
            <p:cNvCxnSpPr/>
            <p:nvPr/>
          </p:nvCxnSpPr>
          <p:spPr>
            <a:xfrm rot="16200000">
              <a:off x="4744520" y="952862"/>
              <a:ext cx="0" cy="1097280"/>
            </a:xfrm>
            <a:prstGeom prst="line">
              <a:avLst/>
            </a:prstGeom>
            <a:ln w="76200">
              <a:solidFill>
                <a:schemeClr val="tx1"/>
              </a:solidFill>
              <a:tailEnd type="stealth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/>
            <p:cNvSpPr txBox="1"/>
            <p:nvPr/>
          </p:nvSpPr>
          <p:spPr>
            <a:xfrm>
              <a:off x="4462973" y="988795"/>
              <a:ext cx="41069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2800" b="1" dirty="0" smtClean="0">
                  <a:latin typeface="Symbol" panose="05050102010706020507" pitchFamily="18" charset="2"/>
                  <a:cs typeface="Arial" panose="020B0604020202020204" pitchFamily="34" charset="0"/>
                </a:rPr>
                <a:t>a</a:t>
              </a:r>
              <a:endParaRPr lang="en-US" sz="2800" b="1" dirty="0">
                <a:latin typeface="Symbol" panose="05050102010706020507" pitchFamily="18" charset="2"/>
                <a:cs typeface="Arial" panose="020B0604020202020204" pitchFamily="34" charset="0"/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6524124" y="4197911"/>
            <a:ext cx="6174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>
                <a:solidFill>
                  <a:srgbClr val="D06800"/>
                </a:solidFill>
                <a:latin typeface="Wingdings" panose="05000000000000000000" pitchFamily="2" charset="2"/>
              </a:rPr>
              <a:t>K</a:t>
            </a:r>
            <a:endParaRPr lang="en-US" sz="4000" b="1" dirty="0">
              <a:solidFill>
                <a:srgbClr val="D06800"/>
              </a:solidFill>
              <a:latin typeface="Wingdings" panose="05000000000000000000" pitchFamily="2" charset="2"/>
              <a:cs typeface="Arial" panose="020B06040202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613285" y="4197911"/>
            <a:ext cx="6174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>
                <a:solidFill>
                  <a:srgbClr val="D06800"/>
                </a:solidFill>
                <a:latin typeface="Wingdings" panose="05000000000000000000" pitchFamily="2" charset="2"/>
              </a:rPr>
              <a:t>K</a:t>
            </a:r>
            <a:endParaRPr lang="en-US" sz="4000" b="1" dirty="0">
              <a:solidFill>
                <a:srgbClr val="D06800"/>
              </a:solidFill>
              <a:latin typeface="Wingdings" panose="05000000000000000000" pitchFamily="2" charset="2"/>
              <a:cs typeface="Arial" panose="020B06040202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524124" y="3543909"/>
            <a:ext cx="6174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B050"/>
                </a:solidFill>
                <a:latin typeface="Wingdings" panose="05000000000000000000" pitchFamily="2" charset="2"/>
              </a:rPr>
              <a:t>J</a:t>
            </a:r>
            <a:endParaRPr lang="en-US" sz="40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2366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0" grpId="0"/>
      <p:bldP spid="36" grpId="0"/>
      <p:bldP spid="73" grpId="0"/>
      <p:bldP spid="5" grpId="0"/>
      <p:bldP spid="33" grpId="0"/>
      <p:bldP spid="34" grpId="0"/>
      <p:bldP spid="37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6565"/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Check for Understanding 4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Zirconium-93</a:t>
            </a:r>
            <a:r>
              <a:rPr lang="en-US" dirty="0" smtClean="0"/>
              <a:t> is radioactive.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 smtClean="0"/>
              <a:t>Analyze all three nuclear stability factors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 smtClean="0"/>
              <a:t>Determine which factor(s) need to be altered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 smtClean="0"/>
              <a:t>Predict the decay pathway &amp; product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 smtClean="0"/>
              <a:t>Reanalyze the three nuclear stability factors to determine if they are now acceptable.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8369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" y="55563"/>
            <a:ext cx="8778240" cy="731520"/>
          </a:xfrm>
          <a:solidFill>
            <a:srgbClr val="FF6565"/>
          </a:solidFill>
        </p:spPr>
        <p:txBody>
          <a:bodyPr/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Check for Understanding 4</a:t>
            </a:r>
            <a:endParaRPr lang="en-US" sz="4000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439588" y="1058209"/>
                <a:ext cx="1221809" cy="9103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r>
                            <m:rPr>
                              <m:brk m:alnAt="7"/>
                            </m:rPr>
                            <a:rPr lang="en-US" sz="3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𝟗</m:t>
                          </m:r>
                          <m:r>
                            <a:rPr lang="en-US" sz="3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mr>
                      <m:mr>
                        <m:e>
                          <m:r>
                            <a:rPr lang="en-US" sz="3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𝟒𝟏</m:t>
                          </m:r>
                        </m:e>
                      </m:mr>
                    </m:m>
                  </m:oMath>
                </a14:m>
                <a:r>
                  <a:rPr lang="en-US" sz="32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Nb</a:t>
                </a:r>
                <a:endParaRPr lang="en-US" sz="32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9588" y="1058209"/>
                <a:ext cx="1221809" cy="910314"/>
              </a:xfrm>
              <a:prstGeom prst="rect">
                <a:avLst/>
              </a:prstGeom>
              <a:blipFill rotWithShape="0">
                <a:blip r:embed="rId2"/>
                <a:stretch>
                  <a:fillRect r="-11940" b="-26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" name="TextBox 80"/>
          <p:cNvSpPr txBox="1"/>
          <p:nvPr/>
        </p:nvSpPr>
        <p:spPr>
          <a:xfrm>
            <a:off x="6524124" y="3543909"/>
            <a:ext cx="6174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B050"/>
                </a:solidFill>
                <a:latin typeface="Wingdings" panose="05000000000000000000" pitchFamily="2" charset="2"/>
              </a:rPr>
              <a:t>J</a:t>
            </a:r>
            <a:endParaRPr lang="en-US" sz="40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6524124" y="4197911"/>
            <a:ext cx="6174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>
                <a:solidFill>
                  <a:srgbClr val="D06800"/>
                </a:solidFill>
                <a:latin typeface="Wingdings" panose="05000000000000000000" pitchFamily="2" charset="2"/>
              </a:rPr>
              <a:t>K</a:t>
            </a:r>
            <a:endParaRPr lang="en-US" sz="4000" b="1" dirty="0">
              <a:solidFill>
                <a:srgbClr val="D06800"/>
              </a:solidFill>
              <a:latin typeface="Wingdings" panose="05000000000000000000" pitchFamily="2" charset="2"/>
              <a:cs typeface="Arial" panose="020B0604020202020204" pitchFamily="34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3613285" y="4197911"/>
            <a:ext cx="6174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>
                <a:solidFill>
                  <a:srgbClr val="D06800"/>
                </a:solidFill>
                <a:latin typeface="Wingdings" panose="05000000000000000000" pitchFamily="2" charset="2"/>
              </a:rPr>
              <a:t>K</a:t>
            </a:r>
            <a:endParaRPr lang="en-US" sz="4000" b="1" dirty="0">
              <a:solidFill>
                <a:srgbClr val="D06800"/>
              </a:solidFill>
              <a:latin typeface="Wingdings" panose="05000000000000000000" pitchFamily="2" charset="2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613284" y="3543909"/>
            <a:ext cx="6174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Wingdings" panose="05000000000000000000" pitchFamily="2" charset="2"/>
              </a:rPr>
              <a:t>L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3613284" y="4890275"/>
            <a:ext cx="6174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B050"/>
                </a:solidFill>
                <a:latin typeface="Wingdings" panose="05000000000000000000" pitchFamily="2" charset="2"/>
              </a:rPr>
              <a:t>J</a:t>
            </a:r>
            <a:endParaRPr lang="en-US" sz="40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5445676" y="2301736"/>
            <a:ext cx="894797" cy="3204092"/>
            <a:chOff x="5445676" y="2301736"/>
            <a:chExt cx="894797" cy="3204092"/>
          </a:xfrm>
        </p:grpSpPr>
        <p:sp>
          <p:nvSpPr>
            <p:cNvPr id="80" name="TextBox 79"/>
            <p:cNvSpPr txBox="1"/>
            <p:nvPr/>
          </p:nvSpPr>
          <p:spPr>
            <a:xfrm>
              <a:off x="5445676" y="4982608"/>
              <a:ext cx="89479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≤ 82</a:t>
              </a: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5541055" y="4290244"/>
              <a:ext cx="70404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o/e</a:t>
              </a:r>
              <a:endPara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5450485" y="3636242"/>
              <a:ext cx="88517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1.27</a:t>
              </a:r>
              <a:endPara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5600367" y="2975759"/>
              <a:ext cx="58541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52</a:t>
              </a:r>
              <a:endPara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5600365" y="2301736"/>
              <a:ext cx="58541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41</a:t>
              </a:r>
              <a:endPara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518256" y="2301736"/>
            <a:ext cx="1770036" cy="3204092"/>
            <a:chOff x="518256" y="2301736"/>
            <a:chExt cx="1770036" cy="3204092"/>
          </a:xfrm>
        </p:grpSpPr>
        <p:sp>
          <p:nvSpPr>
            <p:cNvPr id="82" name="TextBox 81"/>
            <p:cNvSpPr txBox="1"/>
            <p:nvPr/>
          </p:nvSpPr>
          <p:spPr>
            <a:xfrm>
              <a:off x="1763789" y="4982608"/>
              <a:ext cx="52450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2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Z:</a:t>
              </a:r>
              <a:endParaRPr lang="en-US" sz="2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518256" y="4290244"/>
              <a:ext cx="177003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2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odd/even</a:t>
              </a:r>
              <a:r>
                <a:rPr lang="en-US" sz="2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  <a:endParaRPr lang="en-US" sz="2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1444791" y="3636242"/>
              <a:ext cx="84350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2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n/p:</a:t>
              </a:r>
              <a:endParaRPr lang="en-US" sz="2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1763789" y="2975759"/>
              <a:ext cx="52450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2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n:</a:t>
              </a:r>
              <a:endParaRPr lang="en-US" sz="2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1763789" y="2301736"/>
              <a:ext cx="52450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2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p:</a:t>
              </a:r>
              <a:endParaRPr lang="en-US" sz="2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462305" y="2301736"/>
            <a:ext cx="894797" cy="3204092"/>
            <a:chOff x="2462305" y="2301736"/>
            <a:chExt cx="894797" cy="3204092"/>
          </a:xfrm>
        </p:grpSpPr>
        <p:sp>
          <p:nvSpPr>
            <p:cNvPr id="83" name="TextBox 82"/>
            <p:cNvSpPr txBox="1"/>
            <p:nvPr/>
          </p:nvSpPr>
          <p:spPr>
            <a:xfrm>
              <a:off x="2462305" y="4982608"/>
              <a:ext cx="89479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≤ 82</a:t>
              </a: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2557683" y="4290244"/>
              <a:ext cx="70404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e/o</a:t>
              </a:r>
              <a:endPara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2467114" y="3636242"/>
              <a:ext cx="88517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1.33</a:t>
              </a:r>
              <a:endPara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2616996" y="2975759"/>
              <a:ext cx="58541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53</a:t>
              </a:r>
              <a:endPara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2616994" y="2301736"/>
              <a:ext cx="58541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40</a:t>
              </a:r>
              <a:endPara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488448" y="1058209"/>
                <a:ext cx="1085554" cy="9135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r>
                            <m:rPr>
                              <m:brk m:alnAt="7"/>
                            </m:rPr>
                            <a:rPr lang="en-US" sz="3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𝟗</m:t>
                          </m:r>
                          <m:r>
                            <a:rPr lang="en-US" sz="32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𝟑</m:t>
                          </m:r>
                        </m:e>
                      </m:mr>
                      <m:mr>
                        <m:e>
                          <m:r>
                            <a:rPr lang="en-US" sz="3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𝟒𝟎</m:t>
                          </m:r>
                        </m:e>
                      </m:mr>
                    </m:m>
                  </m:oMath>
                </a14:m>
                <a:r>
                  <a:rPr lang="en-US" sz="32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Zr</a:t>
                </a:r>
                <a:endParaRPr lang="en-US" sz="32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8448" y="1058209"/>
                <a:ext cx="1085554" cy="913520"/>
              </a:xfrm>
              <a:prstGeom prst="rect">
                <a:avLst/>
              </a:prstGeom>
              <a:blipFill rotWithShape="0">
                <a:blip r:embed="rId3"/>
                <a:stretch>
                  <a:fillRect r="-14045" b="-33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/>
          <p:cNvGrpSpPr/>
          <p:nvPr/>
        </p:nvGrpSpPr>
        <p:grpSpPr>
          <a:xfrm>
            <a:off x="4195880" y="988795"/>
            <a:ext cx="1097280" cy="523220"/>
            <a:chOff x="4195880" y="988795"/>
            <a:chExt cx="1097280" cy="523220"/>
          </a:xfrm>
        </p:grpSpPr>
        <p:cxnSp>
          <p:nvCxnSpPr>
            <p:cNvPr id="31" name="Straight Connector 30"/>
            <p:cNvCxnSpPr/>
            <p:nvPr/>
          </p:nvCxnSpPr>
          <p:spPr>
            <a:xfrm rot="16200000">
              <a:off x="4744520" y="952862"/>
              <a:ext cx="0" cy="1097280"/>
            </a:xfrm>
            <a:prstGeom prst="line">
              <a:avLst/>
            </a:prstGeom>
            <a:ln w="76200">
              <a:solidFill>
                <a:schemeClr val="tx1"/>
              </a:solidFill>
              <a:tailEnd type="stealth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/>
            <p:cNvSpPr txBox="1"/>
            <p:nvPr/>
          </p:nvSpPr>
          <p:spPr>
            <a:xfrm>
              <a:off x="4323512" y="988795"/>
              <a:ext cx="55015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2800" b="1" dirty="0">
                  <a:latin typeface="Symbol" panose="05050102010706020507" pitchFamily="18" charset="2"/>
                  <a:cs typeface="Arial" panose="020B0604020202020204" pitchFamily="34" charset="0"/>
                </a:rPr>
                <a:t>b</a:t>
              </a:r>
              <a:r>
                <a:rPr lang="en-US" sz="3600" b="1" baseline="30000" dirty="0">
                  <a:latin typeface="Symbol" panose="05050102010706020507" pitchFamily="18" charset="2"/>
                  <a:cs typeface="Arial" panose="020B0604020202020204" pitchFamily="34" charset="0"/>
                </a:rPr>
                <a:t>-</a:t>
              </a: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6524124" y="4890275"/>
            <a:ext cx="6174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B050"/>
                </a:solidFill>
                <a:latin typeface="Wingdings" panose="05000000000000000000" pitchFamily="2" charset="2"/>
              </a:rPr>
              <a:t>J</a:t>
            </a:r>
            <a:endParaRPr lang="en-US" sz="40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4283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1" grpId="0"/>
      <p:bldP spid="75" grpId="0"/>
      <p:bldP spid="84" grpId="0"/>
      <p:bldP spid="36" grpId="0"/>
      <p:bldP spid="73" grpId="0"/>
      <p:bldP spid="5" grpId="0"/>
      <p:bldP spid="33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662500"/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Check for Understanding 5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Gallium-66</a:t>
            </a:r>
            <a:r>
              <a:rPr lang="en-US" dirty="0" smtClean="0"/>
              <a:t> is radioactive.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 smtClean="0"/>
              <a:t>Analyze all three nuclear stability factors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 smtClean="0"/>
              <a:t>Determine which factor(s) need to be altered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 smtClean="0"/>
              <a:t>Predict the decay pathway &amp; product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 smtClean="0"/>
              <a:t>Reanalyze the three nuclear stability factors to determine if they are now acceptable.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8369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" y="55563"/>
            <a:ext cx="8778240" cy="731520"/>
          </a:xfrm>
          <a:solidFill>
            <a:srgbClr val="662500"/>
          </a:solidFill>
        </p:spPr>
        <p:txBody>
          <a:bodyPr/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Check for Understanding 5</a:t>
            </a:r>
            <a:endParaRPr lang="en-US" sz="4000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439588" y="1058209"/>
                <a:ext cx="1175322" cy="9135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r>
                            <a:rPr lang="en-US" sz="3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𝟔𝟔</m:t>
                          </m:r>
                        </m:e>
                      </m:mr>
                      <m:mr>
                        <m:e>
                          <m:r>
                            <a:rPr lang="en-US" sz="3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𝟑𝟎</m:t>
                          </m:r>
                        </m:e>
                      </m:mr>
                    </m:m>
                  </m:oMath>
                </a14:m>
                <a:r>
                  <a:rPr lang="en-US" sz="32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Zn</a:t>
                </a:r>
                <a:endParaRPr lang="en-US" sz="32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9588" y="1058209"/>
                <a:ext cx="1175322" cy="913520"/>
              </a:xfrm>
              <a:prstGeom prst="rect">
                <a:avLst/>
              </a:prstGeom>
              <a:blipFill rotWithShape="0">
                <a:blip r:embed="rId2"/>
                <a:stretch>
                  <a:fillRect r="-12953" b="-33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" name="TextBox 80"/>
          <p:cNvSpPr txBox="1"/>
          <p:nvPr/>
        </p:nvSpPr>
        <p:spPr>
          <a:xfrm>
            <a:off x="6524124" y="3543909"/>
            <a:ext cx="6174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B050"/>
                </a:solidFill>
                <a:latin typeface="Wingdings" panose="05000000000000000000" pitchFamily="2" charset="2"/>
              </a:rPr>
              <a:t>J</a:t>
            </a:r>
            <a:endParaRPr lang="en-US" sz="40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613284" y="4197911"/>
            <a:ext cx="6174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Wingdings" panose="05000000000000000000" pitchFamily="2" charset="2"/>
              </a:rPr>
              <a:t>L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3613284" y="4890275"/>
            <a:ext cx="6174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B050"/>
                </a:solidFill>
                <a:latin typeface="Wingdings" panose="05000000000000000000" pitchFamily="2" charset="2"/>
              </a:rPr>
              <a:t>J</a:t>
            </a:r>
            <a:endParaRPr lang="en-US" sz="40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5445676" y="2301736"/>
            <a:ext cx="894797" cy="3204092"/>
            <a:chOff x="5445676" y="2301736"/>
            <a:chExt cx="894797" cy="3204092"/>
          </a:xfrm>
        </p:grpSpPr>
        <p:sp>
          <p:nvSpPr>
            <p:cNvPr id="80" name="TextBox 79"/>
            <p:cNvSpPr txBox="1"/>
            <p:nvPr/>
          </p:nvSpPr>
          <p:spPr>
            <a:xfrm>
              <a:off x="5445676" y="4982608"/>
              <a:ext cx="89479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≤ 82</a:t>
              </a: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5550672" y="4290244"/>
              <a:ext cx="68480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e/e</a:t>
              </a:r>
              <a:endPara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5450485" y="3636242"/>
              <a:ext cx="88517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1.20</a:t>
              </a:r>
              <a:endPara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5600367" y="2975759"/>
              <a:ext cx="58541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36</a:t>
              </a:r>
              <a:endPara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5600365" y="2301736"/>
              <a:ext cx="58541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30</a:t>
              </a:r>
              <a:endPara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518256" y="2301736"/>
            <a:ext cx="1770036" cy="3204092"/>
            <a:chOff x="518256" y="2301736"/>
            <a:chExt cx="1770036" cy="3204092"/>
          </a:xfrm>
        </p:grpSpPr>
        <p:sp>
          <p:nvSpPr>
            <p:cNvPr id="82" name="TextBox 81"/>
            <p:cNvSpPr txBox="1"/>
            <p:nvPr/>
          </p:nvSpPr>
          <p:spPr>
            <a:xfrm>
              <a:off x="1763789" y="4982608"/>
              <a:ext cx="52450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2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Z:</a:t>
              </a:r>
              <a:endParaRPr lang="en-US" sz="2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518256" y="4290244"/>
              <a:ext cx="177003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2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odd/even</a:t>
              </a:r>
              <a:r>
                <a:rPr lang="en-US" sz="2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  <a:endParaRPr lang="en-US" sz="2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1444791" y="3636242"/>
              <a:ext cx="84350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2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n/p:</a:t>
              </a:r>
              <a:endParaRPr lang="en-US" sz="2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1763789" y="2975759"/>
              <a:ext cx="52450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2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n:</a:t>
              </a:r>
              <a:endParaRPr lang="en-US" sz="2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1763789" y="2301736"/>
              <a:ext cx="52450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2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p:</a:t>
              </a:r>
              <a:endParaRPr lang="en-US" sz="2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462305" y="2301736"/>
            <a:ext cx="894797" cy="3204092"/>
            <a:chOff x="2462305" y="2301736"/>
            <a:chExt cx="894797" cy="3204092"/>
          </a:xfrm>
        </p:grpSpPr>
        <p:sp>
          <p:nvSpPr>
            <p:cNvPr id="83" name="TextBox 82"/>
            <p:cNvSpPr txBox="1"/>
            <p:nvPr/>
          </p:nvSpPr>
          <p:spPr>
            <a:xfrm>
              <a:off x="2462305" y="4982608"/>
              <a:ext cx="89479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≤ 82</a:t>
              </a: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2548064" y="4290244"/>
              <a:ext cx="72327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o/o</a:t>
              </a:r>
              <a:endPara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2467114" y="3636242"/>
              <a:ext cx="88517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1.13</a:t>
              </a:r>
              <a:endPara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2616996" y="2975759"/>
              <a:ext cx="58541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35</a:t>
              </a:r>
              <a:endPara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2616994" y="2301736"/>
              <a:ext cx="58541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31</a:t>
              </a:r>
              <a:endPara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488448" y="1058209"/>
                <a:ext cx="1221809" cy="9103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r>
                            <a:rPr lang="en-US" sz="3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𝟔𝟔</m:t>
                          </m:r>
                        </m:e>
                      </m:mr>
                      <m:mr>
                        <m:e>
                          <m:r>
                            <a:rPr lang="en-US" sz="3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32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𝟏</m:t>
                          </m:r>
                        </m:e>
                      </m:mr>
                    </m:m>
                  </m:oMath>
                </a14:m>
                <a:r>
                  <a:rPr lang="en-US" sz="32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Ga</a:t>
                </a:r>
                <a:endParaRPr lang="en-US" sz="32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8448" y="1058209"/>
                <a:ext cx="1221809" cy="910314"/>
              </a:xfrm>
              <a:prstGeom prst="rect">
                <a:avLst/>
              </a:prstGeom>
              <a:blipFill rotWithShape="0">
                <a:blip r:embed="rId3"/>
                <a:stretch>
                  <a:fillRect r="-11940" b="-33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/>
          <p:cNvGrpSpPr/>
          <p:nvPr/>
        </p:nvGrpSpPr>
        <p:grpSpPr>
          <a:xfrm>
            <a:off x="4195880" y="988795"/>
            <a:ext cx="1097280" cy="523220"/>
            <a:chOff x="4195880" y="988795"/>
            <a:chExt cx="1097280" cy="523220"/>
          </a:xfrm>
        </p:grpSpPr>
        <p:cxnSp>
          <p:nvCxnSpPr>
            <p:cNvPr id="31" name="Straight Connector 30"/>
            <p:cNvCxnSpPr/>
            <p:nvPr/>
          </p:nvCxnSpPr>
          <p:spPr>
            <a:xfrm rot="16200000">
              <a:off x="4744520" y="952862"/>
              <a:ext cx="0" cy="1097280"/>
            </a:xfrm>
            <a:prstGeom prst="line">
              <a:avLst/>
            </a:prstGeom>
            <a:ln w="76200">
              <a:solidFill>
                <a:schemeClr val="tx1"/>
              </a:solidFill>
              <a:tailEnd type="stealth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/>
            <p:cNvSpPr txBox="1"/>
            <p:nvPr/>
          </p:nvSpPr>
          <p:spPr>
            <a:xfrm>
              <a:off x="4323512" y="988795"/>
              <a:ext cx="55015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2800" b="1" dirty="0" smtClean="0">
                  <a:latin typeface="Symbol" panose="05050102010706020507" pitchFamily="18" charset="2"/>
                  <a:cs typeface="Arial" panose="020B0604020202020204" pitchFamily="34" charset="0"/>
                </a:rPr>
                <a:t>b</a:t>
              </a:r>
              <a:r>
                <a:rPr lang="en-US" sz="3600" b="1" baseline="30000" dirty="0" smtClean="0">
                  <a:latin typeface="Symbol" panose="05050102010706020507" pitchFamily="18" charset="2"/>
                  <a:cs typeface="Arial" panose="020B0604020202020204" pitchFamily="34" charset="0"/>
                </a:rPr>
                <a:t>+</a:t>
              </a:r>
              <a:endParaRPr lang="en-US" sz="3600" b="1" baseline="30000" dirty="0">
                <a:latin typeface="Symbol" panose="05050102010706020507" pitchFamily="18" charset="2"/>
                <a:cs typeface="Arial" panose="020B0604020202020204" pitchFamily="34" charset="0"/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3613284" y="3543909"/>
            <a:ext cx="6174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Wingdings" panose="05000000000000000000" pitchFamily="2" charset="2"/>
              </a:rPr>
              <a:t>L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524124" y="4197911"/>
            <a:ext cx="6174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B050"/>
                </a:solidFill>
                <a:latin typeface="Wingdings" panose="05000000000000000000" pitchFamily="2" charset="2"/>
              </a:rPr>
              <a:t>J</a:t>
            </a:r>
            <a:endParaRPr lang="en-US" sz="40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524124" y="4890275"/>
            <a:ext cx="6174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B050"/>
                </a:solidFill>
                <a:latin typeface="Wingdings" panose="05000000000000000000" pitchFamily="2" charset="2"/>
              </a:rPr>
              <a:t>J</a:t>
            </a:r>
            <a:endParaRPr lang="en-US" sz="40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4283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1" grpId="0"/>
      <p:bldP spid="36" grpId="0"/>
      <p:bldP spid="73" grpId="0"/>
      <p:bldP spid="5" grpId="0"/>
      <p:bldP spid="33" grpId="0"/>
      <p:bldP spid="34" grpId="0"/>
      <p:bldP spid="3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0487"/>
            <a:ext cx="9144000" cy="6377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990600" y="1064567"/>
            <a:ext cx="4036682" cy="1980912"/>
            <a:chOff x="1066800" y="1283642"/>
            <a:chExt cx="4036682" cy="1980912"/>
          </a:xfrm>
        </p:grpSpPr>
        <p:sp>
          <p:nvSpPr>
            <p:cNvPr id="3" name="TextBox 2"/>
            <p:cNvSpPr txBox="1"/>
            <p:nvPr/>
          </p:nvSpPr>
          <p:spPr>
            <a:xfrm>
              <a:off x="1066800" y="1283642"/>
              <a:ext cx="4036682" cy="46166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9050">
              <a:solidFill>
                <a:srgbClr val="0070C0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All of these nuclei are stable</a:t>
              </a:r>
              <a:endPara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9" name="Picture 8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4564" r="79365" b="49283"/>
            <a:stretch/>
          </p:blipFill>
          <p:spPr bwMode="auto">
            <a:xfrm>
              <a:off x="2421115" y="2021634"/>
              <a:ext cx="1328052" cy="1242920"/>
            </a:xfrm>
            <a:prstGeom prst="rect">
              <a:avLst/>
            </a:prstGeom>
            <a:noFill/>
            <a:ln w="34925" cmpd="sng">
              <a:solidFill>
                <a:srgbClr val="007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</p:grpSp>
      <p:sp>
        <p:nvSpPr>
          <p:cNvPr id="11" name="TextBox 10"/>
          <p:cNvSpPr txBox="1"/>
          <p:nvPr/>
        </p:nvSpPr>
        <p:spPr>
          <a:xfrm>
            <a:off x="5572125" y="4554212"/>
            <a:ext cx="3209926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These 254 nuclei are collectively called the "band of stability"</a:t>
            </a:r>
            <a:endParaRPr lang="en-US" sz="2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9417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121262"/>
            <a:ext cx="9144000" cy="6615476"/>
            <a:chOff x="0" y="121262"/>
            <a:chExt cx="9144000" cy="6615476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21262"/>
              <a:ext cx="9144000" cy="66154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1348420" y="1064567"/>
              <a:ext cx="4235455" cy="46166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9050">
              <a:solidFill>
                <a:srgbClr val="0070C0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&gt;3300 other nuclei are known</a:t>
              </a:r>
              <a:endPara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1965958" y="1601462"/>
            <a:ext cx="3000376" cy="2240608"/>
            <a:chOff x="1965958" y="1601462"/>
            <a:chExt cx="3000376" cy="2240608"/>
          </a:xfrm>
        </p:grpSpPr>
        <p:pic>
          <p:nvPicPr>
            <p:cNvPr id="7" name="Picture 8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973" t="25000" r="60053" b="50000"/>
            <a:stretch/>
          </p:blipFill>
          <p:spPr bwMode="auto">
            <a:xfrm>
              <a:off x="2755853" y="2529085"/>
              <a:ext cx="1420586" cy="1312985"/>
            </a:xfrm>
            <a:prstGeom prst="rect">
              <a:avLst/>
            </a:prstGeom>
            <a:noFill/>
            <a:ln w="34925">
              <a:solidFill>
                <a:srgbClr val="007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1965958" y="1601462"/>
              <a:ext cx="3000376" cy="83099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9050"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None of these other nuclei are stable</a:t>
              </a:r>
              <a:endPara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5095875" y="4449437"/>
            <a:ext cx="3686176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are they seeking by changing themselves?</a:t>
            </a:r>
            <a:endParaRPr lang="en-US" sz="2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95875" y="3554087"/>
            <a:ext cx="3686176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These spontaneously change their nuclei</a:t>
            </a:r>
            <a:endParaRPr lang="en-US" sz="2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400425" y="4067175"/>
            <a:ext cx="4202564" cy="2550179"/>
            <a:chOff x="3400425" y="4067175"/>
            <a:chExt cx="4202564" cy="2550179"/>
          </a:xfrm>
        </p:grpSpPr>
        <p:pic>
          <p:nvPicPr>
            <p:cNvPr id="14" name="Picture 1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4564" r="79365" b="49283"/>
            <a:stretch/>
          </p:blipFill>
          <p:spPr bwMode="auto">
            <a:xfrm>
              <a:off x="6274937" y="5374434"/>
              <a:ext cx="1328052" cy="1242920"/>
            </a:xfrm>
            <a:prstGeom prst="rect">
              <a:avLst/>
            </a:prstGeom>
            <a:noFill/>
            <a:ln w="34925" cmpd="sng">
              <a:solidFill>
                <a:srgbClr val="007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5" name="Freeform 4"/>
            <p:cNvSpPr/>
            <p:nvPr/>
          </p:nvSpPr>
          <p:spPr>
            <a:xfrm>
              <a:off x="3400425" y="4067175"/>
              <a:ext cx="2628900" cy="1914525"/>
            </a:xfrm>
            <a:custGeom>
              <a:avLst/>
              <a:gdLst>
                <a:gd name="connsiteX0" fmla="*/ 0 w 2628900"/>
                <a:gd name="connsiteY0" fmla="*/ 0 h 1914525"/>
                <a:gd name="connsiteX1" fmla="*/ 200025 w 2628900"/>
                <a:gd name="connsiteY1" fmla="*/ 790575 h 1914525"/>
                <a:gd name="connsiteX2" fmla="*/ 962025 w 2628900"/>
                <a:gd name="connsiteY2" fmla="*/ 1476375 h 1914525"/>
                <a:gd name="connsiteX3" fmla="*/ 1724025 w 2628900"/>
                <a:gd name="connsiteY3" fmla="*/ 1828800 h 1914525"/>
                <a:gd name="connsiteX4" fmla="*/ 2628900 w 2628900"/>
                <a:gd name="connsiteY4" fmla="*/ 1914525 h 1914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28900" h="1914525">
                  <a:moveTo>
                    <a:pt x="0" y="0"/>
                  </a:moveTo>
                  <a:cubicBezTo>
                    <a:pt x="19844" y="272256"/>
                    <a:pt x="39688" y="544513"/>
                    <a:pt x="200025" y="790575"/>
                  </a:cubicBezTo>
                  <a:cubicBezTo>
                    <a:pt x="360362" y="1036637"/>
                    <a:pt x="708025" y="1303338"/>
                    <a:pt x="962025" y="1476375"/>
                  </a:cubicBezTo>
                  <a:cubicBezTo>
                    <a:pt x="1216025" y="1649412"/>
                    <a:pt x="1446213" y="1755775"/>
                    <a:pt x="1724025" y="1828800"/>
                  </a:cubicBezTo>
                  <a:cubicBezTo>
                    <a:pt x="2001837" y="1901825"/>
                    <a:pt x="2315368" y="1908175"/>
                    <a:pt x="2628900" y="1914525"/>
                  </a:cubicBezTo>
                </a:path>
              </a:pathLst>
            </a:custGeom>
            <a:noFill/>
            <a:ln w="114300">
              <a:solidFill>
                <a:srgbClr val="FF0000"/>
              </a:solidFill>
              <a:tailEnd type="stealth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104775" y="5194721"/>
            <a:ext cx="3505200" cy="1569660"/>
          </a:xfrm>
          <a:prstGeom prst="rect">
            <a:avLst/>
          </a:prstGeom>
          <a:solidFill>
            <a:srgbClr val="FFFF00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Write this in your notes</a:t>
            </a:r>
          </a:p>
          <a:p>
            <a:pPr algn="ctr">
              <a:spcBef>
                <a:spcPts val="900"/>
              </a:spcBef>
            </a:pP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aim of radioactive decay is to make the nucleus more stable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99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0487"/>
            <a:ext cx="9144000" cy="6377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86346" y="1064567"/>
            <a:ext cx="5856858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is a distinct pattern to the types of radioactive decay that unstable nuclei use to make themselves more stable</a:t>
            </a:r>
            <a:endParaRPr lang="en-US" sz="2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0452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0487"/>
            <a:ext cx="9144000" cy="6377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2316"/>
            <a:ext cx="9144000" cy="6373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86346" y="1064567"/>
            <a:ext cx="5185854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the pattern for beta minus decay?</a:t>
            </a:r>
            <a:endParaRPr lang="en-US" sz="2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3508" y="5912792"/>
            <a:ext cx="5486400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Nuclei that use 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beta minus decay</a:t>
            </a:r>
            <a:r>
              <a:rPr lang="en-US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are usually 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above</a:t>
            </a:r>
            <a:r>
              <a:rPr lang="en-US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band of stability</a:t>
            </a:r>
            <a:endParaRPr lang="en-US" sz="2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716714" y="4114800"/>
            <a:ext cx="931665" cy="1646605"/>
          </a:xfrm>
          <a:prstGeom prst="rect">
            <a:avLst/>
          </a:prstGeom>
          <a:solidFill>
            <a:srgbClr val="FFFF99"/>
          </a:solidFill>
          <a:ln w="19050">
            <a:solidFill>
              <a:schemeClr val="tx1"/>
            </a:solidFill>
          </a:ln>
        </p:spPr>
        <p:txBody>
          <a:bodyPr wrap="none" tIns="91440" bIns="91440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stable</a:t>
            </a:r>
          </a:p>
          <a:p>
            <a:pPr algn="ctr">
              <a:spcBef>
                <a:spcPts val="600"/>
              </a:spcBef>
            </a:pPr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alpha</a:t>
            </a:r>
          </a:p>
          <a:p>
            <a:pPr algn="ctr">
              <a:spcBef>
                <a:spcPts val="600"/>
              </a:spcBef>
            </a:pPr>
            <a:r>
              <a:rPr lang="en-US" sz="20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beta +</a:t>
            </a:r>
          </a:p>
          <a:p>
            <a:pPr algn="ctr">
              <a:spcBef>
                <a:spcPts val="600"/>
              </a:spcBef>
            </a:pPr>
            <a:r>
              <a:rPr lang="en-US" sz="20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beta -</a:t>
            </a:r>
            <a:endParaRPr lang="en-US" sz="20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7366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11673</TotalTime>
  <Words>2116</Words>
  <Application>Microsoft Office PowerPoint</Application>
  <PresentationFormat>On-screen Show (4:3)</PresentationFormat>
  <Paragraphs>862</Paragraphs>
  <Slides>58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64" baseType="lpstr">
      <vt:lpstr>Arial</vt:lpstr>
      <vt:lpstr>Calibri</vt:lpstr>
      <vt:lpstr>Cambria Math</vt:lpstr>
      <vt:lpstr>Symbol</vt:lpstr>
      <vt:lpstr>Wingdings</vt:lpstr>
      <vt:lpstr>Office Theme</vt:lpstr>
      <vt:lpstr>Do Now</vt:lpstr>
      <vt:lpstr>PowerPoint Presentation</vt:lpstr>
      <vt:lpstr>Do Now</vt:lpstr>
      <vt:lpstr>Last Class</vt:lpstr>
      <vt:lpstr>Nuclear  Stability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Why the Pattern?</vt:lpstr>
      <vt:lpstr>Alpha Decay Example</vt:lpstr>
      <vt:lpstr>PowerPoint Presentation</vt:lpstr>
      <vt:lpstr>We need to summarize in a table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Predicted Decay Trends on Graph</vt:lpstr>
      <vt:lpstr>PowerPoint Presentation</vt:lpstr>
      <vt:lpstr>Beta Minus Decay Example</vt:lpstr>
      <vt:lpstr>Beta Minus Decay Example</vt:lpstr>
      <vt:lpstr>Beta Minus Decay Example</vt:lpstr>
      <vt:lpstr>Beta Minus Decay Example</vt:lpstr>
      <vt:lpstr>Beta Minus Decay Example</vt:lpstr>
      <vt:lpstr>PowerPoint Presentation</vt:lpstr>
      <vt:lpstr>PowerPoint Presentation</vt:lpstr>
      <vt:lpstr>Predicted Decay Trends on Graph</vt:lpstr>
      <vt:lpstr>PowerPoint Presentation</vt:lpstr>
      <vt:lpstr>Beta Plus Decay Example</vt:lpstr>
      <vt:lpstr>Beta Plus Decay Example</vt:lpstr>
      <vt:lpstr>Beta Plus Decay Example</vt:lpstr>
      <vt:lpstr>PowerPoint Presentation</vt:lpstr>
      <vt:lpstr>PowerPoint Presentation</vt:lpstr>
      <vt:lpstr>Predicted Decay Trends on Graph</vt:lpstr>
      <vt:lpstr>PowerPoint Presentation</vt:lpstr>
      <vt:lpstr>Gamma Decay</vt:lpstr>
      <vt:lpstr>PowerPoint Presentation</vt:lpstr>
      <vt:lpstr>Predicted Decay Trends on Graph</vt:lpstr>
      <vt:lpstr>Important Note</vt:lpstr>
      <vt:lpstr>Nuclear Stability Problem 1</vt:lpstr>
      <vt:lpstr>Nuclear Stability Problem 1</vt:lpstr>
      <vt:lpstr>Nuclear Stability Problem 2</vt:lpstr>
      <vt:lpstr>Nuclear Stability Problem 2</vt:lpstr>
      <vt:lpstr>Optional Practice Problems</vt:lpstr>
      <vt:lpstr>Check for Understanding 1</vt:lpstr>
      <vt:lpstr>Check for Understanding 1</vt:lpstr>
      <vt:lpstr>Check for Understanding 2</vt:lpstr>
      <vt:lpstr>Check for Understanding 2</vt:lpstr>
      <vt:lpstr>Check for Understanding 3</vt:lpstr>
      <vt:lpstr>Check for Understanding 3</vt:lpstr>
      <vt:lpstr>Check for Understanding 4</vt:lpstr>
      <vt:lpstr>Check for Understanding 4</vt:lpstr>
      <vt:lpstr>Check for Understanding 5</vt:lpstr>
      <vt:lpstr>Check for Understanding 5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sundance235</dc:creator>
  <cp:lastModifiedBy>Staff Peter McCarthy</cp:lastModifiedBy>
  <cp:revision>802</cp:revision>
  <cp:lastPrinted>2016-11-17T22:29:31Z</cp:lastPrinted>
  <dcterms:created xsi:type="dcterms:W3CDTF">2012-09-15T16:31:25Z</dcterms:created>
  <dcterms:modified xsi:type="dcterms:W3CDTF">2019-12-18T17:04:17Z</dcterms:modified>
</cp:coreProperties>
</file>