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952" r:id="rId2"/>
    <p:sldId id="953" r:id="rId3"/>
    <p:sldId id="686" r:id="rId4"/>
    <p:sldId id="779" r:id="rId5"/>
    <p:sldId id="794" r:id="rId6"/>
    <p:sldId id="932" r:id="rId7"/>
    <p:sldId id="926" r:id="rId8"/>
    <p:sldId id="955" r:id="rId9"/>
    <p:sldId id="956" r:id="rId10"/>
    <p:sldId id="795" r:id="rId11"/>
    <p:sldId id="940" r:id="rId12"/>
    <p:sldId id="941" r:id="rId13"/>
    <p:sldId id="942" r:id="rId14"/>
    <p:sldId id="929" r:id="rId15"/>
    <p:sldId id="931" r:id="rId16"/>
    <p:sldId id="930" r:id="rId17"/>
    <p:sldId id="933" r:id="rId18"/>
    <p:sldId id="797" r:id="rId19"/>
    <p:sldId id="928" r:id="rId20"/>
    <p:sldId id="800" r:id="rId21"/>
    <p:sldId id="938" r:id="rId22"/>
    <p:sldId id="943" r:id="rId23"/>
    <p:sldId id="944" r:id="rId24"/>
    <p:sldId id="945" r:id="rId25"/>
    <p:sldId id="934" r:id="rId26"/>
    <p:sldId id="957" r:id="rId27"/>
    <p:sldId id="959" r:id="rId28"/>
    <p:sldId id="935" r:id="rId29"/>
    <p:sldId id="801" r:id="rId30"/>
    <p:sldId id="969" r:id="rId31"/>
    <p:sldId id="960" r:id="rId32"/>
    <p:sldId id="965" r:id="rId33"/>
    <p:sldId id="961" r:id="rId34"/>
    <p:sldId id="964" r:id="rId35"/>
    <p:sldId id="963" r:id="rId36"/>
    <p:sldId id="966" r:id="rId37"/>
    <p:sldId id="967" r:id="rId38"/>
    <p:sldId id="962" r:id="rId39"/>
    <p:sldId id="948" r:id="rId40"/>
    <p:sldId id="949" r:id="rId41"/>
    <p:sldId id="950" r:id="rId42"/>
    <p:sldId id="968" r:id="rId43"/>
    <p:sldId id="939" r:id="rId4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5CE27"/>
    <a:srgbClr val="FFC5C5"/>
    <a:srgbClr val="FF6565"/>
    <a:srgbClr val="ABFFD1"/>
    <a:srgbClr val="662500"/>
    <a:srgbClr val="663300"/>
    <a:srgbClr val="D06800"/>
    <a:srgbClr val="FFC993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4" autoAdjust="0"/>
    <p:restoredTop sz="99875" autoAdjust="0"/>
  </p:normalViewPr>
  <p:slideViewPr>
    <p:cSldViewPr snapToGrid="0">
      <p:cViewPr varScale="1">
        <p:scale>
          <a:sx n="82" d="100"/>
          <a:sy n="82" d="100"/>
        </p:scale>
        <p:origin x="5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1" y="0"/>
            <a:ext cx="3169920" cy="480060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200"/>
            </a:lvl1pPr>
          </a:lstStyle>
          <a:p>
            <a:fld id="{169CBA31-FBA6-4B3A-ADEC-DB1447EE8D3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1" y="9119474"/>
            <a:ext cx="3169920" cy="480060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200"/>
            </a:lvl1pPr>
          </a:lstStyle>
          <a:p>
            <a:fld id="{456893B1-E79D-408E-AFE0-A9919F43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4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8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6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4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297460"/>
            <a:ext cx="8778240" cy="512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457594" y="6596390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latin typeface="Arial" pitchFamily="34" charset="0"/>
                <a:cs typeface="Arial" pitchFamily="34" charset="0"/>
              </a:rPr>
              <a:t>slide </a:t>
            </a:r>
            <a:fld id="{6ABBB7C1-35F2-45E0-95DF-06E8CFB61640}" type="slidenum">
              <a:rPr lang="en-US" sz="11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Wingdings" pitchFamily="2" charset="2"/>
        <a:buChar char="Ø"/>
        <a:defRPr sz="3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24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defTabSz="914400" rtl="0" eaLnBrk="1" latinLnBrk="0" hangingPunct="1">
        <a:spcBef>
          <a:spcPts val="0"/>
        </a:spcBef>
        <a:buFont typeface="Arial" pitchFamily="34" charset="0"/>
        <a:buChar char="»"/>
        <a:tabLst/>
        <a:defRPr sz="20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Do Now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977265" y="3514724"/>
            <a:ext cx="7189470" cy="291078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Why are some positions more stable?</a:t>
            </a:r>
          </a:p>
          <a:p>
            <a:r>
              <a:rPr lang="en-US" sz="2800" b="1" dirty="0" smtClean="0"/>
              <a:t>What makes the position on the right harder to hold?  Give specific reasons.</a:t>
            </a:r>
            <a:endParaRPr lang="en-US" sz="28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545300" y="1128291"/>
            <a:ext cx="6053401" cy="2058501"/>
            <a:chOff x="1669131" y="1128291"/>
            <a:chExt cx="6053401" cy="2058501"/>
          </a:xfrm>
        </p:grpSpPr>
        <p:grpSp>
          <p:nvGrpSpPr>
            <p:cNvPr id="4" name="Group 3"/>
            <p:cNvGrpSpPr/>
            <p:nvPr/>
          </p:nvGrpSpPr>
          <p:grpSpPr>
            <a:xfrm>
              <a:off x="4936193" y="1128291"/>
              <a:ext cx="2786339" cy="2058501"/>
              <a:chOff x="4936193" y="1128291"/>
              <a:chExt cx="2786339" cy="2058501"/>
            </a:xfrm>
          </p:grpSpPr>
          <p:pic>
            <p:nvPicPr>
              <p:cNvPr id="5" name="Picture 8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73" t="25000" r="60053" b="50000"/>
              <a:stretch/>
            </p:blipFill>
            <p:spPr bwMode="auto">
              <a:xfrm>
                <a:off x="5619069" y="1128291"/>
                <a:ext cx="1420586" cy="1312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4936193" y="2355795"/>
                <a:ext cx="278633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Some positions</a:t>
                </a:r>
              </a:p>
              <a:p>
                <a:pPr algn="ctr"/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are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not stable at all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669131" y="1672817"/>
              <a:ext cx="2291012" cy="1513975"/>
              <a:chOff x="1669131" y="1672817"/>
              <a:chExt cx="2291012" cy="151397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669131" y="2355795"/>
                <a:ext cx="229101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Some positions</a:t>
                </a:r>
              </a:p>
              <a:p>
                <a:pPr algn="ctr"/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are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very stable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/>
              <a:srcRect t="25511" b="19632"/>
              <a:stretch/>
            </p:blipFill>
            <p:spPr>
              <a:xfrm flipH="1">
                <a:off x="1828800" y="1672817"/>
                <a:ext cx="1971675" cy="540801"/>
              </a:xfrm>
              <a:prstGeom prst="rect">
                <a:avLst/>
              </a:prstGeom>
            </p:spPr>
          </p:pic>
        </p:grp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25511" b="19632"/>
          <a:stretch/>
        </p:blipFill>
        <p:spPr>
          <a:xfrm flipH="1">
            <a:off x="-2202046" y="5119961"/>
            <a:ext cx="1971675" cy="54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6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84"/>
            <a:ext cx="5455920" cy="690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28640" y="132080"/>
            <a:ext cx="3194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Graph p on x-axis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8640" y="845877"/>
            <a:ext cx="3194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Graph n on y-axis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8640" y="1559674"/>
            <a:ext cx="338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black point represents every stable nuclei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8640" y="3012135"/>
            <a:ext cx="338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points lay between lines with slopes of 1.0 and 1.5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628640" y="4464595"/>
            <a:ext cx="3383280" cy="2034080"/>
            <a:chOff x="5628640" y="4464595"/>
            <a:chExt cx="3383280" cy="2034080"/>
          </a:xfrm>
        </p:grpSpPr>
        <p:sp>
          <p:nvSpPr>
            <p:cNvPr id="7" name="TextBox 6"/>
            <p:cNvSpPr txBox="1"/>
            <p:nvPr/>
          </p:nvSpPr>
          <p:spPr>
            <a:xfrm>
              <a:off x="5628640" y="4464595"/>
              <a:ext cx="33832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collection of stable nuclei is known as the </a:t>
              </a:r>
            </a:p>
            <a:p>
              <a:pPr algn="ctr"/>
              <a:r>
                <a:rPr lang="en-US" sz="2400" b="1" u="sng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BAND OF STABILITY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87860" y="6098565"/>
              <a:ext cx="2664840" cy="40011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Write this in your notes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528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54" y="0"/>
            <a:ext cx="91587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30552" y="4143375"/>
            <a:ext cx="4361023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stable nuclei have an n/p ratio between 1.00 &amp; 1.55.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900"/>
              </a:spcBef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Exception: hydrogen-1 has n/p ratio = 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3475" y="796320"/>
            <a:ext cx="262747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x-axis: Z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y-axis: n/p ratio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are stable</a:t>
            </a:r>
          </a:p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isotopes</a:t>
            </a:r>
          </a:p>
        </p:txBody>
      </p:sp>
    </p:spTree>
    <p:extLst>
      <p:ext uri="{BB962C8B-B14F-4D97-AF65-F5344CB8AC3E}">
        <p14:creationId xmlns:p14="http://schemas.microsoft.com/office/powerpoint/2010/main" val="106837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54" y="0"/>
            <a:ext cx="91587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9" y="0"/>
            <a:ext cx="91474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8227" y="819150"/>
            <a:ext cx="378952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Z increases, the stable n/p ratio increases too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95725" y="5024319"/>
            <a:ext cx="489585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best fit line tells us the relationship between Z and n/p ratio</a:t>
            </a:r>
          </a:p>
        </p:txBody>
      </p:sp>
    </p:spTree>
    <p:extLst>
      <p:ext uri="{BB962C8B-B14F-4D97-AF65-F5344CB8AC3E}">
        <p14:creationId xmlns:p14="http://schemas.microsoft.com/office/powerpoint/2010/main" val="280427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Predicting Value for n/p Ratio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618419"/>
              </p:ext>
            </p:extLst>
          </p:nvPr>
        </p:nvGraphicFramePr>
        <p:xfrm>
          <a:off x="2743200" y="1561944"/>
          <a:ext cx="3657600" cy="294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2286000"/>
              </a:tblGrid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Predicted n/p ratio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3035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2685" y="4701851"/>
            <a:ext cx="76386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Acceptable value can vary as much as ± 0.1</a:t>
            </a: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depending on odd/even status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1975" y="0"/>
            <a:ext cx="962024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3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Why n/p ratio?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6300" y="745492"/>
            <a:ext cx="4406900" cy="592200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800" y="745492"/>
            <a:ext cx="4406900" cy="592200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088630"/>
              </p:ext>
            </p:extLst>
          </p:nvPr>
        </p:nvGraphicFramePr>
        <p:xfrm>
          <a:off x="101600" y="2895600"/>
          <a:ext cx="42976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7184"/>
                <a:gridCol w="323312"/>
                <a:gridCol w="1987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Electromagnetic Force Repulsive Interactions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</a:t>
                      </a:r>
                      <a:r>
                        <a:rPr lang="en-US" sz="1800" b="1" baseline="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Nuclear Force Attractive </a:t>
                      </a:r>
                      <a:r>
                        <a:rPr lang="en-US" sz="1800" b="1" u="none" baseline="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Interactions</a:t>
                      </a:r>
                      <a:endParaRPr lang="en-US" sz="1800" b="1" u="none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2400" b="1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p</a:t>
                      </a:r>
                      <a:r>
                        <a:rPr lang="en-US" sz="2400" b="1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2400" b="1" baseline="-2500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1" baseline="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p</a:t>
                      </a:r>
                      <a:r>
                        <a:rPr lang="en-US" sz="2400" b="1" baseline="-2500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082460"/>
              </p:ext>
            </p:extLst>
          </p:nvPr>
        </p:nvGraphicFramePr>
        <p:xfrm>
          <a:off x="4744720" y="2895600"/>
          <a:ext cx="42976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7184"/>
                <a:gridCol w="323312"/>
                <a:gridCol w="1987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Electromagnetic Force Repulsive Interactions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</a:t>
                      </a:r>
                      <a:r>
                        <a:rPr lang="en-US" sz="1800" b="1" baseline="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Nuclear Force Attractive </a:t>
                      </a:r>
                      <a:r>
                        <a:rPr lang="en-US" sz="1800" b="1" u="none" baseline="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Interactions</a:t>
                      </a:r>
                      <a:endParaRPr lang="en-US" sz="1800" b="1" u="none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2400" b="1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p</a:t>
                      </a:r>
                      <a:r>
                        <a:rPr lang="en-US" sz="2400" b="1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baseline="-25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2400" b="1" baseline="-2500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1" baseline="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p</a:t>
                      </a:r>
                      <a:r>
                        <a:rPr lang="en-US" sz="2400" b="1" baseline="-2500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2400" b="1" baseline="-2500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1" baseline="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p</a:t>
                      </a:r>
                      <a:r>
                        <a:rPr lang="en-US" sz="2400" b="1" baseline="-2500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2400" b="1" baseline="-2500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1" baseline="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p</a:t>
                      </a:r>
                      <a:r>
                        <a:rPr lang="en-US" sz="2400" b="1" baseline="-2500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2400" b="1" baseline="-2500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p</a:t>
                      </a:r>
                      <a:r>
                        <a:rPr lang="en-US" sz="2400" b="1" baseline="-2500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2400" b="1" baseline="-2500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p</a:t>
                      </a:r>
                      <a:r>
                        <a:rPr lang="en-US" sz="2400" b="1" baseline="-2500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2400" b="1" baseline="-2500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400" b="1" baseline="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n</a:t>
                      </a:r>
                      <a:r>
                        <a:rPr lang="en-US" sz="2400" b="1" baseline="-25000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303076" y="770892"/>
            <a:ext cx="1146147" cy="2112008"/>
            <a:chOff x="6049076" y="974092"/>
            <a:chExt cx="1146147" cy="21120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ontent Placeholder 2"/>
                <p:cNvSpPr txBox="1">
                  <a:spLocks/>
                </p:cNvSpPr>
                <p:nvPr/>
              </p:nvSpPr>
              <p:spPr>
                <a:xfrm>
                  <a:off x="6075415" y="2253068"/>
                  <a:ext cx="1093469" cy="833032"/>
                </a:xfrm>
                <a:prstGeom prst="rect">
                  <a:avLst/>
                </a:prstGeom>
              </p:spPr>
              <p:txBody>
                <a:bodyPr/>
                <a:lstStyle>
                  <a:lvl1pPr marL="342900" indent="-342900" algn="l" defTabSz="914400" rtl="0" eaLnBrk="1" latinLnBrk="0" hangingPunct="1">
                    <a:spcBef>
                      <a:spcPts val="1200"/>
                    </a:spcBef>
                    <a:buFont typeface="Wingdings" pitchFamily="2" charset="2"/>
                    <a:buChar char="Ø"/>
                    <a:defRPr sz="3200" kern="1200" baseline="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631825" indent="-228600" algn="l" defTabSz="914400" rtl="0" eaLnBrk="1" latinLnBrk="0" hangingPunct="1">
                    <a:spcBef>
                      <a:spcPts val="0"/>
                    </a:spcBef>
                    <a:buFont typeface="Arial" pitchFamily="34" charset="0"/>
                    <a:buChar char="–"/>
                    <a:defRPr sz="2800" kern="1200" baseline="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indent="-228600" algn="l" defTabSz="914400" rtl="0" eaLnBrk="1" latinLnBrk="0" hangingPunct="1">
                    <a:spcBef>
                      <a:spcPts val="0"/>
                    </a:spcBef>
                    <a:buFont typeface="Arial" pitchFamily="34" charset="0"/>
                    <a:buChar char="•"/>
                    <a:defRPr sz="2400" i="1" kern="1200" baseline="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257300" indent="-228600" algn="l" defTabSz="914400" rtl="0" eaLnBrk="1" latinLnBrk="0" hangingPunct="1">
                    <a:spcBef>
                      <a:spcPts val="0"/>
                    </a:spcBef>
                    <a:buFont typeface="Arial" pitchFamily="34" charset="0"/>
                    <a:buChar char="–"/>
                    <a:defRPr sz="2000" kern="1200" baseline="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600200" indent="-228600" algn="l" defTabSz="914400" rtl="0" eaLnBrk="1" latinLnBrk="0" hangingPunct="1">
                    <a:spcBef>
                      <a:spcPts val="0"/>
                    </a:spcBef>
                    <a:buFont typeface="Arial" pitchFamily="34" charset="0"/>
                    <a:buChar char="»"/>
                    <a:tabLst/>
                    <a:defRPr sz="2000" i="1" kern="1200" baseline="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Wingdings" pitchFamily="2" charset="2"/>
                    <a:buNone/>
                  </a:pP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𝟒</m:t>
                            </m:r>
                          </m:e>
                        </m:mr>
                        <m:m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mr>
                      </m:m>
                    </m:oMath>
                  </a14:m>
                  <a:r>
                    <a:rPr lang="en-US" b="1" dirty="0" smtClean="0">
                      <a:solidFill>
                        <a:schemeClr val="tx1"/>
                      </a:solidFill>
                    </a:rPr>
                    <a:t>He</a:t>
                  </a:r>
                  <a:endParaRPr lang="en-US" b="1" dirty="0" smtClean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5415" y="2253068"/>
                  <a:ext cx="1093469" cy="8330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5556" b="-36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9076" y="974092"/>
              <a:ext cx="1146147" cy="124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738773" y="941594"/>
            <a:ext cx="1093469" cy="1941306"/>
            <a:chOff x="2094373" y="1144794"/>
            <a:chExt cx="1093469" cy="19413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ontent Placeholder 2"/>
                <p:cNvSpPr txBox="1">
                  <a:spLocks/>
                </p:cNvSpPr>
                <p:nvPr/>
              </p:nvSpPr>
              <p:spPr>
                <a:xfrm>
                  <a:off x="2094373" y="2253068"/>
                  <a:ext cx="1093469" cy="833032"/>
                </a:xfrm>
                <a:prstGeom prst="rect">
                  <a:avLst/>
                </a:prstGeom>
              </p:spPr>
              <p:txBody>
                <a:bodyPr/>
                <a:lstStyle>
                  <a:lvl1pPr marL="342900" indent="-342900" algn="l" defTabSz="914400" rtl="0" eaLnBrk="1" latinLnBrk="0" hangingPunct="1">
                    <a:spcBef>
                      <a:spcPts val="1200"/>
                    </a:spcBef>
                    <a:buFont typeface="Wingdings" pitchFamily="2" charset="2"/>
                    <a:buChar char="Ø"/>
                    <a:defRPr sz="3200" kern="1200" baseline="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631825" indent="-228600" algn="l" defTabSz="914400" rtl="0" eaLnBrk="1" latinLnBrk="0" hangingPunct="1">
                    <a:spcBef>
                      <a:spcPts val="0"/>
                    </a:spcBef>
                    <a:buFont typeface="Arial" pitchFamily="34" charset="0"/>
                    <a:buChar char="–"/>
                    <a:defRPr sz="2800" kern="1200" baseline="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indent="-228600" algn="l" defTabSz="914400" rtl="0" eaLnBrk="1" latinLnBrk="0" hangingPunct="1">
                    <a:spcBef>
                      <a:spcPts val="0"/>
                    </a:spcBef>
                    <a:buFont typeface="Arial" pitchFamily="34" charset="0"/>
                    <a:buChar char="•"/>
                    <a:defRPr sz="2400" i="1" kern="1200" baseline="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257300" indent="-228600" algn="l" defTabSz="914400" rtl="0" eaLnBrk="1" latinLnBrk="0" hangingPunct="1">
                    <a:spcBef>
                      <a:spcPts val="0"/>
                    </a:spcBef>
                    <a:buFont typeface="Arial" pitchFamily="34" charset="0"/>
                    <a:buChar char="–"/>
                    <a:defRPr sz="2000" kern="1200" baseline="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600200" indent="-228600" algn="l" defTabSz="914400" rtl="0" eaLnBrk="1" latinLnBrk="0" hangingPunct="1">
                    <a:spcBef>
                      <a:spcPts val="0"/>
                    </a:spcBef>
                    <a:buFont typeface="Arial" pitchFamily="34" charset="0"/>
                    <a:buChar char="»"/>
                    <a:tabLst/>
                    <a:defRPr sz="2000" i="1" kern="1200" baseline="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Font typeface="Wingdings" pitchFamily="2" charset="2"/>
                    <a:buNone/>
                  </a:pPr>
                  <a14:m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mr>
                        <m:m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mr>
                      </m:m>
                    </m:oMath>
                  </a14:m>
                  <a:r>
                    <a:rPr lang="en-US" b="1" dirty="0" smtClean="0">
                      <a:solidFill>
                        <a:schemeClr val="tx1"/>
                      </a:solidFill>
                    </a:rPr>
                    <a:t>He</a:t>
                  </a:r>
                  <a:endParaRPr lang="en-US" b="1" dirty="0" smtClean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373" y="2253068"/>
                  <a:ext cx="1093469" cy="8330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5556" b="-36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868" y="1144794"/>
              <a:ext cx="914479" cy="1079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127000" y="5357694"/>
            <a:ext cx="2420471" cy="120032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 Repulsive Force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 Attractive Force</a:t>
            </a:r>
          </a:p>
          <a:p>
            <a:pPr algn="ctr"/>
            <a:r>
              <a:rPr lang="en-US" sz="2400" b="1" dirty="0" smtClean="0">
                <a:solidFill>
                  <a:srgbClr val="F5750B"/>
                </a:solidFill>
              </a:rPr>
              <a:t>Unstable</a:t>
            </a:r>
            <a:endParaRPr lang="en-US" sz="2400" b="1" dirty="0">
              <a:solidFill>
                <a:srgbClr val="F5750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9800" y="5357694"/>
            <a:ext cx="2543902" cy="120032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 Repulsive Force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6 Attractive Forces</a:t>
            </a:r>
          </a:p>
          <a:p>
            <a:pPr algn="ctr"/>
            <a:r>
              <a:rPr lang="en-US" sz="2400" b="1" dirty="0" smtClean="0">
                <a:solidFill>
                  <a:srgbClr val="F5750B"/>
                </a:solidFill>
              </a:rPr>
              <a:t>Stable</a:t>
            </a:r>
            <a:endParaRPr lang="en-US" sz="2400" b="1" dirty="0">
              <a:solidFill>
                <a:srgbClr val="F575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3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Why n/p ratio?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6872" y="2793899"/>
            <a:ext cx="1190770" cy="1251152"/>
            <a:chOff x="2074861" y="5427093"/>
            <a:chExt cx="1190770" cy="1251152"/>
          </a:xfrm>
        </p:grpSpPr>
        <p:sp>
          <p:nvSpPr>
            <p:cNvPr id="16" name="Oval 15"/>
            <p:cNvSpPr/>
            <p:nvPr/>
          </p:nvSpPr>
          <p:spPr>
            <a:xfrm>
              <a:off x="2168351" y="5613936"/>
              <a:ext cx="9144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2289246" y="5705376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899871" y="5844441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2716991" y="6226906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2199125" y="6200676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2083212" y="5705376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2662039" y="5857043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2337457" y="6044026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2889906" y="5642804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2891958" y="6057801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2448972" y="6312485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2074861" y="5966361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2215682" y="5484396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289246" y="5925623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2616466" y="6033036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2646799" y="5452011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2410726" y="5427093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2449266" y="5665371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01238" y="3398156"/>
            <a:ext cx="2668389" cy="1896917"/>
            <a:chOff x="1601238" y="3398156"/>
            <a:chExt cx="2668389" cy="1896917"/>
          </a:xfrm>
        </p:grpSpPr>
        <p:grpSp>
          <p:nvGrpSpPr>
            <p:cNvPr id="34" name="Group 33"/>
            <p:cNvGrpSpPr/>
            <p:nvPr/>
          </p:nvGrpSpPr>
          <p:grpSpPr>
            <a:xfrm>
              <a:off x="1601238" y="3398156"/>
              <a:ext cx="1197911" cy="948819"/>
              <a:chOff x="1601238" y="3398156"/>
              <a:chExt cx="1197911" cy="948819"/>
            </a:xfrm>
          </p:grpSpPr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1881558" y="3398156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199CFF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ight Arrow 35"/>
              <p:cNvSpPr/>
              <p:nvPr/>
            </p:nvSpPr>
            <p:spPr>
              <a:xfrm rot="1260000">
                <a:off x="1601238" y="3869101"/>
                <a:ext cx="1197911" cy="477874"/>
              </a:xfrm>
              <a:prstGeom prst="rightArrow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078857" y="4043921"/>
              <a:ext cx="1190770" cy="1251152"/>
              <a:chOff x="868126" y="2821486"/>
              <a:chExt cx="1190770" cy="1251152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961616" y="3008329"/>
                <a:ext cx="914400" cy="914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1082511" y="3099769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1693136" y="3238834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1510256" y="3621299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992390" y="3595069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876477" y="3099769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1455304" y="3251436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1130722" y="3438419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1683171" y="3037197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1685223" y="3452194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1242237" y="3706878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868126" y="3360754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1008947" y="2878789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>
                <a:off x="1082511" y="3320016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1409731" y="3427429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1440064" y="2846404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1203991" y="2821486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1242531" y="3059764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1508750" y="3037197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199CFF"/>
                  </a:gs>
                  <a:gs pos="100000">
                    <a:srgbClr val="0070C0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601238" y="1486728"/>
            <a:ext cx="2668389" cy="1299116"/>
            <a:chOff x="1601238" y="1486728"/>
            <a:chExt cx="2668389" cy="1299116"/>
          </a:xfrm>
        </p:grpSpPr>
        <p:grpSp>
          <p:nvGrpSpPr>
            <p:cNvPr id="57" name="Group 56"/>
            <p:cNvGrpSpPr/>
            <p:nvPr/>
          </p:nvGrpSpPr>
          <p:grpSpPr>
            <a:xfrm>
              <a:off x="3078857" y="1486728"/>
              <a:ext cx="1190770" cy="1251152"/>
              <a:chOff x="4802231" y="2852119"/>
              <a:chExt cx="1190770" cy="1251152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4895721" y="3038962"/>
                <a:ext cx="914400" cy="914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5016616" y="3130402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5627241" y="3269467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5444361" y="3651932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4926495" y="3625702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>
                <a:off x="4810582" y="3130402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5389409" y="3282069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>
                <a:off x="5064827" y="3469052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>
                <a:off x="5617276" y="3067830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5619328" y="3482827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>
                <a:off x="5176342" y="3737511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4802231" y="3391387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4943052" y="2909422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5016616" y="3350649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5343836" y="3458062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5374169" y="2877037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5138096" y="2852119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D2E1F4"/>
                  </a:gs>
                  <a:gs pos="100000">
                    <a:srgbClr val="59B8FF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5176636" y="3090397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C5C5"/>
                  </a:gs>
                  <a:gs pos="100000">
                    <a:srgbClr val="FF6565"/>
                  </a:gs>
                </a:gsLst>
                <a:path path="circle">
                  <a:fillToRect l="50000" t="50000" r="50000" b="50000"/>
                </a:path>
                <a:tileRect/>
              </a:gradFill>
              <a:ln w="63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5430587" y="3041898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3333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1601238" y="1972784"/>
              <a:ext cx="1197911" cy="813060"/>
              <a:chOff x="1601238" y="1972784"/>
              <a:chExt cx="1197911" cy="813060"/>
            </a:xfrm>
          </p:grpSpPr>
          <p:sp>
            <p:nvSpPr>
              <p:cNvPr id="78" name="Oval 77"/>
              <p:cNvSpPr>
                <a:spLocks noChangeAspect="1"/>
              </p:cNvSpPr>
              <p:nvPr/>
            </p:nvSpPr>
            <p:spPr>
              <a:xfrm>
                <a:off x="1881558" y="1972784"/>
                <a:ext cx="365760" cy="3657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2000">
                    <a:srgbClr val="FF3333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ight Arrow 78"/>
              <p:cNvSpPr/>
              <p:nvPr/>
            </p:nvSpPr>
            <p:spPr>
              <a:xfrm rot="20340000">
                <a:off x="1601238" y="2307970"/>
                <a:ext cx="1197911" cy="477874"/>
              </a:xfrm>
              <a:prstGeom prst="rightArrow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819616" y="1560612"/>
            <a:ext cx="3983783" cy="919520"/>
            <a:chOff x="4819616" y="1560612"/>
            <a:chExt cx="3983783" cy="919520"/>
          </a:xfrm>
        </p:grpSpPr>
        <p:sp>
          <p:nvSpPr>
            <p:cNvPr id="80" name="TextBox 79"/>
            <p:cNvSpPr txBox="1"/>
            <p:nvPr/>
          </p:nvSpPr>
          <p:spPr>
            <a:xfrm>
              <a:off x="4835645" y="1560612"/>
              <a:ext cx="39517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Attractive forces increase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19616" y="2018467"/>
              <a:ext cx="39837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Repulsive forces increase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35645" y="4121524"/>
            <a:ext cx="3951723" cy="1252944"/>
            <a:chOff x="4835645" y="4121524"/>
            <a:chExt cx="3951723" cy="1252944"/>
          </a:xfrm>
        </p:grpSpPr>
        <p:sp>
          <p:nvSpPr>
            <p:cNvPr id="82" name="TextBox 81"/>
            <p:cNvSpPr txBox="1"/>
            <p:nvPr/>
          </p:nvSpPr>
          <p:spPr>
            <a:xfrm>
              <a:off x="4835645" y="4121524"/>
              <a:ext cx="39517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Attractive forces increase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975908" y="4579379"/>
              <a:ext cx="3671197" cy="795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u="sng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Repulsive forces do not</a:t>
              </a:r>
            </a:p>
            <a:p>
              <a:pPr algn="ctr">
                <a:lnSpc>
                  <a:spcPts val="2600"/>
                </a:lnSpc>
              </a:pPr>
              <a:r>
                <a:rPr lang="en-US" sz="2400" b="1" u="sng" dirty="0" smtClean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344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Why n/p ratio?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Protons introduce both repulsive EMF and attractive SNF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Neutrons introduce only attractive SNF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As Z rises, more neutrons are needed to offset the growing number of </a:t>
            </a:r>
            <a:r>
              <a:rPr lang="en-US" sz="2800" b="1" dirty="0" err="1" smtClean="0">
                <a:solidFill>
                  <a:srgbClr val="FF0000"/>
                </a:solidFill>
              </a:rPr>
              <a:t>proton:proton</a:t>
            </a:r>
            <a:r>
              <a:rPr lang="en-US" sz="2800" b="1" dirty="0" smtClean="0">
                <a:solidFill>
                  <a:srgbClr val="FF0000"/>
                </a:solidFill>
              </a:rPr>
              <a:t> repulsions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2425" y="0"/>
            <a:ext cx="1171574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the red text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30389" y="3931480"/>
            <a:ext cx="7283222" cy="2627238"/>
            <a:chOff x="563677" y="3855280"/>
            <a:chExt cx="7283222" cy="262723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677" y="3855280"/>
              <a:ext cx="3992563" cy="2627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190" y="3856735"/>
              <a:ext cx="2783709" cy="2624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53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4574" y="2867025"/>
            <a:ext cx="4389120" cy="64008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" y="1036638"/>
            <a:ext cx="8778240" cy="731520"/>
          </a:xfrm>
        </p:spPr>
        <p:txBody>
          <a:bodyPr/>
          <a:lstStyle/>
          <a:p>
            <a:r>
              <a:rPr lang="en-US" dirty="0" smtClean="0"/>
              <a:t>Factors in Nuclear Stability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28240" y="2059460"/>
            <a:ext cx="4287520" cy="21366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n/p ratio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 smtClean="0">
                <a:solidFill>
                  <a:srgbClr val="FF0000"/>
                </a:solidFill>
              </a:rPr>
              <a:t>odd/even status</a:t>
            </a:r>
            <a:endParaRPr lang="en-US" b="1" baseline="-25000" dirty="0" smtClean="0">
              <a:solidFill>
                <a:srgbClr val="FF0000"/>
              </a:solidFill>
            </a:endParaRP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 smtClean="0"/>
              <a:t>Z &gt; 82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10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l">
              <a:buFont typeface="+mj-lt"/>
              <a:buAutoNum type="arabicParenR" startAt="2"/>
            </a:pPr>
            <a:r>
              <a:rPr lang="en-US" dirty="0" smtClean="0"/>
              <a:t>Odd and Even p and n</a:t>
            </a:r>
            <a:endParaRPr lang="en-US" baseline="-25000" dirty="0"/>
          </a:p>
        </p:txBody>
      </p:sp>
      <p:grpSp>
        <p:nvGrpSpPr>
          <p:cNvPr id="7" name="Group 6"/>
          <p:cNvGrpSpPr/>
          <p:nvPr/>
        </p:nvGrpSpPr>
        <p:grpSpPr>
          <a:xfrm>
            <a:off x="3437489" y="1982561"/>
            <a:ext cx="5498401" cy="4599933"/>
            <a:chOff x="448761" y="4340574"/>
            <a:chExt cx="5498401" cy="4599933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082" y="4340574"/>
              <a:ext cx="5212080" cy="4474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1417540" y="8478842"/>
              <a:ext cx="4082242" cy="461665"/>
              <a:chOff x="1417540" y="8195806"/>
              <a:chExt cx="4082242" cy="461665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1417540" y="8195806"/>
                <a:ext cx="3593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12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12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740857" y="8195806"/>
                <a:ext cx="5341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even</a:t>
                </a:r>
              </a:p>
              <a:p>
                <a:pPr algn="ctr"/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even</a:t>
                </a:r>
                <a:endParaRPr 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835745" y="8195806"/>
                <a:ext cx="5341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even</a:t>
                </a:r>
              </a:p>
              <a:p>
                <a:pPr algn="ctr"/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odd</a:t>
                </a:r>
                <a:endParaRPr 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913047" y="8195806"/>
                <a:ext cx="5341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odd</a:t>
                </a:r>
              </a:p>
              <a:p>
                <a:pPr algn="ctr"/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even</a:t>
                </a:r>
                <a:endParaRPr 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031384" y="8195806"/>
                <a:ext cx="4683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odd</a:t>
                </a:r>
              </a:p>
              <a:p>
                <a:pPr algn="ctr"/>
                <a:r>
                  <a:rPr lang="en-US" sz="1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odd</a:t>
                </a:r>
                <a:endParaRPr lang="en-US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712300" y="4917266"/>
              <a:ext cx="586253" cy="3566160"/>
              <a:chOff x="1704913" y="4634230"/>
              <a:chExt cx="586253" cy="356616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 rot="5400000">
                <a:off x="1997521" y="4595382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1997521" y="4849911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>
                <a:off x="1997521" y="5104440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1997521" y="5358969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>
                <a:off x="1997521" y="5613498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>
                <a:off x="1997521" y="5868027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>
                <a:off x="1997521" y="6377085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>
                <a:off x="1997521" y="6631614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>
                <a:off x="1997521" y="6886143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1997521" y="7140672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5400000">
                <a:off x="1997521" y="7395201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>
                <a:off x="1997521" y="7649726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>
                <a:off x="1997521" y="6122556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Rectangle 69"/>
              <p:cNvSpPr/>
              <p:nvPr/>
            </p:nvSpPr>
            <p:spPr>
              <a:xfrm>
                <a:off x="1705950" y="4634230"/>
                <a:ext cx="585216" cy="35661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800880" y="4917266"/>
              <a:ext cx="586253" cy="3566160"/>
              <a:chOff x="1704913" y="4634230"/>
              <a:chExt cx="586253" cy="356616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rot="5400000">
                <a:off x="1997521" y="4595382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>
                <a:off x="1997521" y="4849911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1997521" y="5104440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>
                <a:off x="1997521" y="5358969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1997521" y="5613498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1997521" y="5868027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>
                <a:off x="1997521" y="6377085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1997521" y="6631614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>
                <a:off x="1997521" y="6886143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>
                <a:off x="1997521" y="7140672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1997521" y="7395201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1997521" y="7649726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1997521" y="6122556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le 55"/>
              <p:cNvSpPr/>
              <p:nvPr/>
            </p:nvSpPr>
            <p:spPr>
              <a:xfrm>
                <a:off x="1705950" y="4634230"/>
                <a:ext cx="585216" cy="35661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889460" y="4917266"/>
              <a:ext cx="586253" cy="3566160"/>
              <a:chOff x="1704913" y="4634230"/>
              <a:chExt cx="586253" cy="356616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rot="5400000">
                <a:off x="1997521" y="4595382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1997521" y="4849911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997521" y="5104440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>
                <a:off x="1997521" y="5358969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>
                <a:off x="1997521" y="5613498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>
                <a:off x="1997521" y="5868027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1997521" y="6377085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>
                <a:off x="1997521" y="6631614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>
                <a:off x="1997521" y="6886143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>
                <a:off x="1997521" y="7140672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1997521" y="7395201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>
                <a:off x="1997521" y="7649726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1997521" y="6122556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tangle 41"/>
              <p:cNvSpPr/>
              <p:nvPr/>
            </p:nvSpPr>
            <p:spPr>
              <a:xfrm>
                <a:off x="1705950" y="4634230"/>
                <a:ext cx="585216" cy="35661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978039" y="4917266"/>
              <a:ext cx="586253" cy="3566160"/>
              <a:chOff x="1704913" y="4634230"/>
              <a:chExt cx="586253" cy="356616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5400000">
                <a:off x="1997521" y="4595382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1997521" y="4849911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1997521" y="5104440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1997521" y="5358969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1997521" y="5613498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1997521" y="5868027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1997521" y="6377085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1997521" y="6631614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1997521" y="6886143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997521" y="7140672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1997521" y="7395201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1997521" y="7649726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1997521" y="6122556"/>
                <a:ext cx="0" cy="5852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/>
              <p:cNvSpPr/>
              <p:nvPr/>
            </p:nvSpPr>
            <p:spPr>
              <a:xfrm>
                <a:off x="1705950" y="4634230"/>
                <a:ext cx="585216" cy="35661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Content Placeholder 3"/>
            <p:cNvSpPr txBox="1">
              <a:spLocks/>
            </p:cNvSpPr>
            <p:nvPr/>
          </p:nvSpPr>
          <p:spPr>
            <a:xfrm>
              <a:off x="448761" y="4427509"/>
              <a:ext cx="914400" cy="307777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</a:bodyPr>
            <a:lstStyle>
              <a:lvl1pPr marL="342900" indent="-342900" algn="l" defTabSz="914400" rtl="0" eaLnBrk="1" latinLnBrk="0" hangingPunct="1">
                <a:spcBef>
                  <a:spcPts val="1200"/>
                </a:spcBef>
                <a:buFont typeface="Wingdings" pitchFamily="2" charset="2"/>
                <a:buChar char="Ø"/>
                <a:defRPr sz="3200" kern="1200" baseline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631825" indent="-2286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–"/>
                <a:defRPr sz="28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2400" i="1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257300" indent="-2286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–"/>
                <a:defRPr sz="20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600200" indent="-2286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»"/>
                <a:tabLst/>
                <a:defRPr sz="2000" i="1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spcBef>
                  <a:spcPts val="0"/>
                </a:spcBef>
                <a:buNone/>
              </a:pPr>
              <a:r>
                <a:rPr lang="en-US" sz="1400" b="1" u="sng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Graph 3</a:t>
              </a:r>
              <a:endParaRPr lang="en-US" sz="1400" b="1" u="sng" dirty="0">
                <a:solidFill>
                  <a:schemeClr val="tx1"/>
                </a:solidFill>
              </a:endParaRPr>
            </a:p>
          </p:txBody>
        </p:sp>
      </p:grp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04055"/>
            <a:ext cx="2343150" cy="239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Curved Down Arrow 76"/>
          <p:cNvSpPr/>
          <p:nvPr/>
        </p:nvSpPr>
        <p:spPr>
          <a:xfrm rot="385345">
            <a:off x="2810105" y="1132459"/>
            <a:ext cx="2094320" cy="6953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9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l">
              <a:buFont typeface="+mj-lt"/>
              <a:buAutoNum type="arabicParenR" startAt="2"/>
            </a:pPr>
            <a:r>
              <a:rPr lang="en-US" dirty="0" smtClean="0"/>
              <a:t>Odd and Even p and n</a:t>
            </a:r>
            <a:endParaRPr lang="en-US" baseline="-25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823078"/>
              </p:ext>
            </p:extLst>
          </p:nvPr>
        </p:nvGraphicFramePr>
        <p:xfrm>
          <a:off x="1096493" y="1252220"/>
          <a:ext cx="6951015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555005"/>
                <a:gridCol w="1555005"/>
                <a:gridCol w="15550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stable nuclei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24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2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Total: 254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48625" y="0"/>
            <a:ext cx="1095374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the red text 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3542" y="4319587"/>
            <a:ext cx="1964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Even/even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034439" y="4319587"/>
            <a:ext cx="5244112" cy="523220"/>
            <a:chOff x="3034439" y="4319587"/>
            <a:chExt cx="5244112" cy="523220"/>
          </a:xfrm>
        </p:grpSpPr>
        <p:sp>
          <p:nvSpPr>
            <p:cNvPr id="8" name="TextBox 7"/>
            <p:cNvSpPr txBox="1"/>
            <p:nvPr/>
          </p:nvSpPr>
          <p:spPr>
            <a:xfrm>
              <a:off x="4237637" y="4319587"/>
              <a:ext cx="40409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Very likely to be stable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034439" y="4398987"/>
              <a:ext cx="876300" cy="36442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14074" y="4901862"/>
            <a:ext cx="18229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Even/odd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Odd/even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034439" y="5117305"/>
            <a:ext cx="5664677" cy="523220"/>
            <a:chOff x="3034439" y="5117305"/>
            <a:chExt cx="5664677" cy="523220"/>
          </a:xfrm>
        </p:grpSpPr>
        <p:sp>
          <p:nvSpPr>
            <p:cNvPr id="10" name="TextBox 9"/>
            <p:cNvSpPr txBox="1"/>
            <p:nvPr/>
          </p:nvSpPr>
          <p:spPr>
            <a:xfrm>
              <a:off x="4237637" y="5117305"/>
              <a:ext cx="44614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Half as likely to be stable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034439" y="5196705"/>
              <a:ext cx="876300" cy="36442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95026" y="5924550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Odd/odd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034439" y="5915025"/>
            <a:ext cx="4864778" cy="523220"/>
            <a:chOff x="3034439" y="5915025"/>
            <a:chExt cx="4864778" cy="523220"/>
          </a:xfrm>
        </p:grpSpPr>
        <p:sp>
          <p:nvSpPr>
            <p:cNvPr id="12" name="TextBox 11"/>
            <p:cNvSpPr txBox="1"/>
            <p:nvPr/>
          </p:nvSpPr>
          <p:spPr>
            <a:xfrm>
              <a:off x="4237637" y="5915025"/>
              <a:ext cx="36615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Unlikely to be stable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034439" y="5924550"/>
              <a:ext cx="876300" cy="364421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430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Do Now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364933" y="1371600"/>
            <a:ext cx="6414135" cy="110490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We can give specific reasons why some positions are stable.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64933" y="2490365"/>
            <a:ext cx="6414135" cy="2681710"/>
            <a:chOff x="1364933" y="3738140"/>
            <a:chExt cx="6414135" cy="2681710"/>
          </a:xfrm>
        </p:grpSpPr>
        <p:grpSp>
          <p:nvGrpSpPr>
            <p:cNvPr id="3" name="Group 2"/>
            <p:cNvGrpSpPr/>
            <p:nvPr/>
          </p:nvGrpSpPr>
          <p:grpSpPr>
            <a:xfrm>
              <a:off x="2311134" y="3738140"/>
              <a:ext cx="4778212" cy="1526813"/>
              <a:chOff x="2225373" y="1128291"/>
              <a:chExt cx="4778212" cy="152681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225373" y="1128291"/>
                <a:ext cx="1007007" cy="1526813"/>
                <a:chOff x="6444334" y="1410393"/>
                <a:chExt cx="1007007" cy="1526813"/>
              </a:xfrm>
            </p:grpSpPr>
            <p:pic>
              <p:nvPicPr>
                <p:cNvPr id="15" name="Picture 14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26653" y="1410393"/>
                  <a:ext cx="842371" cy="9182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6444334" y="2475541"/>
                  <a:ext cx="100700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stable</a:t>
                  </a:r>
                  <a:endParaRPr 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5483617" y="1128291"/>
                <a:ext cx="1519968" cy="1472940"/>
                <a:chOff x="6187853" y="3906053"/>
                <a:chExt cx="1519968" cy="1472940"/>
              </a:xfrm>
            </p:grpSpPr>
            <p:pic>
              <p:nvPicPr>
                <p:cNvPr id="19" name="Picture 1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11823" y="3906053"/>
                  <a:ext cx="672030" cy="7933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0" name="TextBox 19"/>
                <p:cNvSpPr txBox="1"/>
                <p:nvPr/>
              </p:nvSpPr>
              <p:spPr>
                <a:xfrm>
                  <a:off x="6187853" y="4917328"/>
                  <a:ext cx="151996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not stable</a:t>
                  </a:r>
                  <a:endParaRPr 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2" name="Content Placeholder 12"/>
            <p:cNvSpPr txBox="1">
              <a:spLocks/>
            </p:cNvSpPr>
            <p:nvPr/>
          </p:nvSpPr>
          <p:spPr>
            <a:xfrm>
              <a:off x="1364933" y="5305424"/>
              <a:ext cx="6414135" cy="111442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6075" indent="-346075" algn="l" defTabSz="914400" rtl="0" eaLnBrk="1" latinLnBrk="0" hangingPunct="1">
                <a:spcBef>
                  <a:spcPts val="1200"/>
                </a:spcBef>
                <a:buFont typeface="Arial" pitchFamily="34" charset="0"/>
                <a:buChar char="•"/>
                <a:defRPr sz="32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630238" indent="-227013" algn="l" defTabSz="914400" rtl="0" eaLnBrk="1" latinLnBrk="0" hangingPunct="1">
                <a:spcBef>
                  <a:spcPts val="300"/>
                </a:spcBef>
                <a:buFont typeface="Arial" pitchFamily="34" charset="0"/>
                <a:buChar char="–"/>
                <a:defRPr sz="24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2813" indent="-2222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»"/>
                <a:defRPr sz="2000" i="1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254125" indent="-234950" algn="l" defTabSz="1087438" rtl="0" eaLnBrk="1" latinLnBrk="0" hangingPunct="1">
                <a:spcBef>
                  <a:spcPts val="0"/>
                </a:spcBef>
                <a:buFont typeface="Arial" pitchFamily="34" charset="0"/>
                <a:buChar char="–"/>
                <a:defRPr sz="18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600200" indent="-220663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»"/>
                <a:tabLst/>
                <a:defRPr sz="1800" i="1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 smtClean="0">
                  <a:solidFill>
                    <a:srgbClr val="FF0000"/>
                  </a:solidFill>
                </a:rPr>
                <a:t>What are the specific reasons why some nuclei are stable?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152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778240" cy="1828482"/>
          </a:xfrm>
        </p:spPr>
        <p:txBody>
          <a:bodyPr/>
          <a:lstStyle/>
          <a:p>
            <a:pPr>
              <a:lnSpc>
                <a:spcPts val="5300"/>
              </a:lnSpc>
            </a:pPr>
            <a:r>
              <a:rPr lang="en-US" sz="4000" b="1" dirty="0" smtClean="0">
                <a:solidFill>
                  <a:srgbClr val="0070C0"/>
                </a:solidFill>
              </a:rPr>
              <a:t>The Stability Associated with </a:t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rgbClr val="0070C0"/>
                </a:solidFill>
              </a:rPr>
              <a:t>Even p and/or n</a:t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rgbClr val="0070C0"/>
                </a:solidFill>
              </a:rPr>
              <a:t>Creates Zig-Zag Shape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6093" y="2295529"/>
            <a:ext cx="8171815" cy="4371101"/>
            <a:chOff x="466725" y="2295529"/>
            <a:chExt cx="8171815" cy="437110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140" y="2295529"/>
              <a:ext cx="3454400" cy="437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" y="2295663"/>
              <a:ext cx="4267492" cy="437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983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4637"/>
            <a:ext cx="8778240" cy="1163637"/>
          </a:xfrm>
        </p:spPr>
        <p:txBody>
          <a:bodyPr/>
          <a:lstStyle/>
          <a:p>
            <a:r>
              <a:rPr lang="en-US" dirty="0" smtClean="0"/>
              <a:t>Interaction Between</a:t>
            </a:r>
            <a:br>
              <a:rPr lang="en-US" dirty="0" smtClean="0"/>
            </a:br>
            <a:r>
              <a:rPr lang="en-US" dirty="0" smtClean="0"/>
              <a:t>n/p Ratio and Odd/Even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752600"/>
            <a:ext cx="8778240" cy="12001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These two factors work together to determine nuclear stability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783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6" y="0"/>
            <a:ext cx="91558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0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3" y="0"/>
            <a:ext cx="9162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29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3" y="0"/>
            <a:ext cx="9162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6" y="0"/>
            <a:ext cx="91558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29176" y="3939659"/>
            <a:ext cx="398145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Because even/even status confers stability, even/even nuclei can have n/p ratios that are further away from the predicted value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4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4575" y="3619500"/>
            <a:ext cx="2377440" cy="64008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" y="1036638"/>
            <a:ext cx="8778240" cy="731520"/>
          </a:xfrm>
        </p:spPr>
        <p:txBody>
          <a:bodyPr/>
          <a:lstStyle/>
          <a:p>
            <a:r>
              <a:rPr lang="en-US" dirty="0" smtClean="0"/>
              <a:t>Factors in Nuclear Stability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28240" y="2059460"/>
            <a:ext cx="4287520" cy="21366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n/p ratio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 smtClean="0"/>
              <a:t>odd/even status</a:t>
            </a:r>
            <a:endParaRPr lang="en-US" b="1" baseline="-25000" dirty="0" smtClean="0"/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 smtClean="0">
                <a:solidFill>
                  <a:srgbClr val="FF0000"/>
                </a:solidFill>
              </a:rPr>
              <a:t>Z &gt; 82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398655" y="843065"/>
            <a:ext cx="2468880" cy="5303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no stable isotopes once Z &gt; 82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1" y="0"/>
            <a:ext cx="9144003" cy="6858000"/>
            <a:chOff x="-1" y="0"/>
            <a:chExt cx="9144003" cy="68580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5" r="1150" b="2345"/>
            <a:stretch/>
          </p:blipFill>
          <p:spPr bwMode="auto">
            <a:xfrm>
              <a:off x="-1" y="655761"/>
              <a:ext cx="9144003" cy="6202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Content Placeholder 3"/>
            <p:cNvSpPr txBox="1">
              <a:spLocks/>
            </p:cNvSpPr>
            <p:nvPr/>
          </p:nvSpPr>
          <p:spPr>
            <a:xfrm>
              <a:off x="0" y="0"/>
              <a:ext cx="5969329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lvl1pPr marL="342900" indent="-342900" algn="l" defTabSz="914400" rtl="0" eaLnBrk="1" latinLnBrk="0" hangingPunct="1">
                <a:spcBef>
                  <a:spcPts val="1200"/>
                </a:spcBef>
                <a:buFont typeface="Wingdings" pitchFamily="2" charset="2"/>
                <a:buChar char="Ø"/>
                <a:defRPr sz="3200" kern="1200" baseline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631825" indent="-2286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–"/>
                <a:defRPr sz="28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2400" i="1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257300" indent="-2286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–"/>
                <a:defRPr sz="20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600200" indent="-2286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»"/>
                <a:tabLst/>
                <a:defRPr sz="2000" i="1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spcBef>
                  <a:spcPts val="0"/>
                </a:spcBef>
                <a:buNone/>
              </a:pPr>
              <a:r>
                <a:rPr lang="en-US" sz="1400" b="1" u="sng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Graph 4:  All Known Stable and Unstable Isotopes</a:t>
              </a:r>
              <a:endParaRPr lang="en-US" sz="1400" b="1" u="sng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093562" y="591264"/>
              <a:ext cx="1366375" cy="600164"/>
              <a:chOff x="-2710544" y="3503978"/>
              <a:chExt cx="1366375" cy="60016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-2710544" y="3503978"/>
                <a:ext cx="1366375" cy="6001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4488"/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Stable</a:t>
                </a:r>
              </a:p>
              <a:p>
                <a:pPr marL="344488">
                  <a:spcBef>
                    <a:spcPts val="600"/>
                  </a:spcBef>
                </a:pPr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Unstable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10-Point Star 5"/>
              <p:cNvSpPr>
                <a:spLocks noChangeAspect="1"/>
              </p:cNvSpPr>
              <p:nvPr/>
            </p:nvSpPr>
            <p:spPr>
              <a:xfrm>
                <a:off x="-2578735" y="3561368"/>
                <a:ext cx="182880" cy="182880"/>
              </a:xfrm>
              <a:prstGeom prst="star10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10-Point Star 6"/>
              <p:cNvSpPr>
                <a:spLocks noChangeAspect="1"/>
              </p:cNvSpPr>
              <p:nvPr/>
            </p:nvSpPr>
            <p:spPr>
              <a:xfrm>
                <a:off x="-2578735" y="3855532"/>
                <a:ext cx="182880" cy="182880"/>
              </a:xfrm>
              <a:prstGeom prst="star10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 rot="5400000">
              <a:off x="1223741" y="512760"/>
              <a:ext cx="2752725" cy="2909733"/>
              <a:chOff x="3356488" y="26302"/>
              <a:chExt cx="2752725" cy="2909733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4011190" y="838012"/>
                <a:ext cx="1443321" cy="2752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4021110" y="-628400"/>
                <a:ext cx="1433401" cy="2742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Right Arrow 10"/>
              <p:cNvSpPr>
                <a:spLocks noChangeAspect="1"/>
              </p:cNvSpPr>
              <p:nvPr/>
            </p:nvSpPr>
            <p:spPr>
              <a:xfrm>
                <a:off x="3420985" y="1905002"/>
                <a:ext cx="365760" cy="18117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Arrow 11"/>
              <p:cNvSpPr>
                <a:spLocks noChangeAspect="1"/>
              </p:cNvSpPr>
              <p:nvPr/>
            </p:nvSpPr>
            <p:spPr>
              <a:xfrm>
                <a:off x="3420985" y="736879"/>
                <a:ext cx="365760" cy="18117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459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" y="0"/>
            <a:ext cx="9144003" cy="6858000"/>
            <a:chOff x="-1" y="0"/>
            <a:chExt cx="9144003" cy="68580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5" r="1150" b="2345"/>
            <a:stretch/>
          </p:blipFill>
          <p:spPr bwMode="auto">
            <a:xfrm>
              <a:off x="-1" y="655761"/>
              <a:ext cx="9144003" cy="6202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Content Placeholder 3"/>
            <p:cNvSpPr txBox="1">
              <a:spLocks/>
            </p:cNvSpPr>
            <p:nvPr/>
          </p:nvSpPr>
          <p:spPr>
            <a:xfrm>
              <a:off x="0" y="0"/>
              <a:ext cx="5969329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lvl1pPr marL="342900" indent="-342900" algn="l" defTabSz="914400" rtl="0" eaLnBrk="1" latinLnBrk="0" hangingPunct="1">
                <a:spcBef>
                  <a:spcPts val="1200"/>
                </a:spcBef>
                <a:buFont typeface="Wingdings" pitchFamily="2" charset="2"/>
                <a:buChar char="Ø"/>
                <a:defRPr sz="3200" kern="1200" baseline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631825" indent="-2286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–"/>
                <a:defRPr sz="28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2400" i="1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257300" indent="-2286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–"/>
                <a:defRPr sz="20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600200" indent="-22860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»"/>
                <a:tabLst/>
                <a:defRPr sz="2000" i="1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spcBef>
                  <a:spcPts val="0"/>
                </a:spcBef>
                <a:buNone/>
              </a:pPr>
              <a:r>
                <a:rPr lang="en-US" sz="1400" b="1" u="sng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Graph 4:  All Known Stable and Unstable Isotopes</a:t>
              </a:r>
              <a:endParaRPr lang="en-US" sz="1400" b="1" u="sng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093562" y="591264"/>
              <a:ext cx="1366375" cy="600164"/>
              <a:chOff x="-2710544" y="3503978"/>
              <a:chExt cx="1366375" cy="60016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-2710544" y="3503978"/>
                <a:ext cx="1366375" cy="6001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4488"/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Stable</a:t>
                </a:r>
              </a:p>
              <a:p>
                <a:pPr marL="344488">
                  <a:spcBef>
                    <a:spcPts val="600"/>
                  </a:spcBef>
                </a:pPr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Unstable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10-Point Star 5"/>
              <p:cNvSpPr>
                <a:spLocks noChangeAspect="1"/>
              </p:cNvSpPr>
              <p:nvPr/>
            </p:nvSpPr>
            <p:spPr>
              <a:xfrm>
                <a:off x="-2578735" y="3561368"/>
                <a:ext cx="182880" cy="182880"/>
              </a:xfrm>
              <a:prstGeom prst="star10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10-Point Star 6"/>
              <p:cNvSpPr>
                <a:spLocks noChangeAspect="1"/>
              </p:cNvSpPr>
              <p:nvPr/>
            </p:nvSpPr>
            <p:spPr>
              <a:xfrm>
                <a:off x="-2578735" y="3855532"/>
                <a:ext cx="182880" cy="182880"/>
              </a:xfrm>
              <a:prstGeom prst="star10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 rot="5400000">
              <a:off x="1223741" y="512760"/>
              <a:ext cx="2752725" cy="2909733"/>
              <a:chOff x="3356488" y="26302"/>
              <a:chExt cx="2752725" cy="2909733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4011190" y="838012"/>
                <a:ext cx="1443321" cy="2752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4021110" y="-628400"/>
                <a:ext cx="1433401" cy="2742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Right Arrow 10"/>
              <p:cNvSpPr>
                <a:spLocks noChangeAspect="1"/>
              </p:cNvSpPr>
              <p:nvPr/>
            </p:nvSpPr>
            <p:spPr>
              <a:xfrm>
                <a:off x="3420985" y="1905002"/>
                <a:ext cx="365760" cy="18117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Arrow 11"/>
              <p:cNvSpPr>
                <a:spLocks noChangeAspect="1"/>
              </p:cNvSpPr>
              <p:nvPr/>
            </p:nvSpPr>
            <p:spPr>
              <a:xfrm>
                <a:off x="3420985" y="736879"/>
                <a:ext cx="365760" cy="18117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606547" y="2901247"/>
            <a:ext cx="989186" cy="1605906"/>
            <a:chOff x="3195643" y="4484692"/>
            <a:chExt cx="989186" cy="1605906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34" t="36667" r="14141" b="14583"/>
            <a:stretch/>
          </p:blipFill>
          <p:spPr bwMode="auto">
            <a:xfrm>
              <a:off x="3195643" y="5032049"/>
              <a:ext cx="989186" cy="1058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Up Arrow 16"/>
            <p:cNvSpPr/>
            <p:nvPr/>
          </p:nvSpPr>
          <p:spPr>
            <a:xfrm>
              <a:off x="3571161" y="4484692"/>
              <a:ext cx="237418" cy="428625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33304" y="2876793"/>
            <a:ext cx="998233" cy="1630360"/>
            <a:chOff x="4379061" y="3448041"/>
            <a:chExt cx="998233" cy="1630360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06" t="34583" r="22735" b="15555"/>
            <a:stretch/>
          </p:blipFill>
          <p:spPr bwMode="auto">
            <a:xfrm>
              <a:off x="4379061" y="3995725"/>
              <a:ext cx="998233" cy="108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Up Arrow 19"/>
            <p:cNvSpPr/>
            <p:nvPr/>
          </p:nvSpPr>
          <p:spPr>
            <a:xfrm>
              <a:off x="4764242" y="3448041"/>
              <a:ext cx="237418" cy="428625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393335" y="3697133"/>
            <a:ext cx="2377440" cy="23304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element with Z ≤ 82 has at least one stable isotope with two exceptions</a:t>
            </a:r>
          </a:p>
        </p:txBody>
      </p:sp>
    </p:spTree>
    <p:extLst>
      <p:ext uri="{BB962C8B-B14F-4D97-AF65-F5344CB8AC3E}">
        <p14:creationId xmlns:p14="http://schemas.microsoft.com/office/powerpoint/2010/main" val="85054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l">
              <a:buFont typeface="+mj-lt"/>
              <a:buAutoNum type="arabicParenR" startAt="3"/>
            </a:pPr>
            <a:r>
              <a:rPr lang="en-US" dirty="0" smtClean="0"/>
              <a:t>Atomic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All elements with atomic numbers greater than 82 are unstable and undergo spontaneous radioactive decay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20050" y="0"/>
            <a:ext cx="1123949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7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t="15098" r="7667" b="15020"/>
          <a:stretch/>
        </p:blipFill>
        <p:spPr bwMode="auto">
          <a:xfrm>
            <a:off x="4181" y="508000"/>
            <a:ext cx="9135638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227" y="6321425"/>
            <a:ext cx="855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consider bismuth-209 to be stable because of its very long half-life of 1.9 x 10</a:t>
            </a:r>
            <a:r>
              <a:rPr lang="en-US" sz="2000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years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9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Nuclear 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SWBAT explain the factors that influence nuclear stability, the characteristics of the band of stability, and predict the radioactive decay path of a nuclei based on these principles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934325" y="0"/>
            <a:ext cx="120967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" y="1036638"/>
            <a:ext cx="8778240" cy="731520"/>
          </a:xfrm>
        </p:spPr>
        <p:txBody>
          <a:bodyPr/>
          <a:lstStyle/>
          <a:p>
            <a:r>
              <a:rPr lang="en-US" dirty="0" smtClean="0"/>
              <a:t>Factors in Nuclear Stability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28240" y="2059460"/>
            <a:ext cx="4937760" cy="21366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n/p ratio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 smtClean="0"/>
              <a:t>odd/even status</a:t>
            </a:r>
            <a:endParaRPr lang="en-US" b="1" baseline="-25000" dirty="0" smtClean="0"/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 smtClean="0"/>
              <a:t>Z &gt; 82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914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00" y="274638"/>
            <a:ext cx="7889201" cy="73152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Summary of Stability Factors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390827"/>
              </p:ext>
            </p:extLst>
          </p:nvPr>
        </p:nvGraphicFramePr>
        <p:xfrm>
          <a:off x="1783080" y="1871759"/>
          <a:ext cx="247904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40"/>
                <a:gridCol w="1549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acceptable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n/p 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99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783080" y="1871759"/>
          <a:ext cx="402844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40"/>
                <a:gridCol w="1549400"/>
                <a:gridCol w="1549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acceptable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n/p 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e/e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0.10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7400" y="274638"/>
            <a:ext cx="7889201" cy="73152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Summary of Stability Factors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95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100372"/>
              </p:ext>
            </p:extLst>
          </p:nvPr>
        </p:nvGraphicFramePr>
        <p:xfrm>
          <a:off x="1783080" y="1871759"/>
          <a:ext cx="402844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40"/>
                <a:gridCol w="1549400"/>
                <a:gridCol w="1549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acceptable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n/p 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e/e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 – 1.20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 – 1.30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 – 1.40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1.40 – 1.55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7400" y="274638"/>
            <a:ext cx="7889201" cy="73152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Summary of Stability Factors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807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370793"/>
              </p:ext>
            </p:extLst>
          </p:nvPr>
        </p:nvGraphicFramePr>
        <p:xfrm>
          <a:off x="1783080" y="1871759"/>
          <a:ext cx="402844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40"/>
                <a:gridCol w="1549400"/>
                <a:gridCol w="1549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acceptable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n/p 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e/e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0.10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7400" y="274638"/>
            <a:ext cx="7889201" cy="73152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Summary of Stability Factors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348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315734"/>
              </p:ext>
            </p:extLst>
          </p:nvPr>
        </p:nvGraphicFramePr>
        <p:xfrm>
          <a:off x="1783080" y="1871759"/>
          <a:ext cx="557784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40"/>
                <a:gridCol w="1549400"/>
                <a:gridCol w="1549400"/>
                <a:gridCol w="1549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acceptable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n/p 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e/e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e/o &amp; o/e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0.10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0.05</a:t>
                      </a: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7400" y="274638"/>
            <a:ext cx="7889201" cy="73152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Summary of Stability Factors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287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703248"/>
              </p:ext>
            </p:extLst>
          </p:nvPr>
        </p:nvGraphicFramePr>
        <p:xfrm>
          <a:off x="1783080" y="1871759"/>
          <a:ext cx="557784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40"/>
                <a:gridCol w="1549400"/>
                <a:gridCol w="1549400"/>
                <a:gridCol w="1549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acceptable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n/p 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e/e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e/o &amp; o/e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0.10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 – 1.15</a:t>
                      </a: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 – 1.25</a:t>
                      </a: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 – 1.35</a:t>
                      </a: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1.45 – 1.55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7400" y="274638"/>
            <a:ext cx="7889201" cy="73152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Summary of Stability Factors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206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315734"/>
              </p:ext>
            </p:extLst>
          </p:nvPr>
        </p:nvGraphicFramePr>
        <p:xfrm>
          <a:off x="1783080" y="1871759"/>
          <a:ext cx="557784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40"/>
                <a:gridCol w="1549400"/>
                <a:gridCol w="1549400"/>
                <a:gridCol w="1549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acceptable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n/p 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e/e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e/o &amp; o/e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0.10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0.05</a:t>
                      </a: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7400" y="274638"/>
            <a:ext cx="7889201" cy="73152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Summary of Stability Factors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158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00" y="274638"/>
            <a:ext cx="7889201" cy="73152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Summary of Stability Factors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50823"/>
              </p:ext>
            </p:extLst>
          </p:nvPr>
        </p:nvGraphicFramePr>
        <p:xfrm>
          <a:off x="1783080" y="1871759"/>
          <a:ext cx="557784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40"/>
                <a:gridCol w="1549400"/>
                <a:gridCol w="1549400"/>
                <a:gridCol w="1549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acceptable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n/p 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e/e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e/o &amp; o/e</a:t>
                      </a:r>
                    </a:p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0.10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0.05</a:t>
                      </a: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&gt;82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n-US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unstable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220269" y="0"/>
            <a:ext cx="914399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757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</a:t>
            </a:r>
            <a:r>
              <a:rPr lang="en-US" dirty="0" smtClean="0">
                <a:solidFill>
                  <a:schemeClr val="bg1"/>
                </a:solidFill>
              </a:rPr>
              <a:t>Understanding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would you predict to be the acceptable n/p ratio values for the following elements?</a:t>
            </a:r>
          </a:p>
          <a:p>
            <a:pPr marL="2343150" indent="-514350">
              <a:buFont typeface="+mj-lt"/>
              <a:buAutoNum type="arabicParenR"/>
            </a:pPr>
            <a:r>
              <a:rPr lang="en-US" dirty="0" smtClean="0"/>
              <a:t>neon</a:t>
            </a:r>
          </a:p>
          <a:p>
            <a:pPr marL="2343150" indent="-514350">
              <a:buFont typeface="+mj-lt"/>
              <a:buAutoNum type="arabicParenR"/>
            </a:pPr>
            <a:r>
              <a:rPr lang="en-US" dirty="0" smtClean="0"/>
              <a:t>gallium</a:t>
            </a:r>
          </a:p>
          <a:p>
            <a:pPr marL="2343150" indent="-514350">
              <a:buFont typeface="+mj-lt"/>
              <a:buAutoNum type="arabicParenR"/>
            </a:pPr>
            <a:r>
              <a:rPr lang="en-US" dirty="0" smtClean="0"/>
              <a:t>antimony</a:t>
            </a:r>
          </a:p>
          <a:p>
            <a:pPr marL="2343150" indent="-514350">
              <a:buFont typeface="+mj-lt"/>
              <a:buAutoNum type="arabicParenR"/>
            </a:pPr>
            <a:r>
              <a:rPr lang="en-US" dirty="0" smtClean="0"/>
              <a:t>osmium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6841" y="2447925"/>
            <a:ext cx="7184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6841" y="3086100"/>
            <a:ext cx="7184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6841" y="3724275"/>
            <a:ext cx="7184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6841" y="4362450"/>
            <a:ext cx="7184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164564"/>
              </p:ext>
            </p:extLst>
          </p:nvPr>
        </p:nvGraphicFramePr>
        <p:xfrm>
          <a:off x="5913120" y="2634981"/>
          <a:ext cx="292608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Predicted n/p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65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Some Nuclei Stable?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840" y="1297460"/>
            <a:ext cx="7640320" cy="5128054"/>
          </a:xfrm>
        </p:spPr>
        <p:txBody>
          <a:bodyPr/>
          <a:lstStyle/>
          <a:p>
            <a:r>
              <a:rPr lang="en-US" dirty="0" smtClean="0"/>
              <a:t>Some nuclei are stable</a:t>
            </a:r>
          </a:p>
          <a:p>
            <a:r>
              <a:rPr lang="en-US" dirty="0" smtClean="0"/>
              <a:t>Some nuclei are radioactive</a:t>
            </a:r>
          </a:p>
          <a:p>
            <a:r>
              <a:rPr lang="en-US" dirty="0" smtClean="0"/>
              <a:t>What factors determine this difference?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3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</a:t>
            </a:r>
            <a:r>
              <a:rPr lang="en-US" dirty="0" smtClean="0">
                <a:solidFill>
                  <a:schemeClr val="bg1"/>
                </a:solidFill>
              </a:rPr>
              <a:t>Understanding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183160"/>
            <a:ext cx="8778240" cy="1913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One of the isotopes below is stable while the other two are radioactive.  Determine their n/p ratios and odd/even status.  Based on these data, predict which isotope is stable &amp; explain your reasoning.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33424" y="3153549"/>
            <a:ext cx="1553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isotope</a:t>
            </a:r>
            <a:endParaRPr lang="en-US" sz="3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5558" y="3153549"/>
            <a:ext cx="17043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n/p ratio</a:t>
            </a:r>
            <a:endParaRPr lang="en-US" sz="3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35949" y="3153549"/>
            <a:ext cx="18742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odd/even</a:t>
            </a:r>
            <a:endParaRPr lang="en-US" sz="3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8958" y="3696474"/>
            <a:ext cx="14025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tin-113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85576" y="3696474"/>
                <a:ext cx="276428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3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0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𝟓𝟎</m:t>
                          </m:r>
                        </m:den>
                      </m:f>
                      <m:r>
                        <a:rPr lang="en-US" sz="3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3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3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𝟐𝟔</m:t>
                      </m:r>
                    </m:oMath>
                  </m:oMathPara>
                </a14:m>
                <a:endParaRPr lang="en-US" sz="3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576" y="3696474"/>
                <a:ext cx="2764282" cy="5539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235949" y="3696474"/>
            <a:ext cx="18742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even/odd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8958" y="4239399"/>
            <a:ext cx="14025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tin-114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85575" y="4239399"/>
                <a:ext cx="276428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3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𝟔𝟒</m:t>
                          </m:r>
                        </m:num>
                        <m:den>
                          <m:r>
                            <a:rPr lang="en-US" sz="30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𝟓𝟎</m:t>
                          </m:r>
                        </m:den>
                      </m:f>
                      <m:r>
                        <a:rPr lang="en-US" sz="3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3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3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𝟐𝟖</m:t>
                      </m:r>
                    </m:oMath>
                  </m:oMathPara>
                </a14:m>
                <a:endParaRPr lang="en-US" sz="3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575" y="4239399"/>
                <a:ext cx="2764283" cy="5539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151791" y="4239399"/>
            <a:ext cx="20425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even/even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016" y="4782324"/>
            <a:ext cx="21944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indium-114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85575" y="4782324"/>
                <a:ext cx="276428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3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𝟔𝟓</m:t>
                          </m:r>
                        </m:num>
                        <m:den>
                          <m:r>
                            <a:rPr lang="en-US" sz="30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𝟒𝟗</m:t>
                          </m:r>
                        </m:den>
                      </m:f>
                      <m:r>
                        <a:rPr lang="en-US" sz="3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3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3000" b="1" i="1" dirty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𝟑𝟐</m:t>
                      </m:r>
                    </m:oMath>
                  </m:oMathPara>
                </a14:m>
                <a:endParaRPr lang="en-US" sz="3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575" y="4782324"/>
                <a:ext cx="2764283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320106" y="4782324"/>
            <a:ext cx="17059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odd/odd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6238" y="5620524"/>
            <a:ext cx="8391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predict tin-114 is stable because it's n/p ratio is close to ideal (1.3) and it has even/even status</a:t>
            </a:r>
            <a:endParaRPr lang="en-US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55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2" grpId="0"/>
      <p:bldP spid="17" grpId="0"/>
      <p:bldP spid="13" grpId="0"/>
      <p:bldP spid="18" grpId="0"/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</a:t>
            </a:r>
            <a:r>
              <a:rPr lang="en-US" dirty="0" smtClean="0">
                <a:solidFill>
                  <a:schemeClr val="bg1"/>
                </a:solidFill>
              </a:rPr>
              <a:t>Understanding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297460"/>
            <a:ext cx="8961120" cy="1331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Only one of the following isotopes is radioactive.  Calculate all three nuclear stability factors.  Predict which one and explain the reason behind your answer.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78233" y="2915424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isotope</a:t>
            </a:r>
            <a:endParaRPr lang="en-U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365" y="3458349"/>
            <a:ext cx="1965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oxygen-17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821" y="4001274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copper-63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704" y="4544199"/>
            <a:ext cx="2242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thorium-224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533259" y="2915424"/>
            <a:ext cx="2802114" cy="2151995"/>
            <a:chOff x="2533259" y="2448699"/>
            <a:chExt cx="2802114" cy="2151995"/>
          </a:xfrm>
        </p:grpSpPr>
        <p:sp>
          <p:nvSpPr>
            <p:cNvPr id="10" name="TextBox 9"/>
            <p:cNvSpPr txBox="1"/>
            <p:nvPr/>
          </p:nvSpPr>
          <p:spPr>
            <a:xfrm>
              <a:off x="3133454" y="2448699"/>
              <a:ext cx="16017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u="sng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n/p ratio</a:t>
              </a:r>
              <a:endPara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855463" y="2991624"/>
                  <a:ext cx="215770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𝟖</m:t>
                            </m:r>
                          </m:den>
                        </m:f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𝟏𝟑</m:t>
                        </m:r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463" y="2991624"/>
                  <a:ext cx="2157706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640661" y="3534549"/>
                  <a:ext cx="258731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𝟑𝟒</m:t>
                            </m:r>
                          </m:num>
                          <m:den>
                            <m: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𝟐𝟗</m:t>
                            </m:r>
                          </m:den>
                        </m:f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𝟏𝟕</m:t>
                        </m:r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0661" y="3534549"/>
                  <a:ext cx="2587311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533259" y="4077474"/>
                  <a:ext cx="28021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𝟏𝟑𝟒</m:t>
                            </m:r>
                          </m:num>
                          <m:den>
                            <m:r>
                              <a:rPr lang="en-US" sz="28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𝟗𝟎</m:t>
                            </m:r>
                          </m:den>
                        </m:f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𝟒𝟗</m:t>
                        </m:r>
                      </m:oMath>
                    </m:oMathPara>
                  </a14:m>
                  <a:endPara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259" y="4077474"/>
                  <a:ext cx="2802114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>
            <a:off x="7296481" y="2915424"/>
            <a:ext cx="1200970" cy="2151995"/>
            <a:chOff x="7296481" y="2448699"/>
            <a:chExt cx="1200970" cy="2151995"/>
          </a:xfrm>
        </p:grpSpPr>
        <p:sp>
          <p:nvSpPr>
            <p:cNvPr id="11" name="TextBox 10"/>
            <p:cNvSpPr txBox="1"/>
            <p:nvPr/>
          </p:nvSpPr>
          <p:spPr>
            <a:xfrm>
              <a:off x="7296481" y="2448699"/>
              <a:ext cx="12009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u="sng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 </a:t>
              </a:r>
              <a:r>
                <a:rPr lang="en-US" sz="2800" b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</a:t>
              </a:r>
              <a:r>
                <a:rPr lang="en-US" sz="2800" b="1" u="sng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82</a:t>
              </a:r>
              <a:endPara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04069" y="2991624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04069" y="3534549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85019" y="4077474"/>
              <a:ext cx="6238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76238" y="5334774"/>
            <a:ext cx="8391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predict thorium-224 will be radioactive.  All 3 isotopes have acceptable n/p ratios and odd/even status, but thorium-224 has Z &gt; 82.</a:t>
            </a:r>
            <a:endParaRPr lang="en-US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205402" y="2915424"/>
            <a:ext cx="1763624" cy="2151995"/>
            <a:chOff x="5205402" y="2448699"/>
            <a:chExt cx="1763624" cy="2151995"/>
          </a:xfrm>
        </p:grpSpPr>
        <p:sp>
          <p:nvSpPr>
            <p:cNvPr id="22" name="TextBox 21"/>
            <p:cNvSpPr txBox="1"/>
            <p:nvPr/>
          </p:nvSpPr>
          <p:spPr>
            <a:xfrm>
              <a:off x="5205402" y="2448699"/>
              <a:ext cx="17636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u="sng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odd/even</a:t>
              </a:r>
              <a:endPara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35195" y="2991624"/>
              <a:ext cx="7040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e/o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35195" y="3534549"/>
              <a:ext cx="7040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o/e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44812" y="4077474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e/e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932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92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4637"/>
            <a:ext cx="8778240" cy="1163637"/>
          </a:xfrm>
        </p:spPr>
        <p:txBody>
          <a:bodyPr/>
          <a:lstStyle/>
          <a:p>
            <a:r>
              <a:rPr lang="en-US" dirty="0" smtClean="0"/>
              <a:t>Interaction Between</a:t>
            </a:r>
            <a:br>
              <a:rPr lang="en-US" dirty="0" smtClean="0"/>
            </a:br>
            <a:r>
              <a:rPr lang="en-US" dirty="0" smtClean="0"/>
              <a:t>n/p Ratio and Odd/Even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752600"/>
            <a:ext cx="8778240" cy="12001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These two factors work together to determine nuclear stability</a:t>
            </a:r>
            <a:endParaRPr lang="en-US" sz="28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2619900" y="2991266"/>
            <a:ext cx="1190770" cy="1251152"/>
            <a:chOff x="3078857" y="4043921"/>
            <a:chExt cx="1190770" cy="1251152"/>
          </a:xfrm>
        </p:grpSpPr>
        <p:sp>
          <p:nvSpPr>
            <p:cNvPr id="5" name="Oval 4"/>
            <p:cNvSpPr/>
            <p:nvPr/>
          </p:nvSpPr>
          <p:spPr>
            <a:xfrm>
              <a:off x="3172347" y="4230764"/>
              <a:ext cx="9144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293242" y="4322204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3903867" y="4461269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720987" y="4843734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3203121" y="4817504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3087208" y="4322204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3666035" y="4473871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3341453" y="4660854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3893902" y="4259632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3895954" y="4674629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3452968" y="4929313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3078857" y="4583189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3219678" y="4101224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3293242" y="4542451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3650795" y="4068839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3414722" y="4043921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3453262" y="4282199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719481" y="4259632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3620462" y="4649864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69119" y="2991266"/>
            <a:ext cx="1190770" cy="1251152"/>
            <a:chOff x="3078857" y="4043921"/>
            <a:chExt cx="1190770" cy="1251152"/>
          </a:xfrm>
        </p:grpSpPr>
        <p:sp>
          <p:nvSpPr>
            <p:cNvPr id="28" name="Oval 27"/>
            <p:cNvSpPr/>
            <p:nvPr/>
          </p:nvSpPr>
          <p:spPr>
            <a:xfrm>
              <a:off x="3172347" y="4230764"/>
              <a:ext cx="914400" cy="9144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3293242" y="4322204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3903867" y="4461269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3720987" y="4843734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3203121" y="4817504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3087208" y="4322204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3666035" y="4473871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3341453" y="4660854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3893902" y="4259632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3895954" y="4674629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3452968" y="4929313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3078857" y="4583189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3219678" y="4101224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3293242" y="4542451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3650795" y="4068839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3414722" y="4043921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3453262" y="4282199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FFC5C5"/>
                </a:gs>
                <a:gs pos="100000">
                  <a:srgbClr val="FF6565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3719481" y="4259632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3620462" y="4649864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2000">
                  <a:srgbClr val="D2E1F4"/>
                </a:gs>
                <a:gs pos="100000">
                  <a:srgbClr val="59B8FF"/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73509" y="4336842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odd/even: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97030" y="4336842"/>
            <a:ext cx="2236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stability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even/even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78923" y="4336842"/>
            <a:ext cx="2371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stability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even/even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1367" y="5262264"/>
            <a:ext cx="1499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n/p ratio: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09479" y="5262264"/>
            <a:ext cx="26116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stability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close to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predicted value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169544" y="5262264"/>
            <a:ext cx="29899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stability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farther from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predicted value</a:t>
            </a:r>
          </a:p>
        </p:txBody>
      </p:sp>
    </p:spTree>
    <p:extLst>
      <p:ext uri="{BB962C8B-B14F-4D97-AF65-F5344CB8AC3E}">
        <p14:creationId xmlns:p14="http://schemas.microsoft.com/office/powerpoint/2010/main" val="310596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" y="1036638"/>
            <a:ext cx="8778240" cy="731520"/>
          </a:xfrm>
        </p:spPr>
        <p:txBody>
          <a:bodyPr/>
          <a:lstStyle/>
          <a:p>
            <a:r>
              <a:rPr lang="en-US" dirty="0" smtClean="0"/>
              <a:t>Factors in Nuclear Stability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28240" y="2059460"/>
            <a:ext cx="4937760" cy="21366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b="1" dirty="0" smtClean="0"/>
              <a:t>n/p ratio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 smtClean="0"/>
              <a:t>odd/even status</a:t>
            </a:r>
            <a:endParaRPr lang="en-US" b="1" baseline="-25000" dirty="0" smtClean="0"/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 smtClean="0"/>
              <a:t>Z &gt; 82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962900" y="0"/>
            <a:ext cx="118109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4575" y="2028825"/>
            <a:ext cx="2743200" cy="64008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" y="1036638"/>
            <a:ext cx="8778240" cy="731520"/>
          </a:xfrm>
        </p:spPr>
        <p:txBody>
          <a:bodyPr/>
          <a:lstStyle/>
          <a:p>
            <a:r>
              <a:rPr lang="en-US" dirty="0" smtClean="0"/>
              <a:t>Factors in Nuclear Stability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28240" y="2059460"/>
            <a:ext cx="4937760" cy="21366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FF0000"/>
                </a:solidFill>
              </a:rPr>
              <a:t>n/p ratio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 smtClean="0"/>
              <a:t>odd/even status</a:t>
            </a:r>
            <a:endParaRPr lang="en-US" b="1" baseline="-25000" dirty="0" smtClean="0"/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 smtClean="0"/>
              <a:t>Z &gt; 82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594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l">
              <a:buFont typeface="+mj-lt"/>
              <a:buAutoNum type="arabicParenR"/>
            </a:pPr>
            <a:r>
              <a:rPr lang="en-US" sz="4000" b="1" dirty="0" smtClean="0">
                <a:solidFill>
                  <a:srgbClr val="0070C0"/>
                </a:solidFill>
              </a:rPr>
              <a:t>Neutron to Proton Ratio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196975"/>
            <a:ext cx="5753100" cy="561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" y="3129945"/>
            <a:ext cx="262747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x-axis: p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y-axis: n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are stable</a:t>
            </a:r>
          </a:p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isotopes</a:t>
            </a:r>
          </a:p>
        </p:txBody>
      </p:sp>
    </p:spTree>
    <p:extLst>
      <p:ext uri="{BB962C8B-B14F-4D97-AF65-F5344CB8AC3E}">
        <p14:creationId xmlns:p14="http://schemas.microsoft.com/office/powerpoint/2010/main" val="336647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666" y="221213"/>
            <a:ext cx="2091978" cy="2982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383" y="-21772"/>
            <a:ext cx="6867740" cy="6931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0" y="-25907"/>
            <a:ext cx="6874742" cy="68839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495" y="1127677"/>
            <a:ext cx="2551990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These are all of the stable isotopes among  the first 12 elements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495" y="2579484"/>
            <a:ext cx="255199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 many other isotopes exist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495" y="4251992"/>
            <a:ext cx="2551990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isotopes in red are unstable and will slowly decay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495" y="3415738"/>
            <a:ext cx="255199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Only the isotopes in black are stable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495" y="45202"/>
            <a:ext cx="2551990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</a:p>
          <a:p>
            <a:pPr algn="ctr"/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6495" y="5396023"/>
            <a:ext cx="2551990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something special about the isotopes in black</a:t>
            </a:r>
          </a:p>
        </p:txBody>
      </p:sp>
    </p:spTree>
    <p:extLst>
      <p:ext uri="{BB962C8B-B14F-4D97-AF65-F5344CB8AC3E}">
        <p14:creationId xmlns:p14="http://schemas.microsoft.com/office/powerpoint/2010/main" val="28056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2711"/>
            <a:ext cx="8778240" cy="731520"/>
          </a:xfrm>
        </p:spPr>
        <p:txBody>
          <a:bodyPr/>
          <a:lstStyle/>
          <a:p>
            <a:pPr marL="742950" indent="-742950" algn="l">
              <a:buFont typeface="+mj-lt"/>
              <a:buAutoNum type="arabicParenR"/>
            </a:pPr>
            <a:r>
              <a:rPr lang="en-US" sz="3600" b="1" dirty="0" smtClean="0">
                <a:solidFill>
                  <a:srgbClr val="0070C0"/>
                </a:solidFill>
              </a:rPr>
              <a:t>Neutron to Proton Ratio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539" y="754231"/>
            <a:ext cx="5980922" cy="6125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1379" y="1485751"/>
            <a:ext cx="256032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n/p ratios are between 1.40 and 1.55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2221" y="4661269"/>
            <a:ext cx="32004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 rises, the acceptable n/p ratio rises with it</a:t>
            </a:r>
          </a:p>
        </p:txBody>
      </p:sp>
    </p:spTree>
    <p:extLst>
      <p:ext uri="{BB962C8B-B14F-4D97-AF65-F5344CB8AC3E}">
        <p14:creationId xmlns:p14="http://schemas.microsoft.com/office/powerpoint/2010/main" val="19644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11438</TotalTime>
  <Words>1162</Words>
  <Application>Microsoft Office PowerPoint</Application>
  <PresentationFormat>On-screen Show (4:3)</PresentationFormat>
  <Paragraphs>391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Cambria Math</vt:lpstr>
      <vt:lpstr>Wingdings</vt:lpstr>
      <vt:lpstr>Office Theme</vt:lpstr>
      <vt:lpstr>Do Now</vt:lpstr>
      <vt:lpstr>Do Now</vt:lpstr>
      <vt:lpstr>Nuclear  Stability</vt:lpstr>
      <vt:lpstr>Why Are Some Nuclei Stable?</vt:lpstr>
      <vt:lpstr>Factors in Nuclear Stability</vt:lpstr>
      <vt:lpstr>Factors in Nuclear Stability</vt:lpstr>
      <vt:lpstr>Neutron to Proton Ratio</vt:lpstr>
      <vt:lpstr>PowerPoint Presentation</vt:lpstr>
      <vt:lpstr>Neutron to Proton Ratio</vt:lpstr>
      <vt:lpstr>PowerPoint Presentation</vt:lpstr>
      <vt:lpstr>PowerPoint Presentation</vt:lpstr>
      <vt:lpstr>PowerPoint Presentation</vt:lpstr>
      <vt:lpstr>Predicting Value for n/p Ratio</vt:lpstr>
      <vt:lpstr>Why n/p ratio?</vt:lpstr>
      <vt:lpstr>Why n/p ratio?</vt:lpstr>
      <vt:lpstr>Why n/p ratio?</vt:lpstr>
      <vt:lpstr>Factors in Nuclear Stability</vt:lpstr>
      <vt:lpstr>Odd and Even p and n</vt:lpstr>
      <vt:lpstr>Odd and Even p and n</vt:lpstr>
      <vt:lpstr>The Stability Associated with  Even p and/or n Creates Zig-Zag Shape</vt:lpstr>
      <vt:lpstr>Interaction Between n/p Ratio and Odd/Even Status</vt:lpstr>
      <vt:lpstr>PowerPoint Presentation</vt:lpstr>
      <vt:lpstr>PowerPoint Presentation</vt:lpstr>
      <vt:lpstr>PowerPoint Presentation</vt:lpstr>
      <vt:lpstr>Factors in Nuclear Stability</vt:lpstr>
      <vt:lpstr>PowerPoint Presentation</vt:lpstr>
      <vt:lpstr>PowerPoint Presentation</vt:lpstr>
      <vt:lpstr>Atomic Number</vt:lpstr>
      <vt:lpstr>PowerPoint Presentation</vt:lpstr>
      <vt:lpstr>Factors in Nuclear Stability</vt:lpstr>
      <vt:lpstr>Summary of Stability Factors</vt:lpstr>
      <vt:lpstr>Summary of Stability Factors</vt:lpstr>
      <vt:lpstr>Summary of Stability Factors</vt:lpstr>
      <vt:lpstr>Summary of Stability Factors</vt:lpstr>
      <vt:lpstr>Summary of Stability Factors</vt:lpstr>
      <vt:lpstr>Summary of Stability Factors</vt:lpstr>
      <vt:lpstr>Summary of Stability Factors</vt:lpstr>
      <vt:lpstr>Summary of Stability Factors</vt:lpstr>
      <vt:lpstr>Check For Understanding 1</vt:lpstr>
      <vt:lpstr>Check For Understanding 2</vt:lpstr>
      <vt:lpstr>Check For Understanding 3</vt:lpstr>
      <vt:lpstr>Backups</vt:lpstr>
      <vt:lpstr>Interaction Between n/p Ratio and Odd/Even Status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Staff Peter McCarthy</cp:lastModifiedBy>
  <cp:revision>752</cp:revision>
  <cp:lastPrinted>2013-10-25T13:03:56Z</cp:lastPrinted>
  <dcterms:created xsi:type="dcterms:W3CDTF">2012-09-15T16:31:25Z</dcterms:created>
  <dcterms:modified xsi:type="dcterms:W3CDTF">2019-12-13T19:39:51Z</dcterms:modified>
</cp:coreProperties>
</file>