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472" r:id="rId2"/>
    <p:sldId id="476" r:id="rId3"/>
    <p:sldId id="483" r:id="rId4"/>
    <p:sldId id="484" r:id="rId5"/>
    <p:sldId id="480" r:id="rId6"/>
    <p:sldId id="485" r:id="rId7"/>
    <p:sldId id="487" r:id="rId8"/>
  </p:sldIdLst>
  <p:sldSz cx="6858000" cy="9144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EDF2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899" autoAdjust="0"/>
    <p:restoredTop sz="92581" autoAdjust="0"/>
  </p:normalViewPr>
  <p:slideViewPr>
    <p:cSldViewPr snapToGrid="0">
      <p:cViewPr>
        <p:scale>
          <a:sx n="50" d="100"/>
          <a:sy n="50" d="100"/>
        </p:scale>
        <p:origin x="1738" y="394"/>
      </p:cViewPr>
      <p:guideLst>
        <p:guide orient="horz" pos="2880"/>
        <p:guide pos="216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39" cy="469424"/>
          </a:xfrm>
          <a:prstGeom prst="rect">
            <a:avLst/>
          </a:prstGeom>
        </p:spPr>
        <p:txBody>
          <a:bodyPr vert="horz" lIns="94178" tIns="47089" rIns="94178" bIns="47089" rtlCol="0"/>
          <a:lstStyle>
            <a:lvl1pPr algn="l">
              <a:defRPr sz="1200"/>
            </a:lvl1pPr>
          </a:lstStyle>
          <a:p>
            <a:endParaRPr lang="en-US"/>
          </a:p>
        </p:txBody>
      </p:sp>
      <p:sp>
        <p:nvSpPr>
          <p:cNvPr id="3" name="Date Placeholder 2"/>
          <p:cNvSpPr>
            <a:spLocks noGrp="1"/>
          </p:cNvSpPr>
          <p:nvPr>
            <p:ph type="dt" idx="1"/>
          </p:nvPr>
        </p:nvSpPr>
        <p:spPr>
          <a:xfrm>
            <a:off x="4023096" y="0"/>
            <a:ext cx="3077739" cy="469424"/>
          </a:xfrm>
          <a:prstGeom prst="rect">
            <a:avLst/>
          </a:prstGeom>
        </p:spPr>
        <p:txBody>
          <a:bodyPr vert="horz" lIns="94178" tIns="47089" rIns="94178" bIns="47089" rtlCol="0"/>
          <a:lstStyle>
            <a:lvl1pPr algn="r">
              <a:defRPr sz="1200"/>
            </a:lvl1pPr>
          </a:lstStyle>
          <a:p>
            <a:fld id="{169CBA31-FBA6-4B3A-ADEC-DB1447EE8D3B}" type="datetimeFigureOut">
              <a:rPr lang="en-US" smtClean="0"/>
              <a:t>12/13/2019</a:t>
            </a:fld>
            <a:endParaRPr lang="en-US"/>
          </a:p>
        </p:txBody>
      </p:sp>
      <p:sp>
        <p:nvSpPr>
          <p:cNvPr id="4" name="Slide Image Placeholder 3"/>
          <p:cNvSpPr>
            <a:spLocks noGrp="1" noRot="1" noChangeAspect="1"/>
          </p:cNvSpPr>
          <p:nvPr>
            <p:ph type="sldImg" idx="2"/>
          </p:nvPr>
        </p:nvSpPr>
        <p:spPr>
          <a:xfrm>
            <a:off x="2232025" y="704850"/>
            <a:ext cx="2638425" cy="3521075"/>
          </a:xfrm>
          <a:prstGeom prst="rect">
            <a:avLst/>
          </a:prstGeom>
          <a:noFill/>
          <a:ln w="12700">
            <a:solidFill>
              <a:prstClr val="black"/>
            </a:solidFill>
          </a:ln>
        </p:spPr>
        <p:txBody>
          <a:bodyPr vert="horz" lIns="94178" tIns="47089" rIns="94178" bIns="47089"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178" tIns="47089" rIns="94178" bIns="470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917422"/>
            <a:ext cx="3077739" cy="469424"/>
          </a:xfrm>
          <a:prstGeom prst="rect">
            <a:avLst/>
          </a:prstGeom>
        </p:spPr>
        <p:txBody>
          <a:bodyPr vert="horz" lIns="94178" tIns="47089" rIns="94178" bIns="47089" rtlCol="0" anchor="b"/>
          <a:lstStyle>
            <a:lvl1pPr algn="l">
              <a:defRPr sz="1200"/>
            </a:lvl1pPr>
          </a:lstStyle>
          <a:p>
            <a:endParaRPr lang="en-US"/>
          </a:p>
        </p:txBody>
      </p:sp>
      <p:sp>
        <p:nvSpPr>
          <p:cNvPr id="7" name="Slide Number Placeholder 6"/>
          <p:cNvSpPr>
            <a:spLocks noGrp="1"/>
          </p:cNvSpPr>
          <p:nvPr>
            <p:ph type="sldNum" sz="quarter" idx="5"/>
          </p:nvPr>
        </p:nvSpPr>
        <p:spPr>
          <a:xfrm>
            <a:off x="4023096" y="8917422"/>
            <a:ext cx="3077739" cy="469424"/>
          </a:xfrm>
          <a:prstGeom prst="rect">
            <a:avLst/>
          </a:prstGeom>
        </p:spPr>
        <p:txBody>
          <a:bodyPr vert="horz" lIns="94178" tIns="47089" rIns="94178" bIns="47089" rtlCol="0" anchor="b"/>
          <a:lstStyle>
            <a:lvl1pPr algn="r">
              <a:defRPr sz="1200"/>
            </a:lvl1pPr>
          </a:lstStyle>
          <a:p>
            <a:fld id="{456893B1-E79D-408E-AFE0-A9919F430694}" type="slidenum">
              <a:rPr lang="en-US" smtClean="0"/>
              <a:t>‹#›</a:t>
            </a:fld>
            <a:endParaRPr lang="en-US"/>
          </a:p>
        </p:txBody>
      </p:sp>
    </p:spTree>
    <p:extLst>
      <p:ext uri="{BB962C8B-B14F-4D97-AF65-F5344CB8AC3E}">
        <p14:creationId xmlns:p14="http://schemas.microsoft.com/office/powerpoint/2010/main" val="1761380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25819420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6F7A66DC-BBC2-4234-85A0-1CEC632D6AB5}" type="datetimeFigureOut">
              <a:rPr lang="en-US" smtClean="0"/>
              <a:t>12/13/2019</a:t>
            </a:fld>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4"/>
            <a:ext cx="1600200" cy="486833"/>
          </a:xfrm>
          <a:prstGeom prst="rect">
            <a:avLst/>
          </a:prstGeom>
        </p:spPr>
        <p:txBody>
          <a:bodyPr/>
          <a:lstStyle/>
          <a:p>
            <a:fld id="{341C1741-E327-40A1-9C39-EEEC0F71DD3F}" type="slidenum">
              <a:rPr lang="en-US" smtClean="0"/>
              <a:t>‹#›</a:t>
            </a:fld>
            <a:endParaRPr lang="en-US"/>
          </a:p>
        </p:txBody>
      </p:sp>
    </p:spTree>
    <p:extLst>
      <p:ext uri="{BB962C8B-B14F-4D97-AF65-F5344CB8AC3E}">
        <p14:creationId xmlns:p14="http://schemas.microsoft.com/office/powerpoint/2010/main" val="1561267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6F7A66DC-BBC2-4234-85A0-1CEC632D6AB5}" type="datetimeFigureOut">
              <a:rPr lang="en-US" smtClean="0"/>
              <a:t>12/13/2019</a:t>
            </a:fld>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4"/>
            <a:ext cx="1600200" cy="486833"/>
          </a:xfrm>
          <a:prstGeom prst="rect">
            <a:avLst/>
          </a:prstGeom>
        </p:spPr>
        <p:txBody>
          <a:bodyPr/>
          <a:lstStyle/>
          <a:p>
            <a:fld id="{341C1741-E327-40A1-9C39-EEEC0F71DD3F}" type="slidenum">
              <a:rPr lang="en-US" smtClean="0"/>
              <a:t>‹#›</a:t>
            </a:fld>
            <a:endParaRPr lang="en-US"/>
          </a:p>
        </p:txBody>
      </p:sp>
    </p:spTree>
    <p:extLst>
      <p:ext uri="{BB962C8B-B14F-4D97-AF65-F5344CB8AC3E}">
        <p14:creationId xmlns:p14="http://schemas.microsoft.com/office/powerpoint/2010/main" val="2098364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b="1">
                <a:solidFill>
                  <a:srgbClr val="0070C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346075" indent="-346075">
              <a:spcBef>
                <a:spcPts val="1200"/>
              </a:spcBef>
              <a:buFont typeface="Arial" pitchFamily="34" charset="0"/>
              <a:buChar char="•"/>
              <a:defRPr sz="3200">
                <a:solidFill>
                  <a:schemeClr val="accent1">
                    <a:lumMod val="50000"/>
                  </a:schemeClr>
                </a:solidFill>
              </a:defRPr>
            </a:lvl1pPr>
            <a:lvl2pPr marL="630238" indent="-227013">
              <a:spcBef>
                <a:spcPts val="300"/>
              </a:spcBef>
              <a:defRPr sz="2400"/>
            </a:lvl2pPr>
            <a:lvl3pPr marL="912813" indent="-222250">
              <a:spcBef>
                <a:spcPts val="0"/>
              </a:spcBef>
              <a:buFont typeface="Arial" pitchFamily="34" charset="0"/>
              <a:buChar char="»"/>
              <a:defRPr sz="2000" i="1"/>
            </a:lvl3pPr>
            <a:lvl4pPr marL="1254125" indent="-234950" defTabSz="1087438">
              <a:spcBef>
                <a:spcPts val="0"/>
              </a:spcBef>
              <a:defRPr sz="1800"/>
            </a:lvl4pPr>
            <a:lvl5pPr marL="1600200" indent="-220663">
              <a:spcBef>
                <a:spcPts val="0"/>
              </a:spcBef>
              <a:defRPr sz="1800" i="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02318433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96076857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42900" y="8475134"/>
            <a:ext cx="1600200" cy="486833"/>
          </a:xfrm>
          <a:prstGeom prst="rect">
            <a:avLst/>
          </a:prstGeom>
        </p:spPr>
        <p:txBody>
          <a:bodyPr/>
          <a:lstStyle/>
          <a:p>
            <a:fld id="{6F7A66DC-BBC2-4234-85A0-1CEC632D6AB5}" type="datetimeFigureOut">
              <a:rPr lang="en-US" smtClean="0"/>
              <a:t>12/13/2019</a:t>
            </a:fld>
            <a:endParaRPr lang="en-US"/>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endParaRPr lang="en-US"/>
          </a:p>
        </p:txBody>
      </p:sp>
      <p:sp>
        <p:nvSpPr>
          <p:cNvPr id="7" name="Slide Number Placeholder 6"/>
          <p:cNvSpPr>
            <a:spLocks noGrp="1"/>
          </p:cNvSpPr>
          <p:nvPr>
            <p:ph type="sldNum" sz="quarter" idx="12"/>
          </p:nvPr>
        </p:nvSpPr>
        <p:spPr>
          <a:xfrm>
            <a:off x="4914900" y="8475134"/>
            <a:ext cx="1600200" cy="486833"/>
          </a:xfrm>
          <a:prstGeom prst="rect">
            <a:avLst/>
          </a:prstGeom>
        </p:spPr>
        <p:txBody>
          <a:bodyPr/>
          <a:lstStyle/>
          <a:p>
            <a:fld id="{341C1741-E327-40A1-9C39-EEEC0F71DD3F}" type="slidenum">
              <a:rPr lang="en-US" smtClean="0"/>
              <a:t>‹#›</a:t>
            </a:fld>
            <a:endParaRPr lang="en-US"/>
          </a:p>
        </p:txBody>
      </p:sp>
    </p:spTree>
    <p:extLst>
      <p:ext uri="{BB962C8B-B14F-4D97-AF65-F5344CB8AC3E}">
        <p14:creationId xmlns:p14="http://schemas.microsoft.com/office/powerpoint/2010/main" val="2770241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342900" y="8475134"/>
            <a:ext cx="1600200" cy="486833"/>
          </a:xfrm>
          <a:prstGeom prst="rect">
            <a:avLst/>
          </a:prstGeom>
        </p:spPr>
        <p:txBody>
          <a:bodyPr/>
          <a:lstStyle/>
          <a:p>
            <a:fld id="{6F7A66DC-BBC2-4234-85A0-1CEC632D6AB5}" type="datetimeFigureOut">
              <a:rPr lang="en-US" smtClean="0"/>
              <a:t>12/13/2019</a:t>
            </a:fld>
            <a:endParaRPr lang="en-US"/>
          </a:p>
        </p:txBody>
      </p:sp>
      <p:sp>
        <p:nvSpPr>
          <p:cNvPr id="8" name="Footer Placeholder 7"/>
          <p:cNvSpPr>
            <a:spLocks noGrp="1"/>
          </p:cNvSpPr>
          <p:nvPr>
            <p:ph type="ftr" sz="quarter" idx="11"/>
          </p:nvPr>
        </p:nvSpPr>
        <p:spPr>
          <a:xfrm>
            <a:off x="2343150" y="8475134"/>
            <a:ext cx="2171700" cy="486833"/>
          </a:xfrm>
          <a:prstGeom prst="rect">
            <a:avLst/>
          </a:prstGeom>
        </p:spPr>
        <p:txBody>
          <a:bodyPr/>
          <a:lstStyle/>
          <a:p>
            <a:endParaRPr lang="en-US"/>
          </a:p>
        </p:txBody>
      </p:sp>
      <p:sp>
        <p:nvSpPr>
          <p:cNvPr id="9" name="Slide Number Placeholder 8"/>
          <p:cNvSpPr>
            <a:spLocks noGrp="1"/>
          </p:cNvSpPr>
          <p:nvPr>
            <p:ph type="sldNum" sz="quarter" idx="12"/>
          </p:nvPr>
        </p:nvSpPr>
        <p:spPr>
          <a:xfrm>
            <a:off x="4914900" y="8475134"/>
            <a:ext cx="1600200" cy="486833"/>
          </a:xfrm>
          <a:prstGeom prst="rect">
            <a:avLst/>
          </a:prstGeom>
        </p:spPr>
        <p:txBody>
          <a:bodyPr/>
          <a:lstStyle/>
          <a:p>
            <a:fld id="{341C1741-E327-40A1-9C39-EEEC0F71DD3F}" type="slidenum">
              <a:rPr lang="en-US" smtClean="0"/>
              <a:t>‹#›</a:t>
            </a:fld>
            <a:endParaRPr lang="en-US"/>
          </a:p>
        </p:txBody>
      </p:sp>
    </p:spTree>
    <p:extLst>
      <p:ext uri="{BB962C8B-B14F-4D97-AF65-F5344CB8AC3E}">
        <p14:creationId xmlns:p14="http://schemas.microsoft.com/office/powerpoint/2010/main" val="1391924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342900" y="8475134"/>
            <a:ext cx="1600200" cy="486833"/>
          </a:xfrm>
          <a:prstGeom prst="rect">
            <a:avLst/>
          </a:prstGeom>
        </p:spPr>
        <p:txBody>
          <a:bodyPr/>
          <a:lstStyle/>
          <a:p>
            <a:fld id="{6F7A66DC-BBC2-4234-85A0-1CEC632D6AB5}" type="datetimeFigureOut">
              <a:rPr lang="en-US" smtClean="0"/>
              <a:t>12/13/2019</a:t>
            </a:fld>
            <a:endParaRPr lang="en-US"/>
          </a:p>
        </p:txBody>
      </p:sp>
      <p:sp>
        <p:nvSpPr>
          <p:cNvPr id="4" name="Footer Placeholder 3"/>
          <p:cNvSpPr>
            <a:spLocks noGrp="1"/>
          </p:cNvSpPr>
          <p:nvPr>
            <p:ph type="ftr" sz="quarter" idx="11"/>
          </p:nvPr>
        </p:nvSpPr>
        <p:spPr>
          <a:xfrm>
            <a:off x="2343150" y="8475134"/>
            <a:ext cx="2171700" cy="486833"/>
          </a:xfrm>
          <a:prstGeom prst="rect">
            <a:avLst/>
          </a:prstGeom>
        </p:spPr>
        <p:txBody>
          <a:bodyPr/>
          <a:lstStyle/>
          <a:p>
            <a:endParaRPr lang="en-US"/>
          </a:p>
        </p:txBody>
      </p:sp>
      <p:sp>
        <p:nvSpPr>
          <p:cNvPr id="5" name="Slide Number Placeholder 4"/>
          <p:cNvSpPr>
            <a:spLocks noGrp="1"/>
          </p:cNvSpPr>
          <p:nvPr>
            <p:ph type="sldNum" sz="quarter" idx="12"/>
          </p:nvPr>
        </p:nvSpPr>
        <p:spPr>
          <a:xfrm>
            <a:off x="4914900" y="8475134"/>
            <a:ext cx="1600200" cy="486833"/>
          </a:xfrm>
          <a:prstGeom prst="rect">
            <a:avLst/>
          </a:prstGeom>
        </p:spPr>
        <p:txBody>
          <a:bodyPr/>
          <a:lstStyle/>
          <a:p>
            <a:fld id="{341C1741-E327-40A1-9C39-EEEC0F71DD3F}" type="slidenum">
              <a:rPr lang="en-US" smtClean="0"/>
              <a:t>‹#›</a:t>
            </a:fld>
            <a:endParaRPr lang="en-US"/>
          </a:p>
        </p:txBody>
      </p:sp>
    </p:spTree>
    <p:extLst>
      <p:ext uri="{BB962C8B-B14F-4D97-AF65-F5344CB8AC3E}">
        <p14:creationId xmlns:p14="http://schemas.microsoft.com/office/powerpoint/2010/main" val="3528527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42900" y="8475134"/>
            <a:ext cx="1600200" cy="486833"/>
          </a:xfrm>
          <a:prstGeom prst="rect">
            <a:avLst/>
          </a:prstGeom>
        </p:spPr>
        <p:txBody>
          <a:bodyPr/>
          <a:lstStyle/>
          <a:p>
            <a:fld id="{6F7A66DC-BBC2-4234-85A0-1CEC632D6AB5}" type="datetimeFigureOut">
              <a:rPr lang="en-US" smtClean="0"/>
              <a:t>12/13/2019</a:t>
            </a:fld>
            <a:endParaRPr lang="en-US"/>
          </a:p>
        </p:txBody>
      </p:sp>
      <p:sp>
        <p:nvSpPr>
          <p:cNvPr id="3" name="Footer Placeholder 2"/>
          <p:cNvSpPr>
            <a:spLocks noGrp="1"/>
          </p:cNvSpPr>
          <p:nvPr>
            <p:ph type="ftr" sz="quarter" idx="11"/>
          </p:nvPr>
        </p:nvSpPr>
        <p:spPr>
          <a:xfrm>
            <a:off x="2343150" y="8475134"/>
            <a:ext cx="2171700" cy="486833"/>
          </a:xfrm>
          <a:prstGeom prst="rect">
            <a:avLst/>
          </a:prstGeom>
        </p:spPr>
        <p:txBody>
          <a:bodyPr/>
          <a:lstStyle/>
          <a:p>
            <a:endParaRPr lang="en-US"/>
          </a:p>
        </p:txBody>
      </p:sp>
      <p:sp>
        <p:nvSpPr>
          <p:cNvPr id="4" name="Slide Number Placeholder 3"/>
          <p:cNvSpPr>
            <a:spLocks noGrp="1"/>
          </p:cNvSpPr>
          <p:nvPr>
            <p:ph type="sldNum" sz="quarter" idx="12"/>
          </p:nvPr>
        </p:nvSpPr>
        <p:spPr>
          <a:xfrm>
            <a:off x="4914900" y="8475134"/>
            <a:ext cx="1600200" cy="486833"/>
          </a:xfrm>
          <a:prstGeom prst="rect">
            <a:avLst/>
          </a:prstGeom>
        </p:spPr>
        <p:txBody>
          <a:bodyPr/>
          <a:lstStyle/>
          <a:p>
            <a:fld id="{341C1741-E327-40A1-9C39-EEEC0F71DD3F}" type="slidenum">
              <a:rPr lang="en-US" smtClean="0"/>
              <a:t>‹#›</a:t>
            </a:fld>
            <a:endParaRPr lang="en-US"/>
          </a:p>
        </p:txBody>
      </p:sp>
    </p:spTree>
    <p:extLst>
      <p:ext uri="{BB962C8B-B14F-4D97-AF65-F5344CB8AC3E}">
        <p14:creationId xmlns:p14="http://schemas.microsoft.com/office/powerpoint/2010/main" val="2549877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2900" y="8475134"/>
            <a:ext cx="1600200" cy="486833"/>
          </a:xfrm>
          <a:prstGeom prst="rect">
            <a:avLst/>
          </a:prstGeom>
        </p:spPr>
        <p:txBody>
          <a:bodyPr/>
          <a:lstStyle/>
          <a:p>
            <a:fld id="{6F7A66DC-BBC2-4234-85A0-1CEC632D6AB5}" type="datetimeFigureOut">
              <a:rPr lang="en-US" smtClean="0"/>
              <a:t>12/13/2019</a:t>
            </a:fld>
            <a:endParaRPr lang="en-US"/>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endParaRPr lang="en-US"/>
          </a:p>
        </p:txBody>
      </p:sp>
      <p:sp>
        <p:nvSpPr>
          <p:cNvPr id="7" name="Slide Number Placeholder 6"/>
          <p:cNvSpPr>
            <a:spLocks noGrp="1"/>
          </p:cNvSpPr>
          <p:nvPr>
            <p:ph type="sldNum" sz="quarter" idx="12"/>
          </p:nvPr>
        </p:nvSpPr>
        <p:spPr>
          <a:xfrm>
            <a:off x="4914900" y="8475134"/>
            <a:ext cx="1600200" cy="486833"/>
          </a:xfrm>
          <a:prstGeom prst="rect">
            <a:avLst/>
          </a:prstGeom>
        </p:spPr>
        <p:txBody>
          <a:bodyPr/>
          <a:lstStyle/>
          <a:p>
            <a:fld id="{341C1741-E327-40A1-9C39-EEEC0F71DD3F}" type="slidenum">
              <a:rPr lang="en-US" smtClean="0"/>
              <a:t>‹#›</a:t>
            </a:fld>
            <a:endParaRPr lang="en-US"/>
          </a:p>
        </p:txBody>
      </p:sp>
    </p:spTree>
    <p:extLst>
      <p:ext uri="{BB962C8B-B14F-4D97-AF65-F5344CB8AC3E}">
        <p14:creationId xmlns:p14="http://schemas.microsoft.com/office/powerpoint/2010/main" val="346357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2900" y="8475134"/>
            <a:ext cx="1600200" cy="486833"/>
          </a:xfrm>
          <a:prstGeom prst="rect">
            <a:avLst/>
          </a:prstGeom>
        </p:spPr>
        <p:txBody>
          <a:bodyPr/>
          <a:lstStyle/>
          <a:p>
            <a:fld id="{6F7A66DC-BBC2-4234-85A0-1CEC632D6AB5}" type="datetimeFigureOut">
              <a:rPr lang="en-US" smtClean="0"/>
              <a:t>12/13/2019</a:t>
            </a:fld>
            <a:endParaRPr lang="en-US"/>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endParaRPr lang="en-US"/>
          </a:p>
        </p:txBody>
      </p:sp>
      <p:sp>
        <p:nvSpPr>
          <p:cNvPr id="7" name="Slide Number Placeholder 6"/>
          <p:cNvSpPr>
            <a:spLocks noGrp="1"/>
          </p:cNvSpPr>
          <p:nvPr>
            <p:ph type="sldNum" sz="quarter" idx="12"/>
          </p:nvPr>
        </p:nvSpPr>
        <p:spPr>
          <a:xfrm>
            <a:off x="4914900" y="8475134"/>
            <a:ext cx="1600200" cy="486833"/>
          </a:xfrm>
          <a:prstGeom prst="rect">
            <a:avLst/>
          </a:prstGeom>
        </p:spPr>
        <p:txBody>
          <a:bodyPr/>
          <a:lstStyle/>
          <a:p>
            <a:fld id="{341C1741-E327-40A1-9C39-EEEC0F71DD3F}" type="slidenum">
              <a:rPr lang="en-US" smtClean="0"/>
              <a:t>‹#›</a:t>
            </a:fld>
            <a:endParaRPr lang="en-US"/>
          </a:p>
        </p:txBody>
      </p:sp>
    </p:spTree>
    <p:extLst>
      <p:ext uri="{BB962C8B-B14F-4D97-AF65-F5344CB8AC3E}">
        <p14:creationId xmlns:p14="http://schemas.microsoft.com/office/powerpoint/2010/main" val="2155562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 y="366184"/>
            <a:ext cx="6583680" cy="975360"/>
          </a:xfrm>
          <a:prstGeom prst="rect">
            <a:avLst/>
          </a:prstGeom>
        </p:spPr>
        <p:txBody>
          <a:bodyPr vert="horz" lIns="91440" tIns="45720" rIns="91440" bIns="45720" rtlCol="0" anchor="ctr">
            <a:noAutofit/>
          </a:bodyPr>
          <a:lstStyle/>
          <a:p>
            <a:r>
              <a:rPr lang="en-US" smtClean="0"/>
              <a:t>Click to edit Master title style</a:t>
            </a:r>
            <a:endParaRPr lang="en-US"/>
          </a:p>
        </p:txBody>
      </p:sp>
      <p:sp>
        <p:nvSpPr>
          <p:cNvPr id="3" name="Text Placeholder 2"/>
          <p:cNvSpPr>
            <a:spLocks noGrp="1"/>
          </p:cNvSpPr>
          <p:nvPr>
            <p:ph type="body" idx="1"/>
          </p:nvPr>
        </p:nvSpPr>
        <p:spPr>
          <a:xfrm>
            <a:off x="137160" y="1729947"/>
            <a:ext cx="6583680" cy="683740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066051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baseline="0">
          <a:solidFill>
            <a:schemeClr val="tx1"/>
          </a:solidFill>
          <a:latin typeface="Arial" pitchFamily="34" charset="0"/>
          <a:ea typeface="+mj-ea"/>
          <a:cs typeface="+mj-cs"/>
        </a:defRPr>
      </a:lvl1pPr>
    </p:titleStyle>
    <p:bodyStyle>
      <a:lvl1pPr marL="342900" indent="-342900" algn="l" defTabSz="914400" rtl="0" eaLnBrk="1" latinLnBrk="0" hangingPunct="1">
        <a:spcBef>
          <a:spcPts val="1200"/>
        </a:spcBef>
        <a:buFont typeface="Wingdings" pitchFamily="2" charset="2"/>
        <a:buChar char="Ø"/>
        <a:defRPr sz="3200" kern="1200" baseline="0">
          <a:solidFill>
            <a:schemeClr val="accent1">
              <a:lumMod val="75000"/>
            </a:schemeClr>
          </a:solidFill>
          <a:latin typeface="Arial" pitchFamily="34" charset="0"/>
          <a:ea typeface="+mn-ea"/>
          <a:cs typeface="+mn-cs"/>
        </a:defRPr>
      </a:lvl1pPr>
      <a:lvl2pPr marL="631825" indent="-228600" algn="l" defTabSz="914400" rtl="0" eaLnBrk="1" latinLnBrk="0" hangingPunct="1">
        <a:spcBef>
          <a:spcPts val="0"/>
        </a:spcBef>
        <a:buFont typeface="Arial" pitchFamily="34" charset="0"/>
        <a:buChar char="–"/>
        <a:defRPr sz="2800" kern="1200" baseline="0">
          <a:solidFill>
            <a:schemeClr val="tx1"/>
          </a:solidFill>
          <a:latin typeface="Arial" pitchFamily="34" charset="0"/>
          <a:ea typeface="+mn-ea"/>
          <a:cs typeface="+mn-cs"/>
        </a:defRPr>
      </a:lvl2pPr>
      <a:lvl3pPr marL="914400" indent="-228600" algn="l" defTabSz="914400" rtl="0" eaLnBrk="1" latinLnBrk="0" hangingPunct="1">
        <a:spcBef>
          <a:spcPts val="0"/>
        </a:spcBef>
        <a:buFont typeface="Arial" pitchFamily="34" charset="0"/>
        <a:buChar char="•"/>
        <a:defRPr sz="2400" i="1" kern="1200" baseline="0">
          <a:solidFill>
            <a:schemeClr val="tx1"/>
          </a:solidFill>
          <a:latin typeface="Arial" pitchFamily="34" charset="0"/>
          <a:ea typeface="+mn-ea"/>
          <a:cs typeface="+mn-cs"/>
        </a:defRPr>
      </a:lvl3pPr>
      <a:lvl4pPr marL="1257300" indent="-228600" algn="l" defTabSz="914400" rtl="0" eaLnBrk="1" latinLnBrk="0" hangingPunct="1">
        <a:spcBef>
          <a:spcPts val="0"/>
        </a:spcBef>
        <a:buFont typeface="Arial" pitchFamily="34" charset="0"/>
        <a:buChar char="–"/>
        <a:defRPr sz="2000" kern="1200" baseline="0">
          <a:solidFill>
            <a:schemeClr val="tx1"/>
          </a:solidFill>
          <a:latin typeface="Arial" pitchFamily="34" charset="0"/>
          <a:ea typeface="+mn-ea"/>
          <a:cs typeface="+mn-cs"/>
        </a:defRPr>
      </a:lvl4pPr>
      <a:lvl5pPr marL="1600200" indent="-228600" algn="l" defTabSz="914400" rtl="0" eaLnBrk="1" latinLnBrk="0" hangingPunct="1">
        <a:spcBef>
          <a:spcPts val="0"/>
        </a:spcBef>
        <a:buFont typeface="Arial" pitchFamily="34" charset="0"/>
        <a:buChar char="»"/>
        <a:tabLst/>
        <a:defRPr sz="2000" i="1" kern="1200" baseline="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itle 1"/>
          <p:cNvSpPr txBox="1">
            <a:spLocks/>
          </p:cNvSpPr>
          <p:nvPr/>
        </p:nvSpPr>
        <p:spPr>
          <a:xfrm>
            <a:off x="0" y="0"/>
            <a:ext cx="3901440" cy="633046"/>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4000" b="1" kern="1200" baseline="0">
                <a:solidFill>
                  <a:srgbClr val="0070C0"/>
                </a:solidFill>
                <a:latin typeface="Arial" pitchFamily="34" charset="0"/>
                <a:ea typeface="+mj-ea"/>
                <a:cs typeface="+mj-cs"/>
              </a:defRPr>
            </a:lvl1pPr>
          </a:lstStyle>
          <a:p>
            <a:pPr algn="l"/>
            <a:r>
              <a:rPr lang="en-US" sz="1600" dirty="0" smtClean="0">
                <a:solidFill>
                  <a:schemeClr val="tx1"/>
                </a:solidFill>
              </a:rPr>
              <a:t>Nuclear Decay of Isotopes - Part 1</a:t>
            </a:r>
          </a:p>
          <a:p>
            <a:pPr algn="l"/>
            <a:r>
              <a:rPr lang="en-US" sz="1600" dirty="0" smtClean="0">
                <a:solidFill>
                  <a:schemeClr val="tx1"/>
                </a:solidFill>
              </a:rPr>
              <a:t>Question Sheet</a:t>
            </a:r>
            <a:endParaRPr lang="en-US" sz="1600" dirty="0">
              <a:solidFill>
                <a:schemeClr val="tx1"/>
              </a:solidFill>
            </a:endParaRPr>
          </a:p>
        </p:txBody>
      </p:sp>
      <p:sp>
        <p:nvSpPr>
          <p:cNvPr id="21" name="Content Placeholder 3"/>
          <p:cNvSpPr>
            <a:spLocks noGrp="1"/>
          </p:cNvSpPr>
          <p:nvPr>
            <p:ph idx="1"/>
          </p:nvPr>
        </p:nvSpPr>
        <p:spPr>
          <a:xfrm>
            <a:off x="0" y="969818"/>
            <a:ext cx="6858000" cy="8174182"/>
          </a:xfrm>
        </p:spPr>
        <p:txBody>
          <a:bodyPr>
            <a:normAutofit/>
          </a:bodyPr>
          <a:lstStyle/>
          <a:p>
            <a:pPr marL="0" indent="0" algn="just">
              <a:spcBef>
                <a:spcPts val="0"/>
              </a:spcBef>
              <a:buNone/>
            </a:pPr>
            <a:r>
              <a:rPr lang="en-US" sz="1100" b="1" u="sng" dirty="0" smtClean="0">
                <a:solidFill>
                  <a:schemeClr val="tx1"/>
                </a:solidFill>
              </a:rPr>
              <a:t>Directions:</a:t>
            </a:r>
          </a:p>
          <a:p>
            <a:pPr marL="0" indent="0" algn="just">
              <a:spcBef>
                <a:spcPts val="0"/>
              </a:spcBef>
              <a:buNone/>
            </a:pPr>
            <a:endParaRPr lang="en-US" sz="1100" b="1" dirty="0">
              <a:solidFill>
                <a:schemeClr val="tx1"/>
              </a:solidFill>
            </a:endParaRPr>
          </a:p>
          <a:p>
            <a:pPr marL="0" indent="0" algn="just">
              <a:spcBef>
                <a:spcPts val="0"/>
              </a:spcBef>
              <a:buNone/>
            </a:pPr>
            <a:r>
              <a:rPr lang="en-US" sz="1100" b="1" dirty="0" smtClean="0">
                <a:solidFill>
                  <a:schemeClr val="tx1"/>
                </a:solidFill>
              </a:rPr>
              <a:t>You will be reading a story and analyzing the provided data to answer a set of questions.  Read each question and thoroughly explain all of your answers.  You may include labeled drawings or diagrams to help answer the questions.  </a:t>
            </a:r>
          </a:p>
          <a:p>
            <a:pPr marL="0" indent="0" algn="just">
              <a:spcBef>
                <a:spcPts val="0"/>
              </a:spcBef>
              <a:buNone/>
            </a:pPr>
            <a:endParaRPr lang="en-US" sz="1100" b="1" dirty="0">
              <a:solidFill>
                <a:schemeClr val="tx1"/>
              </a:solidFill>
            </a:endParaRPr>
          </a:p>
          <a:p>
            <a:pPr marL="0" indent="0" algn="just">
              <a:spcBef>
                <a:spcPts val="0"/>
              </a:spcBef>
              <a:buNone/>
            </a:pPr>
            <a:endParaRPr lang="en-US" sz="1100" b="1" dirty="0" smtClean="0">
              <a:solidFill>
                <a:schemeClr val="tx1"/>
              </a:solidFill>
            </a:endParaRPr>
          </a:p>
          <a:p>
            <a:pPr marL="0" indent="0" algn="just">
              <a:spcBef>
                <a:spcPts val="0"/>
              </a:spcBef>
              <a:buNone/>
            </a:pPr>
            <a:endParaRPr lang="en-US" sz="1100" b="1" dirty="0">
              <a:solidFill>
                <a:schemeClr val="tx1"/>
              </a:solidFill>
            </a:endParaRPr>
          </a:p>
          <a:p>
            <a:pPr marL="0" indent="0" algn="just">
              <a:spcBef>
                <a:spcPts val="0"/>
              </a:spcBef>
              <a:buNone/>
            </a:pPr>
            <a:endParaRPr lang="en-US" sz="1100" b="1" dirty="0" smtClean="0">
              <a:solidFill>
                <a:schemeClr val="tx1"/>
              </a:solidFill>
            </a:endParaRPr>
          </a:p>
          <a:p>
            <a:pPr marL="0" indent="0" algn="just">
              <a:spcBef>
                <a:spcPts val="0"/>
              </a:spcBef>
              <a:buNone/>
            </a:pPr>
            <a:endParaRPr lang="en-US" sz="1100" b="1" dirty="0" smtClean="0">
              <a:solidFill>
                <a:schemeClr val="tx1"/>
              </a:solidFill>
            </a:endParaRPr>
          </a:p>
        </p:txBody>
      </p:sp>
      <p:sp>
        <p:nvSpPr>
          <p:cNvPr id="8" name="Content Placeholder 3"/>
          <p:cNvSpPr txBox="1">
            <a:spLocks/>
          </p:cNvSpPr>
          <p:nvPr/>
        </p:nvSpPr>
        <p:spPr>
          <a:xfrm>
            <a:off x="91440" y="2179321"/>
            <a:ext cx="6675120" cy="6873240"/>
          </a:xfrm>
          <a:prstGeom prst="rect">
            <a:avLst/>
          </a:prstGeom>
          <a:ln>
            <a:solidFill>
              <a:schemeClr val="tx1"/>
            </a:solidFill>
          </a:ln>
        </p:spPr>
        <p:txBody>
          <a:bodyPr tIns="91440">
            <a:noAutofit/>
          </a:bodyPr>
          <a:lstStyle>
            <a:lvl1pPr marL="342900" indent="-342900" algn="l" defTabSz="914400" rtl="0" eaLnBrk="1" latinLnBrk="0" hangingPunct="1">
              <a:spcBef>
                <a:spcPts val="1200"/>
              </a:spcBef>
              <a:buFont typeface="Wingdings" pitchFamily="2" charset="2"/>
              <a:buChar char="Ø"/>
              <a:defRPr sz="3200" kern="1200" baseline="0">
                <a:solidFill>
                  <a:schemeClr val="accent1">
                    <a:lumMod val="75000"/>
                  </a:schemeClr>
                </a:solidFill>
                <a:latin typeface="Arial" pitchFamily="34" charset="0"/>
                <a:ea typeface="+mn-ea"/>
                <a:cs typeface="+mn-cs"/>
              </a:defRPr>
            </a:lvl1pPr>
            <a:lvl2pPr marL="631825" indent="-228600" algn="l" defTabSz="914400" rtl="0" eaLnBrk="1" latinLnBrk="0" hangingPunct="1">
              <a:spcBef>
                <a:spcPts val="0"/>
              </a:spcBef>
              <a:buFont typeface="Arial" pitchFamily="34" charset="0"/>
              <a:buChar char="–"/>
              <a:defRPr sz="2800" kern="1200" baseline="0">
                <a:solidFill>
                  <a:schemeClr val="tx1"/>
                </a:solidFill>
                <a:latin typeface="Arial" pitchFamily="34" charset="0"/>
                <a:ea typeface="+mn-ea"/>
                <a:cs typeface="+mn-cs"/>
              </a:defRPr>
            </a:lvl2pPr>
            <a:lvl3pPr marL="914400" indent="-228600" algn="l" defTabSz="914400" rtl="0" eaLnBrk="1" latinLnBrk="0" hangingPunct="1">
              <a:spcBef>
                <a:spcPts val="0"/>
              </a:spcBef>
              <a:buFont typeface="Arial" pitchFamily="34" charset="0"/>
              <a:buChar char="•"/>
              <a:defRPr sz="2400" i="1" kern="1200" baseline="0">
                <a:solidFill>
                  <a:schemeClr val="tx1"/>
                </a:solidFill>
                <a:latin typeface="Arial" pitchFamily="34" charset="0"/>
                <a:ea typeface="+mn-ea"/>
                <a:cs typeface="+mn-cs"/>
              </a:defRPr>
            </a:lvl3pPr>
            <a:lvl4pPr marL="1257300" indent="-228600" algn="l" defTabSz="914400" rtl="0" eaLnBrk="1" latinLnBrk="0" hangingPunct="1">
              <a:spcBef>
                <a:spcPts val="0"/>
              </a:spcBef>
              <a:buFont typeface="Arial" pitchFamily="34" charset="0"/>
              <a:buChar char="–"/>
              <a:defRPr sz="2000" kern="1200" baseline="0">
                <a:solidFill>
                  <a:schemeClr val="tx1"/>
                </a:solidFill>
                <a:latin typeface="Arial" pitchFamily="34" charset="0"/>
                <a:ea typeface="+mn-ea"/>
                <a:cs typeface="+mn-cs"/>
              </a:defRPr>
            </a:lvl4pPr>
            <a:lvl5pPr marL="1600200" indent="-228600" algn="l" defTabSz="914400" rtl="0" eaLnBrk="1" latinLnBrk="0" hangingPunct="1">
              <a:spcBef>
                <a:spcPts val="0"/>
              </a:spcBef>
              <a:buFont typeface="Arial" pitchFamily="34" charset="0"/>
              <a:buChar char="»"/>
              <a:tabLst/>
              <a:defRPr sz="2000" i="1" kern="1200" baseline="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spcBef>
                <a:spcPts val="0"/>
              </a:spcBef>
              <a:buFont typeface="Wingdings" pitchFamily="2" charset="2"/>
              <a:buNone/>
            </a:pPr>
            <a:r>
              <a:rPr lang="en-US" sz="1100" b="1" dirty="0" smtClean="0">
                <a:solidFill>
                  <a:schemeClr val="tx1"/>
                </a:solidFill>
              </a:rPr>
              <a:t>Ms. Gallagher's chemistry class was studying the radioactive decay of atoms.  The class watched a video about different isotopes of hydrogen, helium and lithium (see Table 1).  The video discussed how some isotopes were stable, while other isotopes are unstable and undergo radioactive decay.  Many of the radioactive isotopes were made in a laboratory and decayed in a fraction of a second.  Ms. Gallagher ask the students what they learned from this video.</a:t>
            </a:r>
          </a:p>
          <a:p>
            <a:pPr marL="0" indent="0" algn="just">
              <a:spcBef>
                <a:spcPts val="0"/>
              </a:spcBef>
              <a:buFont typeface="Wingdings" pitchFamily="2" charset="2"/>
              <a:buNone/>
            </a:pPr>
            <a:endParaRPr lang="en-US" sz="1100" b="1" dirty="0">
              <a:solidFill>
                <a:schemeClr val="tx1"/>
              </a:solidFill>
            </a:endParaRPr>
          </a:p>
          <a:p>
            <a:pPr marL="0" indent="0" algn="just">
              <a:spcBef>
                <a:spcPts val="0"/>
              </a:spcBef>
              <a:buFont typeface="Wingdings" pitchFamily="2" charset="2"/>
              <a:buNone/>
            </a:pPr>
            <a:endParaRPr lang="en-US" sz="1100" b="1" dirty="0" smtClean="0">
              <a:solidFill>
                <a:schemeClr val="tx1"/>
              </a:solidFill>
            </a:endParaRPr>
          </a:p>
          <a:p>
            <a:pPr marL="0" indent="0" algn="just">
              <a:spcBef>
                <a:spcPts val="0"/>
              </a:spcBef>
              <a:buFont typeface="Wingdings" pitchFamily="2" charset="2"/>
              <a:buNone/>
            </a:pPr>
            <a:endParaRPr lang="en-US" sz="1100" b="1" dirty="0">
              <a:solidFill>
                <a:schemeClr val="tx1"/>
              </a:solidFill>
            </a:endParaRPr>
          </a:p>
          <a:p>
            <a:pPr marL="0" indent="0" algn="just">
              <a:spcBef>
                <a:spcPts val="0"/>
              </a:spcBef>
              <a:buFont typeface="Wingdings" pitchFamily="2" charset="2"/>
              <a:buNone/>
            </a:pPr>
            <a:endParaRPr lang="en-US" sz="1100" b="1" dirty="0" smtClean="0">
              <a:solidFill>
                <a:schemeClr val="tx1"/>
              </a:solidFill>
            </a:endParaRPr>
          </a:p>
          <a:p>
            <a:pPr marL="0" indent="0" algn="just">
              <a:spcBef>
                <a:spcPts val="0"/>
              </a:spcBef>
              <a:buFont typeface="Wingdings" pitchFamily="2" charset="2"/>
              <a:buNone/>
            </a:pPr>
            <a:endParaRPr lang="en-US" sz="1100" b="1" dirty="0">
              <a:solidFill>
                <a:schemeClr val="tx1"/>
              </a:solidFill>
            </a:endParaRPr>
          </a:p>
          <a:p>
            <a:pPr marL="0" indent="0" algn="just">
              <a:spcBef>
                <a:spcPts val="0"/>
              </a:spcBef>
              <a:buFont typeface="Wingdings" pitchFamily="2" charset="2"/>
              <a:buNone/>
            </a:pPr>
            <a:endParaRPr lang="en-US" sz="1100" b="1" dirty="0" smtClean="0">
              <a:solidFill>
                <a:schemeClr val="tx1"/>
              </a:solidFill>
            </a:endParaRPr>
          </a:p>
          <a:p>
            <a:pPr marL="0" indent="0" algn="just">
              <a:spcBef>
                <a:spcPts val="0"/>
              </a:spcBef>
              <a:buFont typeface="Wingdings" pitchFamily="2" charset="2"/>
              <a:buNone/>
            </a:pPr>
            <a:endParaRPr lang="en-US" sz="1100" b="1" dirty="0">
              <a:solidFill>
                <a:schemeClr val="tx1"/>
              </a:solidFill>
            </a:endParaRPr>
          </a:p>
          <a:p>
            <a:pPr marL="0" indent="0" algn="just">
              <a:spcBef>
                <a:spcPts val="0"/>
              </a:spcBef>
              <a:buFont typeface="Wingdings" pitchFamily="2" charset="2"/>
              <a:buNone/>
            </a:pPr>
            <a:endParaRPr lang="en-US" sz="1100" b="1" dirty="0" smtClean="0">
              <a:solidFill>
                <a:schemeClr val="tx1"/>
              </a:solidFill>
            </a:endParaRPr>
          </a:p>
          <a:p>
            <a:pPr marL="0" indent="0" algn="just">
              <a:spcBef>
                <a:spcPts val="0"/>
              </a:spcBef>
              <a:buFont typeface="Wingdings" pitchFamily="2" charset="2"/>
              <a:buNone/>
            </a:pPr>
            <a:endParaRPr lang="en-US" sz="1100" b="1" dirty="0" smtClean="0">
              <a:solidFill>
                <a:schemeClr val="tx1"/>
              </a:solidFill>
            </a:endParaRPr>
          </a:p>
          <a:p>
            <a:pPr marL="0" indent="0" algn="just">
              <a:spcBef>
                <a:spcPts val="0"/>
              </a:spcBef>
              <a:buFont typeface="Wingdings" pitchFamily="2" charset="2"/>
              <a:buNone/>
            </a:pPr>
            <a:endParaRPr lang="en-US" sz="1100" b="1" dirty="0">
              <a:solidFill>
                <a:schemeClr val="tx1"/>
              </a:solidFill>
            </a:endParaRPr>
          </a:p>
          <a:p>
            <a:pPr marL="0" indent="0" algn="just">
              <a:spcBef>
                <a:spcPts val="0"/>
              </a:spcBef>
              <a:buFont typeface="Wingdings" pitchFamily="2" charset="2"/>
              <a:buNone/>
            </a:pPr>
            <a:endParaRPr lang="en-US" sz="1100" b="1" dirty="0" smtClean="0">
              <a:solidFill>
                <a:schemeClr val="tx1"/>
              </a:solidFill>
            </a:endParaRPr>
          </a:p>
          <a:p>
            <a:pPr marL="0" indent="0" algn="just">
              <a:spcBef>
                <a:spcPts val="0"/>
              </a:spcBef>
              <a:buFont typeface="Wingdings" pitchFamily="2" charset="2"/>
              <a:buNone/>
            </a:pPr>
            <a:endParaRPr lang="en-US" sz="1100" b="1" dirty="0">
              <a:solidFill>
                <a:schemeClr val="tx1"/>
              </a:solidFill>
            </a:endParaRPr>
          </a:p>
          <a:p>
            <a:pPr marL="0" indent="0" algn="just">
              <a:spcBef>
                <a:spcPts val="0"/>
              </a:spcBef>
              <a:buFont typeface="Wingdings" pitchFamily="2" charset="2"/>
              <a:buNone/>
            </a:pPr>
            <a:endParaRPr lang="en-US" sz="1100" b="1" dirty="0" smtClean="0">
              <a:solidFill>
                <a:schemeClr val="tx1"/>
              </a:solidFill>
            </a:endParaRPr>
          </a:p>
          <a:p>
            <a:pPr marL="0" indent="0" algn="just">
              <a:spcBef>
                <a:spcPts val="0"/>
              </a:spcBef>
              <a:buFont typeface="Wingdings" pitchFamily="2" charset="2"/>
              <a:buNone/>
            </a:pPr>
            <a:endParaRPr lang="en-US" sz="1100" b="1" dirty="0">
              <a:solidFill>
                <a:schemeClr val="tx1"/>
              </a:solidFill>
            </a:endParaRPr>
          </a:p>
          <a:p>
            <a:pPr marL="0" indent="0" algn="just">
              <a:spcBef>
                <a:spcPts val="0"/>
              </a:spcBef>
              <a:buFont typeface="Wingdings" pitchFamily="2" charset="2"/>
              <a:buNone/>
            </a:pPr>
            <a:endParaRPr lang="en-US" sz="1100" b="1" dirty="0" smtClean="0">
              <a:solidFill>
                <a:schemeClr val="tx1"/>
              </a:solidFill>
            </a:endParaRPr>
          </a:p>
          <a:p>
            <a:pPr marL="0" indent="0" algn="just">
              <a:spcBef>
                <a:spcPts val="0"/>
              </a:spcBef>
              <a:buFont typeface="Wingdings" pitchFamily="2" charset="2"/>
              <a:buNone/>
            </a:pPr>
            <a:endParaRPr lang="en-US" sz="1100" b="1" dirty="0" smtClean="0">
              <a:solidFill>
                <a:schemeClr val="tx1"/>
              </a:solidFill>
            </a:endParaRPr>
          </a:p>
          <a:p>
            <a:pPr marL="0" indent="0" algn="just">
              <a:spcBef>
                <a:spcPts val="0"/>
              </a:spcBef>
              <a:buFont typeface="Wingdings" pitchFamily="2" charset="2"/>
              <a:buNone/>
            </a:pPr>
            <a:r>
              <a:rPr lang="en-US" sz="1100" b="1" dirty="0" smtClean="0">
                <a:solidFill>
                  <a:schemeClr val="tx1"/>
                </a:solidFill>
              </a:rPr>
              <a:t>"Each element has some isotopes that are stable," said Marcus, "but there are also many isotopes that are not stable."</a:t>
            </a:r>
          </a:p>
          <a:p>
            <a:pPr marL="0" indent="0" algn="just">
              <a:spcBef>
                <a:spcPts val="0"/>
              </a:spcBef>
              <a:buFont typeface="Wingdings" pitchFamily="2" charset="2"/>
              <a:buNone/>
            </a:pPr>
            <a:endParaRPr lang="en-US" sz="1100" b="1" dirty="0" smtClean="0">
              <a:solidFill>
                <a:schemeClr val="tx1"/>
              </a:solidFill>
            </a:endParaRPr>
          </a:p>
          <a:p>
            <a:pPr marL="0" indent="0" algn="just">
              <a:spcBef>
                <a:spcPts val="0"/>
              </a:spcBef>
              <a:buFont typeface="Wingdings" pitchFamily="2" charset="2"/>
              <a:buNone/>
            </a:pPr>
            <a:r>
              <a:rPr lang="en-US" sz="1100" b="1" dirty="0" smtClean="0">
                <a:solidFill>
                  <a:schemeClr val="tx1"/>
                </a:solidFill>
              </a:rPr>
              <a:t>"Yes, but it is hard to see a pattern to the this difference,"  Dominica added.  </a:t>
            </a:r>
          </a:p>
          <a:p>
            <a:pPr marL="0" indent="0" algn="just">
              <a:spcBef>
                <a:spcPts val="0"/>
              </a:spcBef>
              <a:buFont typeface="Wingdings" pitchFamily="2" charset="2"/>
              <a:buNone/>
            </a:pPr>
            <a:endParaRPr lang="en-US" sz="1100" b="1" dirty="0" smtClean="0">
              <a:solidFill>
                <a:schemeClr val="tx1"/>
              </a:solidFill>
            </a:endParaRPr>
          </a:p>
          <a:p>
            <a:pPr marL="0" indent="0" algn="just">
              <a:spcBef>
                <a:spcPts val="0"/>
              </a:spcBef>
              <a:buFont typeface="Wingdings" pitchFamily="2" charset="2"/>
              <a:buNone/>
            </a:pPr>
            <a:r>
              <a:rPr lang="en-US" sz="1100" b="1" dirty="0" smtClean="0">
                <a:solidFill>
                  <a:schemeClr val="tx1"/>
                </a:solidFill>
              </a:rPr>
              <a:t>"What factors drive the stability of isotopes?"  Marcus asked Ms. Gallagher.</a:t>
            </a:r>
          </a:p>
          <a:p>
            <a:pPr marL="0" indent="0" algn="just">
              <a:spcBef>
                <a:spcPts val="0"/>
              </a:spcBef>
              <a:buFont typeface="Wingdings" pitchFamily="2" charset="2"/>
              <a:buNone/>
            </a:pPr>
            <a:endParaRPr lang="en-US" sz="1100" b="1" dirty="0" smtClean="0">
              <a:solidFill>
                <a:schemeClr val="tx1"/>
              </a:solidFill>
            </a:endParaRPr>
          </a:p>
          <a:p>
            <a:pPr marL="0" indent="0" algn="just">
              <a:spcBef>
                <a:spcPts val="0"/>
              </a:spcBef>
              <a:buFont typeface="Wingdings" pitchFamily="2" charset="2"/>
              <a:buNone/>
            </a:pPr>
            <a:r>
              <a:rPr lang="en-US" sz="1100" b="1" dirty="0" smtClean="0">
                <a:solidFill>
                  <a:schemeClr val="tx1"/>
                </a:solidFill>
              </a:rPr>
              <a:t>"That's an interesting question," replied Ms. Gallagher, "The nucleus of an atom is just made up of protons and neutrons.  Why are some combinations stable while others are not? </a:t>
            </a:r>
          </a:p>
          <a:p>
            <a:pPr marL="0" indent="0" algn="just">
              <a:spcBef>
                <a:spcPts val="0"/>
              </a:spcBef>
              <a:buFont typeface="Wingdings" pitchFamily="2" charset="2"/>
              <a:buNone/>
            </a:pPr>
            <a:endParaRPr lang="en-US" sz="1100" b="1" dirty="0" smtClean="0">
              <a:solidFill>
                <a:schemeClr val="tx1"/>
              </a:solidFill>
            </a:endParaRPr>
          </a:p>
          <a:p>
            <a:pPr marL="0" indent="0" algn="just">
              <a:spcBef>
                <a:spcPts val="0"/>
              </a:spcBef>
              <a:buNone/>
            </a:pPr>
            <a:r>
              <a:rPr lang="en-US" sz="1100" b="1" dirty="0">
                <a:solidFill>
                  <a:schemeClr val="tx1"/>
                </a:solidFill>
              </a:rPr>
              <a:t>Ms. Gallagher asked the students to consider what they had learned so far about atoms and nuclear chemistry.  Then she asked the class to write a research question together about the nuclear stability and </a:t>
            </a:r>
            <a:r>
              <a:rPr lang="en-US" sz="1100" b="1" dirty="0" smtClean="0">
                <a:solidFill>
                  <a:schemeClr val="tx1"/>
                </a:solidFill>
              </a:rPr>
              <a:t>the number of protons &amp; neutrons in the nucleus.  </a:t>
            </a:r>
            <a:r>
              <a:rPr lang="en-US" sz="1100" b="1" dirty="0">
                <a:solidFill>
                  <a:schemeClr val="tx1"/>
                </a:solidFill>
              </a:rPr>
              <a:t>The class wrote the following research question:</a:t>
            </a:r>
          </a:p>
          <a:p>
            <a:pPr marL="0" indent="0" algn="just">
              <a:spcBef>
                <a:spcPts val="0"/>
              </a:spcBef>
              <a:buNone/>
            </a:pPr>
            <a:endParaRPr lang="en-US" sz="1100" b="1" dirty="0">
              <a:solidFill>
                <a:schemeClr val="tx1"/>
              </a:solidFill>
            </a:endParaRPr>
          </a:p>
          <a:p>
            <a:pPr marL="0" indent="0" algn="just">
              <a:spcBef>
                <a:spcPts val="0"/>
              </a:spcBef>
              <a:buNone/>
            </a:pPr>
            <a:r>
              <a:rPr lang="en-US" sz="1100" b="1" u="sng" dirty="0">
                <a:solidFill>
                  <a:schemeClr val="tx1"/>
                </a:solidFill>
              </a:rPr>
              <a:t>Research Question</a:t>
            </a:r>
            <a:r>
              <a:rPr lang="en-US" sz="1100" b="1" u="sng" dirty="0" smtClean="0">
                <a:solidFill>
                  <a:schemeClr val="tx1"/>
                </a:solidFill>
              </a:rPr>
              <a:t>:</a:t>
            </a:r>
          </a:p>
          <a:p>
            <a:pPr marL="0" indent="0" algn="just">
              <a:spcBef>
                <a:spcPts val="0"/>
              </a:spcBef>
              <a:buNone/>
            </a:pPr>
            <a:endParaRPr lang="en-US" sz="1100" b="1" dirty="0">
              <a:solidFill>
                <a:schemeClr val="tx1"/>
              </a:solidFill>
            </a:endParaRPr>
          </a:p>
          <a:p>
            <a:pPr marL="0" indent="0" algn="just">
              <a:spcBef>
                <a:spcPts val="0"/>
              </a:spcBef>
              <a:buNone/>
            </a:pPr>
            <a:r>
              <a:rPr lang="en-US" sz="1400" b="1" i="1" dirty="0" smtClean="0">
                <a:solidFill>
                  <a:schemeClr val="tx1"/>
                </a:solidFill>
              </a:rPr>
              <a:t>How do the number of protons and neutrons affect the stability of a nucleus?</a:t>
            </a:r>
          </a:p>
        </p:txBody>
      </p:sp>
      <mc:AlternateContent xmlns:mc="http://schemas.openxmlformats.org/markup-compatibility/2006" xmlns:a14="http://schemas.microsoft.com/office/drawing/2010/main">
        <mc:Choice Requires="a14">
          <p:graphicFrame>
            <p:nvGraphicFramePr>
              <p:cNvPr id="9" name="Table 8"/>
              <p:cNvGraphicFramePr>
                <a:graphicFrameLocks noGrp="1"/>
              </p:cNvGraphicFramePr>
              <p:nvPr>
                <p:extLst>
                  <p:ext uri="{D42A27DB-BD31-4B8C-83A1-F6EECF244321}">
                    <p14:modId xmlns:p14="http://schemas.microsoft.com/office/powerpoint/2010/main" val="2620897409"/>
                  </p:ext>
                </p:extLst>
              </p:nvPr>
            </p:nvGraphicFramePr>
            <p:xfrm>
              <a:off x="343132" y="3253453"/>
              <a:ext cx="6126480" cy="2423390"/>
            </p:xfrm>
            <a:graphic>
              <a:graphicData uri="http://schemas.openxmlformats.org/drawingml/2006/table">
                <a:tbl>
                  <a:tblPr firstRow="1" bandRow="1">
                    <a:tableStyleId>{5C22544A-7EE6-4342-B048-85BDC9FD1C3A}</a:tableStyleId>
                  </a:tblPr>
                  <a:tblGrid>
                    <a:gridCol w="914400"/>
                    <a:gridCol w="1005840"/>
                    <a:gridCol w="4206240"/>
                  </a:tblGrid>
                  <a:tr h="388735">
                    <a:tc gridSpan="3">
                      <a:txBody>
                        <a:bodyPr/>
                        <a:lstStyle/>
                        <a:p>
                          <a:pPr algn="l"/>
                          <a:r>
                            <a:rPr lang="en-US" sz="1400" b="1" u="sng" dirty="0" smtClean="0">
                              <a:solidFill>
                                <a:schemeClr val="tx1"/>
                              </a:solidFill>
                            </a:rPr>
                            <a:t>Table 1: Stable and Radioactive Isotopes</a:t>
                          </a:r>
                          <a:r>
                            <a:rPr lang="en-US" sz="1400" b="1" u="sng" baseline="0" dirty="0" smtClean="0">
                              <a:solidFill>
                                <a:schemeClr val="tx1"/>
                              </a:solidFill>
                            </a:rPr>
                            <a:t> of Hydrogen, Helium &amp; Lithium</a:t>
                          </a:r>
                          <a:endParaRPr lang="en-US" sz="1400" b="1" u="sng"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1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1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88735">
                    <a:tc>
                      <a:txBody>
                        <a:bodyPr/>
                        <a:lstStyle/>
                        <a:p>
                          <a:pPr algn="ctr"/>
                          <a:r>
                            <a:rPr lang="en-US" sz="1400" b="1" dirty="0" smtClean="0">
                              <a:solidFill>
                                <a:schemeClr val="tx1"/>
                              </a:solidFill>
                            </a:rPr>
                            <a:t>element</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dirty="0" smtClean="0">
                              <a:solidFill>
                                <a:schemeClr val="tx1"/>
                              </a:solidFill>
                            </a:rPr>
                            <a:t>stable</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dirty="0" smtClean="0">
                              <a:solidFill>
                                <a:schemeClr val="tx1"/>
                              </a:solidFill>
                            </a:rPr>
                            <a:t>radioactive</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8640">
                    <a:tc>
                      <a:txBody>
                        <a:bodyPr/>
                        <a:lstStyle/>
                        <a:p>
                          <a:pPr algn="ctr"/>
                          <a:r>
                            <a:rPr lang="en-US" sz="1400" b="1" dirty="0" smtClean="0">
                              <a:solidFill>
                                <a:schemeClr val="tx1"/>
                              </a:solidFill>
                            </a:rPr>
                            <a:t>hydrogen</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 xmlns:m="http://schemas.openxmlformats.org/officeDocument/2006/math">
                              <m:m>
                                <m:mPr>
                                  <m:mcs>
                                    <m:mc>
                                      <m:mcPr>
                                        <m:count m:val="1"/>
                                        <m:mcJc m:val="center"/>
                                      </m:mcPr>
                                    </m:mc>
                                  </m:mcs>
                                  <m:ctrlPr>
                                    <a:rPr lang="en-US" sz="1400" b="1" i="1" smtClean="0">
                                      <a:solidFill>
                                        <a:schemeClr val="tx1"/>
                                      </a:solidFill>
                                      <a:latin typeface="Cambria Math" panose="02040503050406030204" pitchFamily="18" charset="0"/>
                                    </a:rPr>
                                  </m:ctrlPr>
                                </m:mPr>
                                <m:mr>
                                  <m:e>
                                    <m:r>
                                      <m:rPr>
                                        <m:brk m:alnAt="7"/>
                                      </m:rPr>
                                      <a:rPr lang="en-US" sz="1400" b="1" i="1" smtClean="0">
                                        <a:solidFill>
                                          <a:schemeClr val="tx1"/>
                                        </a:solidFill>
                                        <a:latin typeface="Cambria Math"/>
                                      </a:rPr>
                                      <m:t>𝟏</m:t>
                                    </m:r>
                                  </m:e>
                                </m:mr>
                                <m:mr>
                                  <m:e>
                                    <m:r>
                                      <a:rPr lang="en-US" sz="1400" b="1" i="1" smtClean="0">
                                        <a:solidFill>
                                          <a:schemeClr val="tx1"/>
                                        </a:solidFill>
                                        <a:latin typeface="Cambria Math"/>
                                      </a:rPr>
                                      <m:t>𝟏</m:t>
                                    </m:r>
                                  </m:e>
                                </m:mr>
                              </m:m>
                            </m:oMath>
                          </a14:m>
                          <a:r>
                            <a:rPr lang="en-US" sz="1600" b="1" dirty="0" smtClean="0">
                              <a:solidFill>
                                <a:schemeClr val="tx1"/>
                              </a:solidFill>
                            </a:rPr>
                            <a:t>H, </a:t>
                          </a:r>
                          <a14:m>
                            <m:oMath xmlns:m="http://schemas.openxmlformats.org/officeDocument/2006/math">
                              <m:m>
                                <m:mPr>
                                  <m:mcs>
                                    <m:mc>
                                      <m:mcPr>
                                        <m:count m:val="1"/>
                                        <m:mcJc m:val="center"/>
                                      </m:mcPr>
                                    </m:mc>
                                  </m:mcs>
                                  <m:ctrlPr>
                                    <a:rPr lang="en-US" sz="1400" b="1" i="1" smtClean="0">
                                      <a:solidFill>
                                        <a:schemeClr val="tx1"/>
                                      </a:solidFill>
                                      <a:latin typeface="Cambria Math" panose="02040503050406030204" pitchFamily="18" charset="0"/>
                                    </a:rPr>
                                  </m:ctrlPr>
                                </m:mPr>
                                <m:mr>
                                  <m:e>
                                    <m:r>
                                      <a:rPr lang="en-US" sz="1400" b="1" i="1" smtClean="0">
                                        <a:solidFill>
                                          <a:schemeClr val="tx1"/>
                                        </a:solidFill>
                                        <a:latin typeface="Cambria Math"/>
                                      </a:rPr>
                                      <m:t>𝟐</m:t>
                                    </m:r>
                                  </m:e>
                                </m:mr>
                                <m:mr>
                                  <m:e>
                                    <m:r>
                                      <a:rPr lang="en-US" sz="1400" b="1" i="1" smtClean="0">
                                        <a:solidFill>
                                          <a:schemeClr val="tx1"/>
                                        </a:solidFill>
                                        <a:latin typeface="Cambria Math"/>
                                      </a:rPr>
                                      <m:t>𝟏</m:t>
                                    </m:r>
                                  </m:e>
                                </m:mr>
                              </m:m>
                            </m:oMath>
                          </a14:m>
                          <a:r>
                            <a:rPr lang="en-US" sz="1600" b="1" dirty="0" smtClean="0">
                              <a:solidFill>
                                <a:schemeClr val="tx1"/>
                              </a:solidFill>
                            </a:rPr>
                            <a:t>H</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m>
                                <m:mPr>
                                  <m:mcs>
                                    <m:mc>
                                      <m:mcPr>
                                        <m:count m:val="1"/>
                                        <m:mcJc m:val="center"/>
                                      </m:mcPr>
                                    </m:mc>
                                  </m:mcs>
                                  <m:ctrlPr>
                                    <a:rPr lang="en-US" sz="1400" b="1" i="1" smtClean="0">
                                      <a:solidFill>
                                        <a:schemeClr val="tx1"/>
                                      </a:solidFill>
                                      <a:latin typeface="Cambria Math" panose="02040503050406030204" pitchFamily="18" charset="0"/>
                                    </a:rPr>
                                  </m:ctrlPr>
                                </m:mPr>
                                <m:mr>
                                  <m:e>
                                    <m:r>
                                      <a:rPr lang="en-US" sz="1400" b="1" i="1" smtClean="0">
                                        <a:solidFill>
                                          <a:schemeClr val="tx1"/>
                                        </a:solidFill>
                                        <a:latin typeface="Cambria Math"/>
                                      </a:rPr>
                                      <m:t>𝟑</m:t>
                                    </m:r>
                                  </m:e>
                                </m:mr>
                                <m:mr>
                                  <m:e>
                                    <m:r>
                                      <a:rPr lang="en-US" sz="1400" b="1" i="1" smtClean="0">
                                        <a:solidFill>
                                          <a:schemeClr val="tx1"/>
                                        </a:solidFill>
                                        <a:latin typeface="Cambria Math"/>
                                      </a:rPr>
                                      <m:t>𝟏</m:t>
                                    </m:r>
                                  </m:e>
                                </m:mr>
                              </m:m>
                            </m:oMath>
                          </a14:m>
                          <a:r>
                            <a:rPr lang="en-US" sz="1600" b="1" dirty="0" smtClean="0">
                              <a:solidFill>
                                <a:schemeClr val="tx1"/>
                              </a:solidFill>
                            </a:rPr>
                            <a:t>H, </a:t>
                          </a:r>
                          <a14:m>
                            <m:oMath xmlns:m="http://schemas.openxmlformats.org/officeDocument/2006/math">
                              <m:m>
                                <m:mPr>
                                  <m:mcs>
                                    <m:mc>
                                      <m:mcPr>
                                        <m:count m:val="1"/>
                                        <m:mcJc m:val="center"/>
                                      </m:mcPr>
                                    </m:mc>
                                  </m:mcs>
                                  <m:ctrlPr>
                                    <a:rPr lang="en-US" sz="1400" b="1" i="1" smtClean="0">
                                      <a:solidFill>
                                        <a:schemeClr val="tx1"/>
                                      </a:solidFill>
                                      <a:latin typeface="Cambria Math" panose="02040503050406030204" pitchFamily="18" charset="0"/>
                                    </a:rPr>
                                  </m:ctrlPr>
                                </m:mPr>
                                <m:mr>
                                  <m:e>
                                    <m:r>
                                      <a:rPr lang="en-US" sz="1400" b="1" i="1" smtClean="0">
                                        <a:solidFill>
                                          <a:schemeClr val="tx1"/>
                                        </a:solidFill>
                                        <a:latin typeface="Cambria Math"/>
                                      </a:rPr>
                                      <m:t>𝟒</m:t>
                                    </m:r>
                                  </m:e>
                                </m:mr>
                                <m:mr>
                                  <m:e>
                                    <m:r>
                                      <a:rPr lang="en-US" sz="1400" b="1" i="1" smtClean="0">
                                        <a:solidFill>
                                          <a:schemeClr val="tx1"/>
                                        </a:solidFill>
                                        <a:latin typeface="Cambria Math"/>
                                      </a:rPr>
                                      <m:t>𝟏</m:t>
                                    </m:r>
                                  </m:e>
                                </m:mr>
                              </m:m>
                            </m:oMath>
                          </a14:m>
                          <a:r>
                            <a:rPr lang="en-US" sz="1600" b="1" dirty="0" smtClean="0">
                              <a:solidFill>
                                <a:schemeClr val="tx1"/>
                              </a:solidFill>
                            </a:rPr>
                            <a:t>H</a:t>
                          </a:r>
                          <a:r>
                            <a:rPr lang="en-US" sz="1400" b="0" dirty="0" smtClean="0">
                              <a:solidFill>
                                <a:schemeClr val="tx1"/>
                              </a:solidFill>
                            </a:rPr>
                            <a:t>,</a:t>
                          </a:r>
                          <a:r>
                            <a:rPr lang="en-US" sz="1400" b="0" baseline="0" dirty="0" smtClean="0">
                              <a:solidFill>
                                <a:schemeClr val="tx1"/>
                              </a:solidFill>
                            </a:rPr>
                            <a:t> </a:t>
                          </a:r>
                          <a14:m>
                            <m:oMath xmlns:m="http://schemas.openxmlformats.org/officeDocument/2006/math">
                              <m:m>
                                <m:mPr>
                                  <m:mcs>
                                    <m:mc>
                                      <m:mcPr>
                                        <m:count m:val="1"/>
                                        <m:mcJc m:val="center"/>
                                      </m:mcPr>
                                    </m:mc>
                                  </m:mcs>
                                  <m:ctrlPr>
                                    <a:rPr lang="en-US" sz="1400" b="1" i="1" smtClean="0">
                                      <a:solidFill>
                                        <a:schemeClr val="tx1"/>
                                      </a:solidFill>
                                      <a:latin typeface="Cambria Math" panose="02040503050406030204" pitchFamily="18" charset="0"/>
                                    </a:rPr>
                                  </m:ctrlPr>
                                </m:mPr>
                                <m:mr>
                                  <m:e>
                                    <m:r>
                                      <a:rPr lang="en-US" sz="1400" b="1" i="1" smtClean="0">
                                        <a:solidFill>
                                          <a:schemeClr val="tx1"/>
                                        </a:solidFill>
                                        <a:latin typeface="Cambria Math"/>
                                      </a:rPr>
                                      <m:t>𝟓</m:t>
                                    </m:r>
                                  </m:e>
                                </m:mr>
                                <m:mr>
                                  <m:e>
                                    <m:r>
                                      <a:rPr lang="en-US" sz="1400" b="1" i="1" smtClean="0">
                                        <a:solidFill>
                                          <a:schemeClr val="tx1"/>
                                        </a:solidFill>
                                        <a:latin typeface="Cambria Math"/>
                                      </a:rPr>
                                      <m:t>𝟏</m:t>
                                    </m:r>
                                  </m:e>
                                </m:mr>
                              </m:m>
                            </m:oMath>
                          </a14:m>
                          <a:r>
                            <a:rPr lang="en-US" sz="1600" b="1" dirty="0" smtClean="0">
                              <a:solidFill>
                                <a:schemeClr val="tx1"/>
                              </a:solidFill>
                            </a:rPr>
                            <a:t>H, </a:t>
                          </a:r>
                          <a14:m>
                            <m:oMath xmlns:m="http://schemas.openxmlformats.org/officeDocument/2006/math">
                              <m:m>
                                <m:mPr>
                                  <m:mcs>
                                    <m:mc>
                                      <m:mcPr>
                                        <m:count m:val="1"/>
                                        <m:mcJc m:val="center"/>
                                      </m:mcPr>
                                    </m:mc>
                                  </m:mcs>
                                  <m:ctrlPr>
                                    <a:rPr lang="en-US" sz="1400" b="1" i="1" smtClean="0">
                                      <a:solidFill>
                                        <a:schemeClr val="tx1"/>
                                      </a:solidFill>
                                      <a:latin typeface="Cambria Math" panose="02040503050406030204" pitchFamily="18" charset="0"/>
                                    </a:rPr>
                                  </m:ctrlPr>
                                </m:mPr>
                                <m:mr>
                                  <m:e>
                                    <m:r>
                                      <a:rPr lang="en-US" sz="1400" b="1" i="1" smtClean="0">
                                        <a:solidFill>
                                          <a:schemeClr val="tx1"/>
                                        </a:solidFill>
                                        <a:latin typeface="Cambria Math"/>
                                      </a:rPr>
                                      <m:t>𝟔</m:t>
                                    </m:r>
                                  </m:e>
                                </m:mr>
                                <m:mr>
                                  <m:e>
                                    <m:r>
                                      <a:rPr lang="en-US" sz="1400" b="1" i="1" smtClean="0">
                                        <a:solidFill>
                                          <a:schemeClr val="tx1"/>
                                        </a:solidFill>
                                        <a:latin typeface="Cambria Math"/>
                                      </a:rPr>
                                      <m:t>𝟏</m:t>
                                    </m:r>
                                  </m:e>
                                </m:mr>
                              </m:m>
                            </m:oMath>
                          </a14:m>
                          <a:r>
                            <a:rPr lang="en-US" sz="1600" b="1" dirty="0" smtClean="0">
                              <a:solidFill>
                                <a:schemeClr val="tx1"/>
                              </a:solidFill>
                            </a:rPr>
                            <a:t>H</a:t>
                          </a:r>
                          <a:r>
                            <a:rPr lang="en-US" sz="1400" b="0" dirty="0" smtClean="0">
                              <a:solidFill>
                                <a:schemeClr val="tx1"/>
                              </a:solidFill>
                            </a:rPr>
                            <a:t>,</a:t>
                          </a:r>
                          <a:r>
                            <a:rPr lang="en-US" sz="1400" b="0" baseline="0" dirty="0" smtClean="0">
                              <a:solidFill>
                                <a:schemeClr val="tx1"/>
                              </a:solidFill>
                            </a:rPr>
                            <a:t> </a:t>
                          </a:r>
                          <a14:m>
                            <m:oMath xmlns:m="http://schemas.openxmlformats.org/officeDocument/2006/math">
                              <m:m>
                                <m:mPr>
                                  <m:mcs>
                                    <m:mc>
                                      <m:mcPr>
                                        <m:count m:val="1"/>
                                        <m:mcJc m:val="center"/>
                                      </m:mcPr>
                                    </m:mc>
                                  </m:mcs>
                                  <m:ctrlPr>
                                    <a:rPr lang="en-US" sz="1400" b="1" i="1" smtClean="0">
                                      <a:solidFill>
                                        <a:schemeClr val="tx1"/>
                                      </a:solidFill>
                                      <a:latin typeface="Cambria Math" panose="02040503050406030204" pitchFamily="18" charset="0"/>
                                    </a:rPr>
                                  </m:ctrlPr>
                                </m:mPr>
                                <m:mr>
                                  <m:e>
                                    <m:r>
                                      <a:rPr lang="en-US" sz="1400" b="1" i="1" smtClean="0">
                                        <a:solidFill>
                                          <a:schemeClr val="tx1"/>
                                        </a:solidFill>
                                        <a:latin typeface="Cambria Math"/>
                                      </a:rPr>
                                      <m:t>𝟕</m:t>
                                    </m:r>
                                  </m:e>
                                </m:mr>
                                <m:mr>
                                  <m:e>
                                    <m:r>
                                      <a:rPr lang="en-US" sz="1400" b="1" i="1" smtClean="0">
                                        <a:solidFill>
                                          <a:schemeClr val="tx1"/>
                                        </a:solidFill>
                                        <a:latin typeface="Cambria Math"/>
                                      </a:rPr>
                                      <m:t>𝟏</m:t>
                                    </m:r>
                                  </m:e>
                                </m:mr>
                              </m:m>
                            </m:oMath>
                          </a14:m>
                          <a:r>
                            <a:rPr lang="en-US" sz="1600" b="1" dirty="0" smtClean="0">
                              <a:solidFill>
                                <a:schemeClr val="tx1"/>
                              </a:solidFill>
                            </a:rPr>
                            <a:t>H</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8640">
                    <a:tc>
                      <a:txBody>
                        <a:bodyPr/>
                        <a:lstStyle/>
                        <a:p>
                          <a:pPr algn="ctr"/>
                          <a:r>
                            <a:rPr lang="en-US" sz="1400" b="1" dirty="0" smtClean="0">
                              <a:solidFill>
                                <a:schemeClr val="tx1"/>
                              </a:solidFill>
                            </a:rPr>
                            <a:t>helium</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m>
                                <m:mPr>
                                  <m:mcs>
                                    <m:mc>
                                      <m:mcPr>
                                        <m:count m:val="1"/>
                                        <m:mcJc m:val="center"/>
                                      </m:mcPr>
                                    </m:mc>
                                  </m:mcs>
                                  <m:ctrlPr>
                                    <a:rPr lang="en-US" sz="1400" b="1" i="1" smtClean="0">
                                      <a:solidFill>
                                        <a:schemeClr val="tx1"/>
                                      </a:solidFill>
                                      <a:latin typeface="Cambria Math" panose="02040503050406030204" pitchFamily="18" charset="0"/>
                                    </a:rPr>
                                  </m:ctrlPr>
                                </m:mPr>
                                <m:mr>
                                  <m:e>
                                    <m:r>
                                      <a:rPr lang="en-US" sz="1400" b="1" i="1" smtClean="0">
                                        <a:solidFill>
                                          <a:schemeClr val="tx1"/>
                                        </a:solidFill>
                                        <a:latin typeface="Cambria Math"/>
                                      </a:rPr>
                                      <m:t>𝟑</m:t>
                                    </m:r>
                                  </m:e>
                                </m:mr>
                                <m:mr>
                                  <m:e>
                                    <m:r>
                                      <a:rPr lang="en-US" sz="1400" b="1" i="1" smtClean="0">
                                        <a:solidFill>
                                          <a:schemeClr val="tx1"/>
                                        </a:solidFill>
                                        <a:latin typeface="Cambria Math"/>
                                      </a:rPr>
                                      <m:t>𝟐</m:t>
                                    </m:r>
                                  </m:e>
                                </m:mr>
                              </m:m>
                            </m:oMath>
                          </a14:m>
                          <a:r>
                            <a:rPr lang="en-US" sz="1600" b="1" dirty="0" smtClean="0">
                              <a:solidFill>
                                <a:schemeClr val="tx1"/>
                              </a:solidFill>
                            </a:rPr>
                            <a:t>He, </a:t>
                          </a:r>
                          <a14:m>
                            <m:oMath xmlns:m="http://schemas.openxmlformats.org/officeDocument/2006/math">
                              <m:m>
                                <m:mPr>
                                  <m:mcs>
                                    <m:mc>
                                      <m:mcPr>
                                        <m:count m:val="1"/>
                                        <m:mcJc m:val="center"/>
                                      </m:mcPr>
                                    </m:mc>
                                  </m:mcs>
                                  <m:ctrlPr>
                                    <a:rPr lang="en-US" sz="1400" b="1" i="1" smtClean="0">
                                      <a:solidFill>
                                        <a:schemeClr val="tx1"/>
                                      </a:solidFill>
                                      <a:latin typeface="Cambria Math" panose="02040503050406030204" pitchFamily="18" charset="0"/>
                                    </a:rPr>
                                  </m:ctrlPr>
                                </m:mPr>
                                <m:mr>
                                  <m:e>
                                    <m:r>
                                      <a:rPr lang="en-US" sz="1400" b="1" i="1" smtClean="0">
                                        <a:solidFill>
                                          <a:schemeClr val="tx1"/>
                                        </a:solidFill>
                                        <a:latin typeface="Cambria Math"/>
                                      </a:rPr>
                                      <m:t>𝟒</m:t>
                                    </m:r>
                                  </m:e>
                                </m:mr>
                                <m:mr>
                                  <m:e>
                                    <m:r>
                                      <a:rPr lang="en-US" sz="1400" b="1" i="1" smtClean="0">
                                        <a:solidFill>
                                          <a:schemeClr val="tx1"/>
                                        </a:solidFill>
                                        <a:latin typeface="Cambria Math"/>
                                      </a:rPr>
                                      <m:t>𝟐</m:t>
                                    </m:r>
                                  </m:e>
                                </m:mr>
                              </m:m>
                            </m:oMath>
                          </a14:m>
                          <a:r>
                            <a:rPr lang="en-US" sz="1600" b="1" dirty="0" smtClean="0">
                              <a:solidFill>
                                <a:schemeClr val="tx1"/>
                              </a:solidFill>
                            </a:rPr>
                            <a:t>He</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m>
                                <m:mPr>
                                  <m:mcs>
                                    <m:mc>
                                      <m:mcPr>
                                        <m:count m:val="1"/>
                                        <m:mcJc m:val="center"/>
                                      </m:mcPr>
                                    </m:mc>
                                  </m:mcs>
                                  <m:ctrlPr>
                                    <a:rPr lang="en-US" sz="1400" b="1" i="1" smtClean="0">
                                      <a:solidFill>
                                        <a:schemeClr val="tx1"/>
                                      </a:solidFill>
                                      <a:latin typeface="Cambria Math" panose="02040503050406030204" pitchFamily="18" charset="0"/>
                                    </a:rPr>
                                  </m:ctrlPr>
                                </m:mPr>
                                <m:mr>
                                  <m:e>
                                    <m:r>
                                      <a:rPr lang="en-US" sz="1400" b="1" i="1" smtClean="0">
                                        <a:solidFill>
                                          <a:schemeClr val="tx1"/>
                                        </a:solidFill>
                                        <a:latin typeface="Cambria Math"/>
                                      </a:rPr>
                                      <m:t>𝟐</m:t>
                                    </m:r>
                                  </m:e>
                                </m:mr>
                                <m:mr>
                                  <m:e>
                                    <m:r>
                                      <a:rPr lang="en-US" sz="1400" b="1" i="1" smtClean="0">
                                        <a:solidFill>
                                          <a:schemeClr val="tx1"/>
                                        </a:solidFill>
                                        <a:latin typeface="Cambria Math"/>
                                      </a:rPr>
                                      <m:t>𝟐</m:t>
                                    </m:r>
                                  </m:e>
                                </m:mr>
                              </m:m>
                            </m:oMath>
                          </a14:m>
                          <a:r>
                            <a:rPr lang="en-US" sz="1600" b="1" dirty="0" smtClean="0">
                              <a:solidFill>
                                <a:schemeClr val="tx1"/>
                              </a:solidFill>
                            </a:rPr>
                            <a:t>He, </a:t>
                          </a:r>
                          <a14:m>
                            <m:oMath xmlns:m="http://schemas.openxmlformats.org/officeDocument/2006/math">
                              <m:m>
                                <m:mPr>
                                  <m:mcs>
                                    <m:mc>
                                      <m:mcPr>
                                        <m:count m:val="1"/>
                                        <m:mcJc m:val="center"/>
                                      </m:mcPr>
                                    </m:mc>
                                  </m:mcs>
                                  <m:ctrlPr>
                                    <a:rPr lang="en-US" sz="1400" b="1" i="1" smtClean="0">
                                      <a:solidFill>
                                        <a:schemeClr val="tx1"/>
                                      </a:solidFill>
                                      <a:latin typeface="Cambria Math" panose="02040503050406030204" pitchFamily="18" charset="0"/>
                                    </a:rPr>
                                  </m:ctrlPr>
                                </m:mPr>
                                <m:mr>
                                  <m:e>
                                    <m:r>
                                      <a:rPr lang="en-US" sz="1400" b="1" i="1" smtClean="0">
                                        <a:solidFill>
                                          <a:schemeClr val="tx1"/>
                                        </a:solidFill>
                                        <a:latin typeface="Cambria Math"/>
                                      </a:rPr>
                                      <m:t>𝟓</m:t>
                                    </m:r>
                                  </m:e>
                                </m:mr>
                                <m:mr>
                                  <m:e>
                                    <m:r>
                                      <a:rPr lang="en-US" sz="1400" b="1" i="1" smtClean="0">
                                        <a:solidFill>
                                          <a:schemeClr val="tx1"/>
                                        </a:solidFill>
                                        <a:latin typeface="Cambria Math"/>
                                      </a:rPr>
                                      <m:t>𝟐</m:t>
                                    </m:r>
                                  </m:e>
                                </m:mr>
                              </m:m>
                            </m:oMath>
                          </a14:m>
                          <a:r>
                            <a:rPr lang="en-US" sz="1600" b="1" dirty="0" smtClean="0">
                              <a:solidFill>
                                <a:schemeClr val="tx1"/>
                              </a:solidFill>
                            </a:rPr>
                            <a:t>He</a:t>
                          </a:r>
                          <a:r>
                            <a:rPr lang="en-US" sz="1400" b="0" dirty="0" smtClean="0">
                              <a:solidFill>
                                <a:schemeClr val="tx1"/>
                              </a:solidFill>
                            </a:rPr>
                            <a:t>,</a:t>
                          </a:r>
                          <a:r>
                            <a:rPr lang="en-US" sz="1400" b="0" baseline="0" dirty="0" smtClean="0">
                              <a:solidFill>
                                <a:schemeClr val="tx1"/>
                              </a:solidFill>
                            </a:rPr>
                            <a:t> </a:t>
                          </a:r>
                          <a14:m>
                            <m:oMath xmlns:m="http://schemas.openxmlformats.org/officeDocument/2006/math">
                              <m:m>
                                <m:mPr>
                                  <m:mcs>
                                    <m:mc>
                                      <m:mcPr>
                                        <m:count m:val="1"/>
                                        <m:mcJc m:val="center"/>
                                      </m:mcPr>
                                    </m:mc>
                                  </m:mcs>
                                  <m:ctrlPr>
                                    <a:rPr lang="en-US" sz="1400" b="1" i="1" smtClean="0">
                                      <a:solidFill>
                                        <a:schemeClr val="tx1"/>
                                      </a:solidFill>
                                      <a:latin typeface="Cambria Math" panose="02040503050406030204" pitchFamily="18" charset="0"/>
                                    </a:rPr>
                                  </m:ctrlPr>
                                </m:mPr>
                                <m:mr>
                                  <m:e>
                                    <m:r>
                                      <a:rPr lang="en-US" sz="1400" b="1" i="1" smtClean="0">
                                        <a:solidFill>
                                          <a:schemeClr val="tx1"/>
                                        </a:solidFill>
                                        <a:latin typeface="Cambria Math"/>
                                      </a:rPr>
                                      <m:t>𝟔</m:t>
                                    </m:r>
                                  </m:e>
                                </m:mr>
                                <m:mr>
                                  <m:e>
                                    <m:r>
                                      <a:rPr lang="en-US" sz="1400" b="1" i="1" smtClean="0">
                                        <a:solidFill>
                                          <a:schemeClr val="tx1"/>
                                        </a:solidFill>
                                        <a:latin typeface="Cambria Math"/>
                                      </a:rPr>
                                      <m:t>𝟐</m:t>
                                    </m:r>
                                  </m:e>
                                </m:mr>
                              </m:m>
                            </m:oMath>
                          </a14:m>
                          <a:r>
                            <a:rPr lang="en-US" sz="1600" b="1" dirty="0" smtClean="0">
                              <a:solidFill>
                                <a:schemeClr val="tx1"/>
                              </a:solidFill>
                            </a:rPr>
                            <a:t>He, </a:t>
                          </a:r>
                          <a14:m>
                            <m:oMath xmlns:m="http://schemas.openxmlformats.org/officeDocument/2006/math">
                              <m:m>
                                <m:mPr>
                                  <m:mcs>
                                    <m:mc>
                                      <m:mcPr>
                                        <m:count m:val="1"/>
                                        <m:mcJc m:val="center"/>
                                      </m:mcPr>
                                    </m:mc>
                                  </m:mcs>
                                  <m:ctrlPr>
                                    <a:rPr lang="en-US" sz="1400" b="1" i="1" smtClean="0">
                                      <a:solidFill>
                                        <a:schemeClr val="tx1"/>
                                      </a:solidFill>
                                      <a:latin typeface="Cambria Math" panose="02040503050406030204" pitchFamily="18" charset="0"/>
                                    </a:rPr>
                                  </m:ctrlPr>
                                </m:mPr>
                                <m:mr>
                                  <m:e>
                                    <m:r>
                                      <a:rPr lang="en-US" sz="1400" b="1" i="1" smtClean="0">
                                        <a:solidFill>
                                          <a:schemeClr val="tx1"/>
                                        </a:solidFill>
                                        <a:latin typeface="Cambria Math"/>
                                      </a:rPr>
                                      <m:t>𝟕</m:t>
                                    </m:r>
                                  </m:e>
                                </m:mr>
                                <m:mr>
                                  <m:e>
                                    <m:r>
                                      <a:rPr lang="en-US" sz="1400" b="1" i="1" smtClean="0">
                                        <a:solidFill>
                                          <a:schemeClr val="tx1"/>
                                        </a:solidFill>
                                        <a:latin typeface="Cambria Math"/>
                                      </a:rPr>
                                      <m:t>𝟐</m:t>
                                    </m:r>
                                  </m:e>
                                </m:mr>
                              </m:m>
                            </m:oMath>
                          </a14:m>
                          <a:r>
                            <a:rPr lang="en-US" sz="1600" b="1" dirty="0" smtClean="0">
                              <a:solidFill>
                                <a:schemeClr val="tx1"/>
                              </a:solidFill>
                            </a:rPr>
                            <a:t>He</a:t>
                          </a:r>
                          <a:r>
                            <a:rPr lang="en-US" sz="1400" b="0" dirty="0" smtClean="0">
                              <a:solidFill>
                                <a:schemeClr val="tx1"/>
                              </a:solidFill>
                            </a:rPr>
                            <a:t>,</a:t>
                          </a:r>
                          <a:r>
                            <a:rPr lang="en-US" sz="1400" b="0" baseline="0" dirty="0" smtClean="0">
                              <a:solidFill>
                                <a:schemeClr val="tx1"/>
                              </a:solidFill>
                            </a:rPr>
                            <a:t> </a:t>
                          </a:r>
                          <a14:m>
                            <m:oMath xmlns:m="http://schemas.openxmlformats.org/officeDocument/2006/math">
                              <m:m>
                                <m:mPr>
                                  <m:mcs>
                                    <m:mc>
                                      <m:mcPr>
                                        <m:count m:val="1"/>
                                        <m:mcJc m:val="center"/>
                                      </m:mcPr>
                                    </m:mc>
                                  </m:mcs>
                                  <m:ctrlPr>
                                    <a:rPr lang="en-US" sz="1400" b="1" i="1" smtClean="0">
                                      <a:solidFill>
                                        <a:schemeClr val="tx1"/>
                                      </a:solidFill>
                                      <a:latin typeface="Cambria Math" panose="02040503050406030204" pitchFamily="18" charset="0"/>
                                    </a:rPr>
                                  </m:ctrlPr>
                                </m:mPr>
                                <m:mr>
                                  <m:e>
                                    <m:r>
                                      <a:rPr lang="en-US" sz="1400" b="1" i="1" smtClean="0">
                                        <a:solidFill>
                                          <a:schemeClr val="tx1"/>
                                        </a:solidFill>
                                        <a:latin typeface="Cambria Math"/>
                                      </a:rPr>
                                      <m:t>𝟖</m:t>
                                    </m:r>
                                  </m:e>
                                </m:mr>
                                <m:mr>
                                  <m:e>
                                    <m:r>
                                      <a:rPr lang="en-US" sz="1400" b="1" i="1" smtClean="0">
                                        <a:solidFill>
                                          <a:schemeClr val="tx1"/>
                                        </a:solidFill>
                                        <a:latin typeface="Cambria Math"/>
                                      </a:rPr>
                                      <m:t>𝟐</m:t>
                                    </m:r>
                                  </m:e>
                                </m:mr>
                              </m:m>
                            </m:oMath>
                          </a14:m>
                          <a:r>
                            <a:rPr lang="en-US" sz="1600" b="1" dirty="0" smtClean="0">
                              <a:solidFill>
                                <a:schemeClr val="tx1"/>
                              </a:solidFill>
                            </a:rPr>
                            <a:t>He, </a:t>
                          </a:r>
                          <a14:m>
                            <m:oMath xmlns:m="http://schemas.openxmlformats.org/officeDocument/2006/math">
                              <m:m>
                                <m:mPr>
                                  <m:mcs>
                                    <m:mc>
                                      <m:mcPr>
                                        <m:count m:val="1"/>
                                        <m:mcJc m:val="center"/>
                                      </m:mcPr>
                                    </m:mc>
                                  </m:mcs>
                                  <m:ctrlPr>
                                    <a:rPr lang="en-US" sz="1400" b="1" i="1" smtClean="0">
                                      <a:solidFill>
                                        <a:schemeClr val="tx1"/>
                                      </a:solidFill>
                                      <a:latin typeface="Cambria Math" panose="02040503050406030204" pitchFamily="18" charset="0"/>
                                    </a:rPr>
                                  </m:ctrlPr>
                                </m:mPr>
                                <m:mr>
                                  <m:e>
                                    <m:r>
                                      <a:rPr lang="en-US" sz="1400" b="1" i="1" smtClean="0">
                                        <a:solidFill>
                                          <a:schemeClr val="tx1"/>
                                        </a:solidFill>
                                        <a:latin typeface="Cambria Math"/>
                                      </a:rPr>
                                      <m:t>𝟗</m:t>
                                    </m:r>
                                  </m:e>
                                </m:mr>
                                <m:mr>
                                  <m:e>
                                    <m:r>
                                      <a:rPr lang="en-US" sz="1400" b="1" i="1" smtClean="0">
                                        <a:solidFill>
                                          <a:schemeClr val="tx1"/>
                                        </a:solidFill>
                                        <a:latin typeface="Cambria Math"/>
                                      </a:rPr>
                                      <m:t>𝟐</m:t>
                                    </m:r>
                                  </m:e>
                                </m:mr>
                              </m:m>
                            </m:oMath>
                          </a14:m>
                          <a:r>
                            <a:rPr lang="en-US" sz="1600" b="1" dirty="0" smtClean="0">
                              <a:solidFill>
                                <a:schemeClr val="tx1"/>
                              </a:solidFill>
                            </a:rPr>
                            <a:t>He</a:t>
                          </a:r>
                          <a:r>
                            <a:rPr lang="en-US" sz="1400" b="0" dirty="0" smtClean="0">
                              <a:solidFill>
                                <a:schemeClr val="tx1"/>
                              </a:solidFill>
                            </a:rPr>
                            <a:t>,</a:t>
                          </a:r>
                          <a:r>
                            <a:rPr lang="en-US" sz="1400" b="0" baseline="0" dirty="0" smtClean="0">
                              <a:solidFill>
                                <a:schemeClr val="tx1"/>
                              </a:solidFill>
                            </a:rPr>
                            <a:t> </a:t>
                          </a:r>
                          <a14:m>
                            <m:oMath xmlns:m="http://schemas.openxmlformats.org/officeDocument/2006/math">
                              <m:m>
                                <m:mPr>
                                  <m:mcs>
                                    <m:mc>
                                      <m:mcPr>
                                        <m:count m:val="1"/>
                                        <m:mcJc m:val="center"/>
                                      </m:mcPr>
                                    </m:mc>
                                  </m:mcs>
                                  <m:ctrlPr>
                                    <a:rPr lang="en-US" sz="1400" b="1" i="1" smtClean="0">
                                      <a:solidFill>
                                        <a:schemeClr val="tx1"/>
                                      </a:solidFill>
                                      <a:latin typeface="Cambria Math" panose="02040503050406030204" pitchFamily="18" charset="0"/>
                                    </a:rPr>
                                  </m:ctrlPr>
                                </m:mPr>
                                <m:mr>
                                  <m:e>
                                    <m:r>
                                      <a:rPr lang="en-US" sz="1400" b="1" i="1" smtClean="0">
                                        <a:solidFill>
                                          <a:schemeClr val="tx1"/>
                                        </a:solidFill>
                                        <a:latin typeface="Cambria Math"/>
                                      </a:rPr>
                                      <m:t>𝟏𝟎</m:t>
                                    </m:r>
                                  </m:e>
                                </m:mr>
                                <m:mr>
                                  <m:e>
                                    <m:r>
                                      <a:rPr lang="en-US" sz="1400" b="1" i="1" smtClean="0">
                                        <a:solidFill>
                                          <a:schemeClr val="tx1"/>
                                        </a:solidFill>
                                        <a:latin typeface="Cambria Math"/>
                                      </a:rPr>
                                      <m:t>  </m:t>
                                    </m:r>
                                    <m:r>
                                      <a:rPr lang="en-US" sz="1400" b="1" i="1" smtClean="0">
                                        <a:solidFill>
                                          <a:schemeClr val="tx1"/>
                                        </a:solidFill>
                                        <a:latin typeface="Cambria Math"/>
                                      </a:rPr>
                                      <m:t>𝟐</m:t>
                                    </m:r>
                                  </m:e>
                                </m:mr>
                              </m:m>
                            </m:oMath>
                          </a14:m>
                          <a:r>
                            <a:rPr lang="en-US" sz="1600" b="1" dirty="0" smtClean="0">
                              <a:solidFill>
                                <a:schemeClr val="tx1"/>
                              </a:solidFill>
                            </a:rPr>
                            <a:t>He</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8640">
                    <a:tc>
                      <a:txBody>
                        <a:bodyPr/>
                        <a:lstStyle/>
                        <a:p>
                          <a:pPr algn="ctr"/>
                          <a:r>
                            <a:rPr lang="en-US" sz="1400" b="1" dirty="0" smtClean="0">
                              <a:solidFill>
                                <a:schemeClr val="tx1"/>
                              </a:solidFill>
                            </a:rPr>
                            <a:t>lithium</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m>
                                <m:mPr>
                                  <m:mcs>
                                    <m:mc>
                                      <m:mcPr>
                                        <m:count m:val="1"/>
                                        <m:mcJc m:val="center"/>
                                      </m:mcPr>
                                    </m:mc>
                                  </m:mcs>
                                  <m:ctrlPr>
                                    <a:rPr lang="en-US" sz="1400" b="1" i="1" smtClean="0">
                                      <a:solidFill>
                                        <a:schemeClr val="tx1"/>
                                      </a:solidFill>
                                      <a:latin typeface="Cambria Math" panose="02040503050406030204" pitchFamily="18" charset="0"/>
                                    </a:rPr>
                                  </m:ctrlPr>
                                </m:mPr>
                                <m:mr>
                                  <m:e>
                                    <m:r>
                                      <a:rPr lang="en-US" sz="1400" b="1" i="1" smtClean="0">
                                        <a:solidFill>
                                          <a:schemeClr val="tx1"/>
                                        </a:solidFill>
                                        <a:latin typeface="Cambria Math"/>
                                      </a:rPr>
                                      <m:t>𝟔</m:t>
                                    </m:r>
                                  </m:e>
                                </m:mr>
                                <m:mr>
                                  <m:e>
                                    <m:r>
                                      <a:rPr lang="en-US" sz="1400" b="1" i="1" smtClean="0">
                                        <a:solidFill>
                                          <a:schemeClr val="tx1"/>
                                        </a:solidFill>
                                        <a:latin typeface="Cambria Math"/>
                                      </a:rPr>
                                      <m:t>𝟑</m:t>
                                    </m:r>
                                  </m:e>
                                </m:mr>
                              </m:m>
                            </m:oMath>
                          </a14:m>
                          <a:r>
                            <a:rPr lang="en-US" sz="1600" b="1" dirty="0" smtClean="0">
                              <a:solidFill>
                                <a:schemeClr val="tx1"/>
                              </a:solidFill>
                            </a:rPr>
                            <a:t>Li, </a:t>
                          </a:r>
                          <a14:m>
                            <m:oMath xmlns:m="http://schemas.openxmlformats.org/officeDocument/2006/math">
                              <m:m>
                                <m:mPr>
                                  <m:mcs>
                                    <m:mc>
                                      <m:mcPr>
                                        <m:count m:val="1"/>
                                        <m:mcJc m:val="center"/>
                                      </m:mcPr>
                                    </m:mc>
                                  </m:mcs>
                                  <m:ctrlPr>
                                    <a:rPr lang="en-US" sz="1400" b="1" i="1" smtClean="0">
                                      <a:solidFill>
                                        <a:schemeClr val="tx1"/>
                                      </a:solidFill>
                                      <a:latin typeface="Cambria Math" panose="02040503050406030204" pitchFamily="18" charset="0"/>
                                    </a:rPr>
                                  </m:ctrlPr>
                                </m:mPr>
                                <m:mr>
                                  <m:e>
                                    <m:r>
                                      <a:rPr lang="en-US" sz="1400" b="1" i="1" smtClean="0">
                                        <a:solidFill>
                                          <a:schemeClr val="tx1"/>
                                        </a:solidFill>
                                        <a:latin typeface="Cambria Math"/>
                                      </a:rPr>
                                      <m:t>𝟕</m:t>
                                    </m:r>
                                  </m:e>
                                </m:mr>
                                <m:mr>
                                  <m:e>
                                    <m:r>
                                      <a:rPr lang="en-US" sz="1400" b="1" i="1" smtClean="0">
                                        <a:solidFill>
                                          <a:schemeClr val="tx1"/>
                                        </a:solidFill>
                                        <a:latin typeface="Cambria Math"/>
                                      </a:rPr>
                                      <m:t>𝟑</m:t>
                                    </m:r>
                                  </m:e>
                                </m:mr>
                              </m:m>
                            </m:oMath>
                          </a14:m>
                          <a:r>
                            <a:rPr lang="en-US" sz="1600" b="1" dirty="0" smtClean="0">
                              <a:solidFill>
                                <a:schemeClr val="tx1"/>
                              </a:solidFill>
                            </a:rPr>
                            <a:t>Li</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m>
                                <m:mPr>
                                  <m:mcs>
                                    <m:mc>
                                      <m:mcPr>
                                        <m:count m:val="1"/>
                                        <m:mcJc m:val="center"/>
                                      </m:mcPr>
                                    </m:mc>
                                  </m:mcs>
                                  <m:ctrlPr>
                                    <a:rPr lang="en-US" sz="1400" b="1" i="1" smtClean="0">
                                      <a:solidFill>
                                        <a:schemeClr val="tx1"/>
                                      </a:solidFill>
                                      <a:latin typeface="Cambria Math" panose="02040503050406030204" pitchFamily="18" charset="0"/>
                                    </a:rPr>
                                  </m:ctrlPr>
                                </m:mPr>
                                <m:mr>
                                  <m:e>
                                    <m:r>
                                      <a:rPr lang="en-US" sz="1400" b="1" i="1" smtClean="0">
                                        <a:solidFill>
                                          <a:schemeClr val="tx1"/>
                                        </a:solidFill>
                                        <a:latin typeface="Cambria Math"/>
                                      </a:rPr>
                                      <m:t>𝟑</m:t>
                                    </m:r>
                                  </m:e>
                                </m:mr>
                                <m:mr>
                                  <m:e>
                                    <m:r>
                                      <a:rPr lang="en-US" sz="1400" b="1" i="1" smtClean="0">
                                        <a:solidFill>
                                          <a:schemeClr val="tx1"/>
                                        </a:solidFill>
                                        <a:latin typeface="Cambria Math"/>
                                      </a:rPr>
                                      <m:t>𝟑</m:t>
                                    </m:r>
                                  </m:e>
                                </m:mr>
                              </m:m>
                            </m:oMath>
                          </a14:m>
                          <a:r>
                            <a:rPr lang="en-US" sz="1600" b="1" dirty="0" smtClean="0">
                              <a:solidFill>
                                <a:schemeClr val="tx1"/>
                              </a:solidFill>
                            </a:rPr>
                            <a:t>Li, </a:t>
                          </a:r>
                          <a14:m>
                            <m:oMath xmlns:m="http://schemas.openxmlformats.org/officeDocument/2006/math">
                              <m:m>
                                <m:mPr>
                                  <m:mcs>
                                    <m:mc>
                                      <m:mcPr>
                                        <m:count m:val="1"/>
                                        <m:mcJc m:val="center"/>
                                      </m:mcPr>
                                    </m:mc>
                                  </m:mcs>
                                  <m:ctrlPr>
                                    <a:rPr lang="en-US" sz="1400" b="1" i="1" smtClean="0">
                                      <a:solidFill>
                                        <a:schemeClr val="tx1"/>
                                      </a:solidFill>
                                      <a:latin typeface="Cambria Math" panose="02040503050406030204" pitchFamily="18" charset="0"/>
                                    </a:rPr>
                                  </m:ctrlPr>
                                </m:mPr>
                                <m:mr>
                                  <m:e>
                                    <m:r>
                                      <a:rPr lang="en-US" sz="1400" b="1" i="1" smtClean="0">
                                        <a:solidFill>
                                          <a:schemeClr val="tx1"/>
                                        </a:solidFill>
                                        <a:latin typeface="Cambria Math"/>
                                      </a:rPr>
                                      <m:t>𝟒</m:t>
                                    </m:r>
                                  </m:e>
                                </m:mr>
                                <m:mr>
                                  <m:e>
                                    <m:r>
                                      <a:rPr lang="en-US" sz="1400" b="1" i="1" smtClean="0">
                                        <a:solidFill>
                                          <a:schemeClr val="tx1"/>
                                        </a:solidFill>
                                        <a:latin typeface="Cambria Math"/>
                                      </a:rPr>
                                      <m:t>𝟑</m:t>
                                    </m:r>
                                  </m:e>
                                </m:mr>
                              </m:m>
                            </m:oMath>
                          </a14:m>
                          <a:r>
                            <a:rPr lang="en-US" sz="1600" b="1" dirty="0" smtClean="0">
                              <a:solidFill>
                                <a:schemeClr val="tx1"/>
                              </a:solidFill>
                            </a:rPr>
                            <a:t>Li</a:t>
                          </a:r>
                          <a:r>
                            <a:rPr lang="en-US" sz="1400" b="0" dirty="0" smtClean="0">
                              <a:solidFill>
                                <a:schemeClr val="tx1"/>
                              </a:solidFill>
                            </a:rPr>
                            <a:t>,</a:t>
                          </a:r>
                          <a:r>
                            <a:rPr lang="en-US" sz="1400" b="0" baseline="0" dirty="0" smtClean="0">
                              <a:solidFill>
                                <a:schemeClr val="tx1"/>
                              </a:solidFill>
                            </a:rPr>
                            <a:t> </a:t>
                          </a:r>
                          <a14:m>
                            <m:oMath xmlns:m="http://schemas.openxmlformats.org/officeDocument/2006/math">
                              <m:m>
                                <m:mPr>
                                  <m:mcs>
                                    <m:mc>
                                      <m:mcPr>
                                        <m:count m:val="1"/>
                                        <m:mcJc m:val="center"/>
                                      </m:mcPr>
                                    </m:mc>
                                  </m:mcs>
                                  <m:ctrlPr>
                                    <a:rPr lang="en-US" sz="1400" b="1" i="1" smtClean="0">
                                      <a:solidFill>
                                        <a:schemeClr val="tx1"/>
                                      </a:solidFill>
                                      <a:latin typeface="Cambria Math" panose="02040503050406030204" pitchFamily="18" charset="0"/>
                                    </a:rPr>
                                  </m:ctrlPr>
                                </m:mPr>
                                <m:mr>
                                  <m:e>
                                    <m:r>
                                      <a:rPr lang="en-US" sz="1400" b="1" i="1" smtClean="0">
                                        <a:solidFill>
                                          <a:schemeClr val="tx1"/>
                                        </a:solidFill>
                                        <a:latin typeface="Cambria Math"/>
                                      </a:rPr>
                                      <m:t>𝟓</m:t>
                                    </m:r>
                                  </m:e>
                                </m:mr>
                                <m:mr>
                                  <m:e>
                                    <m:r>
                                      <a:rPr lang="en-US" sz="1400" b="1" i="1" smtClean="0">
                                        <a:solidFill>
                                          <a:schemeClr val="tx1"/>
                                        </a:solidFill>
                                        <a:latin typeface="Cambria Math"/>
                                      </a:rPr>
                                      <m:t>𝟑</m:t>
                                    </m:r>
                                  </m:e>
                                </m:mr>
                              </m:m>
                            </m:oMath>
                          </a14:m>
                          <a:r>
                            <a:rPr lang="en-US" sz="1600" b="1" dirty="0" smtClean="0">
                              <a:solidFill>
                                <a:schemeClr val="tx1"/>
                              </a:solidFill>
                            </a:rPr>
                            <a:t>Li, </a:t>
                          </a:r>
                          <a14:m>
                            <m:oMath xmlns:m="http://schemas.openxmlformats.org/officeDocument/2006/math">
                              <m:m>
                                <m:mPr>
                                  <m:mcs>
                                    <m:mc>
                                      <m:mcPr>
                                        <m:count m:val="1"/>
                                        <m:mcJc m:val="center"/>
                                      </m:mcPr>
                                    </m:mc>
                                  </m:mcs>
                                  <m:ctrlPr>
                                    <a:rPr lang="en-US" sz="1400" b="1" i="1" smtClean="0">
                                      <a:solidFill>
                                        <a:schemeClr val="tx1"/>
                                      </a:solidFill>
                                      <a:latin typeface="Cambria Math" panose="02040503050406030204" pitchFamily="18" charset="0"/>
                                    </a:rPr>
                                  </m:ctrlPr>
                                </m:mPr>
                                <m:mr>
                                  <m:e>
                                    <m:r>
                                      <a:rPr lang="en-US" sz="1400" b="1" i="1" smtClean="0">
                                        <a:solidFill>
                                          <a:schemeClr val="tx1"/>
                                        </a:solidFill>
                                        <a:latin typeface="Cambria Math"/>
                                      </a:rPr>
                                      <m:t>𝟖</m:t>
                                    </m:r>
                                  </m:e>
                                </m:mr>
                                <m:mr>
                                  <m:e>
                                    <m:r>
                                      <a:rPr lang="en-US" sz="1400" b="1" i="1" smtClean="0">
                                        <a:solidFill>
                                          <a:schemeClr val="tx1"/>
                                        </a:solidFill>
                                        <a:latin typeface="Cambria Math"/>
                                      </a:rPr>
                                      <m:t>𝟑</m:t>
                                    </m:r>
                                  </m:e>
                                </m:mr>
                              </m:m>
                            </m:oMath>
                          </a14:m>
                          <a:r>
                            <a:rPr lang="en-US" sz="1600" b="1" dirty="0" smtClean="0">
                              <a:solidFill>
                                <a:schemeClr val="tx1"/>
                              </a:solidFill>
                            </a:rPr>
                            <a:t>Li</a:t>
                          </a:r>
                          <a:r>
                            <a:rPr lang="en-US" sz="1400" b="0" dirty="0" smtClean="0">
                              <a:solidFill>
                                <a:schemeClr val="tx1"/>
                              </a:solidFill>
                            </a:rPr>
                            <a:t>,</a:t>
                          </a:r>
                          <a:r>
                            <a:rPr lang="en-US" sz="1400" b="0" baseline="0" dirty="0" smtClean="0">
                              <a:solidFill>
                                <a:schemeClr val="tx1"/>
                              </a:solidFill>
                            </a:rPr>
                            <a:t> </a:t>
                          </a:r>
                          <a14:m>
                            <m:oMath xmlns:m="http://schemas.openxmlformats.org/officeDocument/2006/math">
                              <m:m>
                                <m:mPr>
                                  <m:mcs>
                                    <m:mc>
                                      <m:mcPr>
                                        <m:count m:val="1"/>
                                        <m:mcJc m:val="center"/>
                                      </m:mcPr>
                                    </m:mc>
                                  </m:mcs>
                                  <m:ctrlPr>
                                    <a:rPr lang="en-US" sz="1400" b="1" i="1" smtClean="0">
                                      <a:solidFill>
                                        <a:schemeClr val="tx1"/>
                                      </a:solidFill>
                                      <a:latin typeface="Cambria Math" panose="02040503050406030204" pitchFamily="18" charset="0"/>
                                    </a:rPr>
                                  </m:ctrlPr>
                                </m:mPr>
                                <m:mr>
                                  <m:e>
                                    <m:r>
                                      <a:rPr lang="en-US" sz="1400" b="1" i="1" smtClean="0">
                                        <a:solidFill>
                                          <a:schemeClr val="tx1"/>
                                        </a:solidFill>
                                        <a:latin typeface="Cambria Math"/>
                                      </a:rPr>
                                      <m:t>𝟗</m:t>
                                    </m:r>
                                  </m:e>
                                </m:mr>
                                <m:mr>
                                  <m:e>
                                    <m:r>
                                      <a:rPr lang="en-US" sz="1400" b="1" i="1" smtClean="0">
                                        <a:solidFill>
                                          <a:schemeClr val="tx1"/>
                                        </a:solidFill>
                                        <a:latin typeface="Cambria Math"/>
                                      </a:rPr>
                                      <m:t>𝟑</m:t>
                                    </m:r>
                                  </m:e>
                                </m:mr>
                              </m:m>
                            </m:oMath>
                          </a14:m>
                          <a:r>
                            <a:rPr lang="en-US" sz="1600" b="1" dirty="0" smtClean="0">
                              <a:solidFill>
                                <a:schemeClr val="tx1"/>
                              </a:solidFill>
                            </a:rPr>
                            <a:t>Li, </a:t>
                          </a:r>
                          <a14:m>
                            <m:oMath xmlns:m="http://schemas.openxmlformats.org/officeDocument/2006/math">
                              <m:m>
                                <m:mPr>
                                  <m:mcs>
                                    <m:mc>
                                      <m:mcPr>
                                        <m:count m:val="1"/>
                                        <m:mcJc m:val="center"/>
                                      </m:mcPr>
                                    </m:mc>
                                  </m:mcs>
                                  <m:ctrlPr>
                                    <a:rPr lang="en-US" sz="1400" b="1" i="1" smtClean="0">
                                      <a:solidFill>
                                        <a:schemeClr val="tx1"/>
                                      </a:solidFill>
                                      <a:latin typeface="Cambria Math" panose="02040503050406030204" pitchFamily="18" charset="0"/>
                                    </a:rPr>
                                  </m:ctrlPr>
                                </m:mPr>
                                <m:mr>
                                  <m:e>
                                    <m:r>
                                      <a:rPr lang="en-US" sz="1400" b="1" i="1" smtClean="0">
                                        <a:solidFill>
                                          <a:schemeClr val="tx1"/>
                                        </a:solidFill>
                                        <a:latin typeface="Cambria Math"/>
                                      </a:rPr>
                                      <m:t>𝟏𝟎</m:t>
                                    </m:r>
                                  </m:e>
                                </m:mr>
                                <m:mr>
                                  <m:e>
                                    <m:r>
                                      <a:rPr lang="en-US" sz="1400" b="1" i="1" smtClean="0">
                                        <a:solidFill>
                                          <a:schemeClr val="tx1"/>
                                        </a:solidFill>
                                        <a:latin typeface="Cambria Math"/>
                                      </a:rPr>
                                      <m:t>  </m:t>
                                    </m:r>
                                    <m:r>
                                      <a:rPr lang="en-US" sz="1400" b="1" i="1" smtClean="0">
                                        <a:solidFill>
                                          <a:schemeClr val="tx1"/>
                                        </a:solidFill>
                                        <a:latin typeface="Cambria Math"/>
                                      </a:rPr>
                                      <m:t>𝟑</m:t>
                                    </m:r>
                                  </m:e>
                                </m:mr>
                              </m:m>
                            </m:oMath>
                          </a14:m>
                          <a:r>
                            <a:rPr lang="en-US" sz="1600" b="1" dirty="0" smtClean="0">
                              <a:solidFill>
                                <a:schemeClr val="tx1"/>
                              </a:solidFill>
                            </a:rPr>
                            <a:t>Li</a:t>
                          </a:r>
                          <a:r>
                            <a:rPr lang="en-US" sz="1400" b="0" dirty="0" smtClean="0">
                              <a:solidFill>
                                <a:schemeClr val="tx1"/>
                              </a:solidFill>
                            </a:rPr>
                            <a:t>,</a:t>
                          </a:r>
                          <a:r>
                            <a:rPr lang="en-US" sz="1400" b="0" baseline="0" dirty="0" smtClean="0">
                              <a:solidFill>
                                <a:schemeClr val="tx1"/>
                              </a:solidFill>
                            </a:rPr>
                            <a:t> </a:t>
                          </a:r>
                          <a14:m>
                            <m:oMath xmlns:m="http://schemas.openxmlformats.org/officeDocument/2006/math">
                              <m:m>
                                <m:mPr>
                                  <m:mcs>
                                    <m:mc>
                                      <m:mcPr>
                                        <m:count m:val="1"/>
                                        <m:mcJc m:val="center"/>
                                      </m:mcPr>
                                    </m:mc>
                                  </m:mcs>
                                  <m:ctrlPr>
                                    <a:rPr lang="en-US" sz="1400" b="1" i="1" smtClean="0">
                                      <a:solidFill>
                                        <a:schemeClr val="tx1"/>
                                      </a:solidFill>
                                      <a:latin typeface="Cambria Math" panose="02040503050406030204" pitchFamily="18" charset="0"/>
                                    </a:rPr>
                                  </m:ctrlPr>
                                </m:mPr>
                                <m:mr>
                                  <m:e>
                                    <m:r>
                                      <a:rPr lang="en-US" sz="1400" b="1" i="1" smtClean="0">
                                        <a:solidFill>
                                          <a:schemeClr val="tx1"/>
                                        </a:solidFill>
                                        <a:latin typeface="Cambria Math"/>
                                      </a:rPr>
                                      <m:t>𝟏𝟏</m:t>
                                    </m:r>
                                  </m:e>
                                </m:mr>
                                <m:mr>
                                  <m:e>
                                    <m:r>
                                      <a:rPr lang="en-US" sz="1400" b="1" i="1" smtClean="0">
                                        <a:solidFill>
                                          <a:schemeClr val="tx1"/>
                                        </a:solidFill>
                                        <a:latin typeface="Cambria Math"/>
                                      </a:rPr>
                                      <m:t>  </m:t>
                                    </m:r>
                                    <m:r>
                                      <a:rPr lang="en-US" sz="1400" b="1" i="1" smtClean="0">
                                        <a:solidFill>
                                          <a:schemeClr val="tx1"/>
                                        </a:solidFill>
                                        <a:latin typeface="Cambria Math"/>
                                      </a:rPr>
                                      <m:t>𝟑</m:t>
                                    </m:r>
                                  </m:e>
                                </m:mr>
                              </m:m>
                            </m:oMath>
                          </a14:m>
                          <a:r>
                            <a:rPr lang="en-US" sz="1600" b="1" dirty="0" smtClean="0">
                              <a:solidFill>
                                <a:schemeClr val="tx1"/>
                              </a:solidFill>
                            </a:rPr>
                            <a:t>Li, </a:t>
                          </a:r>
                          <a14:m>
                            <m:oMath xmlns:m="http://schemas.openxmlformats.org/officeDocument/2006/math">
                              <m:m>
                                <m:mPr>
                                  <m:mcs>
                                    <m:mc>
                                      <m:mcPr>
                                        <m:count m:val="1"/>
                                        <m:mcJc m:val="center"/>
                                      </m:mcPr>
                                    </m:mc>
                                  </m:mcs>
                                  <m:ctrlPr>
                                    <a:rPr lang="en-US" sz="1400" b="1" i="1" smtClean="0">
                                      <a:solidFill>
                                        <a:schemeClr val="tx1"/>
                                      </a:solidFill>
                                      <a:latin typeface="Cambria Math" panose="02040503050406030204" pitchFamily="18" charset="0"/>
                                    </a:rPr>
                                  </m:ctrlPr>
                                </m:mPr>
                                <m:mr>
                                  <m:e>
                                    <m:r>
                                      <a:rPr lang="en-US" sz="1400" b="1" i="1" smtClean="0">
                                        <a:solidFill>
                                          <a:schemeClr val="tx1"/>
                                        </a:solidFill>
                                        <a:latin typeface="Cambria Math"/>
                                      </a:rPr>
                                      <m:t>𝟏𝟐</m:t>
                                    </m:r>
                                  </m:e>
                                </m:mr>
                                <m:mr>
                                  <m:e>
                                    <m:r>
                                      <a:rPr lang="en-US" sz="1400" b="1" i="1" smtClean="0">
                                        <a:solidFill>
                                          <a:schemeClr val="tx1"/>
                                        </a:solidFill>
                                        <a:latin typeface="Cambria Math"/>
                                      </a:rPr>
                                      <m:t>  </m:t>
                                    </m:r>
                                    <m:r>
                                      <a:rPr lang="en-US" sz="1400" b="1" i="1" smtClean="0">
                                        <a:solidFill>
                                          <a:schemeClr val="tx1"/>
                                        </a:solidFill>
                                        <a:latin typeface="Cambria Math"/>
                                      </a:rPr>
                                      <m:t>𝟑</m:t>
                                    </m:r>
                                  </m:e>
                                </m:mr>
                              </m:m>
                            </m:oMath>
                          </a14:m>
                          <a:r>
                            <a:rPr lang="en-US" sz="1600" b="1" dirty="0" smtClean="0">
                              <a:solidFill>
                                <a:schemeClr val="tx1"/>
                              </a:solidFill>
                            </a:rPr>
                            <a:t>Li</a:t>
                          </a:r>
                          <a:r>
                            <a:rPr lang="en-US" sz="1400" b="0" dirty="0" smtClean="0">
                              <a:solidFill>
                                <a:schemeClr val="tx1"/>
                              </a:solidFill>
                            </a:rPr>
                            <a:t>,</a:t>
                          </a:r>
                          <a:r>
                            <a:rPr lang="en-US" sz="1400" b="0" baseline="0" dirty="0" smtClean="0">
                              <a:solidFill>
                                <a:schemeClr val="tx1"/>
                              </a:solidFill>
                            </a:rPr>
                            <a:t> </a:t>
                          </a:r>
                          <a14:m>
                            <m:oMath xmlns:m="http://schemas.openxmlformats.org/officeDocument/2006/math">
                              <m:m>
                                <m:mPr>
                                  <m:mcs>
                                    <m:mc>
                                      <m:mcPr>
                                        <m:count m:val="1"/>
                                        <m:mcJc m:val="center"/>
                                      </m:mcPr>
                                    </m:mc>
                                  </m:mcs>
                                  <m:ctrlPr>
                                    <a:rPr lang="en-US" sz="1400" b="1" i="1" smtClean="0">
                                      <a:solidFill>
                                        <a:schemeClr val="tx1"/>
                                      </a:solidFill>
                                      <a:latin typeface="Cambria Math" panose="02040503050406030204" pitchFamily="18" charset="0"/>
                                    </a:rPr>
                                  </m:ctrlPr>
                                </m:mPr>
                                <m:mr>
                                  <m:e>
                                    <m:r>
                                      <a:rPr lang="en-US" sz="1400" b="1" i="1" smtClean="0">
                                        <a:solidFill>
                                          <a:schemeClr val="tx1"/>
                                        </a:solidFill>
                                        <a:latin typeface="Cambria Math"/>
                                      </a:rPr>
                                      <m:t>𝟏𝟑</m:t>
                                    </m:r>
                                  </m:e>
                                </m:mr>
                                <m:mr>
                                  <m:e>
                                    <m:r>
                                      <a:rPr lang="en-US" sz="1400" b="1" i="1" smtClean="0">
                                        <a:solidFill>
                                          <a:schemeClr val="tx1"/>
                                        </a:solidFill>
                                        <a:latin typeface="Cambria Math"/>
                                      </a:rPr>
                                      <m:t>  </m:t>
                                    </m:r>
                                    <m:r>
                                      <a:rPr lang="en-US" sz="1400" b="1" i="1" smtClean="0">
                                        <a:solidFill>
                                          <a:schemeClr val="tx1"/>
                                        </a:solidFill>
                                        <a:latin typeface="Cambria Math"/>
                                      </a:rPr>
                                      <m:t>𝟑</m:t>
                                    </m:r>
                                  </m:e>
                                </m:mr>
                              </m:m>
                            </m:oMath>
                          </a14:m>
                          <a:r>
                            <a:rPr lang="en-US" sz="1600" b="1" dirty="0" smtClean="0">
                              <a:solidFill>
                                <a:schemeClr val="tx1"/>
                              </a:solidFill>
                            </a:rPr>
                            <a:t>Li, </a:t>
                          </a:r>
                          <a14:m>
                            <m:oMath xmlns:m="http://schemas.openxmlformats.org/officeDocument/2006/math">
                              <m:m>
                                <m:mPr>
                                  <m:mcs>
                                    <m:mc>
                                      <m:mcPr>
                                        <m:count m:val="1"/>
                                        <m:mcJc m:val="center"/>
                                      </m:mcPr>
                                    </m:mc>
                                  </m:mcs>
                                  <m:ctrlPr>
                                    <a:rPr lang="en-US" sz="1400" b="1" i="1" smtClean="0">
                                      <a:solidFill>
                                        <a:schemeClr val="tx1"/>
                                      </a:solidFill>
                                      <a:latin typeface="Cambria Math" panose="02040503050406030204" pitchFamily="18" charset="0"/>
                                    </a:rPr>
                                  </m:ctrlPr>
                                </m:mPr>
                                <m:mr>
                                  <m:e>
                                    <m:r>
                                      <a:rPr lang="en-US" sz="1400" b="1" i="1" smtClean="0">
                                        <a:solidFill>
                                          <a:schemeClr val="tx1"/>
                                        </a:solidFill>
                                        <a:latin typeface="Cambria Math"/>
                                      </a:rPr>
                                      <m:t>𝟏𝟒</m:t>
                                    </m:r>
                                  </m:e>
                                </m:mr>
                                <m:mr>
                                  <m:e>
                                    <m:r>
                                      <a:rPr lang="en-US" sz="1400" b="1" i="1" smtClean="0">
                                        <a:solidFill>
                                          <a:schemeClr val="tx1"/>
                                        </a:solidFill>
                                        <a:latin typeface="Cambria Math"/>
                                      </a:rPr>
                                      <m:t>  </m:t>
                                    </m:r>
                                    <m:r>
                                      <a:rPr lang="en-US" sz="1400" b="1" i="1" smtClean="0">
                                        <a:solidFill>
                                          <a:schemeClr val="tx1"/>
                                        </a:solidFill>
                                        <a:latin typeface="Cambria Math"/>
                                      </a:rPr>
                                      <m:t>𝟑</m:t>
                                    </m:r>
                                  </m:e>
                                </m:mr>
                              </m:m>
                            </m:oMath>
                          </a14:m>
                          <a:r>
                            <a:rPr lang="en-US" sz="1600" b="1" dirty="0" smtClean="0">
                              <a:solidFill>
                                <a:schemeClr val="tx1"/>
                              </a:solidFill>
                            </a:rPr>
                            <a:t>Li</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mc:Choice>
        <mc:Fallback xmlns="">
          <p:graphicFrame>
            <p:nvGraphicFramePr>
              <p:cNvPr id="9" name="Table 8"/>
              <p:cNvGraphicFramePr>
                <a:graphicFrameLocks noGrp="1"/>
              </p:cNvGraphicFramePr>
              <p:nvPr>
                <p:extLst>
                  <p:ext uri="{D42A27DB-BD31-4B8C-83A1-F6EECF244321}">
                    <p14:modId xmlns:p14="http://schemas.microsoft.com/office/powerpoint/2010/main" val="2620897409"/>
                  </p:ext>
                </p:extLst>
              </p:nvPr>
            </p:nvGraphicFramePr>
            <p:xfrm>
              <a:off x="343132" y="3253453"/>
              <a:ext cx="6126480" cy="2423390"/>
            </p:xfrm>
            <a:graphic>
              <a:graphicData uri="http://schemas.openxmlformats.org/drawingml/2006/table">
                <a:tbl>
                  <a:tblPr firstRow="1" bandRow="1">
                    <a:tableStyleId>{5C22544A-7EE6-4342-B048-85BDC9FD1C3A}</a:tableStyleId>
                  </a:tblPr>
                  <a:tblGrid>
                    <a:gridCol w="914400"/>
                    <a:gridCol w="1005840"/>
                    <a:gridCol w="4206240"/>
                  </a:tblGrid>
                  <a:tr h="388735">
                    <a:tc gridSpan="3">
                      <a:txBody>
                        <a:bodyPr/>
                        <a:lstStyle/>
                        <a:p>
                          <a:pPr algn="l"/>
                          <a:r>
                            <a:rPr lang="en-US" sz="1400" b="1" u="sng" dirty="0" smtClean="0">
                              <a:solidFill>
                                <a:schemeClr val="tx1"/>
                              </a:solidFill>
                            </a:rPr>
                            <a:t>Table 1: Stable and Radioactive Isotopes</a:t>
                          </a:r>
                          <a:r>
                            <a:rPr lang="en-US" sz="1400" b="1" u="sng" baseline="0" dirty="0" smtClean="0">
                              <a:solidFill>
                                <a:schemeClr val="tx1"/>
                              </a:solidFill>
                            </a:rPr>
                            <a:t> of Hydrogen, Helium &amp; Lithium</a:t>
                          </a:r>
                          <a:endParaRPr lang="en-US" sz="1400" b="1" u="sng"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1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1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88735">
                    <a:tc>
                      <a:txBody>
                        <a:bodyPr/>
                        <a:lstStyle/>
                        <a:p>
                          <a:pPr algn="ctr"/>
                          <a:r>
                            <a:rPr lang="en-US" sz="1400" b="1" dirty="0" smtClean="0">
                              <a:solidFill>
                                <a:schemeClr val="tx1"/>
                              </a:solidFill>
                            </a:rPr>
                            <a:t>element</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dirty="0" smtClean="0">
                              <a:solidFill>
                                <a:schemeClr val="tx1"/>
                              </a:solidFill>
                            </a:rPr>
                            <a:t>stable</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dirty="0" smtClean="0">
                              <a:solidFill>
                                <a:schemeClr val="tx1"/>
                              </a:solidFill>
                            </a:rPr>
                            <a:t>radioactive</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8640">
                    <a:tc>
                      <a:txBody>
                        <a:bodyPr/>
                        <a:lstStyle/>
                        <a:p>
                          <a:pPr algn="ctr"/>
                          <a:r>
                            <a:rPr lang="en-US" sz="1400" b="1" dirty="0" smtClean="0">
                              <a:solidFill>
                                <a:schemeClr val="tx1"/>
                              </a:solidFill>
                            </a:rPr>
                            <a:t>hydrogen</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91515" t="-143333" r="-420000" b="-203333"/>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45731" t="-143333" r="-289" b="-203333"/>
                          </a:stretch>
                        </a:blipFill>
                      </a:tcPr>
                    </a:tc>
                  </a:tr>
                  <a:tr h="548640">
                    <a:tc>
                      <a:txBody>
                        <a:bodyPr/>
                        <a:lstStyle/>
                        <a:p>
                          <a:pPr algn="ctr"/>
                          <a:r>
                            <a:rPr lang="en-US" sz="1400" b="1" dirty="0" smtClean="0">
                              <a:solidFill>
                                <a:schemeClr val="tx1"/>
                              </a:solidFill>
                            </a:rPr>
                            <a:t>helium</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91515" t="-240659" r="-420000" b="-101099"/>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45731" t="-240659" r="-289" b="-101099"/>
                          </a:stretch>
                        </a:blipFill>
                      </a:tcPr>
                    </a:tc>
                  </a:tr>
                  <a:tr h="548640">
                    <a:tc>
                      <a:txBody>
                        <a:bodyPr/>
                        <a:lstStyle/>
                        <a:p>
                          <a:pPr algn="ctr"/>
                          <a:r>
                            <a:rPr lang="en-US" sz="1400" b="1" dirty="0" smtClean="0">
                              <a:solidFill>
                                <a:schemeClr val="tx1"/>
                              </a:solidFill>
                            </a:rPr>
                            <a:t>lithium</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91515" t="-344444" r="-420000" b="-2222"/>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45731" t="-344444" r="-289" b="-2222"/>
                          </a:stretch>
                        </a:blipFill>
                      </a:tcPr>
                    </a:tc>
                  </a:tr>
                </a:tbl>
              </a:graphicData>
            </a:graphic>
          </p:graphicFrame>
        </mc:Fallback>
      </mc:AlternateContent>
    </p:spTree>
    <p:extLst>
      <p:ext uri="{BB962C8B-B14F-4D97-AF65-F5344CB8AC3E}">
        <p14:creationId xmlns:p14="http://schemas.microsoft.com/office/powerpoint/2010/main" val="35366850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p:cNvSpPr>
          <p:nvPr/>
        </p:nvSpPr>
        <p:spPr>
          <a:xfrm>
            <a:off x="91440" y="365759"/>
            <a:ext cx="6675120" cy="8575041"/>
          </a:xfrm>
          <a:prstGeom prst="rect">
            <a:avLst/>
          </a:prstGeom>
          <a:ln>
            <a:solidFill>
              <a:schemeClr val="tx1"/>
            </a:solidFill>
          </a:ln>
        </p:spPr>
        <p:txBody>
          <a:bodyPr>
            <a:noAutofit/>
          </a:bodyPr>
          <a:lstStyle>
            <a:lvl1pPr marL="342900" indent="-342900" algn="l" defTabSz="914400" rtl="0" eaLnBrk="1" latinLnBrk="0" hangingPunct="1">
              <a:spcBef>
                <a:spcPts val="1200"/>
              </a:spcBef>
              <a:buFont typeface="Wingdings" pitchFamily="2" charset="2"/>
              <a:buChar char="Ø"/>
              <a:defRPr sz="3200" kern="1200" baseline="0">
                <a:solidFill>
                  <a:schemeClr val="accent1">
                    <a:lumMod val="75000"/>
                  </a:schemeClr>
                </a:solidFill>
                <a:latin typeface="Arial" pitchFamily="34" charset="0"/>
                <a:ea typeface="+mn-ea"/>
                <a:cs typeface="+mn-cs"/>
              </a:defRPr>
            </a:lvl1pPr>
            <a:lvl2pPr marL="631825" indent="-228600" algn="l" defTabSz="914400" rtl="0" eaLnBrk="1" latinLnBrk="0" hangingPunct="1">
              <a:spcBef>
                <a:spcPts val="0"/>
              </a:spcBef>
              <a:buFont typeface="Arial" pitchFamily="34" charset="0"/>
              <a:buChar char="–"/>
              <a:defRPr sz="2800" kern="1200" baseline="0">
                <a:solidFill>
                  <a:schemeClr val="tx1"/>
                </a:solidFill>
                <a:latin typeface="Arial" pitchFamily="34" charset="0"/>
                <a:ea typeface="+mn-ea"/>
                <a:cs typeface="+mn-cs"/>
              </a:defRPr>
            </a:lvl2pPr>
            <a:lvl3pPr marL="914400" indent="-228600" algn="l" defTabSz="914400" rtl="0" eaLnBrk="1" latinLnBrk="0" hangingPunct="1">
              <a:spcBef>
                <a:spcPts val="0"/>
              </a:spcBef>
              <a:buFont typeface="Arial" pitchFamily="34" charset="0"/>
              <a:buChar char="•"/>
              <a:defRPr sz="2400" i="1" kern="1200" baseline="0">
                <a:solidFill>
                  <a:schemeClr val="tx1"/>
                </a:solidFill>
                <a:latin typeface="Arial" pitchFamily="34" charset="0"/>
                <a:ea typeface="+mn-ea"/>
                <a:cs typeface="+mn-cs"/>
              </a:defRPr>
            </a:lvl3pPr>
            <a:lvl4pPr marL="1257300" indent="-228600" algn="l" defTabSz="914400" rtl="0" eaLnBrk="1" latinLnBrk="0" hangingPunct="1">
              <a:spcBef>
                <a:spcPts val="0"/>
              </a:spcBef>
              <a:buFont typeface="Arial" pitchFamily="34" charset="0"/>
              <a:buChar char="–"/>
              <a:defRPr sz="2000" kern="1200" baseline="0">
                <a:solidFill>
                  <a:schemeClr val="tx1"/>
                </a:solidFill>
                <a:latin typeface="Arial" pitchFamily="34" charset="0"/>
                <a:ea typeface="+mn-ea"/>
                <a:cs typeface="+mn-cs"/>
              </a:defRPr>
            </a:lvl4pPr>
            <a:lvl5pPr marL="1600200" indent="-228600" algn="l" defTabSz="914400" rtl="0" eaLnBrk="1" latinLnBrk="0" hangingPunct="1">
              <a:spcBef>
                <a:spcPts val="0"/>
              </a:spcBef>
              <a:buFont typeface="Arial" pitchFamily="34" charset="0"/>
              <a:buChar char="»"/>
              <a:tabLst/>
              <a:defRPr sz="2000" i="1" kern="1200" baseline="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spcBef>
                <a:spcPts val="0"/>
              </a:spcBef>
              <a:buNone/>
            </a:pPr>
            <a:r>
              <a:rPr lang="en-US" sz="1100" b="1" dirty="0" smtClean="0">
                <a:solidFill>
                  <a:schemeClr val="tx1"/>
                </a:solidFill>
              </a:rPr>
              <a:t>"The video </a:t>
            </a:r>
            <a:r>
              <a:rPr lang="en-US" sz="1100" b="1" dirty="0">
                <a:solidFill>
                  <a:schemeClr val="tx1"/>
                </a:solidFill>
              </a:rPr>
              <a:t>presents all the information about the isotopes of hydrogen, helium and </a:t>
            </a:r>
            <a:r>
              <a:rPr lang="en-US" sz="1100" b="1" dirty="0" smtClean="0">
                <a:solidFill>
                  <a:schemeClr val="tx1"/>
                </a:solidFill>
              </a:rPr>
              <a:t>lithium in a table," </a:t>
            </a:r>
            <a:r>
              <a:rPr lang="en-US" sz="1100" b="1" dirty="0">
                <a:solidFill>
                  <a:schemeClr val="tx1"/>
                </a:solidFill>
              </a:rPr>
              <a:t>replied Ms. Gallagher, "but there might be a better way to show the data so the relationship between stability and the number of protons and neutrons can be seen.  Any ideas?"</a:t>
            </a:r>
          </a:p>
          <a:p>
            <a:pPr marL="0" indent="0" algn="just">
              <a:spcBef>
                <a:spcPts val="0"/>
              </a:spcBef>
              <a:buNone/>
            </a:pPr>
            <a:endParaRPr lang="en-US" sz="1100" b="1" dirty="0">
              <a:solidFill>
                <a:schemeClr val="tx1"/>
              </a:solidFill>
            </a:endParaRPr>
          </a:p>
          <a:p>
            <a:pPr marL="0" indent="0" algn="just">
              <a:spcBef>
                <a:spcPts val="0"/>
              </a:spcBef>
              <a:buNone/>
            </a:pPr>
            <a:r>
              <a:rPr lang="en-US" sz="1100" b="1" dirty="0">
                <a:solidFill>
                  <a:schemeClr val="tx1"/>
                </a:solidFill>
              </a:rPr>
              <a:t>"When we want to show relationships between variables," said Amelia, "we usually create a graph."</a:t>
            </a:r>
          </a:p>
          <a:p>
            <a:pPr marL="0" indent="0" algn="just">
              <a:spcBef>
                <a:spcPts val="0"/>
              </a:spcBef>
              <a:buNone/>
            </a:pPr>
            <a:endParaRPr lang="en-US" sz="1100" b="1" dirty="0">
              <a:solidFill>
                <a:schemeClr val="tx1"/>
              </a:solidFill>
            </a:endParaRPr>
          </a:p>
          <a:p>
            <a:pPr marL="0" indent="0" algn="just">
              <a:spcBef>
                <a:spcPts val="0"/>
              </a:spcBef>
              <a:buNone/>
            </a:pPr>
            <a:r>
              <a:rPr lang="en-US" sz="1100" b="1" dirty="0" smtClean="0">
                <a:solidFill>
                  <a:schemeClr val="tx1"/>
                </a:solidFill>
              </a:rPr>
              <a:t>"It also helps if you have more data," </a:t>
            </a:r>
            <a:r>
              <a:rPr lang="en-US" sz="1100" b="1" dirty="0">
                <a:solidFill>
                  <a:schemeClr val="tx1"/>
                </a:solidFill>
              </a:rPr>
              <a:t>said </a:t>
            </a:r>
            <a:r>
              <a:rPr lang="en-US" sz="1100" b="1" dirty="0" smtClean="0">
                <a:solidFill>
                  <a:schemeClr val="tx1"/>
                </a:solidFill>
              </a:rPr>
              <a:t>Marcus, "Table 1 only covers three elements."</a:t>
            </a:r>
            <a:endParaRPr lang="en-US" sz="1100" b="1" dirty="0">
              <a:solidFill>
                <a:schemeClr val="tx1"/>
              </a:solidFill>
            </a:endParaRPr>
          </a:p>
          <a:p>
            <a:pPr marL="0" indent="0" algn="just">
              <a:spcBef>
                <a:spcPts val="0"/>
              </a:spcBef>
              <a:buFont typeface="Wingdings" pitchFamily="2" charset="2"/>
              <a:buNone/>
            </a:pPr>
            <a:endParaRPr lang="en-US" sz="1100" b="1" dirty="0">
              <a:solidFill>
                <a:schemeClr val="tx1"/>
              </a:solidFill>
            </a:endParaRPr>
          </a:p>
          <a:p>
            <a:pPr marL="0" indent="0" algn="just">
              <a:spcBef>
                <a:spcPts val="0"/>
              </a:spcBef>
              <a:buNone/>
            </a:pPr>
            <a:r>
              <a:rPr lang="en-US" sz="1100" b="1" dirty="0" smtClean="0">
                <a:solidFill>
                  <a:schemeClr val="tx1"/>
                </a:solidFill>
              </a:rPr>
              <a:t>"I just found an interesting table online,"  Camila said, "It shows all the stable isotopes for the first 12 elements" (Table 2)</a:t>
            </a:r>
          </a:p>
          <a:p>
            <a:pPr marL="0" indent="0" algn="just">
              <a:spcBef>
                <a:spcPts val="0"/>
              </a:spcBef>
              <a:buNone/>
            </a:pPr>
            <a:endParaRPr lang="en-US" sz="1100" b="1" dirty="0" smtClean="0">
              <a:solidFill>
                <a:schemeClr val="tx1"/>
              </a:solidFill>
            </a:endParaRPr>
          </a:p>
          <a:p>
            <a:pPr marL="0" indent="0" algn="just">
              <a:spcBef>
                <a:spcPts val="0"/>
              </a:spcBef>
              <a:buNone/>
            </a:pPr>
            <a:r>
              <a:rPr lang="en-US" sz="1100" b="1" u="sng" dirty="0" smtClean="0">
                <a:solidFill>
                  <a:schemeClr val="tx1"/>
                </a:solidFill>
              </a:rPr>
              <a:t>Table 2:  Stable Isotopes for Z = 1-12</a:t>
            </a:r>
          </a:p>
          <a:p>
            <a:pPr marL="0" indent="0" algn="just">
              <a:spcBef>
                <a:spcPts val="0"/>
              </a:spcBef>
              <a:buFont typeface="Wingdings" pitchFamily="2" charset="2"/>
              <a:buNone/>
            </a:pPr>
            <a:endParaRPr lang="en-US" sz="1100" b="1" dirty="0">
              <a:solidFill>
                <a:schemeClr val="tx1"/>
              </a:solidFill>
            </a:endParaRPr>
          </a:p>
          <a:p>
            <a:pPr marL="0" indent="0" algn="just">
              <a:spcBef>
                <a:spcPts val="0"/>
              </a:spcBef>
              <a:buFont typeface="Wingdings" pitchFamily="2" charset="2"/>
              <a:buNone/>
            </a:pPr>
            <a:endParaRPr lang="en-US" sz="1100" b="1" dirty="0" smtClean="0">
              <a:solidFill>
                <a:schemeClr val="tx1"/>
              </a:solidFill>
            </a:endParaRPr>
          </a:p>
          <a:p>
            <a:pPr marL="0" indent="0" algn="just">
              <a:spcBef>
                <a:spcPts val="0"/>
              </a:spcBef>
              <a:buFont typeface="Wingdings" pitchFamily="2" charset="2"/>
              <a:buNone/>
            </a:pPr>
            <a:endParaRPr lang="en-US" sz="1100" b="1" dirty="0" smtClean="0">
              <a:solidFill>
                <a:schemeClr val="tx1"/>
              </a:solidFill>
            </a:endParaRPr>
          </a:p>
          <a:p>
            <a:pPr marL="0" indent="0" algn="just">
              <a:spcBef>
                <a:spcPts val="0"/>
              </a:spcBef>
              <a:buFont typeface="Wingdings" pitchFamily="2" charset="2"/>
              <a:buNone/>
            </a:pPr>
            <a:endParaRPr lang="en-US" sz="1100" b="1" dirty="0" smtClean="0">
              <a:solidFill>
                <a:schemeClr val="tx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355516813"/>
              </p:ext>
            </p:extLst>
          </p:nvPr>
        </p:nvGraphicFramePr>
        <p:xfrm>
          <a:off x="266700" y="2812256"/>
          <a:ext cx="2601310" cy="5943600"/>
        </p:xfrm>
        <a:graphic>
          <a:graphicData uri="http://schemas.openxmlformats.org/drawingml/2006/table">
            <a:tbl>
              <a:tblPr>
                <a:tableStyleId>{5C22544A-7EE6-4342-B048-85BDC9FD1C3A}</a:tableStyleId>
              </a:tblPr>
              <a:tblGrid>
                <a:gridCol w="1188720"/>
                <a:gridCol w="706295"/>
                <a:gridCol w="706295"/>
              </a:tblGrid>
              <a:tr h="237744">
                <a:tc>
                  <a:txBody>
                    <a:bodyPr/>
                    <a:lstStyle/>
                    <a:p>
                      <a:pPr algn="ctr" fontAlgn="ctr"/>
                      <a:r>
                        <a:rPr lang="en-US" sz="1100" b="1" i="0" u="none" strike="noStrike" dirty="0" smtClean="0">
                          <a:solidFill>
                            <a:srgbClr val="000000"/>
                          </a:solidFill>
                          <a:effectLst/>
                          <a:latin typeface="Arial" panose="020B0604020202020204" pitchFamily="34" charset="0"/>
                          <a:cs typeface="Arial" panose="020B0604020202020204" pitchFamily="34" charset="0"/>
                        </a:rPr>
                        <a:t>Stable Isotope</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protons</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neutrons</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7744">
                <a:tc>
                  <a:txBody>
                    <a:bodyPr/>
                    <a:lstStyle/>
                    <a:p>
                      <a:pPr algn="ctr" fontAlgn="ctr"/>
                      <a:r>
                        <a:rPr lang="en-US" sz="1100" b="1" i="0" u="none" strike="noStrike" dirty="0" smtClean="0">
                          <a:solidFill>
                            <a:srgbClr val="000000"/>
                          </a:solidFill>
                          <a:effectLst/>
                          <a:latin typeface="Arial" panose="020B0604020202020204" pitchFamily="34" charset="0"/>
                          <a:cs typeface="Arial" panose="020B0604020202020204" pitchFamily="34" charset="0"/>
                        </a:rPr>
                        <a:t>hydrogen-1</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1</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0</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7744">
                <a:tc>
                  <a:txBody>
                    <a:bodyPr/>
                    <a:lstStyle/>
                    <a:p>
                      <a:pPr algn="ctr" fontAlgn="ctr"/>
                      <a:r>
                        <a:rPr lang="en-US" sz="1100" b="1" i="0" u="none" strike="noStrike" dirty="0" smtClean="0">
                          <a:solidFill>
                            <a:srgbClr val="000000"/>
                          </a:solidFill>
                          <a:effectLst/>
                          <a:latin typeface="Arial" panose="020B0604020202020204" pitchFamily="34" charset="0"/>
                          <a:cs typeface="Arial" panose="020B0604020202020204" pitchFamily="34" charset="0"/>
                        </a:rPr>
                        <a:t>hydrogen-2</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1</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1</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7744">
                <a:tc>
                  <a:txBody>
                    <a:bodyPr/>
                    <a:lstStyle/>
                    <a:p>
                      <a:pPr algn="ctr" fontAlgn="ctr"/>
                      <a:r>
                        <a:rPr lang="en-US" sz="1100" b="1" i="0" u="none" strike="noStrike" dirty="0" smtClean="0">
                          <a:solidFill>
                            <a:srgbClr val="000000"/>
                          </a:solidFill>
                          <a:effectLst/>
                          <a:latin typeface="Arial" panose="020B0604020202020204" pitchFamily="34" charset="0"/>
                          <a:cs typeface="Arial" panose="020B0604020202020204" pitchFamily="34" charset="0"/>
                        </a:rPr>
                        <a:t>helium-3</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2</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1</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7744">
                <a:tc>
                  <a:txBody>
                    <a:bodyPr/>
                    <a:lstStyle/>
                    <a:p>
                      <a:pPr algn="ctr" fontAlgn="ctr"/>
                      <a:r>
                        <a:rPr lang="en-US" sz="1100" b="1" i="0" u="none" strike="noStrike" dirty="0" smtClean="0">
                          <a:solidFill>
                            <a:srgbClr val="000000"/>
                          </a:solidFill>
                          <a:effectLst/>
                          <a:latin typeface="Arial" panose="020B0604020202020204" pitchFamily="34" charset="0"/>
                          <a:cs typeface="Arial" panose="020B0604020202020204" pitchFamily="34" charset="0"/>
                        </a:rPr>
                        <a:t>helium-4</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2</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2</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7744">
                <a:tc>
                  <a:txBody>
                    <a:bodyPr/>
                    <a:lstStyle/>
                    <a:p>
                      <a:pPr algn="ctr" fontAlgn="ctr"/>
                      <a:r>
                        <a:rPr lang="en-US" sz="1100" b="1" i="0" u="none" strike="noStrike" dirty="0" smtClean="0">
                          <a:solidFill>
                            <a:srgbClr val="000000"/>
                          </a:solidFill>
                          <a:effectLst/>
                          <a:latin typeface="Arial" panose="020B0604020202020204" pitchFamily="34" charset="0"/>
                          <a:cs typeface="Arial" panose="020B0604020202020204" pitchFamily="34" charset="0"/>
                        </a:rPr>
                        <a:t>lithium-6</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3</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3</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7744">
                <a:tc>
                  <a:txBody>
                    <a:bodyPr/>
                    <a:lstStyle/>
                    <a:p>
                      <a:pPr algn="ctr" fontAlgn="ctr"/>
                      <a:r>
                        <a:rPr lang="en-US" sz="1100" b="1" i="0" u="none" strike="noStrike" dirty="0" smtClean="0">
                          <a:solidFill>
                            <a:srgbClr val="000000"/>
                          </a:solidFill>
                          <a:effectLst/>
                          <a:latin typeface="Arial" panose="020B0604020202020204" pitchFamily="34" charset="0"/>
                          <a:cs typeface="Arial" panose="020B0604020202020204" pitchFamily="34" charset="0"/>
                        </a:rPr>
                        <a:t>lithium-7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3</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4</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7744">
                <a:tc>
                  <a:txBody>
                    <a:bodyPr/>
                    <a:lstStyle/>
                    <a:p>
                      <a:pPr algn="ctr" fontAlgn="ctr"/>
                      <a:r>
                        <a:rPr lang="en-US" sz="1100" b="1" i="0" u="none" strike="noStrike" dirty="0" smtClean="0">
                          <a:solidFill>
                            <a:srgbClr val="000000"/>
                          </a:solidFill>
                          <a:effectLst/>
                          <a:latin typeface="Arial" panose="020B0604020202020204" pitchFamily="34" charset="0"/>
                          <a:cs typeface="Arial" panose="020B0604020202020204" pitchFamily="34" charset="0"/>
                        </a:rPr>
                        <a:t>beryllium-9</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4</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5</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7744">
                <a:tc>
                  <a:txBody>
                    <a:bodyPr/>
                    <a:lstStyle/>
                    <a:p>
                      <a:pPr algn="ctr" fontAlgn="ctr"/>
                      <a:r>
                        <a:rPr lang="en-US" sz="1100" b="1" i="0" u="none" strike="noStrike" dirty="0" smtClean="0">
                          <a:solidFill>
                            <a:srgbClr val="000000"/>
                          </a:solidFill>
                          <a:effectLst/>
                          <a:latin typeface="Arial" panose="020B0604020202020204" pitchFamily="34" charset="0"/>
                          <a:cs typeface="Arial" panose="020B0604020202020204" pitchFamily="34" charset="0"/>
                        </a:rPr>
                        <a:t>boron-10</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5</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5</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7744">
                <a:tc>
                  <a:txBody>
                    <a:bodyPr/>
                    <a:lstStyle/>
                    <a:p>
                      <a:pPr algn="ctr" fontAlgn="ctr"/>
                      <a:r>
                        <a:rPr lang="en-US" sz="1100" b="1" i="0" u="none" strike="noStrike" dirty="0" smtClean="0">
                          <a:solidFill>
                            <a:srgbClr val="000000"/>
                          </a:solidFill>
                          <a:effectLst/>
                          <a:latin typeface="Arial" panose="020B0604020202020204" pitchFamily="34" charset="0"/>
                          <a:cs typeface="Arial" panose="020B0604020202020204" pitchFamily="34" charset="0"/>
                        </a:rPr>
                        <a:t>boron-11</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5</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6</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7744">
                <a:tc>
                  <a:txBody>
                    <a:bodyPr/>
                    <a:lstStyle/>
                    <a:p>
                      <a:pPr algn="ctr" fontAlgn="ctr"/>
                      <a:r>
                        <a:rPr lang="en-US" sz="1100" b="1" i="0" u="none" strike="noStrike" dirty="0" smtClean="0">
                          <a:solidFill>
                            <a:srgbClr val="000000"/>
                          </a:solidFill>
                          <a:effectLst/>
                          <a:latin typeface="Arial" panose="020B0604020202020204" pitchFamily="34" charset="0"/>
                          <a:cs typeface="Arial" panose="020B0604020202020204" pitchFamily="34" charset="0"/>
                        </a:rPr>
                        <a:t>carbon-12</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6</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6</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7744">
                <a:tc>
                  <a:txBody>
                    <a:bodyPr/>
                    <a:lstStyle/>
                    <a:p>
                      <a:pPr algn="ctr" fontAlgn="ctr"/>
                      <a:r>
                        <a:rPr lang="en-US" sz="1100" b="1" i="0" u="none" strike="noStrike" dirty="0" smtClean="0">
                          <a:solidFill>
                            <a:srgbClr val="000000"/>
                          </a:solidFill>
                          <a:effectLst/>
                          <a:latin typeface="Arial" panose="020B0604020202020204" pitchFamily="34" charset="0"/>
                          <a:cs typeface="Arial" panose="020B0604020202020204" pitchFamily="34" charset="0"/>
                        </a:rPr>
                        <a:t>carbon-13</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6</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7</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7744">
                <a:tc>
                  <a:txBody>
                    <a:bodyPr/>
                    <a:lstStyle/>
                    <a:p>
                      <a:pPr algn="ctr" fontAlgn="ctr"/>
                      <a:r>
                        <a:rPr lang="en-US" sz="1100" b="1" i="0" u="none" strike="noStrike" dirty="0" smtClean="0">
                          <a:solidFill>
                            <a:srgbClr val="000000"/>
                          </a:solidFill>
                          <a:effectLst/>
                          <a:latin typeface="Arial" panose="020B0604020202020204" pitchFamily="34" charset="0"/>
                          <a:cs typeface="Arial" panose="020B0604020202020204" pitchFamily="34" charset="0"/>
                        </a:rPr>
                        <a:t>nitrogen-14</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7</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7</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7744">
                <a:tc>
                  <a:txBody>
                    <a:bodyPr/>
                    <a:lstStyle/>
                    <a:p>
                      <a:pPr algn="ctr" fontAlgn="ctr"/>
                      <a:r>
                        <a:rPr lang="en-US" sz="1100" b="1" i="0" u="none" strike="noStrike" dirty="0" smtClean="0">
                          <a:solidFill>
                            <a:srgbClr val="000000"/>
                          </a:solidFill>
                          <a:effectLst/>
                          <a:latin typeface="Arial" panose="020B0604020202020204" pitchFamily="34" charset="0"/>
                          <a:cs typeface="Arial" panose="020B0604020202020204" pitchFamily="34" charset="0"/>
                        </a:rPr>
                        <a:t>nitrogen-15</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7</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dirty="0">
                          <a:effectLst/>
                          <a:latin typeface="Arial" panose="020B0604020202020204" pitchFamily="34" charset="0"/>
                          <a:cs typeface="Arial" panose="020B0604020202020204" pitchFamily="34" charset="0"/>
                        </a:rPr>
                        <a:t>8</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7744">
                <a:tc>
                  <a:txBody>
                    <a:bodyPr/>
                    <a:lstStyle/>
                    <a:p>
                      <a:pPr algn="ctr" fontAlgn="ctr"/>
                      <a:r>
                        <a:rPr lang="en-US" sz="1100" b="1" i="0" u="none" strike="noStrike" dirty="0" smtClean="0">
                          <a:solidFill>
                            <a:srgbClr val="000000"/>
                          </a:solidFill>
                          <a:effectLst/>
                          <a:latin typeface="Arial" panose="020B0604020202020204" pitchFamily="34" charset="0"/>
                          <a:cs typeface="Arial" panose="020B0604020202020204" pitchFamily="34" charset="0"/>
                        </a:rPr>
                        <a:t>oxygen-16</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8</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8</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7744">
                <a:tc>
                  <a:txBody>
                    <a:bodyPr/>
                    <a:lstStyle/>
                    <a:p>
                      <a:pPr algn="ctr" fontAlgn="ctr"/>
                      <a:r>
                        <a:rPr lang="en-US" sz="1100" b="1" i="0" u="none" strike="noStrike" dirty="0" smtClean="0">
                          <a:solidFill>
                            <a:srgbClr val="000000"/>
                          </a:solidFill>
                          <a:effectLst/>
                          <a:latin typeface="Arial" panose="020B0604020202020204" pitchFamily="34" charset="0"/>
                          <a:cs typeface="Arial" panose="020B0604020202020204" pitchFamily="34" charset="0"/>
                        </a:rPr>
                        <a:t>oxygen-17</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8</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9</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7744">
                <a:tc>
                  <a:txBody>
                    <a:bodyPr/>
                    <a:lstStyle/>
                    <a:p>
                      <a:pPr algn="ctr" fontAlgn="ctr"/>
                      <a:r>
                        <a:rPr lang="en-US" sz="1100" b="1" i="0" u="none" strike="noStrike" dirty="0" smtClean="0">
                          <a:solidFill>
                            <a:srgbClr val="000000"/>
                          </a:solidFill>
                          <a:effectLst/>
                          <a:latin typeface="Arial" panose="020B0604020202020204" pitchFamily="34" charset="0"/>
                          <a:cs typeface="Arial" panose="020B0604020202020204" pitchFamily="34" charset="0"/>
                        </a:rPr>
                        <a:t>oxygen-18</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8</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10</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7744">
                <a:tc>
                  <a:txBody>
                    <a:bodyPr/>
                    <a:lstStyle/>
                    <a:p>
                      <a:pPr algn="ctr" fontAlgn="ctr"/>
                      <a:r>
                        <a:rPr lang="en-US" sz="1100" b="1" i="0" u="none" strike="noStrike" dirty="0" smtClean="0">
                          <a:solidFill>
                            <a:srgbClr val="000000"/>
                          </a:solidFill>
                          <a:effectLst/>
                          <a:latin typeface="Arial" panose="020B0604020202020204" pitchFamily="34" charset="0"/>
                          <a:cs typeface="Arial" panose="020B0604020202020204" pitchFamily="34" charset="0"/>
                        </a:rPr>
                        <a:t>fluorine-19</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9</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10</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7744">
                <a:tc>
                  <a:txBody>
                    <a:bodyPr/>
                    <a:lstStyle/>
                    <a:p>
                      <a:pPr algn="ctr" fontAlgn="ctr"/>
                      <a:r>
                        <a:rPr lang="en-US" sz="1100" b="1" i="0" u="none" strike="noStrike" dirty="0" smtClean="0">
                          <a:solidFill>
                            <a:srgbClr val="000000"/>
                          </a:solidFill>
                          <a:effectLst/>
                          <a:latin typeface="Arial" panose="020B0604020202020204" pitchFamily="34" charset="0"/>
                          <a:cs typeface="Arial" panose="020B0604020202020204" pitchFamily="34" charset="0"/>
                        </a:rPr>
                        <a:t>neon-20</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10</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10</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7744">
                <a:tc>
                  <a:txBody>
                    <a:bodyPr/>
                    <a:lstStyle/>
                    <a:p>
                      <a:pPr algn="ctr" fontAlgn="ctr"/>
                      <a:r>
                        <a:rPr lang="en-US" sz="1100" b="1" i="0" u="none" strike="noStrike" dirty="0" smtClean="0">
                          <a:solidFill>
                            <a:srgbClr val="000000"/>
                          </a:solidFill>
                          <a:effectLst/>
                          <a:latin typeface="Arial" panose="020B0604020202020204" pitchFamily="34" charset="0"/>
                          <a:cs typeface="Arial" panose="020B0604020202020204" pitchFamily="34" charset="0"/>
                        </a:rPr>
                        <a:t>neon-21</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10</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11</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7744">
                <a:tc>
                  <a:txBody>
                    <a:bodyPr/>
                    <a:lstStyle/>
                    <a:p>
                      <a:pPr algn="ctr" fontAlgn="ctr"/>
                      <a:r>
                        <a:rPr lang="en-US" sz="1100" b="1" i="0" u="none" strike="noStrike" dirty="0" smtClean="0">
                          <a:solidFill>
                            <a:srgbClr val="000000"/>
                          </a:solidFill>
                          <a:effectLst/>
                          <a:latin typeface="Arial" panose="020B0604020202020204" pitchFamily="34" charset="0"/>
                          <a:cs typeface="Arial" panose="020B0604020202020204" pitchFamily="34" charset="0"/>
                        </a:rPr>
                        <a:t>neon-22</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10</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12</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7744">
                <a:tc>
                  <a:txBody>
                    <a:bodyPr/>
                    <a:lstStyle/>
                    <a:p>
                      <a:pPr algn="ctr" fontAlgn="ctr"/>
                      <a:r>
                        <a:rPr lang="en-US" sz="1100" b="1" i="0" u="none" strike="noStrike" dirty="0" smtClean="0">
                          <a:solidFill>
                            <a:srgbClr val="000000"/>
                          </a:solidFill>
                          <a:effectLst/>
                          <a:latin typeface="Arial" panose="020B0604020202020204" pitchFamily="34" charset="0"/>
                          <a:cs typeface="Arial" panose="020B0604020202020204" pitchFamily="34" charset="0"/>
                        </a:rPr>
                        <a:t>sodium-23</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11</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12</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7744">
                <a:tc>
                  <a:txBody>
                    <a:bodyPr/>
                    <a:lstStyle/>
                    <a:p>
                      <a:pPr algn="ctr" fontAlgn="ctr"/>
                      <a:r>
                        <a:rPr lang="en-US" sz="1100" b="1" i="0" u="none" strike="noStrike" dirty="0" smtClean="0">
                          <a:solidFill>
                            <a:srgbClr val="000000"/>
                          </a:solidFill>
                          <a:effectLst/>
                          <a:latin typeface="Arial" panose="020B0604020202020204" pitchFamily="34" charset="0"/>
                          <a:cs typeface="Arial" panose="020B0604020202020204" pitchFamily="34" charset="0"/>
                        </a:rPr>
                        <a:t>magnesium-24</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12</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12</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7744">
                <a:tc>
                  <a:txBody>
                    <a:bodyPr/>
                    <a:lstStyle/>
                    <a:p>
                      <a:pPr algn="ctr" fontAlgn="ctr"/>
                      <a:r>
                        <a:rPr lang="en-US" sz="1100" b="1" i="0" u="none" strike="noStrike" dirty="0" smtClean="0">
                          <a:solidFill>
                            <a:srgbClr val="000000"/>
                          </a:solidFill>
                          <a:effectLst/>
                          <a:latin typeface="Arial" panose="020B0604020202020204" pitchFamily="34" charset="0"/>
                          <a:cs typeface="Arial" panose="020B0604020202020204" pitchFamily="34" charset="0"/>
                        </a:rPr>
                        <a:t>magnesium-25</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12</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a:effectLst/>
                          <a:latin typeface="Arial" panose="020B0604020202020204" pitchFamily="34" charset="0"/>
                          <a:cs typeface="Arial" panose="020B0604020202020204" pitchFamily="34" charset="0"/>
                        </a:rPr>
                        <a:t>13</a:t>
                      </a: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7744">
                <a:tc>
                  <a:txBody>
                    <a:bodyPr/>
                    <a:lstStyle/>
                    <a:p>
                      <a:pPr algn="ctr" fontAlgn="ctr"/>
                      <a:r>
                        <a:rPr lang="en-US" sz="1100" b="1" i="0" u="none" strike="noStrike" dirty="0" smtClean="0">
                          <a:solidFill>
                            <a:srgbClr val="000000"/>
                          </a:solidFill>
                          <a:effectLst/>
                          <a:latin typeface="Arial" panose="020B0604020202020204" pitchFamily="34" charset="0"/>
                          <a:cs typeface="Arial" panose="020B0604020202020204" pitchFamily="34" charset="0"/>
                        </a:rPr>
                        <a:t>magnesium-26</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dirty="0">
                          <a:effectLst/>
                          <a:latin typeface="Arial" panose="020B0604020202020204" pitchFamily="34" charset="0"/>
                          <a:cs typeface="Arial" panose="020B0604020202020204" pitchFamily="34" charset="0"/>
                        </a:rPr>
                        <a:t>12</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100" b="1" u="none" strike="noStrike" dirty="0">
                          <a:effectLst/>
                          <a:latin typeface="Arial" panose="020B0604020202020204" pitchFamily="34" charset="0"/>
                          <a:cs typeface="Arial" panose="020B0604020202020204" pitchFamily="34" charset="0"/>
                        </a:rPr>
                        <a:t>14</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Content Placeholder 3"/>
          <p:cNvSpPr txBox="1">
            <a:spLocks/>
          </p:cNvSpPr>
          <p:nvPr/>
        </p:nvSpPr>
        <p:spPr>
          <a:xfrm>
            <a:off x="2971800" y="4039446"/>
            <a:ext cx="3794760" cy="3644054"/>
          </a:xfrm>
          <a:prstGeom prst="rect">
            <a:avLst/>
          </a:prstGeom>
          <a:ln>
            <a:noFill/>
          </a:ln>
        </p:spPr>
        <p:txBody>
          <a:bodyPr>
            <a:noAutofit/>
          </a:bodyPr>
          <a:lstStyle>
            <a:lvl1pPr marL="342900" indent="-342900" algn="l" defTabSz="914400" rtl="0" eaLnBrk="1" latinLnBrk="0" hangingPunct="1">
              <a:spcBef>
                <a:spcPts val="1200"/>
              </a:spcBef>
              <a:buFont typeface="Wingdings" pitchFamily="2" charset="2"/>
              <a:buChar char="Ø"/>
              <a:defRPr sz="3200" kern="1200" baseline="0">
                <a:solidFill>
                  <a:schemeClr val="accent1">
                    <a:lumMod val="75000"/>
                  </a:schemeClr>
                </a:solidFill>
                <a:latin typeface="Arial" pitchFamily="34" charset="0"/>
                <a:ea typeface="+mn-ea"/>
                <a:cs typeface="+mn-cs"/>
              </a:defRPr>
            </a:lvl1pPr>
            <a:lvl2pPr marL="631825" indent="-228600" algn="l" defTabSz="914400" rtl="0" eaLnBrk="1" latinLnBrk="0" hangingPunct="1">
              <a:spcBef>
                <a:spcPts val="0"/>
              </a:spcBef>
              <a:buFont typeface="Arial" pitchFamily="34" charset="0"/>
              <a:buChar char="–"/>
              <a:defRPr sz="2800" kern="1200" baseline="0">
                <a:solidFill>
                  <a:schemeClr val="tx1"/>
                </a:solidFill>
                <a:latin typeface="Arial" pitchFamily="34" charset="0"/>
                <a:ea typeface="+mn-ea"/>
                <a:cs typeface="+mn-cs"/>
              </a:defRPr>
            </a:lvl2pPr>
            <a:lvl3pPr marL="914400" indent="-228600" algn="l" defTabSz="914400" rtl="0" eaLnBrk="1" latinLnBrk="0" hangingPunct="1">
              <a:spcBef>
                <a:spcPts val="0"/>
              </a:spcBef>
              <a:buFont typeface="Arial" pitchFamily="34" charset="0"/>
              <a:buChar char="•"/>
              <a:defRPr sz="2400" i="1" kern="1200" baseline="0">
                <a:solidFill>
                  <a:schemeClr val="tx1"/>
                </a:solidFill>
                <a:latin typeface="Arial" pitchFamily="34" charset="0"/>
                <a:ea typeface="+mn-ea"/>
                <a:cs typeface="+mn-cs"/>
              </a:defRPr>
            </a:lvl3pPr>
            <a:lvl4pPr marL="1257300" indent="-228600" algn="l" defTabSz="914400" rtl="0" eaLnBrk="1" latinLnBrk="0" hangingPunct="1">
              <a:spcBef>
                <a:spcPts val="0"/>
              </a:spcBef>
              <a:buFont typeface="Arial" pitchFamily="34" charset="0"/>
              <a:buChar char="–"/>
              <a:defRPr sz="2000" kern="1200" baseline="0">
                <a:solidFill>
                  <a:schemeClr val="tx1"/>
                </a:solidFill>
                <a:latin typeface="Arial" pitchFamily="34" charset="0"/>
                <a:ea typeface="+mn-ea"/>
                <a:cs typeface="+mn-cs"/>
              </a:defRPr>
            </a:lvl4pPr>
            <a:lvl5pPr marL="1600200" indent="-228600" algn="l" defTabSz="914400" rtl="0" eaLnBrk="1" latinLnBrk="0" hangingPunct="1">
              <a:spcBef>
                <a:spcPts val="0"/>
              </a:spcBef>
              <a:buFont typeface="Arial" pitchFamily="34" charset="0"/>
              <a:buChar char="»"/>
              <a:tabLst/>
              <a:defRPr sz="2000" i="1" kern="1200" baseline="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spcBef>
                <a:spcPts val="0"/>
              </a:spcBef>
              <a:buNone/>
            </a:pPr>
            <a:r>
              <a:rPr lang="en-US" sz="1100" b="1" u="sng" dirty="0" smtClean="0">
                <a:solidFill>
                  <a:schemeClr val="tx1"/>
                </a:solidFill>
              </a:rPr>
              <a:t>Answer questions 1, 2 and 3 on pages 1 &amp; 2 of your Student Answer Sheet</a:t>
            </a:r>
          </a:p>
          <a:p>
            <a:pPr marL="0" indent="0" algn="just">
              <a:spcBef>
                <a:spcPts val="0"/>
              </a:spcBef>
              <a:spcAft>
                <a:spcPts val="600"/>
              </a:spcAft>
              <a:buNone/>
            </a:pPr>
            <a:endParaRPr lang="en-US" sz="1100" b="1" dirty="0" smtClean="0">
              <a:solidFill>
                <a:schemeClr val="tx1"/>
              </a:solidFill>
            </a:endParaRPr>
          </a:p>
          <a:p>
            <a:pPr indent="0" algn="just">
              <a:spcBef>
                <a:spcPts val="0"/>
              </a:spcBef>
              <a:spcAft>
                <a:spcPts val="600"/>
              </a:spcAft>
              <a:buNone/>
            </a:pPr>
            <a:r>
              <a:rPr lang="en-US" sz="1100" b="1" dirty="0" smtClean="0">
                <a:solidFill>
                  <a:schemeClr val="tx1"/>
                </a:solidFill>
              </a:rPr>
              <a:t>Plot </a:t>
            </a:r>
            <a:r>
              <a:rPr lang="en-US" sz="1100" b="1" dirty="0">
                <a:solidFill>
                  <a:schemeClr val="tx1"/>
                </a:solidFill>
              </a:rPr>
              <a:t>the stable isotopes found from hydrogen to magnesium.  </a:t>
            </a:r>
            <a:r>
              <a:rPr lang="en-US" sz="1100" b="1" dirty="0" smtClean="0">
                <a:solidFill>
                  <a:schemeClr val="tx1"/>
                </a:solidFill>
              </a:rPr>
              <a:t>Put the protons on the x-axis, the neutrons on the y-axis, and mark a point for each stable isotope.  After </a:t>
            </a:r>
            <a:r>
              <a:rPr lang="en-US" sz="1100" b="1" dirty="0">
                <a:solidFill>
                  <a:schemeClr val="tx1"/>
                </a:solidFill>
              </a:rPr>
              <a:t>the graph is made, draw a best fit line.  Try to have it go through the middle of the points and have as many points above the line as below. </a:t>
            </a:r>
            <a:endParaRPr lang="en-US" sz="1100" b="1" dirty="0" smtClean="0">
              <a:solidFill>
                <a:schemeClr val="tx1"/>
              </a:solidFill>
            </a:endParaRPr>
          </a:p>
          <a:p>
            <a:pPr indent="0" algn="just">
              <a:spcBef>
                <a:spcPts val="0"/>
              </a:spcBef>
              <a:spcAft>
                <a:spcPts val="600"/>
              </a:spcAft>
              <a:buNone/>
            </a:pPr>
            <a:endParaRPr lang="en-US" sz="1100" b="1" dirty="0" smtClean="0">
              <a:solidFill>
                <a:schemeClr val="tx1"/>
              </a:solidFill>
            </a:endParaRPr>
          </a:p>
          <a:p>
            <a:pPr indent="0" algn="just">
              <a:spcBef>
                <a:spcPts val="0"/>
              </a:spcBef>
              <a:spcAft>
                <a:spcPts val="600"/>
              </a:spcAft>
              <a:buNone/>
            </a:pPr>
            <a:r>
              <a:rPr lang="en-US" sz="1100" b="1" dirty="0">
                <a:solidFill>
                  <a:schemeClr val="tx1"/>
                </a:solidFill>
              </a:rPr>
              <a:t>C</a:t>
            </a:r>
            <a:r>
              <a:rPr lang="en-US" sz="1100" b="1" dirty="0" smtClean="0">
                <a:solidFill>
                  <a:schemeClr val="tx1"/>
                </a:solidFill>
              </a:rPr>
              <a:t>hoose </a:t>
            </a:r>
            <a:r>
              <a:rPr lang="en-US" sz="1100" b="1" dirty="0">
                <a:solidFill>
                  <a:schemeClr val="tx1"/>
                </a:solidFill>
              </a:rPr>
              <a:t>two points that are on the line and determine the slope</a:t>
            </a:r>
            <a:r>
              <a:rPr lang="en-US" sz="1100" b="1" dirty="0" smtClean="0">
                <a:solidFill>
                  <a:schemeClr val="tx1"/>
                </a:solidFill>
              </a:rPr>
              <a:t>.  Be sure to include the proper units for the slope.</a:t>
            </a:r>
            <a:endParaRPr lang="en-US" sz="1100" b="1" dirty="0">
              <a:solidFill>
                <a:schemeClr val="tx1"/>
              </a:solidFill>
            </a:endParaRPr>
          </a:p>
          <a:p>
            <a:pPr indent="0" algn="just">
              <a:spcBef>
                <a:spcPts val="0"/>
              </a:spcBef>
              <a:spcAft>
                <a:spcPts val="600"/>
              </a:spcAft>
              <a:buNone/>
            </a:pPr>
            <a:endParaRPr lang="en-US" sz="1100" b="1" dirty="0" smtClean="0">
              <a:solidFill>
                <a:schemeClr val="tx1"/>
              </a:solidFill>
            </a:endParaRPr>
          </a:p>
          <a:p>
            <a:pPr indent="0" algn="just">
              <a:spcBef>
                <a:spcPts val="0"/>
              </a:spcBef>
              <a:spcAft>
                <a:spcPts val="600"/>
              </a:spcAft>
              <a:buNone/>
            </a:pPr>
            <a:r>
              <a:rPr lang="en-US" sz="1100" b="1" dirty="0" smtClean="0">
                <a:solidFill>
                  <a:schemeClr val="tx1"/>
                </a:solidFill>
              </a:rPr>
              <a:t>Consider the research question. What </a:t>
            </a:r>
            <a:r>
              <a:rPr lang="en-US" sz="1100" b="1" dirty="0">
                <a:solidFill>
                  <a:schemeClr val="tx1"/>
                </a:solidFill>
              </a:rPr>
              <a:t>hypothesis would you draw based  upon </a:t>
            </a:r>
            <a:r>
              <a:rPr lang="en-US" sz="1100" b="1" dirty="0" smtClean="0">
                <a:solidFill>
                  <a:schemeClr val="tx1"/>
                </a:solidFill>
              </a:rPr>
              <a:t>the </a:t>
            </a:r>
            <a:r>
              <a:rPr lang="en-US" sz="1100" b="1" dirty="0">
                <a:solidFill>
                  <a:schemeClr val="tx1"/>
                </a:solidFill>
              </a:rPr>
              <a:t>graph </a:t>
            </a:r>
            <a:r>
              <a:rPr lang="en-US" sz="1100" b="1" dirty="0" smtClean="0">
                <a:solidFill>
                  <a:schemeClr val="tx1"/>
                </a:solidFill>
              </a:rPr>
              <a:t>you made?</a:t>
            </a:r>
            <a:endParaRPr lang="en-US" sz="1100" b="1" dirty="0">
              <a:solidFill>
                <a:schemeClr val="tx1"/>
              </a:solidFill>
            </a:endParaRPr>
          </a:p>
          <a:p>
            <a:pPr marL="0" indent="0" algn="just">
              <a:spcBef>
                <a:spcPts val="0"/>
              </a:spcBef>
              <a:spcAft>
                <a:spcPts val="600"/>
              </a:spcAft>
              <a:buNone/>
            </a:pPr>
            <a:endParaRPr lang="en-US" sz="1100" b="1" dirty="0">
              <a:solidFill>
                <a:schemeClr val="tx1"/>
              </a:solidFill>
            </a:endParaRPr>
          </a:p>
        </p:txBody>
      </p:sp>
      <p:sp>
        <p:nvSpPr>
          <p:cNvPr id="9" name="Rectangle 8"/>
          <p:cNvSpPr/>
          <p:nvPr/>
        </p:nvSpPr>
        <p:spPr>
          <a:xfrm>
            <a:off x="2971824" y="4591390"/>
            <a:ext cx="457176" cy="338554"/>
          </a:xfrm>
          <a:prstGeom prst="rect">
            <a:avLst/>
          </a:prstGeom>
        </p:spPr>
        <p:txBody>
          <a:bodyPr wrap="none">
            <a:spAutoFit/>
          </a:bodyPr>
          <a:lstStyle/>
          <a:p>
            <a:r>
              <a:rPr lang="en-US" sz="1600" dirty="0"/>
              <a:t>❶</a:t>
            </a:r>
          </a:p>
        </p:txBody>
      </p:sp>
      <p:sp>
        <p:nvSpPr>
          <p:cNvPr id="10" name="Rectangle 9"/>
          <p:cNvSpPr/>
          <p:nvPr/>
        </p:nvSpPr>
        <p:spPr>
          <a:xfrm>
            <a:off x="2971824" y="6093471"/>
            <a:ext cx="457176" cy="338554"/>
          </a:xfrm>
          <a:prstGeom prst="rect">
            <a:avLst/>
          </a:prstGeom>
        </p:spPr>
        <p:txBody>
          <a:bodyPr wrap="none">
            <a:spAutoFit/>
          </a:bodyPr>
          <a:lstStyle/>
          <a:p>
            <a:r>
              <a:rPr lang="en-US" sz="1600" dirty="0"/>
              <a:t>❷</a:t>
            </a:r>
          </a:p>
        </p:txBody>
      </p:sp>
      <p:sp>
        <p:nvSpPr>
          <p:cNvPr id="11" name="Rectangle 10"/>
          <p:cNvSpPr/>
          <p:nvPr/>
        </p:nvSpPr>
        <p:spPr>
          <a:xfrm>
            <a:off x="2971824" y="6916544"/>
            <a:ext cx="457176" cy="338554"/>
          </a:xfrm>
          <a:prstGeom prst="rect">
            <a:avLst/>
          </a:prstGeom>
        </p:spPr>
        <p:txBody>
          <a:bodyPr wrap="none">
            <a:spAutoFit/>
          </a:bodyPr>
          <a:lstStyle/>
          <a:p>
            <a:r>
              <a:rPr lang="en-US" sz="1600" dirty="0"/>
              <a:t>❸</a:t>
            </a:r>
          </a:p>
        </p:txBody>
      </p:sp>
    </p:spTree>
    <p:extLst>
      <p:ext uri="{BB962C8B-B14F-4D97-AF65-F5344CB8AC3E}">
        <p14:creationId xmlns:p14="http://schemas.microsoft.com/office/powerpoint/2010/main" val="16666125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3"/>
          <p:cNvSpPr txBox="1">
            <a:spLocks/>
          </p:cNvSpPr>
          <p:nvPr/>
        </p:nvSpPr>
        <p:spPr>
          <a:xfrm>
            <a:off x="91440" y="365759"/>
            <a:ext cx="6675120" cy="8575041"/>
          </a:xfrm>
          <a:prstGeom prst="rect">
            <a:avLst/>
          </a:prstGeom>
          <a:ln>
            <a:solidFill>
              <a:schemeClr val="tx1"/>
            </a:solidFill>
          </a:ln>
        </p:spPr>
        <p:txBody>
          <a:bodyPr>
            <a:noAutofit/>
          </a:bodyPr>
          <a:lstStyle>
            <a:lvl1pPr marL="342900" indent="-342900" algn="l" defTabSz="914400" rtl="0" eaLnBrk="1" latinLnBrk="0" hangingPunct="1">
              <a:spcBef>
                <a:spcPts val="1200"/>
              </a:spcBef>
              <a:buFont typeface="Wingdings" pitchFamily="2" charset="2"/>
              <a:buChar char="Ø"/>
              <a:defRPr sz="3200" kern="1200" baseline="0">
                <a:solidFill>
                  <a:schemeClr val="accent1">
                    <a:lumMod val="75000"/>
                  </a:schemeClr>
                </a:solidFill>
                <a:latin typeface="Arial" pitchFamily="34" charset="0"/>
                <a:ea typeface="+mn-ea"/>
                <a:cs typeface="+mn-cs"/>
              </a:defRPr>
            </a:lvl1pPr>
            <a:lvl2pPr marL="631825" indent="-228600" algn="l" defTabSz="914400" rtl="0" eaLnBrk="1" latinLnBrk="0" hangingPunct="1">
              <a:spcBef>
                <a:spcPts val="0"/>
              </a:spcBef>
              <a:buFont typeface="Arial" pitchFamily="34" charset="0"/>
              <a:buChar char="–"/>
              <a:defRPr sz="2800" kern="1200" baseline="0">
                <a:solidFill>
                  <a:schemeClr val="tx1"/>
                </a:solidFill>
                <a:latin typeface="Arial" pitchFamily="34" charset="0"/>
                <a:ea typeface="+mn-ea"/>
                <a:cs typeface="+mn-cs"/>
              </a:defRPr>
            </a:lvl2pPr>
            <a:lvl3pPr marL="914400" indent="-228600" algn="l" defTabSz="914400" rtl="0" eaLnBrk="1" latinLnBrk="0" hangingPunct="1">
              <a:spcBef>
                <a:spcPts val="0"/>
              </a:spcBef>
              <a:buFont typeface="Arial" pitchFamily="34" charset="0"/>
              <a:buChar char="•"/>
              <a:defRPr sz="2400" i="1" kern="1200" baseline="0">
                <a:solidFill>
                  <a:schemeClr val="tx1"/>
                </a:solidFill>
                <a:latin typeface="Arial" pitchFamily="34" charset="0"/>
                <a:ea typeface="+mn-ea"/>
                <a:cs typeface="+mn-cs"/>
              </a:defRPr>
            </a:lvl3pPr>
            <a:lvl4pPr marL="1257300" indent="-228600" algn="l" defTabSz="914400" rtl="0" eaLnBrk="1" latinLnBrk="0" hangingPunct="1">
              <a:spcBef>
                <a:spcPts val="0"/>
              </a:spcBef>
              <a:buFont typeface="Arial" pitchFamily="34" charset="0"/>
              <a:buChar char="–"/>
              <a:defRPr sz="2000" kern="1200" baseline="0">
                <a:solidFill>
                  <a:schemeClr val="tx1"/>
                </a:solidFill>
                <a:latin typeface="Arial" pitchFamily="34" charset="0"/>
                <a:ea typeface="+mn-ea"/>
                <a:cs typeface="+mn-cs"/>
              </a:defRPr>
            </a:lvl4pPr>
            <a:lvl5pPr marL="1600200" indent="-228600" algn="l" defTabSz="914400" rtl="0" eaLnBrk="1" latinLnBrk="0" hangingPunct="1">
              <a:spcBef>
                <a:spcPts val="0"/>
              </a:spcBef>
              <a:buFont typeface="Arial" pitchFamily="34" charset="0"/>
              <a:buChar char="»"/>
              <a:tabLst/>
              <a:defRPr sz="2000" i="1" kern="1200" baseline="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spcBef>
                <a:spcPts val="0"/>
              </a:spcBef>
              <a:buNone/>
            </a:pPr>
            <a:r>
              <a:rPr lang="en-US" sz="1100" b="1" dirty="0" smtClean="0">
                <a:solidFill>
                  <a:schemeClr val="tx1"/>
                </a:solidFill>
              </a:rPr>
              <a:t>"So I see nuclear stability is related to the number of protons and neutrons," remarked Dominica, "but what causes other atoms to be unstable?  What is wrong with the number of protons and neutrons in those nuclei that are unstable?"</a:t>
            </a:r>
          </a:p>
          <a:p>
            <a:pPr marL="0" indent="0" algn="just">
              <a:spcBef>
                <a:spcPts val="0"/>
              </a:spcBef>
              <a:buNone/>
            </a:pPr>
            <a:endParaRPr lang="en-US" sz="1100" b="1" dirty="0">
              <a:solidFill>
                <a:schemeClr val="tx1"/>
              </a:solidFill>
            </a:endParaRPr>
          </a:p>
          <a:p>
            <a:pPr marL="0" indent="0" algn="just">
              <a:spcBef>
                <a:spcPts val="0"/>
              </a:spcBef>
              <a:buNone/>
            </a:pPr>
            <a:r>
              <a:rPr lang="en-US" sz="1100" b="1" dirty="0" smtClean="0">
                <a:solidFill>
                  <a:schemeClr val="tx1"/>
                </a:solidFill>
              </a:rPr>
              <a:t>"That's a great question," replied Ms. Gallagher, "To answer that, we need to remember the two main forces that act on protons in the nucleus.  Who remembers what they are and what they affect they have on nucleons?"</a:t>
            </a:r>
          </a:p>
          <a:p>
            <a:pPr marL="0" indent="0" algn="just">
              <a:spcBef>
                <a:spcPts val="0"/>
              </a:spcBef>
              <a:buNone/>
            </a:pPr>
            <a:endParaRPr lang="en-US" sz="1100" b="1" dirty="0">
              <a:solidFill>
                <a:schemeClr val="tx1"/>
              </a:solidFill>
            </a:endParaRPr>
          </a:p>
          <a:p>
            <a:pPr marL="0" indent="0" algn="just">
              <a:spcBef>
                <a:spcPts val="0"/>
              </a:spcBef>
              <a:buNone/>
            </a:pPr>
            <a:r>
              <a:rPr lang="en-US" sz="1100" b="1" dirty="0" smtClean="0">
                <a:solidFill>
                  <a:schemeClr val="tx1"/>
                </a:solidFill>
              </a:rPr>
              <a:t>"I remember electromagnetic force (EMF) is one of them,"  said Marcus, "This is what we observed with magnets.  Like charges repel and opposite charges attract.  In the nucleus, EMF causes protons to repel each other."</a:t>
            </a:r>
          </a:p>
          <a:p>
            <a:pPr marL="0" indent="0" algn="just">
              <a:spcBef>
                <a:spcPts val="0"/>
              </a:spcBef>
              <a:buNone/>
            </a:pPr>
            <a:endParaRPr lang="en-US" sz="1100" b="1" dirty="0">
              <a:solidFill>
                <a:schemeClr val="tx1"/>
              </a:solidFill>
            </a:endParaRPr>
          </a:p>
          <a:p>
            <a:pPr marL="0" indent="0" algn="just">
              <a:spcBef>
                <a:spcPts val="0"/>
              </a:spcBef>
              <a:buNone/>
            </a:pPr>
            <a:r>
              <a:rPr lang="en-US" sz="1100" b="1" dirty="0" smtClean="0">
                <a:solidFill>
                  <a:schemeClr val="tx1"/>
                </a:solidFill>
              </a:rPr>
              <a:t>"I remember strong nuclear force (SNF) is the second force," added Camila, "It causes all nucleons to attract one another.  SNF is stronger than EMF but only over a very short distance.  If two protons get too far apart, EMF wins and they are repelled."</a:t>
            </a:r>
          </a:p>
          <a:p>
            <a:pPr marL="0" indent="0" algn="just">
              <a:spcBef>
                <a:spcPts val="0"/>
              </a:spcBef>
              <a:buNone/>
            </a:pPr>
            <a:endParaRPr lang="en-US" sz="1100" b="1" dirty="0">
              <a:solidFill>
                <a:schemeClr val="tx1"/>
              </a:solidFill>
            </a:endParaRPr>
          </a:p>
          <a:p>
            <a:pPr marL="0" indent="0" algn="just">
              <a:spcBef>
                <a:spcPts val="0"/>
              </a:spcBef>
              <a:buNone/>
            </a:pPr>
            <a:r>
              <a:rPr lang="en-US" sz="1100" b="1" dirty="0" smtClean="0">
                <a:solidFill>
                  <a:schemeClr val="tx1"/>
                </a:solidFill>
              </a:rPr>
              <a:t>Ms. Gallagher suggested the students consider Table 2.  “This table shows the forces that occur when nucleons interact.”  said Ms. Gallagher, “EMF is trying to push the nucleus apart, while SNF is trying to hold it together.  What do you observe about the three types of interactions?”</a:t>
            </a:r>
          </a:p>
          <a:p>
            <a:pPr marL="0" indent="0" algn="just">
              <a:spcBef>
                <a:spcPts val="0"/>
              </a:spcBef>
              <a:buNone/>
            </a:pPr>
            <a:endParaRPr lang="en-US" sz="1100" b="1" dirty="0">
              <a:solidFill>
                <a:schemeClr val="tx1"/>
              </a:solidFill>
            </a:endParaRPr>
          </a:p>
          <a:p>
            <a:pPr marL="0" indent="0" algn="just">
              <a:spcBef>
                <a:spcPts val="0"/>
              </a:spcBef>
              <a:buNone/>
            </a:pPr>
            <a:r>
              <a:rPr lang="en-US" sz="1100" b="1" u="sng" dirty="0" smtClean="0">
                <a:solidFill>
                  <a:schemeClr val="tx1"/>
                </a:solidFill>
              </a:rPr>
              <a:t>Table 2 – Forces Between Nucleons</a:t>
            </a:r>
          </a:p>
          <a:p>
            <a:pPr marL="0" indent="0" algn="just">
              <a:spcBef>
                <a:spcPts val="0"/>
              </a:spcBef>
              <a:buNone/>
            </a:pPr>
            <a:endParaRPr lang="en-US" sz="1100" b="1" u="sng" dirty="0">
              <a:solidFill>
                <a:schemeClr val="tx1"/>
              </a:solidFill>
            </a:endParaRPr>
          </a:p>
          <a:p>
            <a:pPr marL="0" indent="0" algn="just">
              <a:spcBef>
                <a:spcPts val="0"/>
              </a:spcBef>
              <a:buNone/>
            </a:pPr>
            <a:endParaRPr lang="en-US" sz="1100" b="1" u="sng" dirty="0" smtClean="0">
              <a:solidFill>
                <a:schemeClr val="tx1"/>
              </a:solidFill>
            </a:endParaRPr>
          </a:p>
          <a:p>
            <a:pPr marL="0" indent="0" algn="just">
              <a:spcBef>
                <a:spcPts val="0"/>
              </a:spcBef>
              <a:buNone/>
            </a:pPr>
            <a:endParaRPr lang="en-US" sz="1100" b="1" u="sng" dirty="0">
              <a:solidFill>
                <a:schemeClr val="tx1"/>
              </a:solidFill>
            </a:endParaRPr>
          </a:p>
          <a:p>
            <a:pPr marL="0" indent="0" algn="just">
              <a:spcBef>
                <a:spcPts val="0"/>
              </a:spcBef>
              <a:buNone/>
            </a:pPr>
            <a:endParaRPr lang="en-US" sz="1100" b="1" u="sng" dirty="0" smtClean="0">
              <a:solidFill>
                <a:schemeClr val="tx1"/>
              </a:solidFill>
            </a:endParaRPr>
          </a:p>
          <a:p>
            <a:pPr marL="0" indent="0" algn="just">
              <a:spcBef>
                <a:spcPts val="0"/>
              </a:spcBef>
              <a:buNone/>
            </a:pPr>
            <a:endParaRPr lang="en-US" sz="1100" b="1" u="sng" dirty="0">
              <a:solidFill>
                <a:schemeClr val="tx1"/>
              </a:solidFill>
            </a:endParaRPr>
          </a:p>
          <a:p>
            <a:pPr marL="0" indent="0" algn="just">
              <a:spcBef>
                <a:spcPts val="0"/>
              </a:spcBef>
              <a:buNone/>
            </a:pPr>
            <a:endParaRPr lang="en-US" sz="1100" b="1" u="sng" dirty="0" smtClean="0">
              <a:solidFill>
                <a:schemeClr val="tx1"/>
              </a:solidFill>
            </a:endParaRPr>
          </a:p>
          <a:p>
            <a:pPr marL="0" indent="0" algn="just">
              <a:spcBef>
                <a:spcPts val="0"/>
              </a:spcBef>
              <a:buNone/>
            </a:pPr>
            <a:endParaRPr lang="en-US" sz="1100" b="1" u="sng" dirty="0">
              <a:solidFill>
                <a:schemeClr val="tx1"/>
              </a:solidFill>
            </a:endParaRPr>
          </a:p>
          <a:p>
            <a:pPr marL="0" indent="0" algn="just">
              <a:spcBef>
                <a:spcPts val="0"/>
              </a:spcBef>
              <a:buNone/>
            </a:pPr>
            <a:endParaRPr lang="en-US" sz="1100" b="1" u="sng" dirty="0" smtClean="0">
              <a:solidFill>
                <a:schemeClr val="tx1"/>
              </a:solidFill>
            </a:endParaRPr>
          </a:p>
          <a:p>
            <a:pPr marL="0" indent="0" algn="just">
              <a:spcBef>
                <a:spcPts val="0"/>
              </a:spcBef>
              <a:buNone/>
            </a:pPr>
            <a:endParaRPr lang="en-US" sz="1100" b="1" u="sng" dirty="0">
              <a:solidFill>
                <a:schemeClr val="tx1"/>
              </a:solidFill>
            </a:endParaRPr>
          </a:p>
          <a:p>
            <a:pPr marL="0" indent="0" algn="just">
              <a:spcBef>
                <a:spcPts val="0"/>
              </a:spcBef>
              <a:buNone/>
            </a:pPr>
            <a:endParaRPr lang="en-US" sz="1100" b="1" u="sng" dirty="0" smtClean="0">
              <a:solidFill>
                <a:schemeClr val="tx1"/>
              </a:solidFill>
            </a:endParaRPr>
          </a:p>
          <a:p>
            <a:pPr marL="0" indent="0" algn="just">
              <a:spcBef>
                <a:spcPts val="0"/>
              </a:spcBef>
              <a:buNone/>
            </a:pPr>
            <a:endParaRPr lang="en-US" sz="1100" b="1" u="sng" dirty="0">
              <a:solidFill>
                <a:schemeClr val="tx1"/>
              </a:solidFill>
            </a:endParaRPr>
          </a:p>
          <a:p>
            <a:pPr marL="0" indent="0" algn="just">
              <a:spcBef>
                <a:spcPts val="0"/>
              </a:spcBef>
              <a:buNone/>
            </a:pPr>
            <a:endParaRPr lang="en-US" sz="1100" b="1" u="sng" dirty="0" smtClean="0">
              <a:solidFill>
                <a:schemeClr val="tx1"/>
              </a:solidFill>
            </a:endParaRPr>
          </a:p>
          <a:p>
            <a:pPr marL="0" indent="0" algn="just">
              <a:spcBef>
                <a:spcPts val="0"/>
              </a:spcBef>
              <a:buNone/>
            </a:pPr>
            <a:endParaRPr lang="en-US" sz="1100" b="1" u="sng" dirty="0">
              <a:solidFill>
                <a:schemeClr val="tx1"/>
              </a:solidFill>
            </a:endParaRPr>
          </a:p>
          <a:p>
            <a:pPr marL="0" indent="0" algn="just">
              <a:spcBef>
                <a:spcPts val="0"/>
              </a:spcBef>
              <a:buNone/>
            </a:pPr>
            <a:endParaRPr lang="en-US" sz="1100" b="1" u="sng" dirty="0" smtClean="0">
              <a:solidFill>
                <a:schemeClr val="tx1"/>
              </a:solidFill>
            </a:endParaRPr>
          </a:p>
          <a:p>
            <a:pPr marL="0" indent="0" algn="just">
              <a:spcBef>
                <a:spcPts val="0"/>
              </a:spcBef>
              <a:buNone/>
            </a:pPr>
            <a:endParaRPr lang="en-US" sz="1100" b="1" u="sng" dirty="0">
              <a:solidFill>
                <a:schemeClr val="tx1"/>
              </a:solidFill>
            </a:endParaRPr>
          </a:p>
          <a:p>
            <a:pPr marL="0" indent="0" algn="just">
              <a:spcBef>
                <a:spcPts val="0"/>
              </a:spcBef>
              <a:buNone/>
            </a:pPr>
            <a:endParaRPr lang="en-US" sz="1100" b="1" u="sng" dirty="0" smtClean="0">
              <a:solidFill>
                <a:schemeClr val="tx1"/>
              </a:solidFill>
            </a:endParaRPr>
          </a:p>
          <a:p>
            <a:pPr marL="0" indent="0" algn="just">
              <a:spcBef>
                <a:spcPts val="0"/>
              </a:spcBef>
              <a:buNone/>
            </a:pPr>
            <a:endParaRPr lang="en-US" sz="1100" b="1" u="sng" dirty="0">
              <a:solidFill>
                <a:schemeClr val="tx1"/>
              </a:solidFill>
            </a:endParaRPr>
          </a:p>
          <a:p>
            <a:pPr marL="0" indent="0" algn="just">
              <a:spcBef>
                <a:spcPts val="0"/>
              </a:spcBef>
              <a:buNone/>
            </a:pPr>
            <a:endParaRPr lang="en-US" sz="1100" b="1" u="sng" dirty="0" smtClean="0">
              <a:solidFill>
                <a:schemeClr val="tx1"/>
              </a:solidFill>
            </a:endParaRPr>
          </a:p>
          <a:p>
            <a:pPr marL="0" indent="0" algn="just">
              <a:spcBef>
                <a:spcPts val="600"/>
              </a:spcBef>
              <a:buNone/>
            </a:pPr>
            <a:r>
              <a:rPr lang="en-US" sz="1100" b="1" dirty="0" smtClean="0">
                <a:solidFill>
                  <a:schemeClr val="tx1"/>
                </a:solidFill>
              </a:rPr>
              <a:t>“When two protons interact in the nucleus, the experience both repulsive and attractive forces,” observed Dominica, “The interaction is both good and bad for the stability of the nucleus.”</a:t>
            </a:r>
          </a:p>
          <a:p>
            <a:pPr marL="0" indent="0" algn="just">
              <a:spcBef>
                <a:spcPts val="0"/>
              </a:spcBef>
              <a:buNone/>
            </a:pPr>
            <a:endParaRPr lang="en-US" sz="1100" b="1" dirty="0">
              <a:solidFill>
                <a:schemeClr val="tx1"/>
              </a:solidFill>
            </a:endParaRPr>
          </a:p>
          <a:p>
            <a:pPr marL="0" indent="0" algn="just">
              <a:spcBef>
                <a:spcPts val="0"/>
              </a:spcBef>
              <a:buNone/>
            </a:pPr>
            <a:r>
              <a:rPr lang="en-US" sz="1100" b="1" dirty="0" smtClean="0">
                <a:solidFill>
                  <a:schemeClr val="tx1"/>
                </a:solidFill>
              </a:rPr>
              <a:t>“Yes, that is surprising,” commented Camila, “The proton-proton interaction is the only repulsive force in the nucleus.  All the other forces are either attractive or have no effect.”</a:t>
            </a:r>
          </a:p>
          <a:p>
            <a:pPr marL="0" indent="0" algn="just">
              <a:spcBef>
                <a:spcPts val="0"/>
              </a:spcBef>
              <a:buNone/>
            </a:pPr>
            <a:endParaRPr lang="en-US" sz="1100" b="1" dirty="0">
              <a:solidFill>
                <a:schemeClr val="tx1"/>
              </a:solidFill>
            </a:endParaRPr>
          </a:p>
          <a:p>
            <a:pPr marL="0" indent="0" algn="just">
              <a:spcBef>
                <a:spcPts val="0"/>
              </a:spcBef>
              <a:buNone/>
            </a:pPr>
            <a:r>
              <a:rPr lang="en-US" sz="1100" b="1" dirty="0" smtClean="0">
                <a:solidFill>
                  <a:schemeClr val="tx1"/>
                </a:solidFill>
              </a:rPr>
              <a:t>“Interactions with neutrons are different,” said Marcus, “All the neutron does is hold the nucleus together.  It never introduces repulsive forces.”</a:t>
            </a:r>
          </a:p>
          <a:p>
            <a:pPr marL="0" indent="0" algn="just">
              <a:spcBef>
                <a:spcPts val="0"/>
              </a:spcBef>
              <a:buNone/>
            </a:pPr>
            <a:endParaRPr lang="en-US" sz="1100" b="1" dirty="0">
              <a:solidFill>
                <a:schemeClr val="tx1"/>
              </a:solidFill>
            </a:endParaRPr>
          </a:p>
          <a:p>
            <a:pPr marL="0" indent="0" algn="just">
              <a:spcBef>
                <a:spcPts val="0"/>
              </a:spcBef>
              <a:buNone/>
            </a:pPr>
            <a:r>
              <a:rPr lang="en-US" sz="1100" b="1" dirty="0" smtClean="0">
                <a:solidFill>
                  <a:schemeClr val="tx1"/>
                </a:solidFill>
              </a:rPr>
              <a:t>“Correct,” said Ms. Gallagher, “The neutron has no charge so it never experiences EMF repulsion.”</a:t>
            </a:r>
          </a:p>
          <a:p>
            <a:pPr marL="0" indent="0" algn="just">
              <a:spcBef>
                <a:spcPts val="0"/>
              </a:spcBef>
              <a:buNone/>
            </a:pPr>
            <a:endParaRPr lang="en-US" sz="1100" b="1" u="sng" dirty="0">
              <a:solidFill>
                <a:schemeClr val="tx1"/>
              </a:solidFill>
            </a:endParaRPr>
          </a:p>
          <a:p>
            <a:pPr marL="0" indent="0" algn="just">
              <a:spcBef>
                <a:spcPts val="0"/>
              </a:spcBef>
              <a:buNone/>
            </a:pPr>
            <a:endParaRPr lang="en-US" sz="1100" b="1" u="sng" dirty="0" smtClean="0">
              <a:solidFill>
                <a:schemeClr val="tx1"/>
              </a:solidFill>
            </a:endParaRPr>
          </a:p>
          <a:p>
            <a:pPr marL="0" indent="0" algn="just">
              <a:spcBef>
                <a:spcPts val="0"/>
              </a:spcBef>
              <a:buNone/>
            </a:pPr>
            <a:endParaRPr lang="en-US" sz="1100" b="1" dirty="0">
              <a:solidFill>
                <a:schemeClr val="tx1"/>
              </a:solidFill>
            </a:endParaRPr>
          </a:p>
          <a:p>
            <a:pPr marL="0" indent="0" algn="just">
              <a:spcBef>
                <a:spcPts val="0"/>
              </a:spcBef>
              <a:buNone/>
            </a:pPr>
            <a:endParaRPr lang="en-US" sz="1100" b="1" u="sng" dirty="0" smtClean="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26539078"/>
              </p:ext>
            </p:extLst>
          </p:nvPr>
        </p:nvGraphicFramePr>
        <p:xfrm>
          <a:off x="822302" y="3999654"/>
          <a:ext cx="5120640" cy="2895600"/>
        </p:xfrm>
        <a:graphic>
          <a:graphicData uri="http://schemas.openxmlformats.org/drawingml/2006/table">
            <a:tbl>
              <a:tblPr firstRow="1" bandRow="1">
                <a:tableStyleId>{5C22544A-7EE6-4342-B048-85BDC9FD1C3A}</a:tableStyleId>
              </a:tblPr>
              <a:tblGrid>
                <a:gridCol w="1280160"/>
                <a:gridCol w="1280160"/>
                <a:gridCol w="1280160"/>
                <a:gridCol w="1280160"/>
              </a:tblGrid>
              <a:tr h="370840">
                <a:tc>
                  <a:txBody>
                    <a:bodyPr/>
                    <a:lstStyle/>
                    <a:p>
                      <a:pPr algn="ctr"/>
                      <a:r>
                        <a:rPr lang="en-US" sz="1100" b="1" dirty="0" smtClean="0">
                          <a:solidFill>
                            <a:schemeClr val="tx1"/>
                          </a:solidFill>
                          <a:latin typeface="Arial" panose="020B0604020202020204" pitchFamily="34" charset="0"/>
                          <a:cs typeface="Arial" panose="020B0604020202020204" pitchFamily="34" charset="0"/>
                        </a:rPr>
                        <a:t>Subatomic Particle 1</a:t>
                      </a:r>
                      <a:endParaRPr lang="en-US" sz="1100" b="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chemeClr val="tx1"/>
                          </a:solidFill>
                          <a:latin typeface="Arial" panose="020B0604020202020204" pitchFamily="34" charset="0"/>
                          <a:cs typeface="Arial" panose="020B0604020202020204" pitchFamily="34" charset="0"/>
                        </a:rPr>
                        <a:t>Subatomic Particle 2</a:t>
                      </a:r>
                      <a:endParaRPr lang="en-US" sz="1100" b="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chemeClr val="tx1"/>
                          </a:solidFill>
                          <a:latin typeface="Arial" panose="020B0604020202020204" pitchFamily="34" charset="0"/>
                          <a:cs typeface="Arial" panose="020B0604020202020204" pitchFamily="34" charset="0"/>
                        </a:rPr>
                        <a:t>Electromagnetic Force</a:t>
                      </a:r>
                      <a:endParaRPr lang="en-US" sz="1100" b="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chemeClr val="tx1"/>
                          </a:solidFill>
                          <a:latin typeface="Arial" panose="020B0604020202020204" pitchFamily="34" charset="0"/>
                          <a:cs typeface="Arial" panose="020B0604020202020204" pitchFamily="34" charset="0"/>
                        </a:rPr>
                        <a:t>Strong</a:t>
                      </a:r>
                      <a:r>
                        <a:rPr lang="en-US" sz="1100" b="1" baseline="0" dirty="0" smtClean="0">
                          <a:solidFill>
                            <a:schemeClr val="tx1"/>
                          </a:solidFill>
                          <a:latin typeface="Arial" panose="020B0604020202020204" pitchFamily="34" charset="0"/>
                          <a:cs typeface="Arial" panose="020B0604020202020204" pitchFamily="34" charset="0"/>
                        </a:rPr>
                        <a:t> Nuclear Force</a:t>
                      </a:r>
                      <a:endParaRPr lang="en-US" sz="1100" b="1" u="none"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22960">
                <a:tc>
                  <a:txBody>
                    <a:bodyPr/>
                    <a:lstStyle/>
                    <a:p>
                      <a:pPr algn="ctr"/>
                      <a:endParaRPr lang="en-US" sz="1100" b="1" baseline="-250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100" b="1" baseline="-250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baseline="0" dirty="0" smtClean="0">
                          <a:solidFill>
                            <a:schemeClr val="tx1"/>
                          </a:solidFill>
                          <a:latin typeface="Arial" panose="020B0604020202020204" pitchFamily="34" charset="0"/>
                          <a:cs typeface="Arial" panose="020B0604020202020204" pitchFamily="34" charset="0"/>
                        </a:rPr>
                        <a:t>REPEL</a:t>
                      </a:r>
                      <a:endParaRPr lang="en-US" sz="1100" b="1" baseline="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baseline="0" dirty="0" smtClean="0">
                          <a:solidFill>
                            <a:schemeClr val="tx1"/>
                          </a:solidFill>
                          <a:latin typeface="Arial" panose="020B0604020202020204" pitchFamily="34" charset="0"/>
                          <a:cs typeface="Arial" panose="020B0604020202020204" pitchFamily="34" charset="0"/>
                        </a:rPr>
                        <a:t>ATTRACT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22960">
                <a:tc>
                  <a:txBody>
                    <a:bodyPr/>
                    <a:lstStyle/>
                    <a:p>
                      <a:pPr algn="ctr"/>
                      <a:endParaRPr lang="en-US" sz="11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1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baseline="0" dirty="0" smtClean="0">
                          <a:solidFill>
                            <a:schemeClr val="tx1"/>
                          </a:solidFill>
                          <a:latin typeface="Arial" panose="020B0604020202020204" pitchFamily="34" charset="0"/>
                          <a:cs typeface="Arial" panose="020B0604020202020204" pitchFamily="34" charset="0"/>
                        </a:rPr>
                        <a:t>NONE</a:t>
                      </a:r>
                      <a:endParaRPr lang="en-US" sz="1100" b="1" baseline="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baseline="0" dirty="0" smtClean="0">
                          <a:solidFill>
                            <a:schemeClr val="tx1"/>
                          </a:solidFill>
                          <a:latin typeface="Arial" panose="020B0604020202020204" pitchFamily="34" charset="0"/>
                          <a:cs typeface="Arial" panose="020B0604020202020204" pitchFamily="34" charset="0"/>
                        </a:rPr>
                        <a:t>ATTRACT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22960">
                <a:tc>
                  <a:txBody>
                    <a:bodyPr/>
                    <a:lstStyle/>
                    <a:p>
                      <a:pPr algn="ctr"/>
                      <a:endParaRPr lang="en-US" sz="1100" b="1">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1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baseline="0" dirty="0" smtClean="0">
                          <a:solidFill>
                            <a:schemeClr val="tx1"/>
                          </a:solidFill>
                          <a:latin typeface="Arial" panose="020B0604020202020204" pitchFamily="34" charset="0"/>
                          <a:cs typeface="Arial" panose="020B0604020202020204" pitchFamily="34" charset="0"/>
                        </a:rPr>
                        <a:t>NONE</a:t>
                      </a:r>
                      <a:endParaRPr lang="en-US" sz="1100" b="1" baseline="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baseline="0" dirty="0" smtClean="0">
                          <a:solidFill>
                            <a:schemeClr val="tx1"/>
                          </a:solidFill>
                          <a:latin typeface="Arial" panose="020B0604020202020204" pitchFamily="34" charset="0"/>
                          <a:cs typeface="Arial" panose="020B0604020202020204" pitchFamily="34" charset="0"/>
                        </a:rPr>
                        <a:t>ATTRACT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6" name="Oval 5"/>
          <p:cNvSpPr>
            <a:spLocks noChangeAspect="1"/>
          </p:cNvSpPr>
          <p:nvPr/>
        </p:nvSpPr>
        <p:spPr>
          <a:xfrm>
            <a:off x="1210739" y="6254905"/>
            <a:ext cx="457200" cy="457200"/>
          </a:xfrm>
          <a:prstGeom prst="ellipse">
            <a:avLst/>
          </a:prstGeom>
          <a:gradFill flip="none" rotWithShape="1">
            <a:gsLst>
              <a:gs pos="70000">
                <a:schemeClr val="tx1">
                  <a:lumMod val="50000"/>
                  <a:lumOff val="50000"/>
                </a:schemeClr>
              </a:gs>
              <a:gs pos="43000">
                <a:schemeClr val="bg1">
                  <a:lumMod val="75000"/>
                </a:schemeClr>
              </a:gs>
              <a:gs pos="0">
                <a:schemeClr val="accent1">
                  <a:lumMod val="5000"/>
                  <a:lumOff val="95000"/>
                </a:schemeClr>
              </a:gs>
              <a:gs pos="100000">
                <a:schemeClr val="tx1">
                  <a:lumMod val="50000"/>
                  <a:lumOff val="50000"/>
                </a:schemeClr>
              </a:gs>
            </a:gsLst>
            <a:path path="circle">
              <a:fillToRect l="50000" t="50000" r="50000" b="50000"/>
            </a:path>
            <a:tileRect/>
          </a:gra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smtClean="0">
                <a:solidFill>
                  <a:schemeClr val="tx1"/>
                </a:solidFill>
                <a:latin typeface="Arial" panose="020B0604020202020204" pitchFamily="34" charset="0"/>
                <a:cs typeface="Arial" panose="020B0604020202020204" pitchFamily="34" charset="0"/>
              </a:rPr>
              <a:t>n</a:t>
            </a:r>
            <a:endParaRPr lang="en-US" sz="2000" b="1" i="1" dirty="0">
              <a:solidFill>
                <a:schemeClr val="tx1"/>
              </a:solidFill>
              <a:latin typeface="Arial" panose="020B0604020202020204" pitchFamily="34" charset="0"/>
              <a:cs typeface="Arial" panose="020B0604020202020204" pitchFamily="34" charset="0"/>
            </a:endParaRPr>
          </a:p>
        </p:txBody>
      </p:sp>
      <p:sp>
        <p:nvSpPr>
          <p:cNvPr id="7" name="Oval 6"/>
          <p:cNvSpPr>
            <a:spLocks noChangeAspect="1"/>
          </p:cNvSpPr>
          <p:nvPr/>
        </p:nvSpPr>
        <p:spPr>
          <a:xfrm>
            <a:off x="2509524" y="6254905"/>
            <a:ext cx="457200" cy="457200"/>
          </a:xfrm>
          <a:prstGeom prst="ellipse">
            <a:avLst/>
          </a:prstGeom>
          <a:gradFill flip="none" rotWithShape="1">
            <a:gsLst>
              <a:gs pos="70000">
                <a:schemeClr val="tx1">
                  <a:lumMod val="50000"/>
                  <a:lumOff val="50000"/>
                </a:schemeClr>
              </a:gs>
              <a:gs pos="43000">
                <a:schemeClr val="bg1">
                  <a:lumMod val="75000"/>
                </a:schemeClr>
              </a:gs>
              <a:gs pos="0">
                <a:schemeClr val="accent1">
                  <a:lumMod val="5000"/>
                  <a:lumOff val="95000"/>
                </a:schemeClr>
              </a:gs>
              <a:gs pos="100000">
                <a:schemeClr val="tx1">
                  <a:lumMod val="50000"/>
                  <a:lumOff val="50000"/>
                </a:schemeClr>
              </a:gs>
            </a:gsLst>
            <a:path path="circle">
              <a:fillToRect l="50000" t="50000" r="50000" b="50000"/>
            </a:path>
            <a:tileRect/>
          </a:gra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smtClean="0">
                <a:solidFill>
                  <a:schemeClr val="tx1"/>
                </a:solidFill>
                <a:latin typeface="Arial" panose="020B0604020202020204" pitchFamily="34" charset="0"/>
                <a:cs typeface="Arial" panose="020B0604020202020204" pitchFamily="34" charset="0"/>
              </a:rPr>
              <a:t>n</a:t>
            </a:r>
            <a:endParaRPr lang="en-US" sz="2000" b="1" i="1" dirty="0">
              <a:solidFill>
                <a:schemeClr val="tx1"/>
              </a:solidFill>
              <a:latin typeface="Arial" panose="020B0604020202020204" pitchFamily="34" charset="0"/>
              <a:cs typeface="Arial" panose="020B0604020202020204" pitchFamily="34" charset="0"/>
            </a:endParaRPr>
          </a:p>
        </p:txBody>
      </p:sp>
      <p:sp>
        <p:nvSpPr>
          <p:cNvPr id="8" name="Oval 7"/>
          <p:cNvSpPr>
            <a:spLocks noChangeAspect="1"/>
          </p:cNvSpPr>
          <p:nvPr/>
        </p:nvSpPr>
        <p:spPr>
          <a:xfrm>
            <a:off x="1210739" y="5442104"/>
            <a:ext cx="457200" cy="457200"/>
          </a:xfrm>
          <a:prstGeom prst="ellipse">
            <a:avLst/>
          </a:prstGeom>
          <a:gradFill flip="none" rotWithShape="1">
            <a:gsLst>
              <a:gs pos="70000">
                <a:schemeClr val="tx1">
                  <a:lumMod val="50000"/>
                  <a:lumOff val="50000"/>
                </a:schemeClr>
              </a:gs>
              <a:gs pos="43000">
                <a:schemeClr val="bg1">
                  <a:lumMod val="75000"/>
                </a:schemeClr>
              </a:gs>
              <a:gs pos="0">
                <a:schemeClr val="accent1">
                  <a:lumMod val="5000"/>
                  <a:lumOff val="95000"/>
                </a:schemeClr>
              </a:gs>
              <a:gs pos="100000">
                <a:schemeClr val="tx1">
                  <a:lumMod val="50000"/>
                  <a:lumOff val="50000"/>
                </a:schemeClr>
              </a:gs>
            </a:gsLst>
            <a:path path="circle">
              <a:fillToRect l="50000" t="50000" r="50000" b="50000"/>
            </a:path>
            <a:tileRect/>
          </a:gra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chemeClr val="tx1"/>
                </a:solidFill>
                <a:latin typeface="Arial" panose="020B0604020202020204" pitchFamily="34" charset="0"/>
                <a:cs typeface="Arial" panose="020B0604020202020204" pitchFamily="34" charset="0"/>
              </a:rPr>
              <a:t>p</a:t>
            </a:r>
          </a:p>
        </p:txBody>
      </p:sp>
      <p:sp>
        <p:nvSpPr>
          <p:cNvPr id="9" name="Oval 8"/>
          <p:cNvSpPr>
            <a:spLocks noChangeAspect="1"/>
          </p:cNvSpPr>
          <p:nvPr/>
        </p:nvSpPr>
        <p:spPr>
          <a:xfrm>
            <a:off x="2509524" y="5442104"/>
            <a:ext cx="457200" cy="457200"/>
          </a:xfrm>
          <a:prstGeom prst="ellipse">
            <a:avLst/>
          </a:prstGeom>
          <a:gradFill flip="none" rotWithShape="1">
            <a:gsLst>
              <a:gs pos="70000">
                <a:schemeClr val="tx1">
                  <a:lumMod val="50000"/>
                  <a:lumOff val="50000"/>
                </a:schemeClr>
              </a:gs>
              <a:gs pos="43000">
                <a:schemeClr val="bg1">
                  <a:lumMod val="75000"/>
                </a:schemeClr>
              </a:gs>
              <a:gs pos="0">
                <a:schemeClr val="accent1">
                  <a:lumMod val="5000"/>
                  <a:lumOff val="95000"/>
                </a:schemeClr>
              </a:gs>
              <a:gs pos="100000">
                <a:schemeClr val="tx1">
                  <a:lumMod val="50000"/>
                  <a:lumOff val="50000"/>
                </a:schemeClr>
              </a:gs>
            </a:gsLst>
            <a:path path="circle">
              <a:fillToRect l="50000" t="50000" r="50000" b="50000"/>
            </a:path>
            <a:tileRect/>
          </a:gra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smtClean="0">
                <a:solidFill>
                  <a:schemeClr val="tx1"/>
                </a:solidFill>
                <a:latin typeface="Arial" panose="020B0604020202020204" pitchFamily="34" charset="0"/>
                <a:cs typeface="Arial" panose="020B0604020202020204" pitchFamily="34" charset="0"/>
              </a:rPr>
              <a:t>n</a:t>
            </a:r>
            <a:endParaRPr lang="en-US" sz="2000" b="1" i="1" dirty="0">
              <a:solidFill>
                <a:schemeClr val="tx1"/>
              </a:solidFill>
              <a:latin typeface="Arial" panose="020B0604020202020204" pitchFamily="34" charset="0"/>
              <a:cs typeface="Arial" panose="020B0604020202020204" pitchFamily="34" charset="0"/>
            </a:endParaRPr>
          </a:p>
        </p:txBody>
      </p:sp>
      <p:sp>
        <p:nvSpPr>
          <p:cNvPr id="10" name="Oval 9"/>
          <p:cNvSpPr>
            <a:spLocks noChangeAspect="1"/>
          </p:cNvSpPr>
          <p:nvPr/>
        </p:nvSpPr>
        <p:spPr>
          <a:xfrm>
            <a:off x="1210739" y="4612364"/>
            <a:ext cx="457200" cy="457200"/>
          </a:xfrm>
          <a:prstGeom prst="ellipse">
            <a:avLst/>
          </a:prstGeom>
          <a:gradFill flip="none" rotWithShape="1">
            <a:gsLst>
              <a:gs pos="70000">
                <a:schemeClr val="tx1">
                  <a:lumMod val="50000"/>
                  <a:lumOff val="50000"/>
                </a:schemeClr>
              </a:gs>
              <a:gs pos="43000">
                <a:schemeClr val="bg1">
                  <a:lumMod val="75000"/>
                </a:schemeClr>
              </a:gs>
              <a:gs pos="0">
                <a:schemeClr val="accent1">
                  <a:lumMod val="5000"/>
                  <a:lumOff val="95000"/>
                </a:schemeClr>
              </a:gs>
              <a:gs pos="100000">
                <a:schemeClr val="tx1">
                  <a:lumMod val="50000"/>
                  <a:lumOff val="50000"/>
                </a:schemeClr>
              </a:gs>
            </a:gsLst>
            <a:path path="circle">
              <a:fillToRect l="50000" t="50000" r="50000" b="50000"/>
            </a:path>
            <a:tileRect/>
          </a:gra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chemeClr val="tx1"/>
                </a:solidFill>
                <a:latin typeface="Arial" panose="020B0604020202020204" pitchFamily="34" charset="0"/>
                <a:cs typeface="Arial" panose="020B0604020202020204" pitchFamily="34" charset="0"/>
              </a:rPr>
              <a:t>p</a:t>
            </a:r>
          </a:p>
        </p:txBody>
      </p:sp>
      <p:sp>
        <p:nvSpPr>
          <p:cNvPr id="11" name="Oval 10"/>
          <p:cNvSpPr>
            <a:spLocks noChangeAspect="1"/>
          </p:cNvSpPr>
          <p:nvPr/>
        </p:nvSpPr>
        <p:spPr>
          <a:xfrm>
            <a:off x="2509524" y="4612364"/>
            <a:ext cx="457200" cy="457200"/>
          </a:xfrm>
          <a:prstGeom prst="ellipse">
            <a:avLst/>
          </a:prstGeom>
          <a:gradFill flip="none" rotWithShape="1">
            <a:gsLst>
              <a:gs pos="70000">
                <a:schemeClr val="tx1">
                  <a:lumMod val="50000"/>
                  <a:lumOff val="50000"/>
                </a:schemeClr>
              </a:gs>
              <a:gs pos="43000">
                <a:schemeClr val="bg1">
                  <a:lumMod val="75000"/>
                </a:schemeClr>
              </a:gs>
              <a:gs pos="0">
                <a:schemeClr val="accent1">
                  <a:lumMod val="5000"/>
                  <a:lumOff val="95000"/>
                </a:schemeClr>
              </a:gs>
              <a:gs pos="100000">
                <a:schemeClr val="tx1">
                  <a:lumMod val="50000"/>
                  <a:lumOff val="50000"/>
                </a:schemeClr>
              </a:gs>
            </a:gsLst>
            <a:path path="circle">
              <a:fillToRect l="50000" t="50000" r="50000" b="50000"/>
            </a:path>
            <a:tileRect/>
          </a:gra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smtClean="0">
                <a:solidFill>
                  <a:schemeClr val="tx1"/>
                </a:solidFill>
                <a:latin typeface="Arial" panose="020B0604020202020204" pitchFamily="34" charset="0"/>
                <a:cs typeface="Arial" panose="020B0604020202020204" pitchFamily="34" charset="0"/>
              </a:rPr>
              <a:t>p</a:t>
            </a:r>
            <a:endParaRPr lang="en-US" sz="2000" b="1"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7516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3"/>
          <p:cNvSpPr txBox="1">
            <a:spLocks/>
          </p:cNvSpPr>
          <p:nvPr/>
        </p:nvSpPr>
        <p:spPr>
          <a:xfrm>
            <a:off x="91440" y="365759"/>
            <a:ext cx="6675120" cy="8575041"/>
          </a:xfrm>
          <a:prstGeom prst="rect">
            <a:avLst/>
          </a:prstGeom>
          <a:ln>
            <a:solidFill>
              <a:schemeClr val="tx1"/>
            </a:solidFill>
          </a:ln>
        </p:spPr>
        <p:txBody>
          <a:bodyPr>
            <a:noAutofit/>
          </a:bodyPr>
          <a:lstStyle>
            <a:lvl1pPr marL="342900" indent="-342900" algn="l" defTabSz="914400" rtl="0" eaLnBrk="1" latinLnBrk="0" hangingPunct="1">
              <a:spcBef>
                <a:spcPts val="1200"/>
              </a:spcBef>
              <a:buFont typeface="Wingdings" pitchFamily="2" charset="2"/>
              <a:buChar char="Ø"/>
              <a:defRPr sz="3200" kern="1200" baseline="0">
                <a:solidFill>
                  <a:schemeClr val="accent1">
                    <a:lumMod val="75000"/>
                  </a:schemeClr>
                </a:solidFill>
                <a:latin typeface="Arial" pitchFamily="34" charset="0"/>
                <a:ea typeface="+mn-ea"/>
                <a:cs typeface="+mn-cs"/>
              </a:defRPr>
            </a:lvl1pPr>
            <a:lvl2pPr marL="631825" indent="-228600" algn="l" defTabSz="914400" rtl="0" eaLnBrk="1" latinLnBrk="0" hangingPunct="1">
              <a:spcBef>
                <a:spcPts val="0"/>
              </a:spcBef>
              <a:buFont typeface="Arial" pitchFamily="34" charset="0"/>
              <a:buChar char="–"/>
              <a:defRPr sz="2800" kern="1200" baseline="0">
                <a:solidFill>
                  <a:schemeClr val="tx1"/>
                </a:solidFill>
                <a:latin typeface="Arial" pitchFamily="34" charset="0"/>
                <a:ea typeface="+mn-ea"/>
                <a:cs typeface="+mn-cs"/>
              </a:defRPr>
            </a:lvl2pPr>
            <a:lvl3pPr marL="914400" indent="-228600" algn="l" defTabSz="914400" rtl="0" eaLnBrk="1" latinLnBrk="0" hangingPunct="1">
              <a:spcBef>
                <a:spcPts val="0"/>
              </a:spcBef>
              <a:buFont typeface="Arial" pitchFamily="34" charset="0"/>
              <a:buChar char="•"/>
              <a:defRPr sz="2400" i="1" kern="1200" baseline="0">
                <a:solidFill>
                  <a:schemeClr val="tx1"/>
                </a:solidFill>
                <a:latin typeface="Arial" pitchFamily="34" charset="0"/>
                <a:ea typeface="+mn-ea"/>
                <a:cs typeface="+mn-cs"/>
              </a:defRPr>
            </a:lvl3pPr>
            <a:lvl4pPr marL="1257300" indent="-228600" algn="l" defTabSz="914400" rtl="0" eaLnBrk="1" latinLnBrk="0" hangingPunct="1">
              <a:spcBef>
                <a:spcPts val="0"/>
              </a:spcBef>
              <a:buFont typeface="Arial" pitchFamily="34" charset="0"/>
              <a:buChar char="–"/>
              <a:defRPr sz="2000" kern="1200" baseline="0">
                <a:solidFill>
                  <a:schemeClr val="tx1"/>
                </a:solidFill>
                <a:latin typeface="Arial" pitchFamily="34" charset="0"/>
                <a:ea typeface="+mn-ea"/>
                <a:cs typeface="+mn-cs"/>
              </a:defRPr>
            </a:lvl4pPr>
            <a:lvl5pPr marL="1600200" indent="-228600" algn="l" defTabSz="914400" rtl="0" eaLnBrk="1" latinLnBrk="0" hangingPunct="1">
              <a:spcBef>
                <a:spcPts val="0"/>
              </a:spcBef>
              <a:buFont typeface="Arial" pitchFamily="34" charset="0"/>
              <a:buChar char="»"/>
              <a:tabLst/>
              <a:defRPr sz="2000" i="1" kern="1200" baseline="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spcBef>
                <a:spcPts val="0"/>
              </a:spcBef>
              <a:buNone/>
            </a:pPr>
            <a:r>
              <a:rPr lang="en-US" sz="1100" b="1" u="sng" dirty="0" smtClean="0">
                <a:solidFill>
                  <a:schemeClr val="tx1"/>
                </a:solidFill>
              </a:rPr>
              <a:t>Answer </a:t>
            </a:r>
            <a:r>
              <a:rPr lang="en-US" sz="1100" b="1" u="sng" dirty="0">
                <a:solidFill>
                  <a:schemeClr val="tx1"/>
                </a:solidFill>
              </a:rPr>
              <a:t>questions </a:t>
            </a:r>
            <a:r>
              <a:rPr lang="en-US" sz="1100" b="1" u="sng" dirty="0" smtClean="0">
                <a:solidFill>
                  <a:schemeClr val="tx1"/>
                </a:solidFill>
              </a:rPr>
              <a:t>4 on </a:t>
            </a:r>
            <a:r>
              <a:rPr lang="en-US" sz="1100" b="1" u="sng" dirty="0">
                <a:solidFill>
                  <a:schemeClr val="tx1"/>
                </a:solidFill>
              </a:rPr>
              <a:t>page </a:t>
            </a:r>
            <a:r>
              <a:rPr lang="en-US" sz="1100" b="1" u="sng" dirty="0" smtClean="0">
                <a:solidFill>
                  <a:schemeClr val="tx1"/>
                </a:solidFill>
              </a:rPr>
              <a:t>2 </a:t>
            </a:r>
            <a:r>
              <a:rPr lang="en-US" sz="1100" b="1" u="sng" dirty="0">
                <a:solidFill>
                  <a:schemeClr val="tx1"/>
                </a:solidFill>
              </a:rPr>
              <a:t>of your Student Answer </a:t>
            </a:r>
            <a:r>
              <a:rPr lang="en-US" sz="1100" b="1" u="sng" dirty="0" smtClean="0">
                <a:solidFill>
                  <a:schemeClr val="tx1"/>
                </a:solidFill>
              </a:rPr>
              <a:t>Sheet.</a:t>
            </a:r>
          </a:p>
          <a:p>
            <a:pPr indent="0" algn="just">
              <a:spcBef>
                <a:spcPts val="0"/>
              </a:spcBef>
              <a:buNone/>
            </a:pPr>
            <a:endParaRPr lang="en-US" sz="1100" b="1" dirty="0" smtClean="0">
              <a:solidFill>
                <a:schemeClr val="tx1"/>
              </a:solidFill>
            </a:endParaRPr>
          </a:p>
          <a:p>
            <a:pPr indent="0" algn="just">
              <a:spcBef>
                <a:spcPts val="300"/>
              </a:spcBef>
              <a:buNone/>
            </a:pPr>
            <a:r>
              <a:rPr lang="en-US" sz="1100" b="1" dirty="0" smtClean="0">
                <a:solidFill>
                  <a:schemeClr val="tx1"/>
                </a:solidFill>
              </a:rPr>
              <a:t>Consider what happens to EMF and SNF interactions when a proton or a neutron is added to the nucleus.  Write a brief explanation as to why neutrons are sometimes called the "glue of the atom".</a:t>
            </a:r>
          </a:p>
          <a:p>
            <a:pPr marL="0" indent="0" algn="just">
              <a:spcBef>
                <a:spcPts val="0"/>
              </a:spcBef>
              <a:buNone/>
            </a:pPr>
            <a:endParaRPr lang="en-US" sz="1100" b="1" dirty="0">
              <a:solidFill>
                <a:schemeClr val="tx1"/>
              </a:solidFill>
            </a:endParaRPr>
          </a:p>
          <a:p>
            <a:pPr marL="0" indent="0" algn="just">
              <a:spcBef>
                <a:spcPts val="0"/>
              </a:spcBef>
              <a:buNone/>
            </a:pPr>
            <a:r>
              <a:rPr lang="en-US" sz="1100" b="1" dirty="0" smtClean="0">
                <a:solidFill>
                  <a:schemeClr val="tx1"/>
                </a:solidFill>
              </a:rPr>
              <a:t>“Okay, so I see the difference in forces between nucleons," </a:t>
            </a:r>
            <a:r>
              <a:rPr lang="en-US" sz="1100" b="1" dirty="0">
                <a:solidFill>
                  <a:schemeClr val="tx1"/>
                </a:solidFill>
              </a:rPr>
              <a:t>remarked Dominica, "but </a:t>
            </a:r>
            <a:r>
              <a:rPr lang="en-US" sz="1100" b="1" dirty="0" smtClean="0">
                <a:solidFill>
                  <a:schemeClr val="tx1"/>
                </a:solidFill>
              </a:rPr>
              <a:t>what makes some collections of protons and neutrons stable, while other collections are unstable?“</a:t>
            </a:r>
          </a:p>
          <a:p>
            <a:pPr marL="0" indent="0" algn="just">
              <a:spcBef>
                <a:spcPts val="0"/>
              </a:spcBef>
              <a:buNone/>
            </a:pPr>
            <a:endParaRPr lang="en-US" sz="1100" b="1" dirty="0">
              <a:solidFill>
                <a:schemeClr val="tx1"/>
              </a:solidFill>
            </a:endParaRPr>
          </a:p>
          <a:p>
            <a:pPr marL="0" indent="0" algn="just">
              <a:spcBef>
                <a:spcPts val="0"/>
              </a:spcBef>
              <a:buNone/>
            </a:pPr>
            <a:r>
              <a:rPr lang="en-US" sz="1100" b="1" dirty="0" smtClean="0">
                <a:solidFill>
                  <a:schemeClr val="tx1"/>
                </a:solidFill>
              </a:rPr>
              <a:t>“To answer your question, we will have to consider some actual atoms and think about the forces at play inside their nuclei,” said Ms. Gallagher, “For example, tally up all of the repulsive and attractive interactions you can envision in helium-2.”</a:t>
            </a:r>
            <a:endParaRPr lang="en-US" sz="1100" b="1" dirty="0">
              <a:solidFill>
                <a:schemeClr val="tx1"/>
              </a:solidFill>
            </a:endParaRPr>
          </a:p>
          <a:p>
            <a:pPr marL="0" indent="0" algn="just">
              <a:spcBef>
                <a:spcPts val="0"/>
              </a:spcBef>
              <a:buNone/>
            </a:pPr>
            <a:endParaRPr lang="en-US" sz="1100" b="1" dirty="0" smtClean="0">
              <a:solidFill>
                <a:schemeClr val="tx1"/>
              </a:solidFill>
            </a:endParaRPr>
          </a:p>
          <a:p>
            <a:pPr marL="0" indent="0" algn="just">
              <a:spcBef>
                <a:spcPts val="0"/>
              </a:spcBef>
              <a:buNone/>
            </a:pPr>
            <a:r>
              <a:rPr lang="en-US" sz="1100" b="1" dirty="0" smtClean="0">
                <a:solidFill>
                  <a:schemeClr val="tx1"/>
                </a:solidFill>
              </a:rPr>
              <a:t>“Helium-2 has a nucleus with just two protons and no neutrons,”  commented Amelia, “These two protons will repel each other because of EMF  On the other hand, the protons will also attract each other because of SNF.  Is this enough to hold a nucleus together?”</a:t>
            </a:r>
          </a:p>
          <a:p>
            <a:pPr marL="0" indent="0" algn="just">
              <a:spcBef>
                <a:spcPts val="0"/>
              </a:spcBef>
              <a:buNone/>
            </a:pPr>
            <a:endParaRPr lang="en-US" sz="1100" b="1" dirty="0">
              <a:solidFill>
                <a:schemeClr val="tx1"/>
              </a:solidFill>
            </a:endParaRPr>
          </a:p>
          <a:p>
            <a:pPr marL="0" indent="0" algn="just">
              <a:spcBef>
                <a:spcPts val="0"/>
              </a:spcBef>
              <a:buNone/>
            </a:pPr>
            <a:r>
              <a:rPr lang="en-US" sz="1100" b="1" dirty="0" smtClean="0">
                <a:solidFill>
                  <a:schemeClr val="tx1"/>
                </a:solidFill>
              </a:rPr>
              <a:t>“I don’t think so,”  said Marcus, “Helium-2 decomposes in less than a second.  If it decomposes this fast, it can’t be very stable.”</a:t>
            </a:r>
          </a:p>
          <a:p>
            <a:pPr marL="0" indent="0" algn="just">
              <a:spcBef>
                <a:spcPts val="0"/>
              </a:spcBef>
              <a:buNone/>
            </a:pPr>
            <a:endParaRPr lang="en-US" sz="1100" b="1" dirty="0" smtClean="0">
              <a:solidFill>
                <a:schemeClr val="tx1"/>
              </a:solidFill>
            </a:endParaRPr>
          </a:p>
          <a:p>
            <a:pPr marL="0" indent="0" algn="just">
              <a:spcBef>
                <a:spcPts val="0"/>
              </a:spcBef>
              <a:buNone/>
            </a:pPr>
            <a:endParaRPr lang="en-US" sz="1100" b="1" dirty="0">
              <a:solidFill>
                <a:schemeClr val="tx1"/>
              </a:solidFill>
            </a:endParaRPr>
          </a:p>
          <a:p>
            <a:pPr marL="0" indent="0" algn="just">
              <a:spcBef>
                <a:spcPts val="0"/>
              </a:spcBef>
              <a:buNone/>
            </a:pPr>
            <a:endParaRPr lang="en-US" sz="1100" b="1" dirty="0" smtClean="0">
              <a:solidFill>
                <a:schemeClr val="tx1"/>
              </a:solidFill>
            </a:endParaRPr>
          </a:p>
          <a:p>
            <a:pPr marL="0" indent="0" algn="just">
              <a:spcBef>
                <a:spcPts val="0"/>
              </a:spcBef>
              <a:buNone/>
            </a:pPr>
            <a:endParaRPr lang="en-US" sz="1100" b="1" dirty="0">
              <a:solidFill>
                <a:schemeClr val="tx1"/>
              </a:solidFill>
            </a:endParaRPr>
          </a:p>
          <a:p>
            <a:pPr marL="0" indent="0" algn="just">
              <a:spcBef>
                <a:spcPts val="0"/>
              </a:spcBef>
              <a:buNone/>
            </a:pPr>
            <a:endParaRPr lang="en-US" sz="1100" b="1" dirty="0" smtClean="0">
              <a:solidFill>
                <a:schemeClr val="tx1"/>
              </a:solidFill>
            </a:endParaRPr>
          </a:p>
          <a:p>
            <a:pPr marL="0" indent="0" algn="just">
              <a:spcBef>
                <a:spcPts val="0"/>
              </a:spcBef>
              <a:buNone/>
            </a:pPr>
            <a:endParaRPr lang="en-US" sz="1100" b="1" dirty="0">
              <a:solidFill>
                <a:schemeClr val="tx1"/>
              </a:solidFill>
            </a:endParaRPr>
          </a:p>
          <a:p>
            <a:pPr marL="0" indent="0" algn="just">
              <a:spcBef>
                <a:spcPts val="0"/>
              </a:spcBef>
              <a:buNone/>
            </a:pPr>
            <a:endParaRPr lang="en-US" sz="1100" b="1" dirty="0" smtClean="0">
              <a:solidFill>
                <a:schemeClr val="tx1"/>
              </a:solidFill>
            </a:endParaRPr>
          </a:p>
          <a:p>
            <a:pPr marL="0" indent="0" algn="just">
              <a:spcBef>
                <a:spcPts val="0"/>
              </a:spcBef>
              <a:buNone/>
            </a:pPr>
            <a:endParaRPr lang="en-US" sz="1100" b="1" dirty="0">
              <a:solidFill>
                <a:schemeClr val="tx1"/>
              </a:solidFill>
            </a:endParaRPr>
          </a:p>
          <a:p>
            <a:pPr marL="0" indent="0" algn="just">
              <a:spcBef>
                <a:spcPts val="0"/>
              </a:spcBef>
              <a:buNone/>
            </a:pPr>
            <a:endParaRPr lang="en-US" sz="1100" b="1" dirty="0" smtClean="0">
              <a:solidFill>
                <a:schemeClr val="tx1"/>
              </a:solidFill>
            </a:endParaRPr>
          </a:p>
          <a:p>
            <a:pPr marL="0" indent="0" algn="just">
              <a:spcBef>
                <a:spcPts val="0"/>
              </a:spcBef>
              <a:buNone/>
            </a:pPr>
            <a:endParaRPr lang="en-US" sz="1100" b="1" dirty="0" smtClean="0">
              <a:solidFill>
                <a:schemeClr val="tx1"/>
              </a:solidFill>
            </a:endParaRPr>
          </a:p>
          <a:p>
            <a:pPr marL="0" indent="0" algn="just">
              <a:spcBef>
                <a:spcPts val="0"/>
              </a:spcBef>
              <a:buNone/>
            </a:pPr>
            <a:endParaRPr lang="en-US" sz="1100" b="1" dirty="0" smtClean="0">
              <a:solidFill>
                <a:schemeClr val="tx1"/>
              </a:solidFill>
            </a:endParaRPr>
          </a:p>
          <a:p>
            <a:pPr marL="0" indent="0" algn="just">
              <a:spcBef>
                <a:spcPts val="0"/>
              </a:spcBef>
              <a:buNone/>
            </a:pPr>
            <a:endParaRPr lang="en-US" sz="1100" b="1" dirty="0">
              <a:solidFill>
                <a:schemeClr val="tx1"/>
              </a:solidFill>
            </a:endParaRPr>
          </a:p>
          <a:p>
            <a:pPr marL="0" indent="0" algn="just">
              <a:spcBef>
                <a:spcPts val="0"/>
              </a:spcBef>
              <a:buNone/>
            </a:pPr>
            <a:r>
              <a:rPr lang="en-US" sz="1100" b="1" dirty="0" smtClean="0">
                <a:solidFill>
                  <a:schemeClr val="tx1"/>
                </a:solidFill>
              </a:rPr>
              <a:t>“What if a neutron is added in?” asked Ms. Gallagher, “What would happen with helium-3?”</a:t>
            </a:r>
          </a:p>
          <a:p>
            <a:pPr marL="0" indent="0" algn="just">
              <a:spcBef>
                <a:spcPts val="0"/>
              </a:spcBef>
              <a:buNone/>
            </a:pPr>
            <a:endParaRPr lang="en-US" sz="1100" b="1" dirty="0">
              <a:solidFill>
                <a:schemeClr val="tx1"/>
              </a:solidFill>
            </a:endParaRPr>
          </a:p>
          <a:p>
            <a:pPr marL="0" indent="0" algn="just">
              <a:spcBef>
                <a:spcPts val="0"/>
              </a:spcBef>
              <a:buNone/>
            </a:pPr>
            <a:r>
              <a:rPr lang="en-US" sz="1100" b="1" dirty="0" smtClean="0">
                <a:solidFill>
                  <a:schemeClr val="tx1"/>
                </a:solidFill>
              </a:rPr>
              <a:t>“In this case, we have two protons and one neutron in the nucleus,”  said Amelia, “Once again, the two protons will repel each other because of EMF.”</a:t>
            </a:r>
          </a:p>
          <a:p>
            <a:pPr marL="0" indent="0" algn="just">
              <a:spcBef>
                <a:spcPts val="0"/>
              </a:spcBef>
              <a:buNone/>
            </a:pPr>
            <a:endParaRPr lang="en-US" sz="1100" b="1" dirty="0">
              <a:solidFill>
                <a:schemeClr val="tx1"/>
              </a:solidFill>
            </a:endParaRPr>
          </a:p>
          <a:p>
            <a:pPr marL="0" indent="0" algn="just">
              <a:spcBef>
                <a:spcPts val="0"/>
              </a:spcBef>
              <a:buNone/>
            </a:pPr>
            <a:r>
              <a:rPr lang="en-US" sz="1100" b="1" dirty="0" smtClean="0">
                <a:solidFill>
                  <a:schemeClr val="tx1"/>
                </a:solidFill>
              </a:rPr>
              <a:t>“True,” said Dominica, “but now you have more attraction because of SNF.  You have the SNF attraction between the two protons, just like in helium-2.  In helium-3, however, the neutron has an SNF-driven attractive interaction with each of the two protons.”</a:t>
            </a:r>
          </a:p>
          <a:p>
            <a:pPr marL="0" indent="0" algn="just">
              <a:spcBef>
                <a:spcPts val="0"/>
              </a:spcBef>
              <a:buNone/>
            </a:pPr>
            <a:endParaRPr lang="en-US" sz="1100" b="1" dirty="0">
              <a:solidFill>
                <a:schemeClr val="tx1"/>
              </a:solidFill>
            </a:endParaRPr>
          </a:p>
          <a:p>
            <a:pPr marL="0" indent="0" algn="just">
              <a:spcBef>
                <a:spcPts val="0"/>
              </a:spcBef>
              <a:buNone/>
            </a:pPr>
            <a:r>
              <a:rPr lang="en-US" sz="1100" b="1" dirty="0" smtClean="0">
                <a:solidFill>
                  <a:schemeClr val="tx1"/>
                </a:solidFill>
              </a:rPr>
              <a:t>“That makes three attractive interactions against one repulsive interaction,” said Camilla.</a:t>
            </a:r>
          </a:p>
          <a:p>
            <a:pPr marL="0" indent="0" algn="just">
              <a:spcBef>
                <a:spcPts val="0"/>
              </a:spcBef>
              <a:buNone/>
            </a:pPr>
            <a:endParaRPr lang="en-US" sz="1100" b="1" dirty="0">
              <a:solidFill>
                <a:schemeClr val="tx1"/>
              </a:solidFill>
            </a:endParaRPr>
          </a:p>
          <a:p>
            <a:pPr marL="0" indent="0" algn="just">
              <a:spcBef>
                <a:spcPts val="0"/>
              </a:spcBef>
              <a:buNone/>
            </a:pPr>
            <a:r>
              <a:rPr lang="en-US" sz="1100" b="1" dirty="0" smtClean="0">
                <a:solidFill>
                  <a:schemeClr val="tx1"/>
                </a:solidFill>
              </a:rPr>
              <a:t>“I see,” said Marcus, “thanks to the neutron, the total SNF attraction overcomes EMF repulsion.  That explains why helium-3 is a stable isotope.”</a:t>
            </a:r>
          </a:p>
          <a:p>
            <a:pPr marL="0" indent="0" algn="just">
              <a:spcBef>
                <a:spcPts val="0"/>
              </a:spcBef>
              <a:buNone/>
            </a:pPr>
            <a:endParaRPr lang="en-US" sz="1100" b="1" dirty="0">
              <a:solidFill>
                <a:schemeClr val="tx1"/>
              </a:solidFill>
            </a:endParaRPr>
          </a:p>
          <a:p>
            <a:pPr marL="0" indent="0" algn="just">
              <a:spcBef>
                <a:spcPts val="0"/>
              </a:spcBef>
              <a:buNone/>
            </a:pPr>
            <a:r>
              <a:rPr lang="en-US" sz="1100" b="1" u="sng" dirty="0">
                <a:solidFill>
                  <a:schemeClr val="tx1"/>
                </a:solidFill>
              </a:rPr>
              <a:t>Answer questions </a:t>
            </a:r>
            <a:r>
              <a:rPr lang="en-US" sz="1100" b="1" u="sng" dirty="0" smtClean="0">
                <a:solidFill>
                  <a:schemeClr val="tx1"/>
                </a:solidFill>
              </a:rPr>
              <a:t>5 on </a:t>
            </a:r>
            <a:r>
              <a:rPr lang="en-US" sz="1100" b="1" u="sng" dirty="0">
                <a:solidFill>
                  <a:schemeClr val="tx1"/>
                </a:solidFill>
              </a:rPr>
              <a:t>page 2 of your Student Answer Sheet</a:t>
            </a:r>
            <a:r>
              <a:rPr lang="en-US" sz="1100" b="1" u="sng" dirty="0" smtClean="0">
                <a:solidFill>
                  <a:schemeClr val="tx1"/>
                </a:solidFill>
              </a:rPr>
              <a:t>.</a:t>
            </a:r>
            <a:endParaRPr lang="en-US" sz="1100" b="1" dirty="0" smtClean="0">
              <a:solidFill>
                <a:schemeClr val="tx1"/>
              </a:solidFill>
            </a:endParaRPr>
          </a:p>
          <a:p>
            <a:pPr marL="0" indent="0" algn="just">
              <a:spcBef>
                <a:spcPts val="0"/>
              </a:spcBef>
              <a:buNone/>
            </a:pPr>
            <a:endParaRPr lang="en-US" sz="1100" b="1" dirty="0">
              <a:solidFill>
                <a:schemeClr val="tx1"/>
              </a:solidFill>
            </a:endParaRPr>
          </a:p>
          <a:p>
            <a:pPr indent="0" algn="just">
              <a:spcBef>
                <a:spcPts val="300"/>
              </a:spcBef>
              <a:buNone/>
            </a:pPr>
            <a:r>
              <a:rPr lang="en-US" sz="1100" b="1" dirty="0" smtClean="0">
                <a:solidFill>
                  <a:schemeClr val="tx1"/>
                </a:solidFill>
              </a:rPr>
              <a:t>Write a tally of all the attractive and repulsive interactions that occur in helium-4.  Write </a:t>
            </a:r>
            <a:r>
              <a:rPr lang="en-US" sz="1100" b="1" dirty="0">
                <a:solidFill>
                  <a:schemeClr val="tx1"/>
                </a:solidFill>
              </a:rPr>
              <a:t>a hypothesis as to why helium-4 is stable and helium-2 is not.  </a:t>
            </a:r>
          </a:p>
          <a:p>
            <a:pPr indent="0" algn="just">
              <a:spcBef>
                <a:spcPts val="300"/>
              </a:spcBef>
              <a:buNone/>
            </a:pPr>
            <a:endParaRPr lang="en-US" sz="1100" b="1" dirty="0">
              <a:solidFill>
                <a:schemeClr val="tx1"/>
              </a:solidFill>
            </a:endParaRPr>
          </a:p>
          <a:p>
            <a:pPr marL="0" indent="0" algn="just">
              <a:spcBef>
                <a:spcPts val="0"/>
              </a:spcBef>
              <a:buNone/>
            </a:pPr>
            <a:endParaRPr lang="en-US" sz="1100" b="1" dirty="0">
              <a:solidFill>
                <a:schemeClr val="tx1"/>
              </a:solidFill>
            </a:endParaRPr>
          </a:p>
          <a:p>
            <a:pPr marL="0" indent="0" algn="just">
              <a:spcBef>
                <a:spcPts val="0"/>
              </a:spcBef>
              <a:buNone/>
            </a:pPr>
            <a:endParaRPr lang="en-US" sz="1100" b="1" u="sng" dirty="0" smtClean="0">
              <a:solidFill>
                <a:schemeClr val="tx1"/>
              </a:solidFill>
            </a:endParaRPr>
          </a:p>
        </p:txBody>
      </p:sp>
      <p:sp>
        <p:nvSpPr>
          <p:cNvPr id="19" name="TextBox 18"/>
          <p:cNvSpPr txBox="1"/>
          <p:nvPr/>
        </p:nvSpPr>
        <p:spPr>
          <a:xfrm>
            <a:off x="79360" y="691981"/>
            <a:ext cx="457176" cy="338554"/>
          </a:xfrm>
          <a:prstGeom prst="rect">
            <a:avLst/>
          </a:prstGeom>
          <a:noFill/>
        </p:spPr>
        <p:txBody>
          <a:bodyPr wrap="none" rtlCol="0">
            <a:spAutoFit/>
          </a:bodyPr>
          <a:lstStyle/>
          <a:p>
            <a:r>
              <a:rPr lang="en-US" sz="1600" dirty="0"/>
              <a:t>❹</a:t>
            </a:r>
          </a:p>
        </p:txBody>
      </p:sp>
      <p:sp>
        <p:nvSpPr>
          <p:cNvPr id="22" name="TextBox 21"/>
          <p:cNvSpPr txBox="1"/>
          <p:nvPr/>
        </p:nvSpPr>
        <p:spPr>
          <a:xfrm>
            <a:off x="79360" y="8278396"/>
            <a:ext cx="457176" cy="338554"/>
          </a:xfrm>
          <a:prstGeom prst="rect">
            <a:avLst/>
          </a:prstGeom>
          <a:noFill/>
        </p:spPr>
        <p:txBody>
          <a:bodyPr wrap="none" rtlCol="0">
            <a:spAutoFit/>
          </a:bodyPr>
          <a:lstStyle/>
          <a:p>
            <a:r>
              <a:rPr lang="en-US" sz="1600" dirty="0"/>
              <a:t>❺</a:t>
            </a:r>
          </a:p>
        </p:txBody>
      </p:sp>
      <p:sp>
        <p:nvSpPr>
          <p:cNvPr id="2052" name="TextBox 2051"/>
          <p:cNvSpPr txBox="1"/>
          <p:nvPr/>
        </p:nvSpPr>
        <p:spPr>
          <a:xfrm>
            <a:off x="3413146" y="4210761"/>
            <a:ext cx="2119176" cy="754053"/>
          </a:xfrm>
          <a:prstGeom prst="rect">
            <a:avLst/>
          </a:prstGeom>
          <a:noFill/>
          <a:ln>
            <a:solidFill>
              <a:schemeClr val="tx1"/>
            </a:solidFill>
          </a:ln>
        </p:spPr>
        <p:txBody>
          <a:bodyPr wrap="square" rtlCol="0">
            <a:spAutoFit/>
          </a:bodyPr>
          <a:lstStyle/>
          <a:p>
            <a:r>
              <a:rPr lang="en-US" sz="1100" b="1" u="sng" dirty="0" smtClean="0">
                <a:latin typeface="Arial" panose="020B0604020202020204" pitchFamily="34" charset="0"/>
                <a:cs typeface="Arial" panose="020B0604020202020204" pitchFamily="34" charset="0"/>
              </a:rPr>
              <a:t>Helium-2 Nucleus</a:t>
            </a:r>
          </a:p>
          <a:p>
            <a:pPr>
              <a:spcBef>
                <a:spcPts val="600"/>
              </a:spcBef>
            </a:pPr>
            <a:r>
              <a:rPr lang="en-US" sz="1100" b="1" dirty="0" smtClean="0">
                <a:latin typeface="Arial" panose="020B0604020202020204" pitchFamily="34" charset="0"/>
                <a:cs typeface="Arial" panose="020B0604020202020204" pitchFamily="34" charset="0"/>
              </a:rPr>
              <a:t>white arrows: EMF repulsion</a:t>
            </a:r>
          </a:p>
          <a:p>
            <a:pPr>
              <a:spcBef>
                <a:spcPts val="600"/>
              </a:spcBef>
            </a:pPr>
            <a:r>
              <a:rPr lang="en-US" sz="1100" b="1" dirty="0" smtClean="0">
                <a:latin typeface="Arial" panose="020B0604020202020204" pitchFamily="34" charset="0"/>
                <a:cs typeface="Arial" panose="020B0604020202020204" pitchFamily="34" charset="0"/>
              </a:rPr>
              <a:t>black arrows: SNF attraction</a:t>
            </a:r>
            <a:endParaRPr lang="en-US" sz="1100" b="1" dirty="0">
              <a:latin typeface="Arial" panose="020B0604020202020204" pitchFamily="34" charset="0"/>
              <a:cs typeface="Arial" panose="020B0604020202020204" pitchFamily="34" charset="0"/>
            </a:endParaRPr>
          </a:p>
        </p:txBody>
      </p:sp>
      <p:grpSp>
        <p:nvGrpSpPr>
          <p:cNvPr id="60" name="Group 59"/>
          <p:cNvGrpSpPr/>
          <p:nvPr/>
        </p:nvGrpSpPr>
        <p:grpSpPr>
          <a:xfrm>
            <a:off x="1417344" y="3802646"/>
            <a:ext cx="1523127" cy="1570282"/>
            <a:chOff x="2263026" y="986950"/>
            <a:chExt cx="1523127" cy="1570282"/>
          </a:xfrm>
        </p:grpSpPr>
        <p:grpSp>
          <p:nvGrpSpPr>
            <p:cNvPr id="61" name="Group 60"/>
            <p:cNvGrpSpPr/>
            <p:nvPr/>
          </p:nvGrpSpPr>
          <p:grpSpPr>
            <a:xfrm>
              <a:off x="2263026" y="986950"/>
              <a:ext cx="733500" cy="787901"/>
              <a:chOff x="2263026" y="986950"/>
              <a:chExt cx="733500" cy="787901"/>
            </a:xfrm>
          </p:grpSpPr>
          <p:sp>
            <p:nvSpPr>
              <p:cNvPr id="66" name="Oval 65"/>
              <p:cNvSpPr>
                <a:spLocks noChangeAspect="1"/>
              </p:cNvSpPr>
              <p:nvPr/>
            </p:nvSpPr>
            <p:spPr>
              <a:xfrm>
                <a:off x="2384043" y="1159126"/>
                <a:ext cx="457200" cy="457200"/>
              </a:xfrm>
              <a:prstGeom prst="ellipse">
                <a:avLst/>
              </a:prstGeom>
              <a:gradFill flip="none" rotWithShape="1">
                <a:gsLst>
                  <a:gs pos="70000">
                    <a:schemeClr val="tx1">
                      <a:lumMod val="50000"/>
                      <a:lumOff val="50000"/>
                    </a:schemeClr>
                  </a:gs>
                  <a:gs pos="43000">
                    <a:schemeClr val="bg1">
                      <a:lumMod val="75000"/>
                    </a:schemeClr>
                  </a:gs>
                  <a:gs pos="0">
                    <a:schemeClr val="accent1">
                      <a:lumMod val="5000"/>
                      <a:lumOff val="95000"/>
                    </a:schemeClr>
                  </a:gs>
                  <a:gs pos="100000">
                    <a:schemeClr val="tx1">
                      <a:lumMod val="50000"/>
                      <a:lumOff val="50000"/>
                    </a:schemeClr>
                  </a:gs>
                </a:gsLst>
                <a:path path="circle">
                  <a:fillToRect l="50000" t="50000" r="50000" b="50000"/>
                </a:path>
                <a:tileRect/>
              </a:gra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91440" rtlCol="0" anchor="ctr"/>
              <a:lstStyle/>
              <a:p>
                <a:pPr algn="ctr"/>
                <a:r>
                  <a:rPr lang="en-US" sz="2000" b="1" i="1" dirty="0" smtClean="0">
                    <a:solidFill>
                      <a:schemeClr val="tx1"/>
                    </a:solidFill>
                    <a:latin typeface="Arial" panose="020B0604020202020204" pitchFamily="34" charset="0"/>
                    <a:cs typeface="Arial" panose="020B0604020202020204" pitchFamily="34" charset="0"/>
                  </a:rPr>
                  <a:t>p</a:t>
                </a:r>
                <a:r>
                  <a:rPr lang="en-US" sz="2000" b="1" i="1" baseline="-40000" dirty="0" smtClean="0">
                    <a:solidFill>
                      <a:schemeClr val="tx1"/>
                    </a:solidFill>
                    <a:latin typeface="Arial" panose="020B0604020202020204" pitchFamily="34" charset="0"/>
                    <a:cs typeface="Arial" panose="020B0604020202020204" pitchFamily="34" charset="0"/>
                  </a:rPr>
                  <a:t>1</a:t>
                </a:r>
                <a:endParaRPr lang="en-US" sz="2000" b="1" i="1" baseline="-40000" dirty="0">
                  <a:solidFill>
                    <a:schemeClr val="tx1"/>
                  </a:solidFill>
                  <a:latin typeface="Arial" panose="020B0604020202020204" pitchFamily="34" charset="0"/>
                  <a:cs typeface="Arial" panose="020B0604020202020204" pitchFamily="34" charset="0"/>
                </a:endParaRPr>
              </a:p>
            </p:txBody>
          </p:sp>
          <p:sp>
            <p:nvSpPr>
              <p:cNvPr id="67" name="Right Arrow 66"/>
              <p:cNvSpPr/>
              <p:nvPr/>
            </p:nvSpPr>
            <p:spPr>
              <a:xfrm rot="2700000" flipH="1" flipV="1">
                <a:off x="2240166" y="1009810"/>
                <a:ext cx="182880" cy="137160"/>
              </a:xfrm>
              <a:prstGeom prst="rightArrow">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ight Arrow 67"/>
              <p:cNvSpPr/>
              <p:nvPr/>
            </p:nvSpPr>
            <p:spPr>
              <a:xfrm rot="2700000">
                <a:off x="2836506" y="1614831"/>
                <a:ext cx="182880" cy="137160"/>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2" name="Group 61"/>
            <p:cNvGrpSpPr/>
            <p:nvPr/>
          </p:nvGrpSpPr>
          <p:grpSpPr>
            <a:xfrm>
              <a:off x="3059149" y="1796563"/>
              <a:ext cx="727004" cy="760669"/>
              <a:chOff x="3411629" y="2144234"/>
              <a:chExt cx="727004" cy="760669"/>
            </a:xfrm>
          </p:grpSpPr>
          <p:sp>
            <p:nvSpPr>
              <p:cNvPr id="63" name="Oval 62"/>
              <p:cNvSpPr>
                <a:spLocks noChangeAspect="1"/>
              </p:cNvSpPr>
              <p:nvPr/>
            </p:nvSpPr>
            <p:spPr>
              <a:xfrm>
                <a:off x="3538694" y="2305848"/>
                <a:ext cx="457200" cy="457200"/>
              </a:xfrm>
              <a:prstGeom prst="ellipse">
                <a:avLst/>
              </a:prstGeom>
              <a:gradFill flip="none" rotWithShape="1">
                <a:gsLst>
                  <a:gs pos="70000">
                    <a:schemeClr val="tx1">
                      <a:lumMod val="50000"/>
                      <a:lumOff val="50000"/>
                    </a:schemeClr>
                  </a:gs>
                  <a:gs pos="43000">
                    <a:schemeClr val="bg1">
                      <a:lumMod val="75000"/>
                    </a:schemeClr>
                  </a:gs>
                  <a:gs pos="0">
                    <a:schemeClr val="accent1">
                      <a:lumMod val="5000"/>
                      <a:lumOff val="95000"/>
                    </a:schemeClr>
                  </a:gs>
                  <a:gs pos="100000">
                    <a:schemeClr val="tx1">
                      <a:lumMod val="50000"/>
                      <a:lumOff val="50000"/>
                    </a:schemeClr>
                  </a:gs>
                </a:gsLst>
                <a:path path="circle">
                  <a:fillToRect l="50000" t="50000" r="50000" b="50000"/>
                </a:path>
                <a:tileRect/>
              </a:gra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91440" rtlCol="0" anchor="ctr"/>
              <a:lstStyle/>
              <a:p>
                <a:pPr algn="ctr"/>
                <a:r>
                  <a:rPr lang="en-US" sz="2000" b="1" i="1" dirty="0" smtClean="0">
                    <a:solidFill>
                      <a:schemeClr val="tx1"/>
                    </a:solidFill>
                    <a:latin typeface="Arial" panose="020B0604020202020204" pitchFamily="34" charset="0"/>
                    <a:cs typeface="Arial" panose="020B0604020202020204" pitchFamily="34" charset="0"/>
                  </a:rPr>
                  <a:t>p</a:t>
                </a:r>
                <a:r>
                  <a:rPr lang="en-US" sz="2000" b="1" i="1" baseline="-40000" dirty="0" smtClean="0">
                    <a:solidFill>
                      <a:schemeClr val="tx1"/>
                    </a:solidFill>
                    <a:latin typeface="Arial" panose="020B0604020202020204" pitchFamily="34" charset="0"/>
                    <a:cs typeface="Arial" panose="020B0604020202020204" pitchFamily="34" charset="0"/>
                  </a:rPr>
                  <a:t>2</a:t>
                </a:r>
                <a:endParaRPr lang="en-US" sz="2000" b="1" i="1" baseline="-40000" dirty="0">
                  <a:solidFill>
                    <a:schemeClr val="tx1"/>
                  </a:solidFill>
                  <a:latin typeface="Arial" panose="020B0604020202020204" pitchFamily="34" charset="0"/>
                  <a:cs typeface="Arial" panose="020B0604020202020204" pitchFamily="34" charset="0"/>
                </a:endParaRPr>
              </a:p>
            </p:txBody>
          </p:sp>
          <p:sp>
            <p:nvSpPr>
              <p:cNvPr id="64" name="Right Arrow 63"/>
              <p:cNvSpPr/>
              <p:nvPr/>
            </p:nvSpPr>
            <p:spPr>
              <a:xfrm rot="2700000" flipV="1">
                <a:off x="3978613" y="2744883"/>
                <a:ext cx="182880" cy="137160"/>
              </a:xfrm>
              <a:prstGeom prst="rightArrow">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ight Arrow 64"/>
              <p:cNvSpPr/>
              <p:nvPr/>
            </p:nvSpPr>
            <p:spPr>
              <a:xfrm rot="2700000" flipH="1">
                <a:off x="3388769" y="2167094"/>
                <a:ext cx="182880" cy="137160"/>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2401202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3"/>
          <p:cNvSpPr txBox="1">
            <a:spLocks/>
          </p:cNvSpPr>
          <p:nvPr/>
        </p:nvSpPr>
        <p:spPr>
          <a:xfrm>
            <a:off x="91440" y="1112520"/>
            <a:ext cx="6675120" cy="7828280"/>
          </a:xfrm>
          <a:prstGeom prst="rect">
            <a:avLst/>
          </a:prstGeom>
          <a:ln>
            <a:solidFill>
              <a:schemeClr val="tx1"/>
            </a:solidFill>
          </a:ln>
        </p:spPr>
        <p:txBody>
          <a:bodyPr>
            <a:noAutofit/>
          </a:bodyPr>
          <a:lstStyle>
            <a:lvl1pPr marL="342900" indent="-342900" algn="l" defTabSz="914400" rtl="0" eaLnBrk="1" latinLnBrk="0" hangingPunct="1">
              <a:spcBef>
                <a:spcPts val="1200"/>
              </a:spcBef>
              <a:buFont typeface="Wingdings" pitchFamily="2" charset="2"/>
              <a:buChar char="Ø"/>
              <a:defRPr sz="3200" kern="1200" baseline="0">
                <a:solidFill>
                  <a:schemeClr val="accent1">
                    <a:lumMod val="75000"/>
                  </a:schemeClr>
                </a:solidFill>
                <a:latin typeface="Arial" pitchFamily="34" charset="0"/>
                <a:ea typeface="+mn-ea"/>
                <a:cs typeface="+mn-cs"/>
              </a:defRPr>
            </a:lvl1pPr>
            <a:lvl2pPr marL="631825" indent="-228600" algn="l" defTabSz="914400" rtl="0" eaLnBrk="1" latinLnBrk="0" hangingPunct="1">
              <a:spcBef>
                <a:spcPts val="0"/>
              </a:spcBef>
              <a:buFont typeface="Arial" pitchFamily="34" charset="0"/>
              <a:buChar char="–"/>
              <a:defRPr sz="2800" kern="1200" baseline="0">
                <a:solidFill>
                  <a:schemeClr val="tx1"/>
                </a:solidFill>
                <a:latin typeface="Arial" pitchFamily="34" charset="0"/>
                <a:ea typeface="+mn-ea"/>
                <a:cs typeface="+mn-cs"/>
              </a:defRPr>
            </a:lvl2pPr>
            <a:lvl3pPr marL="914400" indent="-228600" algn="l" defTabSz="914400" rtl="0" eaLnBrk="1" latinLnBrk="0" hangingPunct="1">
              <a:spcBef>
                <a:spcPts val="0"/>
              </a:spcBef>
              <a:buFont typeface="Arial" pitchFamily="34" charset="0"/>
              <a:buChar char="•"/>
              <a:defRPr sz="2400" i="1" kern="1200" baseline="0">
                <a:solidFill>
                  <a:schemeClr val="tx1"/>
                </a:solidFill>
                <a:latin typeface="Arial" pitchFamily="34" charset="0"/>
                <a:ea typeface="+mn-ea"/>
                <a:cs typeface="+mn-cs"/>
              </a:defRPr>
            </a:lvl3pPr>
            <a:lvl4pPr marL="1257300" indent="-228600" algn="l" defTabSz="914400" rtl="0" eaLnBrk="1" latinLnBrk="0" hangingPunct="1">
              <a:spcBef>
                <a:spcPts val="0"/>
              </a:spcBef>
              <a:buFont typeface="Arial" pitchFamily="34" charset="0"/>
              <a:buChar char="–"/>
              <a:defRPr sz="2000" kern="1200" baseline="0">
                <a:solidFill>
                  <a:schemeClr val="tx1"/>
                </a:solidFill>
                <a:latin typeface="Arial" pitchFamily="34" charset="0"/>
                <a:ea typeface="+mn-ea"/>
                <a:cs typeface="+mn-cs"/>
              </a:defRPr>
            </a:lvl4pPr>
            <a:lvl5pPr marL="1600200" indent="-228600" algn="l" defTabSz="914400" rtl="0" eaLnBrk="1" latinLnBrk="0" hangingPunct="1">
              <a:spcBef>
                <a:spcPts val="0"/>
              </a:spcBef>
              <a:buFont typeface="Arial" pitchFamily="34" charset="0"/>
              <a:buChar char="»"/>
              <a:tabLst/>
              <a:defRPr sz="2000" i="1" kern="1200" baseline="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indent="0" algn="just">
              <a:spcBef>
                <a:spcPts val="0"/>
              </a:spcBef>
              <a:spcAft>
                <a:spcPts val="600"/>
              </a:spcAft>
              <a:buNone/>
            </a:pPr>
            <a:r>
              <a:rPr lang="en-US" sz="1100" b="1" dirty="0">
                <a:solidFill>
                  <a:schemeClr val="tx1"/>
                </a:solidFill>
              </a:rPr>
              <a:t>Plot the stable isotopes found from hydrogen to magnesium.  Put the protons on the x-axis, the neutrons on the y-axis, and mark a point for each stable isotope.  After the graph is made, draw a best fit line.  Try to have it go through the middle of the points and have as many points above the line as below. </a:t>
            </a:r>
          </a:p>
          <a:p>
            <a:pPr indent="0" algn="just">
              <a:spcBef>
                <a:spcPts val="0"/>
              </a:spcBef>
              <a:buNone/>
            </a:pPr>
            <a:endParaRPr lang="en-US" sz="1100" b="1" dirty="0">
              <a:solidFill>
                <a:schemeClr val="tx1"/>
              </a:solidFill>
            </a:endParaRP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a:solidFill>
                <a:schemeClr val="tx1"/>
              </a:solidFill>
            </a:endParaRP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a:solidFill>
                <a:schemeClr val="tx1"/>
              </a:solidFill>
            </a:endParaRP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a:solidFill>
                <a:schemeClr val="tx1"/>
              </a:solidFill>
            </a:endParaRP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a:solidFill>
                <a:schemeClr val="tx1"/>
              </a:solidFill>
            </a:endParaRP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a:solidFill>
                <a:schemeClr val="tx1"/>
              </a:solidFill>
            </a:endParaRP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a:solidFill>
                <a:schemeClr val="tx1"/>
              </a:solidFill>
            </a:endParaRP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a:solidFill>
                <a:schemeClr val="tx1"/>
              </a:solidFill>
            </a:endParaRP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a:solidFill>
                <a:schemeClr val="tx1"/>
              </a:solidFill>
            </a:endParaRP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a:solidFill>
                <a:schemeClr val="tx1"/>
              </a:solidFill>
            </a:endParaRP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a:solidFill>
                <a:schemeClr val="tx1"/>
              </a:solidFill>
            </a:endParaRP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a:solidFill>
                <a:schemeClr val="tx1"/>
              </a:solidFill>
            </a:endParaRP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a:solidFill>
                <a:schemeClr val="tx1"/>
              </a:solidFill>
            </a:endParaRP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a:solidFill>
                <a:schemeClr val="tx1"/>
              </a:solidFill>
            </a:endParaRP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a:solidFill>
                <a:schemeClr val="tx1"/>
              </a:solidFill>
            </a:endParaRP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a:solidFill>
                <a:schemeClr val="tx1"/>
              </a:solidFill>
            </a:endParaRP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a:solidFill>
                <a:schemeClr val="tx1"/>
              </a:solidFill>
            </a:endParaRP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a:solidFill>
                <a:schemeClr val="tx1"/>
              </a:solidFill>
            </a:endParaRP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a:solidFill>
                <a:schemeClr val="tx1"/>
              </a:solidFill>
            </a:endParaRP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a:solidFill>
                <a:schemeClr val="tx1"/>
              </a:solidFill>
            </a:endParaRPr>
          </a:p>
          <a:p>
            <a:pPr indent="0" algn="just">
              <a:spcBef>
                <a:spcPts val="0"/>
              </a:spcBef>
              <a:buNone/>
            </a:pPr>
            <a:endParaRPr lang="en-US" sz="1100" b="1" dirty="0" smtClean="0">
              <a:solidFill>
                <a:srgbClr val="FF0000"/>
              </a:solidFill>
            </a:endParaRPr>
          </a:p>
          <a:p>
            <a:pPr indent="0" algn="just">
              <a:spcBef>
                <a:spcPts val="0"/>
              </a:spcBef>
              <a:buNone/>
            </a:pPr>
            <a:endParaRPr lang="en-US" sz="1100" b="1" dirty="0">
              <a:solidFill>
                <a:srgbClr val="FF0000"/>
              </a:solidFill>
            </a:endParaRPr>
          </a:p>
          <a:p>
            <a:pPr indent="0" algn="just">
              <a:spcBef>
                <a:spcPts val="0"/>
              </a:spcBef>
              <a:buNone/>
            </a:pPr>
            <a:endParaRPr lang="en-US" sz="1100" b="1" dirty="0" smtClean="0">
              <a:solidFill>
                <a:srgbClr val="FF0000"/>
              </a:solidFill>
            </a:endParaRPr>
          </a:p>
          <a:p>
            <a:pPr indent="0" algn="just">
              <a:spcBef>
                <a:spcPts val="0"/>
              </a:spcBef>
              <a:buNone/>
            </a:pPr>
            <a:endParaRPr lang="en-US" sz="1100" b="1" dirty="0">
              <a:solidFill>
                <a:schemeClr val="tx1"/>
              </a:solidFill>
            </a:endParaRP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a:solidFill>
                <a:schemeClr val="tx1"/>
              </a:solidFill>
            </a:endParaRP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a:solidFill>
                <a:schemeClr val="tx1"/>
              </a:solidFill>
            </a:endParaRP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a:solidFill>
                <a:schemeClr val="tx1"/>
              </a:solidFill>
            </a:endParaRP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a:solidFill>
                <a:schemeClr val="tx1"/>
              </a:solidFill>
            </a:endParaRP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a:solidFill>
                <a:schemeClr val="tx1"/>
              </a:solidFill>
            </a:endParaRPr>
          </a:p>
          <a:p>
            <a:pPr indent="0" algn="just">
              <a:spcBef>
                <a:spcPts val="0"/>
              </a:spcBef>
              <a:buNone/>
            </a:pPr>
            <a:endParaRPr lang="en-US" sz="1100" b="1" dirty="0">
              <a:solidFill>
                <a:schemeClr val="tx1"/>
              </a:solidFill>
            </a:endParaRP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a:solidFill>
                <a:schemeClr val="tx1"/>
              </a:solidFill>
            </a:endParaRP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a:solidFill>
                <a:schemeClr val="tx1"/>
              </a:solidFill>
            </a:endParaRP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a:solidFill>
                <a:schemeClr val="tx1"/>
              </a:solidFill>
            </a:endParaRP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a:solidFill>
                <a:schemeClr val="tx1"/>
              </a:solidFill>
            </a:endParaRP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a:solidFill>
                <a:schemeClr val="tx1"/>
              </a:solidFill>
            </a:endParaRP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a:solidFill>
                <a:schemeClr val="tx1"/>
              </a:solidFill>
            </a:endParaRP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a:solidFill>
                <a:schemeClr val="tx1"/>
              </a:solidFill>
            </a:endParaRP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a:solidFill>
                <a:schemeClr val="tx1"/>
              </a:solidFill>
            </a:endParaRP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a:solidFill>
                <a:schemeClr val="tx1"/>
              </a:solidFill>
            </a:endParaRP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a:solidFill>
                <a:schemeClr val="tx1"/>
              </a:solidFill>
            </a:endParaRP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smtClean="0">
              <a:solidFill>
                <a:schemeClr val="tx1"/>
              </a:solidFill>
            </a:endParaRPr>
          </a:p>
        </p:txBody>
      </p:sp>
      <p:sp>
        <p:nvSpPr>
          <p:cNvPr id="12" name="Rectangle 11"/>
          <p:cNvSpPr/>
          <p:nvPr/>
        </p:nvSpPr>
        <p:spPr>
          <a:xfrm>
            <a:off x="91440" y="1097279"/>
            <a:ext cx="457176" cy="338554"/>
          </a:xfrm>
          <a:prstGeom prst="rect">
            <a:avLst/>
          </a:prstGeom>
        </p:spPr>
        <p:txBody>
          <a:bodyPr wrap="none">
            <a:spAutoFit/>
          </a:bodyPr>
          <a:lstStyle/>
          <a:p>
            <a:r>
              <a:rPr lang="en-US" sz="1600" dirty="0"/>
              <a:t>❶</a:t>
            </a:r>
          </a:p>
        </p:txBody>
      </p:sp>
      <p:sp>
        <p:nvSpPr>
          <p:cNvPr id="18" name="Title 1"/>
          <p:cNvSpPr txBox="1">
            <a:spLocks/>
          </p:cNvSpPr>
          <p:nvPr/>
        </p:nvSpPr>
        <p:spPr>
          <a:xfrm>
            <a:off x="0" y="0"/>
            <a:ext cx="3901440" cy="633046"/>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4000" b="1" kern="1200" baseline="0">
                <a:solidFill>
                  <a:srgbClr val="0070C0"/>
                </a:solidFill>
                <a:latin typeface="Arial" pitchFamily="34" charset="0"/>
                <a:ea typeface="+mj-ea"/>
                <a:cs typeface="+mj-cs"/>
              </a:defRPr>
            </a:lvl1pPr>
          </a:lstStyle>
          <a:p>
            <a:pPr algn="l"/>
            <a:r>
              <a:rPr lang="en-US" sz="1600" dirty="0" smtClean="0">
                <a:solidFill>
                  <a:schemeClr val="tx1"/>
                </a:solidFill>
              </a:rPr>
              <a:t>Nuclear Decay of Isotopes - Part 1</a:t>
            </a:r>
          </a:p>
          <a:p>
            <a:pPr algn="l"/>
            <a:r>
              <a:rPr lang="en-US" sz="1600" dirty="0" smtClean="0">
                <a:solidFill>
                  <a:schemeClr val="tx1"/>
                </a:solidFill>
              </a:rPr>
              <a:t>Student Answer Sheet</a:t>
            </a:r>
            <a:endParaRPr lang="en-US" sz="1600" dirty="0">
              <a:solidFill>
                <a:schemeClr val="tx1"/>
              </a:solidFill>
            </a:endParaRPr>
          </a:p>
        </p:txBody>
      </p:sp>
      <p:grpSp>
        <p:nvGrpSpPr>
          <p:cNvPr id="19" name="Group 18"/>
          <p:cNvGrpSpPr/>
          <p:nvPr/>
        </p:nvGrpSpPr>
        <p:grpSpPr>
          <a:xfrm>
            <a:off x="4419600" y="0"/>
            <a:ext cx="2438400" cy="729557"/>
            <a:chOff x="4419600" y="0"/>
            <a:chExt cx="2438400" cy="729557"/>
          </a:xfrm>
        </p:grpSpPr>
        <p:sp>
          <p:nvSpPr>
            <p:cNvPr id="20" name="TextBox 19"/>
            <p:cNvSpPr txBox="1"/>
            <p:nvPr/>
          </p:nvSpPr>
          <p:spPr>
            <a:xfrm>
              <a:off x="4419600" y="0"/>
              <a:ext cx="2438400" cy="365760"/>
            </a:xfrm>
            <a:prstGeom prst="rect">
              <a:avLst/>
            </a:prstGeom>
            <a:noFill/>
            <a:ln w="19050">
              <a:solidFill>
                <a:schemeClr val="tx1"/>
              </a:solidFill>
            </a:ln>
          </p:spPr>
          <p:txBody>
            <a:bodyPr wrap="none" lIns="0" tIns="0" rIns="0" bIns="0" rtlCol="0">
              <a:noAutofit/>
            </a:bodyPr>
            <a:lstStyle/>
            <a:p>
              <a:r>
                <a:rPr lang="en-US" sz="1400" dirty="0" smtClean="0"/>
                <a:t> </a:t>
              </a:r>
              <a:r>
                <a:rPr lang="en-US" sz="1400" u="sng" dirty="0" smtClean="0"/>
                <a:t>Name</a:t>
              </a:r>
              <a:endParaRPr lang="en-US" sz="1400" u="sng" dirty="0"/>
            </a:p>
          </p:txBody>
        </p:sp>
        <p:sp>
          <p:nvSpPr>
            <p:cNvPr id="21" name="TextBox 20"/>
            <p:cNvSpPr txBox="1"/>
            <p:nvPr/>
          </p:nvSpPr>
          <p:spPr>
            <a:xfrm>
              <a:off x="4419600" y="363797"/>
              <a:ext cx="2438400" cy="365760"/>
            </a:xfrm>
            <a:prstGeom prst="rect">
              <a:avLst/>
            </a:prstGeom>
            <a:noFill/>
            <a:ln w="19050">
              <a:solidFill>
                <a:schemeClr val="tx1"/>
              </a:solidFill>
            </a:ln>
          </p:spPr>
          <p:txBody>
            <a:bodyPr wrap="none" lIns="0" tIns="0" rIns="0" bIns="0" rtlCol="0">
              <a:noAutofit/>
            </a:bodyPr>
            <a:lstStyle/>
            <a:p>
              <a:r>
                <a:rPr lang="en-US" sz="1400" dirty="0" smtClean="0"/>
                <a:t> </a:t>
              </a:r>
              <a:r>
                <a:rPr lang="en-US" sz="1400" u="sng" dirty="0" smtClean="0"/>
                <a:t>Date</a:t>
              </a:r>
              <a:endParaRPr lang="en-US" sz="1400" u="sng" dirty="0"/>
            </a:p>
          </p:txBody>
        </p:sp>
      </p:grpSp>
      <p:grpSp>
        <p:nvGrpSpPr>
          <p:cNvPr id="5" name="Group 4"/>
          <p:cNvGrpSpPr/>
          <p:nvPr/>
        </p:nvGrpSpPr>
        <p:grpSpPr>
          <a:xfrm>
            <a:off x="533400" y="1993901"/>
            <a:ext cx="5791200" cy="6705600"/>
            <a:chOff x="548616" y="1993901"/>
            <a:chExt cx="5791200" cy="6705600"/>
          </a:xfrm>
        </p:grpSpPr>
        <p:grpSp>
          <p:nvGrpSpPr>
            <p:cNvPr id="3" name="Group 2"/>
            <p:cNvGrpSpPr/>
            <p:nvPr/>
          </p:nvGrpSpPr>
          <p:grpSpPr>
            <a:xfrm>
              <a:off x="548616" y="1993901"/>
              <a:ext cx="5791200" cy="6702552"/>
              <a:chOff x="701016" y="1993901"/>
              <a:chExt cx="5791200" cy="6858000"/>
            </a:xfrm>
          </p:grpSpPr>
          <p:cxnSp>
            <p:nvCxnSpPr>
              <p:cNvPr id="11" name="Straight Connector 10"/>
              <p:cNvCxnSpPr/>
              <p:nvPr/>
            </p:nvCxnSpPr>
            <p:spPr>
              <a:xfrm>
                <a:off x="701016" y="1993901"/>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005816" y="1993901"/>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310616" y="1993901"/>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615416" y="1993901"/>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920216" y="1993901"/>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25016" y="1993901"/>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529816" y="1993901"/>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834616" y="1993901"/>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139416" y="1993901"/>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444216" y="1993901"/>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749016" y="1993901"/>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053816" y="1993901"/>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358616" y="1993901"/>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663416" y="1993901"/>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968216" y="1993901"/>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5273016" y="1993901"/>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5577816" y="1993901"/>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882616" y="1993901"/>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187416" y="1993901"/>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492216" y="1993901"/>
                <a:ext cx="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4" name="Group 3"/>
            <p:cNvGrpSpPr/>
            <p:nvPr/>
          </p:nvGrpSpPr>
          <p:grpSpPr>
            <a:xfrm>
              <a:off x="548616" y="1993901"/>
              <a:ext cx="5788152" cy="6705600"/>
              <a:chOff x="548616" y="1993901"/>
              <a:chExt cx="9144000" cy="6705600"/>
            </a:xfrm>
          </p:grpSpPr>
          <p:cxnSp>
            <p:nvCxnSpPr>
              <p:cNvPr id="47" name="Straight Connector 46"/>
              <p:cNvCxnSpPr/>
              <p:nvPr/>
            </p:nvCxnSpPr>
            <p:spPr>
              <a:xfrm rot="5400000">
                <a:off x="5120616" y="-2578099"/>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5120616" y="-2273299"/>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5120616" y="-1968499"/>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5120616" y="-1663699"/>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5120616" y="-1358899"/>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5120616" y="-1054099"/>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5120616" y="-749299"/>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5120616" y="-444499"/>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5120616" y="-139699"/>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5120616" y="165101"/>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5120616" y="469901"/>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5120616" y="774701"/>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5120616" y="1079501"/>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5120616" y="1384301"/>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a:off x="5120616" y="1689101"/>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5120616" y="1993901"/>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5120616" y="2298701"/>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5120616" y="2603501"/>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120616" y="2908301"/>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5400000">
                <a:off x="5120616" y="3213101"/>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20616" y="3517901"/>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a:off x="5120616" y="3822701"/>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5400000">
                <a:off x="5120616" y="4127501"/>
                <a:ext cx="0" cy="914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345541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3"/>
          <p:cNvSpPr txBox="1">
            <a:spLocks/>
          </p:cNvSpPr>
          <p:nvPr/>
        </p:nvSpPr>
        <p:spPr>
          <a:xfrm>
            <a:off x="91440" y="365759"/>
            <a:ext cx="6675120" cy="8575041"/>
          </a:xfrm>
          <a:prstGeom prst="rect">
            <a:avLst/>
          </a:prstGeom>
          <a:ln>
            <a:solidFill>
              <a:schemeClr val="tx1"/>
            </a:solidFill>
          </a:ln>
        </p:spPr>
        <p:txBody>
          <a:bodyPr>
            <a:noAutofit/>
          </a:bodyPr>
          <a:lstStyle>
            <a:lvl1pPr marL="342900" indent="-342900" algn="l" defTabSz="914400" rtl="0" eaLnBrk="1" latinLnBrk="0" hangingPunct="1">
              <a:spcBef>
                <a:spcPts val="1200"/>
              </a:spcBef>
              <a:buFont typeface="Wingdings" pitchFamily="2" charset="2"/>
              <a:buChar char="Ø"/>
              <a:defRPr sz="3200" kern="1200" baseline="0">
                <a:solidFill>
                  <a:schemeClr val="accent1">
                    <a:lumMod val="75000"/>
                  </a:schemeClr>
                </a:solidFill>
                <a:latin typeface="Arial" pitchFamily="34" charset="0"/>
                <a:ea typeface="+mn-ea"/>
                <a:cs typeface="+mn-cs"/>
              </a:defRPr>
            </a:lvl1pPr>
            <a:lvl2pPr marL="631825" indent="-228600" algn="l" defTabSz="914400" rtl="0" eaLnBrk="1" latinLnBrk="0" hangingPunct="1">
              <a:spcBef>
                <a:spcPts val="0"/>
              </a:spcBef>
              <a:buFont typeface="Arial" pitchFamily="34" charset="0"/>
              <a:buChar char="–"/>
              <a:defRPr sz="2800" kern="1200" baseline="0">
                <a:solidFill>
                  <a:schemeClr val="tx1"/>
                </a:solidFill>
                <a:latin typeface="Arial" pitchFamily="34" charset="0"/>
                <a:ea typeface="+mn-ea"/>
                <a:cs typeface="+mn-cs"/>
              </a:defRPr>
            </a:lvl2pPr>
            <a:lvl3pPr marL="914400" indent="-228600" algn="l" defTabSz="914400" rtl="0" eaLnBrk="1" latinLnBrk="0" hangingPunct="1">
              <a:spcBef>
                <a:spcPts val="0"/>
              </a:spcBef>
              <a:buFont typeface="Arial" pitchFamily="34" charset="0"/>
              <a:buChar char="•"/>
              <a:defRPr sz="2400" i="1" kern="1200" baseline="0">
                <a:solidFill>
                  <a:schemeClr val="tx1"/>
                </a:solidFill>
                <a:latin typeface="Arial" pitchFamily="34" charset="0"/>
                <a:ea typeface="+mn-ea"/>
                <a:cs typeface="+mn-cs"/>
              </a:defRPr>
            </a:lvl3pPr>
            <a:lvl4pPr marL="1257300" indent="-228600" algn="l" defTabSz="914400" rtl="0" eaLnBrk="1" latinLnBrk="0" hangingPunct="1">
              <a:spcBef>
                <a:spcPts val="0"/>
              </a:spcBef>
              <a:buFont typeface="Arial" pitchFamily="34" charset="0"/>
              <a:buChar char="–"/>
              <a:defRPr sz="2000" kern="1200" baseline="0">
                <a:solidFill>
                  <a:schemeClr val="tx1"/>
                </a:solidFill>
                <a:latin typeface="Arial" pitchFamily="34" charset="0"/>
                <a:ea typeface="+mn-ea"/>
                <a:cs typeface="+mn-cs"/>
              </a:defRPr>
            </a:lvl4pPr>
            <a:lvl5pPr marL="1600200" indent="-228600" algn="l" defTabSz="914400" rtl="0" eaLnBrk="1" latinLnBrk="0" hangingPunct="1">
              <a:spcBef>
                <a:spcPts val="0"/>
              </a:spcBef>
              <a:buFont typeface="Arial" pitchFamily="34" charset="0"/>
              <a:buChar char="»"/>
              <a:tabLst/>
              <a:defRPr sz="2000" i="1" kern="1200" baseline="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indent="0" algn="just">
              <a:spcBef>
                <a:spcPts val="0"/>
              </a:spcBef>
              <a:buNone/>
            </a:pPr>
            <a:r>
              <a:rPr lang="en-US" sz="1100" b="1" dirty="0">
                <a:solidFill>
                  <a:schemeClr val="tx1"/>
                </a:solidFill>
              </a:rPr>
              <a:t>Choose two points that are on the line and determine the slope. Be sure to include the proper units for the slope.</a:t>
            </a:r>
            <a:endParaRPr lang="en-US" sz="1100" b="1" dirty="0">
              <a:solidFill>
                <a:srgbClr val="FF0000"/>
              </a:solidFill>
            </a:endParaRPr>
          </a:p>
          <a:p>
            <a:pPr indent="0" algn="just">
              <a:spcBef>
                <a:spcPts val="0"/>
              </a:spcBef>
              <a:buNone/>
            </a:pPr>
            <a:endParaRPr lang="en-US" sz="1100" b="1" dirty="0">
              <a:solidFill>
                <a:srgbClr val="FF0000"/>
              </a:solidFill>
            </a:endParaRPr>
          </a:p>
          <a:p>
            <a:pPr indent="0" algn="just">
              <a:spcBef>
                <a:spcPts val="600"/>
              </a:spcBef>
              <a:buNone/>
            </a:pPr>
            <a:endParaRPr lang="en-US" sz="1100" b="1" dirty="0" smtClean="0">
              <a:solidFill>
                <a:schemeClr val="tx1"/>
              </a:solidFill>
            </a:endParaRPr>
          </a:p>
          <a:p>
            <a:pPr indent="0" algn="just">
              <a:spcBef>
                <a:spcPts val="600"/>
              </a:spcBef>
              <a:buNone/>
            </a:pPr>
            <a:endParaRPr lang="en-US" sz="1100" b="1" dirty="0">
              <a:solidFill>
                <a:schemeClr val="tx1"/>
              </a:solidFill>
            </a:endParaRPr>
          </a:p>
          <a:p>
            <a:pPr indent="0" algn="just">
              <a:spcBef>
                <a:spcPts val="600"/>
              </a:spcBef>
              <a:buNone/>
            </a:pPr>
            <a:endParaRPr lang="en-US" sz="1100" b="1" dirty="0" smtClean="0">
              <a:solidFill>
                <a:schemeClr val="tx1"/>
              </a:solidFill>
            </a:endParaRPr>
          </a:p>
          <a:p>
            <a:pPr indent="0" algn="just">
              <a:spcBef>
                <a:spcPts val="600"/>
              </a:spcBef>
              <a:buNone/>
            </a:pPr>
            <a:endParaRPr lang="en-US" sz="1100" b="1" dirty="0" smtClean="0">
              <a:solidFill>
                <a:schemeClr val="tx1"/>
              </a:solidFill>
            </a:endParaRPr>
          </a:p>
          <a:p>
            <a:pPr indent="0" algn="just">
              <a:spcBef>
                <a:spcPts val="900"/>
              </a:spcBef>
              <a:buNone/>
            </a:pPr>
            <a:r>
              <a:rPr lang="en-US" sz="1100" b="1" dirty="0">
                <a:solidFill>
                  <a:schemeClr val="tx1"/>
                </a:solidFill>
              </a:rPr>
              <a:t>Consider the research question. What hypothesis would you draw based  upon the graph you made?</a:t>
            </a:r>
          </a:p>
          <a:p>
            <a:pPr indent="0" algn="just">
              <a:spcBef>
                <a:spcPts val="0"/>
              </a:spcBef>
              <a:buNone/>
            </a:pPr>
            <a:endParaRPr lang="en-US" sz="1100" b="1" dirty="0">
              <a:solidFill>
                <a:schemeClr val="tx1"/>
              </a:solidFill>
            </a:endParaRPr>
          </a:p>
          <a:p>
            <a:pPr indent="0" algn="just">
              <a:spcBef>
                <a:spcPts val="0"/>
              </a:spcBef>
              <a:buNone/>
            </a:pPr>
            <a:endParaRPr lang="en-US" sz="1100" b="1" dirty="0">
              <a:solidFill>
                <a:srgbClr val="FF0000"/>
              </a:solidFill>
            </a:endParaRPr>
          </a:p>
          <a:p>
            <a:pPr indent="0" algn="just">
              <a:spcBef>
                <a:spcPts val="0"/>
              </a:spcBef>
              <a:buNone/>
            </a:pPr>
            <a:endParaRPr lang="en-US" sz="1100" b="1" dirty="0" smtClean="0">
              <a:solidFill>
                <a:srgbClr val="FF0000"/>
              </a:solidFill>
            </a:endParaRP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a:solidFill>
                <a:schemeClr val="tx1"/>
              </a:solidFill>
            </a:endParaRP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a:solidFill>
                <a:schemeClr val="tx1"/>
              </a:solidFill>
            </a:endParaRPr>
          </a:p>
          <a:p>
            <a:pPr indent="0" algn="just">
              <a:spcBef>
                <a:spcPts val="0"/>
              </a:spcBef>
              <a:buNone/>
            </a:pPr>
            <a:endParaRPr lang="en-US" sz="1100" b="1" dirty="0" smtClean="0">
              <a:solidFill>
                <a:schemeClr val="tx1"/>
              </a:solidFill>
            </a:endParaRPr>
          </a:p>
          <a:p>
            <a:pPr indent="0" algn="just">
              <a:spcBef>
                <a:spcPts val="0"/>
              </a:spcBef>
              <a:buNone/>
            </a:pPr>
            <a:r>
              <a:rPr lang="en-US" sz="1100" b="1" dirty="0">
                <a:solidFill>
                  <a:schemeClr val="tx1"/>
                </a:solidFill>
              </a:rPr>
              <a:t>Consider what happens to EMF and SNF interactions when a proton or a neutron is added to the nucleus.  Write a brief explanation as to why neutrons are sometimes called the "glue of the atom".</a:t>
            </a: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a:solidFill>
                <a:schemeClr val="tx1"/>
              </a:solidFill>
            </a:endParaRP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a:solidFill>
                <a:schemeClr val="tx1"/>
              </a:solidFill>
            </a:endParaRPr>
          </a:p>
          <a:p>
            <a:pPr indent="0" algn="just">
              <a:spcBef>
                <a:spcPts val="0"/>
              </a:spcBef>
              <a:buNone/>
            </a:pPr>
            <a:endParaRPr lang="en-US" sz="1100" b="1" dirty="0">
              <a:solidFill>
                <a:schemeClr val="tx1"/>
              </a:solidFill>
            </a:endParaRPr>
          </a:p>
          <a:p>
            <a:pPr indent="0" algn="just">
              <a:spcBef>
                <a:spcPts val="0"/>
              </a:spcBef>
              <a:buNone/>
            </a:pPr>
            <a:endParaRPr lang="en-US" sz="1100" b="1" dirty="0">
              <a:solidFill>
                <a:schemeClr val="tx1"/>
              </a:solidFill>
            </a:endParaRP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a:solidFill>
                <a:schemeClr val="tx1"/>
              </a:solidFill>
            </a:endParaRPr>
          </a:p>
          <a:p>
            <a:pPr indent="0" algn="just">
              <a:spcBef>
                <a:spcPts val="300"/>
              </a:spcBef>
              <a:buNone/>
            </a:pPr>
            <a:r>
              <a:rPr lang="en-US" sz="1100" b="1" dirty="0">
                <a:solidFill>
                  <a:schemeClr val="tx1"/>
                </a:solidFill>
              </a:rPr>
              <a:t>Write a tally of all the attractive and repulsive interactions that occur in helium-4.  Write a hypothesis as to why helium-4 is stable and helium-2 is not.  </a:t>
            </a: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smtClean="0">
              <a:solidFill>
                <a:schemeClr val="tx1"/>
              </a:solidFill>
            </a:endParaRPr>
          </a:p>
          <a:p>
            <a:pPr indent="0" algn="just">
              <a:spcBef>
                <a:spcPts val="0"/>
              </a:spcBef>
              <a:buNone/>
            </a:pPr>
            <a:endParaRPr lang="en-US" sz="1100" b="1" dirty="0">
              <a:solidFill>
                <a:schemeClr val="tx1"/>
              </a:solidFill>
            </a:endParaRPr>
          </a:p>
          <a:p>
            <a:pPr indent="0" algn="just">
              <a:spcBef>
                <a:spcPts val="0"/>
              </a:spcBef>
              <a:buNone/>
            </a:pPr>
            <a:endParaRPr lang="en-US" sz="1100" b="1" dirty="0">
              <a:solidFill>
                <a:srgbClr val="FF0000"/>
              </a:solidFill>
            </a:endParaRPr>
          </a:p>
        </p:txBody>
      </p:sp>
      <p:sp>
        <p:nvSpPr>
          <p:cNvPr id="3" name="Rectangle 2"/>
          <p:cNvSpPr/>
          <p:nvPr/>
        </p:nvSpPr>
        <p:spPr>
          <a:xfrm>
            <a:off x="86920" y="1923213"/>
            <a:ext cx="457176" cy="338554"/>
          </a:xfrm>
          <a:prstGeom prst="rect">
            <a:avLst/>
          </a:prstGeom>
        </p:spPr>
        <p:txBody>
          <a:bodyPr wrap="none">
            <a:spAutoFit/>
          </a:bodyPr>
          <a:lstStyle/>
          <a:p>
            <a:r>
              <a:rPr lang="en-US" sz="1600" dirty="0"/>
              <a:t>❸</a:t>
            </a:r>
          </a:p>
        </p:txBody>
      </p:sp>
      <p:sp>
        <p:nvSpPr>
          <p:cNvPr id="4" name="TextBox 3"/>
          <p:cNvSpPr txBox="1"/>
          <p:nvPr/>
        </p:nvSpPr>
        <p:spPr>
          <a:xfrm>
            <a:off x="86920" y="3602832"/>
            <a:ext cx="457176" cy="338554"/>
          </a:xfrm>
          <a:prstGeom prst="rect">
            <a:avLst/>
          </a:prstGeom>
          <a:noFill/>
        </p:spPr>
        <p:txBody>
          <a:bodyPr wrap="none" rtlCol="0">
            <a:spAutoFit/>
          </a:bodyPr>
          <a:lstStyle/>
          <a:p>
            <a:r>
              <a:rPr lang="en-US" sz="1600" dirty="0"/>
              <a:t>❹</a:t>
            </a:r>
          </a:p>
        </p:txBody>
      </p:sp>
      <p:sp>
        <p:nvSpPr>
          <p:cNvPr id="5" name="TextBox 4"/>
          <p:cNvSpPr txBox="1"/>
          <p:nvPr/>
        </p:nvSpPr>
        <p:spPr>
          <a:xfrm>
            <a:off x="86920" y="5720239"/>
            <a:ext cx="457176" cy="338554"/>
          </a:xfrm>
          <a:prstGeom prst="rect">
            <a:avLst/>
          </a:prstGeom>
          <a:noFill/>
        </p:spPr>
        <p:txBody>
          <a:bodyPr wrap="none" rtlCol="0">
            <a:spAutoFit/>
          </a:bodyPr>
          <a:lstStyle/>
          <a:p>
            <a:r>
              <a:rPr lang="en-US" sz="1600" dirty="0"/>
              <a:t>❺</a:t>
            </a:r>
          </a:p>
        </p:txBody>
      </p:sp>
      <p:sp>
        <p:nvSpPr>
          <p:cNvPr id="6" name="Rectangle 5"/>
          <p:cNvSpPr/>
          <p:nvPr/>
        </p:nvSpPr>
        <p:spPr>
          <a:xfrm>
            <a:off x="86920" y="365759"/>
            <a:ext cx="457176" cy="338554"/>
          </a:xfrm>
          <a:prstGeom prst="rect">
            <a:avLst/>
          </a:prstGeom>
        </p:spPr>
        <p:txBody>
          <a:bodyPr wrap="none">
            <a:spAutoFit/>
          </a:bodyPr>
          <a:lstStyle/>
          <a:p>
            <a:r>
              <a:rPr lang="en-US" sz="1600" dirty="0"/>
              <a:t>❷</a:t>
            </a:r>
          </a:p>
        </p:txBody>
      </p:sp>
    </p:spTree>
    <p:extLst>
      <p:ext uri="{BB962C8B-B14F-4D97-AF65-F5344CB8AC3E}">
        <p14:creationId xmlns:p14="http://schemas.microsoft.com/office/powerpoint/2010/main" val="4136176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08822" y="3946346"/>
            <a:ext cx="1875607" cy="1917953"/>
            <a:chOff x="1508822" y="3946346"/>
            <a:chExt cx="1875607" cy="1917953"/>
          </a:xfrm>
        </p:grpSpPr>
        <p:sp>
          <p:nvSpPr>
            <p:cNvPr id="3" name="Oval 2"/>
            <p:cNvSpPr>
              <a:spLocks noChangeAspect="1"/>
            </p:cNvSpPr>
            <p:nvPr/>
          </p:nvSpPr>
          <p:spPr>
            <a:xfrm>
              <a:off x="1629839" y="4118522"/>
              <a:ext cx="457200" cy="457200"/>
            </a:xfrm>
            <a:prstGeom prst="ellipse">
              <a:avLst/>
            </a:prstGeom>
            <a:gradFill flip="none" rotWithShape="1">
              <a:gsLst>
                <a:gs pos="70000">
                  <a:schemeClr val="tx1">
                    <a:lumMod val="50000"/>
                    <a:lumOff val="50000"/>
                  </a:schemeClr>
                </a:gs>
                <a:gs pos="43000">
                  <a:schemeClr val="bg1">
                    <a:lumMod val="75000"/>
                  </a:schemeClr>
                </a:gs>
                <a:gs pos="0">
                  <a:schemeClr val="accent1">
                    <a:lumMod val="5000"/>
                    <a:lumOff val="95000"/>
                  </a:schemeClr>
                </a:gs>
                <a:gs pos="100000">
                  <a:schemeClr val="tx1">
                    <a:lumMod val="50000"/>
                    <a:lumOff val="50000"/>
                  </a:schemeClr>
                </a:gs>
              </a:gsLst>
              <a:path path="circle">
                <a:fillToRect l="50000" t="50000" r="50000" b="50000"/>
              </a:path>
              <a:tileRect/>
            </a:gra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91440" rtlCol="0" anchor="ctr"/>
            <a:lstStyle/>
            <a:p>
              <a:pPr algn="ctr"/>
              <a:r>
                <a:rPr lang="en-US" sz="2000" b="1" i="1" dirty="0" smtClean="0">
                  <a:solidFill>
                    <a:schemeClr val="tx1"/>
                  </a:solidFill>
                  <a:latin typeface="Arial" panose="020B0604020202020204" pitchFamily="34" charset="0"/>
                  <a:cs typeface="Arial" panose="020B0604020202020204" pitchFamily="34" charset="0"/>
                </a:rPr>
                <a:t>p</a:t>
              </a:r>
              <a:r>
                <a:rPr lang="en-US" sz="2000" b="1" i="1" baseline="-40000" dirty="0" smtClean="0">
                  <a:solidFill>
                    <a:schemeClr val="tx1"/>
                  </a:solidFill>
                  <a:latin typeface="Arial" panose="020B0604020202020204" pitchFamily="34" charset="0"/>
                  <a:cs typeface="Arial" panose="020B0604020202020204" pitchFamily="34" charset="0"/>
                </a:rPr>
                <a:t>1</a:t>
              </a:r>
              <a:endParaRPr lang="en-US" sz="2000" b="1" i="1" baseline="-40000" dirty="0">
                <a:solidFill>
                  <a:schemeClr val="tx1"/>
                </a:solidFill>
                <a:latin typeface="Arial" panose="020B0604020202020204" pitchFamily="34" charset="0"/>
                <a:cs typeface="Arial" panose="020B0604020202020204" pitchFamily="34" charset="0"/>
              </a:endParaRPr>
            </a:p>
          </p:txBody>
        </p:sp>
        <p:sp>
          <p:nvSpPr>
            <p:cNvPr id="4" name="Oval 3"/>
            <p:cNvSpPr>
              <a:spLocks noChangeAspect="1"/>
            </p:cNvSpPr>
            <p:nvPr/>
          </p:nvSpPr>
          <p:spPr>
            <a:xfrm>
              <a:off x="1629839" y="5265244"/>
              <a:ext cx="457200" cy="457200"/>
            </a:xfrm>
            <a:prstGeom prst="ellipse">
              <a:avLst/>
            </a:prstGeom>
            <a:gradFill flip="none" rotWithShape="1">
              <a:gsLst>
                <a:gs pos="70000">
                  <a:schemeClr val="tx1">
                    <a:lumMod val="50000"/>
                    <a:lumOff val="50000"/>
                  </a:schemeClr>
                </a:gs>
                <a:gs pos="43000">
                  <a:schemeClr val="bg1">
                    <a:lumMod val="75000"/>
                  </a:schemeClr>
                </a:gs>
                <a:gs pos="0">
                  <a:schemeClr val="accent1">
                    <a:lumMod val="5000"/>
                    <a:lumOff val="95000"/>
                  </a:schemeClr>
                </a:gs>
                <a:gs pos="100000">
                  <a:schemeClr val="tx1">
                    <a:lumMod val="50000"/>
                    <a:lumOff val="50000"/>
                  </a:schemeClr>
                </a:gs>
              </a:gsLst>
              <a:path path="circle">
                <a:fillToRect l="50000" t="50000" r="50000" b="50000"/>
              </a:path>
              <a:tileRect/>
            </a:gra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91440" rtlCol="0" anchor="ctr"/>
            <a:lstStyle/>
            <a:p>
              <a:pPr algn="ctr"/>
              <a:r>
                <a:rPr lang="en-US" sz="2000" b="1" i="1" dirty="0" smtClean="0">
                  <a:solidFill>
                    <a:schemeClr val="tx1"/>
                  </a:solidFill>
                  <a:latin typeface="Arial" panose="020B0604020202020204" pitchFamily="34" charset="0"/>
                  <a:cs typeface="Arial" panose="020B0604020202020204" pitchFamily="34" charset="0"/>
                </a:rPr>
                <a:t>n</a:t>
              </a:r>
              <a:r>
                <a:rPr lang="en-US" sz="2000" b="1" i="1" baseline="-40000" dirty="0" smtClean="0">
                  <a:solidFill>
                    <a:schemeClr val="tx1"/>
                  </a:solidFill>
                  <a:latin typeface="Arial" panose="020B0604020202020204" pitchFamily="34" charset="0"/>
                  <a:cs typeface="Arial" panose="020B0604020202020204" pitchFamily="34" charset="0"/>
                </a:rPr>
                <a:t>1</a:t>
              </a:r>
              <a:endParaRPr lang="en-US" sz="2000" b="1" i="1" baseline="-40000" dirty="0">
                <a:solidFill>
                  <a:schemeClr val="tx1"/>
                </a:solidFill>
                <a:latin typeface="Arial" panose="020B0604020202020204" pitchFamily="34" charset="0"/>
                <a:cs typeface="Arial" panose="020B0604020202020204" pitchFamily="34" charset="0"/>
              </a:endParaRPr>
            </a:p>
          </p:txBody>
        </p:sp>
        <p:sp>
          <p:nvSpPr>
            <p:cNvPr id="5" name="Oval 4"/>
            <p:cNvSpPr>
              <a:spLocks noChangeAspect="1"/>
            </p:cNvSpPr>
            <p:nvPr/>
          </p:nvSpPr>
          <p:spPr>
            <a:xfrm>
              <a:off x="2784490" y="5265244"/>
              <a:ext cx="457200" cy="457200"/>
            </a:xfrm>
            <a:prstGeom prst="ellipse">
              <a:avLst/>
            </a:prstGeom>
            <a:gradFill flip="none" rotWithShape="1">
              <a:gsLst>
                <a:gs pos="70000">
                  <a:schemeClr val="tx1">
                    <a:lumMod val="50000"/>
                    <a:lumOff val="50000"/>
                  </a:schemeClr>
                </a:gs>
                <a:gs pos="43000">
                  <a:schemeClr val="bg1">
                    <a:lumMod val="75000"/>
                  </a:schemeClr>
                </a:gs>
                <a:gs pos="0">
                  <a:schemeClr val="accent1">
                    <a:lumMod val="5000"/>
                    <a:lumOff val="95000"/>
                  </a:schemeClr>
                </a:gs>
                <a:gs pos="100000">
                  <a:schemeClr val="tx1">
                    <a:lumMod val="50000"/>
                    <a:lumOff val="50000"/>
                  </a:schemeClr>
                </a:gs>
              </a:gsLst>
              <a:path path="circle">
                <a:fillToRect l="50000" t="50000" r="50000" b="50000"/>
              </a:path>
              <a:tileRect/>
            </a:gra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91440" rtlCol="0" anchor="ctr"/>
            <a:lstStyle/>
            <a:p>
              <a:pPr algn="ctr"/>
              <a:r>
                <a:rPr lang="en-US" sz="2000" b="1" i="1" dirty="0" smtClean="0">
                  <a:solidFill>
                    <a:schemeClr val="tx1"/>
                  </a:solidFill>
                  <a:latin typeface="Arial" panose="020B0604020202020204" pitchFamily="34" charset="0"/>
                  <a:cs typeface="Arial" panose="020B0604020202020204" pitchFamily="34" charset="0"/>
                </a:rPr>
                <a:t>p</a:t>
              </a:r>
              <a:r>
                <a:rPr lang="en-US" sz="2000" b="1" i="1" baseline="-40000" dirty="0" smtClean="0">
                  <a:solidFill>
                    <a:schemeClr val="tx1"/>
                  </a:solidFill>
                  <a:latin typeface="Arial" panose="020B0604020202020204" pitchFamily="34" charset="0"/>
                  <a:cs typeface="Arial" panose="020B0604020202020204" pitchFamily="34" charset="0"/>
                </a:rPr>
                <a:t>2</a:t>
              </a:r>
              <a:endParaRPr lang="en-US" sz="2000" b="1" i="1" baseline="-40000" dirty="0">
                <a:solidFill>
                  <a:schemeClr val="tx1"/>
                </a:solidFill>
                <a:latin typeface="Arial" panose="020B0604020202020204" pitchFamily="34" charset="0"/>
                <a:cs typeface="Arial" panose="020B0604020202020204" pitchFamily="34" charset="0"/>
              </a:endParaRPr>
            </a:p>
          </p:txBody>
        </p:sp>
        <p:sp>
          <p:nvSpPr>
            <p:cNvPr id="6" name="Oval 5"/>
            <p:cNvSpPr>
              <a:spLocks noChangeAspect="1"/>
            </p:cNvSpPr>
            <p:nvPr/>
          </p:nvSpPr>
          <p:spPr>
            <a:xfrm>
              <a:off x="2784490" y="4118522"/>
              <a:ext cx="457200" cy="457200"/>
            </a:xfrm>
            <a:prstGeom prst="ellipse">
              <a:avLst/>
            </a:prstGeom>
            <a:gradFill flip="none" rotWithShape="1">
              <a:gsLst>
                <a:gs pos="70000">
                  <a:schemeClr val="tx1">
                    <a:lumMod val="50000"/>
                    <a:lumOff val="50000"/>
                  </a:schemeClr>
                </a:gs>
                <a:gs pos="43000">
                  <a:schemeClr val="bg1">
                    <a:lumMod val="75000"/>
                  </a:schemeClr>
                </a:gs>
                <a:gs pos="0">
                  <a:schemeClr val="accent1">
                    <a:lumMod val="5000"/>
                    <a:lumOff val="95000"/>
                  </a:schemeClr>
                </a:gs>
                <a:gs pos="100000">
                  <a:schemeClr val="tx1">
                    <a:lumMod val="50000"/>
                    <a:lumOff val="50000"/>
                  </a:schemeClr>
                </a:gs>
              </a:gsLst>
              <a:path path="circle">
                <a:fillToRect l="50000" t="50000" r="50000" b="50000"/>
              </a:path>
              <a:tileRect/>
            </a:gra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91440" rtlCol="0" anchor="ctr"/>
            <a:lstStyle/>
            <a:p>
              <a:pPr algn="ctr"/>
              <a:r>
                <a:rPr lang="en-US" sz="2000" b="1" i="1" dirty="0" smtClean="0">
                  <a:solidFill>
                    <a:schemeClr val="tx1"/>
                  </a:solidFill>
                  <a:latin typeface="Arial" panose="020B0604020202020204" pitchFamily="34" charset="0"/>
                  <a:cs typeface="Arial" panose="020B0604020202020204" pitchFamily="34" charset="0"/>
                </a:rPr>
                <a:t>n</a:t>
              </a:r>
              <a:r>
                <a:rPr lang="en-US" sz="2000" b="1" i="1" baseline="-40000" dirty="0" smtClean="0">
                  <a:solidFill>
                    <a:schemeClr val="tx1"/>
                  </a:solidFill>
                  <a:latin typeface="Arial" panose="020B0604020202020204" pitchFamily="34" charset="0"/>
                  <a:cs typeface="Arial" panose="020B0604020202020204" pitchFamily="34" charset="0"/>
                </a:rPr>
                <a:t>2</a:t>
              </a:r>
              <a:endParaRPr lang="en-US" sz="2000" b="1" i="1" baseline="-40000" dirty="0">
                <a:solidFill>
                  <a:schemeClr val="tx1"/>
                </a:solidFill>
                <a:latin typeface="Arial" panose="020B0604020202020204" pitchFamily="34" charset="0"/>
                <a:cs typeface="Arial" panose="020B0604020202020204" pitchFamily="34" charset="0"/>
              </a:endParaRPr>
            </a:p>
          </p:txBody>
        </p:sp>
        <p:grpSp>
          <p:nvGrpSpPr>
            <p:cNvPr id="7" name="Group 6"/>
            <p:cNvGrpSpPr/>
            <p:nvPr/>
          </p:nvGrpSpPr>
          <p:grpSpPr>
            <a:xfrm>
              <a:off x="2179591" y="4287475"/>
              <a:ext cx="528356" cy="137160"/>
              <a:chOff x="2179591" y="4287475"/>
              <a:chExt cx="528356" cy="137160"/>
            </a:xfrm>
          </p:grpSpPr>
          <p:sp>
            <p:nvSpPr>
              <p:cNvPr id="25" name="Right Arrow 24"/>
              <p:cNvSpPr/>
              <p:nvPr/>
            </p:nvSpPr>
            <p:spPr>
              <a:xfrm>
                <a:off x="2179591" y="4287475"/>
                <a:ext cx="182880" cy="137160"/>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Arrow 25"/>
              <p:cNvSpPr/>
              <p:nvPr/>
            </p:nvSpPr>
            <p:spPr>
              <a:xfrm flipH="1">
                <a:off x="2525067" y="4287475"/>
                <a:ext cx="182880" cy="137160"/>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p:cNvGrpSpPr/>
            <p:nvPr/>
          </p:nvGrpSpPr>
          <p:grpSpPr>
            <a:xfrm>
              <a:off x="2171586" y="5425264"/>
              <a:ext cx="528356" cy="137160"/>
              <a:chOff x="2171586" y="5298264"/>
              <a:chExt cx="528356" cy="137160"/>
            </a:xfrm>
          </p:grpSpPr>
          <p:sp>
            <p:nvSpPr>
              <p:cNvPr id="23" name="Right Arrow 22"/>
              <p:cNvSpPr/>
              <p:nvPr/>
            </p:nvSpPr>
            <p:spPr>
              <a:xfrm>
                <a:off x="2171586" y="5298264"/>
                <a:ext cx="182880" cy="137160"/>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Arrow 23"/>
              <p:cNvSpPr/>
              <p:nvPr/>
            </p:nvSpPr>
            <p:spPr>
              <a:xfrm flipH="1">
                <a:off x="2517062" y="5298264"/>
                <a:ext cx="182880" cy="137160"/>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 name="Group 8"/>
            <p:cNvGrpSpPr/>
            <p:nvPr/>
          </p:nvGrpSpPr>
          <p:grpSpPr>
            <a:xfrm rot="5400000">
              <a:off x="2765559" y="4848877"/>
              <a:ext cx="528356" cy="137160"/>
              <a:chOff x="2171586" y="5298264"/>
              <a:chExt cx="528356" cy="137160"/>
            </a:xfrm>
          </p:grpSpPr>
          <p:sp>
            <p:nvSpPr>
              <p:cNvPr id="21" name="Right Arrow 20"/>
              <p:cNvSpPr/>
              <p:nvPr/>
            </p:nvSpPr>
            <p:spPr>
              <a:xfrm>
                <a:off x="2171586" y="5298264"/>
                <a:ext cx="182880" cy="137160"/>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p:cNvSpPr/>
              <p:nvPr/>
            </p:nvSpPr>
            <p:spPr>
              <a:xfrm flipH="1">
                <a:off x="2517062" y="5298264"/>
                <a:ext cx="182880" cy="137160"/>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9"/>
            <p:cNvGrpSpPr/>
            <p:nvPr/>
          </p:nvGrpSpPr>
          <p:grpSpPr>
            <a:xfrm rot="5400000">
              <a:off x="1584459" y="4848877"/>
              <a:ext cx="528356" cy="137160"/>
              <a:chOff x="2171586" y="5298264"/>
              <a:chExt cx="528356" cy="137160"/>
            </a:xfrm>
          </p:grpSpPr>
          <p:sp>
            <p:nvSpPr>
              <p:cNvPr id="19" name="Right Arrow 18"/>
              <p:cNvSpPr/>
              <p:nvPr/>
            </p:nvSpPr>
            <p:spPr>
              <a:xfrm>
                <a:off x="2171586" y="5298264"/>
                <a:ext cx="182880" cy="137160"/>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flipH="1">
                <a:off x="2517062" y="5298264"/>
                <a:ext cx="182880" cy="137160"/>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p:cNvGrpSpPr/>
            <p:nvPr/>
          </p:nvGrpSpPr>
          <p:grpSpPr>
            <a:xfrm flipH="1">
              <a:off x="2105162" y="4551367"/>
              <a:ext cx="689423" cy="735143"/>
              <a:chOff x="2105162" y="4551367"/>
              <a:chExt cx="689423" cy="735143"/>
            </a:xfrm>
          </p:grpSpPr>
          <p:sp>
            <p:nvSpPr>
              <p:cNvPr id="17" name="Right Arrow 16"/>
              <p:cNvSpPr/>
              <p:nvPr/>
            </p:nvSpPr>
            <p:spPr>
              <a:xfrm rot="2700000">
                <a:off x="2082302" y="4574227"/>
                <a:ext cx="182880" cy="137160"/>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rot="2700000" flipH="1">
                <a:off x="2634565" y="5126490"/>
                <a:ext cx="182880" cy="137160"/>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Right Arrow 11"/>
            <p:cNvSpPr/>
            <p:nvPr/>
          </p:nvSpPr>
          <p:spPr>
            <a:xfrm rot="2700000" flipH="1" flipV="1">
              <a:off x="1485962" y="3969206"/>
              <a:ext cx="182880" cy="137160"/>
            </a:xfrm>
            <a:prstGeom prst="rightArrow">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rot="2700000" flipV="1">
              <a:off x="3224409" y="5704279"/>
              <a:ext cx="182880" cy="137160"/>
            </a:xfrm>
            <a:prstGeom prst="rightArrow">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105162" y="4551367"/>
              <a:ext cx="689423" cy="735143"/>
              <a:chOff x="2105162" y="4551367"/>
              <a:chExt cx="689423" cy="735143"/>
            </a:xfrm>
          </p:grpSpPr>
          <p:sp>
            <p:nvSpPr>
              <p:cNvPr id="15" name="Right Arrow 14"/>
              <p:cNvSpPr/>
              <p:nvPr/>
            </p:nvSpPr>
            <p:spPr>
              <a:xfrm rot="2700000">
                <a:off x="2082302" y="4574227"/>
                <a:ext cx="182880" cy="137160"/>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rot="2700000" flipH="1">
                <a:off x="2634565" y="5126490"/>
                <a:ext cx="182880" cy="137160"/>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6" name="Group 55"/>
          <p:cNvGrpSpPr/>
          <p:nvPr/>
        </p:nvGrpSpPr>
        <p:grpSpPr>
          <a:xfrm>
            <a:off x="2263026" y="986950"/>
            <a:ext cx="1523127" cy="1570282"/>
            <a:chOff x="2263026" y="986950"/>
            <a:chExt cx="1523127" cy="1570282"/>
          </a:xfrm>
        </p:grpSpPr>
        <p:grpSp>
          <p:nvGrpSpPr>
            <p:cNvPr id="53" name="Group 52"/>
            <p:cNvGrpSpPr/>
            <p:nvPr/>
          </p:nvGrpSpPr>
          <p:grpSpPr>
            <a:xfrm>
              <a:off x="2263026" y="986950"/>
              <a:ext cx="733500" cy="787901"/>
              <a:chOff x="2263026" y="986950"/>
              <a:chExt cx="733500" cy="787901"/>
            </a:xfrm>
          </p:grpSpPr>
          <p:sp>
            <p:nvSpPr>
              <p:cNvPr id="28" name="Oval 27"/>
              <p:cNvSpPr>
                <a:spLocks noChangeAspect="1"/>
              </p:cNvSpPr>
              <p:nvPr/>
            </p:nvSpPr>
            <p:spPr>
              <a:xfrm>
                <a:off x="2384043" y="1159126"/>
                <a:ext cx="457200" cy="457200"/>
              </a:xfrm>
              <a:prstGeom prst="ellipse">
                <a:avLst/>
              </a:prstGeom>
              <a:gradFill flip="none" rotWithShape="1">
                <a:gsLst>
                  <a:gs pos="70000">
                    <a:schemeClr val="tx1">
                      <a:lumMod val="50000"/>
                      <a:lumOff val="50000"/>
                    </a:schemeClr>
                  </a:gs>
                  <a:gs pos="43000">
                    <a:schemeClr val="bg1">
                      <a:lumMod val="75000"/>
                    </a:schemeClr>
                  </a:gs>
                  <a:gs pos="0">
                    <a:schemeClr val="accent1">
                      <a:lumMod val="5000"/>
                      <a:lumOff val="95000"/>
                    </a:schemeClr>
                  </a:gs>
                  <a:gs pos="100000">
                    <a:schemeClr val="tx1">
                      <a:lumMod val="50000"/>
                      <a:lumOff val="50000"/>
                    </a:schemeClr>
                  </a:gs>
                </a:gsLst>
                <a:path path="circle">
                  <a:fillToRect l="50000" t="50000" r="50000" b="50000"/>
                </a:path>
                <a:tileRect/>
              </a:gra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91440" rtlCol="0" anchor="ctr"/>
              <a:lstStyle/>
              <a:p>
                <a:pPr algn="ctr"/>
                <a:r>
                  <a:rPr lang="en-US" sz="2000" b="1" i="1" dirty="0" smtClean="0">
                    <a:solidFill>
                      <a:schemeClr val="tx1"/>
                    </a:solidFill>
                    <a:latin typeface="Arial" panose="020B0604020202020204" pitchFamily="34" charset="0"/>
                    <a:cs typeface="Arial" panose="020B0604020202020204" pitchFamily="34" charset="0"/>
                  </a:rPr>
                  <a:t>p</a:t>
                </a:r>
                <a:r>
                  <a:rPr lang="en-US" sz="2000" b="1" i="1" baseline="-40000" dirty="0" smtClean="0">
                    <a:solidFill>
                      <a:schemeClr val="tx1"/>
                    </a:solidFill>
                    <a:latin typeface="Arial" panose="020B0604020202020204" pitchFamily="34" charset="0"/>
                    <a:cs typeface="Arial" panose="020B0604020202020204" pitchFamily="34" charset="0"/>
                  </a:rPr>
                  <a:t>1</a:t>
                </a:r>
                <a:endParaRPr lang="en-US" sz="2000" b="1" i="1" baseline="-40000" dirty="0">
                  <a:solidFill>
                    <a:schemeClr val="tx1"/>
                  </a:solidFill>
                  <a:latin typeface="Arial" panose="020B0604020202020204" pitchFamily="34" charset="0"/>
                  <a:cs typeface="Arial" panose="020B0604020202020204" pitchFamily="34" charset="0"/>
                </a:endParaRPr>
              </a:p>
            </p:txBody>
          </p:sp>
          <p:sp>
            <p:nvSpPr>
              <p:cNvPr id="37" name="Right Arrow 36"/>
              <p:cNvSpPr/>
              <p:nvPr/>
            </p:nvSpPr>
            <p:spPr>
              <a:xfrm rot="2700000" flipH="1" flipV="1">
                <a:off x="2240166" y="1009810"/>
                <a:ext cx="182880" cy="137160"/>
              </a:xfrm>
              <a:prstGeom prst="rightArrow">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ight Arrow 39"/>
              <p:cNvSpPr/>
              <p:nvPr/>
            </p:nvSpPr>
            <p:spPr>
              <a:xfrm rot="2700000">
                <a:off x="2836506" y="1614831"/>
                <a:ext cx="182880" cy="137160"/>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2" name="Group 51"/>
            <p:cNvGrpSpPr/>
            <p:nvPr/>
          </p:nvGrpSpPr>
          <p:grpSpPr>
            <a:xfrm>
              <a:off x="3059149" y="1796563"/>
              <a:ext cx="727004" cy="760669"/>
              <a:chOff x="3411629" y="2144234"/>
              <a:chExt cx="727004" cy="760669"/>
            </a:xfrm>
          </p:grpSpPr>
          <p:sp>
            <p:nvSpPr>
              <p:cNvPr id="30" name="Oval 29"/>
              <p:cNvSpPr>
                <a:spLocks noChangeAspect="1"/>
              </p:cNvSpPr>
              <p:nvPr/>
            </p:nvSpPr>
            <p:spPr>
              <a:xfrm>
                <a:off x="3538694" y="2305848"/>
                <a:ext cx="457200" cy="457200"/>
              </a:xfrm>
              <a:prstGeom prst="ellipse">
                <a:avLst/>
              </a:prstGeom>
              <a:gradFill flip="none" rotWithShape="1">
                <a:gsLst>
                  <a:gs pos="70000">
                    <a:schemeClr val="tx1">
                      <a:lumMod val="50000"/>
                      <a:lumOff val="50000"/>
                    </a:schemeClr>
                  </a:gs>
                  <a:gs pos="43000">
                    <a:schemeClr val="bg1">
                      <a:lumMod val="75000"/>
                    </a:schemeClr>
                  </a:gs>
                  <a:gs pos="0">
                    <a:schemeClr val="accent1">
                      <a:lumMod val="5000"/>
                      <a:lumOff val="95000"/>
                    </a:schemeClr>
                  </a:gs>
                  <a:gs pos="100000">
                    <a:schemeClr val="tx1">
                      <a:lumMod val="50000"/>
                      <a:lumOff val="50000"/>
                    </a:schemeClr>
                  </a:gs>
                </a:gsLst>
                <a:path path="circle">
                  <a:fillToRect l="50000" t="50000" r="50000" b="50000"/>
                </a:path>
                <a:tileRect/>
              </a:gra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91440" rtlCol="0" anchor="ctr"/>
              <a:lstStyle/>
              <a:p>
                <a:pPr algn="ctr"/>
                <a:r>
                  <a:rPr lang="en-US" sz="2000" b="1" i="1" dirty="0" smtClean="0">
                    <a:solidFill>
                      <a:schemeClr val="tx1"/>
                    </a:solidFill>
                    <a:latin typeface="Arial" panose="020B0604020202020204" pitchFamily="34" charset="0"/>
                    <a:cs typeface="Arial" panose="020B0604020202020204" pitchFamily="34" charset="0"/>
                  </a:rPr>
                  <a:t>p</a:t>
                </a:r>
                <a:r>
                  <a:rPr lang="en-US" sz="2000" b="1" i="1" baseline="-40000" dirty="0" smtClean="0">
                    <a:solidFill>
                      <a:schemeClr val="tx1"/>
                    </a:solidFill>
                    <a:latin typeface="Arial" panose="020B0604020202020204" pitchFamily="34" charset="0"/>
                    <a:cs typeface="Arial" panose="020B0604020202020204" pitchFamily="34" charset="0"/>
                  </a:rPr>
                  <a:t>2</a:t>
                </a:r>
                <a:endParaRPr lang="en-US" sz="2000" b="1" i="1" baseline="-40000" dirty="0">
                  <a:solidFill>
                    <a:schemeClr val="tx1"/>
                  </a:solidFill>
                  <a:latin typeface="Arial" panose="020B0604020202020204" pitchFamily="34" charset="0"/>
                  <a:cs typeface="Arial" panose="020B0604020202020204" pitchFamily="34" charset="0"/>
                </a:endParaRPr>
              </a:p>
            </p:txBody>
          </p:sp>
          <p:sp>
            <p:nvSpPr>
              <p:cNvPr id="38" name="Right Arrow 37"/>
              <p:cNvSpPr/>
              <p:nvPr/>
            </p:nvSpPr>
            <p:spPr>
              <a:xfrm rot="2700000" flipV="1">
                <a:off x="3978613" y="2744883"/>
                <a:ext cx="182880" cy="137160"/>
              </a:xfrm>
              <a:prstGeom prst="rightArrow">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ight Arrow 40"/>
              <p:cNvSpPr/>
              <p:nvPr/>
            </p:nvSpPr>
            <p:spPr>
              <a:xfrm rot="2700000" flipH="1">
                <a:off x="3388769" y="2167094"/>
                <a:ext cx="182880" cy="137160"/>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24682517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10127</TotalTime>
  <Words>1677</Words>
  <Application>Microsoft Office PowerPoint</Application>
  <PresentationFormat>On-screen Show (4:3)</PresentationFormat>
  <Paragraphs>364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Cambria Math</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sundance235</dc:creator>
  <cp:lastModifiedBy>Staff Peter McCarthy</cp:lastModifiedBy>
  <cp:revision>758</cp:revision>
  <cp:lastPrinted>2019-12-04T15:01:51Z</cp:lastPrinted>
  <dcterms:created xsi:type="dcterms:W3CDTF">2012-09-15T16:31:25Z</dcterms:created>
  <dcterms:modified xsi:type="dcterms:W3CDTF">2019-12-13T19:02:41Z</dcterms:modified>
</cp:coreProperties>
</file>