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68" r:id="rId4"/>
    <p:sldId id="269" r:id="rId5"/>
    <p:sldId id="271" r:id="rId6"/>
    <p:sldId id="270" r:id="rId7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F"/>
    <a:srgbClr val="FFF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3" autoAdjust="0"/>
    <p:restoredTop sz="47750" autoAdjust="0"/>
  </p:normalViewPr>
  <p:slideViewPr>
    <p:cSldViewPr snapToGrid="0">
      <p:cViewPr>
        <p:scale>
          <a:sx n="50" d="100"/>
          <a:sy n="50" d="100"/>
        </p:scale>
        <p:origin x="2016" y="39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0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3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1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4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9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9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0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B222-D2D1-488F-AA99-80E6A0FEE01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67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8210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464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701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EB222-D2D1-488F-AA99-80E6A0FEE01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C8FAD-B14D-4D62-979F-CDC768E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6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9" Type="http://schemas.openxmlformats.org/officeDocument/2006/relationships/image" Target="../media/image1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363" y="4129860"/>
            <a:ext cx="34499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Beta minus decay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that produces tungsten-185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63" y="2103766"/>
            <a:ext cx="25234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2. 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Beta minus decay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of radium-228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63" y="3116813"/>
            <a:ext cx="30187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3.  Alpha decay that produces terbium-147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63" y="1090719"/>
            <a:ext cx="21723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1.  Alpha decay of radium-226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363" y="5142907"/>
            <a:ext cx="23374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5. 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Beta plus decay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of carbon-11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363" y="7169001"/>
            <a:ext cx="28664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. Decay of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bismuth-210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to thallium-206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-363" y="6155954"/>
            <a:ext cx="25474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6.  Gamma decay of neptunium-237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" y="786275"/>
            <a:ext cx="6675120" cy="29198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each decay, write a balanced nuclear equation which shows any missing atoms or particles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0"/>
            <a:ext cx="390144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>
                <a:solidFill>
                  <a:schemeClr val="tx1"/>
                </a:solidFill>
              </a:rPr>
              <a:t>0311 – Practice – Nuclear Equations for Radioactive Decay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26" name="TextBox 25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41848" y="363797"/>
              <a:ext cx="1216152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Period</a:t>
              </a:r>
              <a:endParaRPr lang="en-US" sz="1400" u="sng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19600" y="363797"/>
              <a:ext cx="1216152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-363" y="8182048"/>
            <a:ext cx="2563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Beta plus decay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of technetium-95</a:t>
            </a:r>
          </a:p>
        </p:txBody>
      </p:sp>
    </p:spTree>
    <p:extLst>
      <p:ext uri="{BB962C8B-B14F-4D97-AF65-F5344CB8AC3E}">
        <p14:creationId xmlns:p14="http://schemas.microsoft.com/office/powerpoint/2010/main" val="27943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363" y="1331155"/>
            <a:ext cx="27606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10.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Decay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potassium-38 to argon-38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363" y="405784"/>
            <a:ext cx="3323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Decay of phosphorus-32 (P) to sulfur-32 (S)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-363" y="2256526"/>
            <a:ext cx="47596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11.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Decay of iridium-192 (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Ir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) to a lower-energy form of iridium-192 (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Ir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4615099"/>
            <a:ext cx="6858000" cy="769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4163" indent="-284163" algn="just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13.	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Protactinium-231 decays through a multi-step pathway known as the “actinium series” or “actinium cascade”.  In total, protactinium-231 experiences six alpha decays and three beta minus decays.  Write a balance nuclear equation for this decay to determine the product.</a:t>
            </a:r>
          </a:p>
          <a:p>
            <a:pPr marL="284163" indent="-284163" algn="just"/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3181897"/>
            <a:ext cx="6858000" cy="769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4163" indent="-284163" algn="just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12.	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Nuclides that are very unstable require multiple radioactive decays to become stable.  For example, europium-143 goes through three beta minus decays to become stable.  Write a balanced nuclear equation for this decay to determine the product.</a:t>
            </a:r>
          </a:p>
          <a:p>
            <a:pPr marL="284163" indent="-284163" algn="just"/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6531" y="7481503"/>
            <a:ext cx="6858000" cy="9387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4163" indent="-284163" algn="just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15.	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We learned the four most common decay pathways, but there are less common ones that occur when a nuclide is highly unstable.  For example, when fluorine only has 7 neutrons, it first decays by ejecting a proton and then by ejecting a positron.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Write a balance nuclear equation for this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decay.  </a:t>
            </a:r>
          </a:p>
          <a:p>
            <a:pPr marL="284163" indent="-284163" algn="just"/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6531" y="6048301"/>
            <a:ext cx="6858000" cy="769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4163" indent="-284163" algn="just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14.	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Tungsten-155 is converted into ytterbium-151 through a three step decay process.  Two of the decays are beta plus, but the third decay is unknown.  Write a balance nuclear equation for this decay to determine the missing radioactive particle.</a:t>
            </a:r>
          </a:p>
          <a:p>
            <a:pPr marL="284163" indent="-284163" algn="just"/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9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363" y="4129860"/>
            <a:ext cx="34499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Beta minus decay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that produces tungsten-185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63" y="2103766"/>
            <a:ext cx="25234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2. 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Beta minus decay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of radium-228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63" y="3116813"/>
            <a:ext cx="30187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3.  Alpha decay that produces terbium-147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63" y="1090719"/>
            <a:ext cx="21723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1.  Alpha decay of radium-226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1050109" y="1479622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𝟐𝟐𝟔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𝟖𝟖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Ra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𝟐𝟐𝟐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𝟖𝟔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Rn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He</a:t>
                </a:r>
              </a:p>
            </p:txBody>
          </p:sp>
        </mc:Choice>
        <mc:Fallback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1479622"/>
                <a:ext cx="4795520" cy="496851"/>
              </a:xfrm>
              <a:prstGeom prst="rect">
                <a:avLst/>
              </a:prstGeom>
              <a:blipFill rotWithShape="0">
                <a:blip r:embed="rId2"/>
                <a:stretch>
                  <a:fillRect t="-8642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1050109" y="3505716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𝟏𝟓𝟏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𝟔𝟕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Ho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𝟏𝟒𝟕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𝟔𝟓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Tb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He</a:t>
                </a:r>
              </a:p>
            </p:txBody>
          </p:sp>
        </mc:Choice>
        <mc:Fallback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3505716"/>
                <a:ext cx="4795520" cy="496851"/>
              </a:xfrm>
              <a:prstGeom prst="rect">
                <a:avLst/>
              </a:prstGeom>
              <a:blipFill rotWithShape="0">
                <a:blip r:embed="rId3"/>
                <a:stretch>
                  <a:fillRect t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1050109" y="2492669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𝟐𝟐𝟖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𝟖𝟖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Ra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𝟐𝟐𝟖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𝟖𝟗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Ac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>
          <p:sp>
            <p:nvSpPr>
              <p:cNvPr id="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2492669"/>
                <a:ext cx="4795520" cy="496851"/>
              </a:xfrm>
              <a:prstGeom prst="rect">
                <a:avLst/>
              </a:prstGeom>
              <a:blipFill rotWithShape="0">
                <a:blip r:embed="rId4"/>
                <a:stretch>
                  <a:fillRect t="-8642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1050109" y="4518763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𝟏𝟖𝟓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𝟕𝟑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Ta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𝟏𝟖𝟓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𝟕𝟒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W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4518763"/>
                <a:ext cx="4795520" cy="496851"/>
              </a:xfrm>
              <a:prstGeom prst="rect">
                <a:avLst/>
              </a:prstGeom>
              <a:blipFill rotWithShape="0">
                <a:blip r:embed="rId5"/>
                <a:stretch>
                  <a:fillRect t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-363" y="5142907"/>
            <a:ext cx="23374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5. 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Beta plus decay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of carbon-11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1050109" y="7557904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𝟖𝟑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Bi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𝟐𝟎𝟔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Tl  </a:t>
                </a:r>
                <a:r>
                  <a:rPr lang="en-US" sz="1600" b="1" dirty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He</a:t>
                </a:r>
                <a:endParaRPr lang="en-US" sz="1600" b="1" dirty="0" smtClean="0">
                  <a:solidFill>
                    <a:srgbClr val="FF0000"/>
                  </a:solidFill>
                  <a:latin typeface="Symbol" panose="05050102010706020507" pitchFamily="18" charset="2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7557904"/>
                <a:ext cx="4795520" cy="496851"/>
              </a:xfrm>
              <a:prstGeom prst="rect">
                <a:avLst/>
              </a:prstGeom>
              <a:blipFill rotWithShape="0">
                <a:blip r:embed="rId6"/>
                <a:stretch>
                  <a:fillRect t="-8642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-363" y="7169001"/>
            <a:ext cx="28664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. Decay of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bismuth-210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to thallium-206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1050109" y="5531810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C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B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5531810"/>
                <a:ext cx="4795520" cy="496851"/>
              </a:xfrm>
              <a:prstGeom prst="rect">
                <a:avLst/>
              </a:prstGeom>
              <a:blipFill rotWithShape="0">
                <a:blip r:embed="rId7"/>
                <a:stretch>
                  <a:fillRect t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1050109" y="6544857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𝟐𝟑𝟕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𝟗𝟑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Np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𝟐𝟑𝟕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𝟗𝟑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Np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mr>
                    </m:m>
                  </m:oMath>
                </a14:m>
                <a:r>
                  <a:rPr lang="en-US" sz="2000" b="1" dirty="0" smtClean="0">
                    <a:solidFill>
                      <a:srgbClr val="FF0000"/>
                    </a:solidFill>
                    <a:latin typeface="Symbol" panose="05050102010706020507" pitchFamily="18" charset="2"/>
                    <a:cs typeface="Arial" pitchFamily="34" charset="0"/>
                  </a:rPr>
                  <a:t>g</a:t>
                </a:r>
                <a:endParaRPr lang="en-US" sz="1600" b="1" dirty="0" smtClean="0">
                  <a:solidFill>
                    <a:srgbClr val="FF0000"/>
                  </a:solidFill>
                  <a:latin typeface="Symbol" panose="05050102010706020507" pitchFamily="18" charset="2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6544857"/>
                <a:ext cx="4795520" cy="496851"/>
              </a:xfrm>
              <a:prstGeom prst="rect">
                <a:avLst/>
              </a:prstGeom>
              <a:blipFill rotWithShape="0">
                <a:blip r:embed="rId8"/>
                <a:stretch>
                  <a:fillRect t="-8642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-363" y="6155954"/>
            <a:ext cx="25474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6.  Gamma decay of neptunium-237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" y="786275"/>
            <a:ext cx="6675120" cy="29198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each decay, write a balanced nuclear equation which shows any missing atoms or particles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0"/>
            <a:ext cx="390144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>
                <a:solidFill>
                  <a:schemeClr val="tx1"/>
                </a:solidFill>
              </a:rPr>
              <a:t>0311 – Practice – Nuclear Equations for Radioactive Decay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26" name="TextBox 25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41848" y="363797"/>
              <a:ext cx="1216152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Period</a:t>
              </a:r>
              <a:endParaRPr lang="en-US" sz="1400" u="sng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19600" y="363797"/>
              <a:ext cx="1216152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-363" y="8182048"/>
            <a:ext cx="2563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Beta plus decay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of technetium-95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1050109" y="8570949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𝟗𝟓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𝟒𝟑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Tc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𝟗𝟓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𝟒𝟐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Mo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8570949"/>
                <a:ext cx="4795520" cy="496851"/>
              </a:xfrm>
              <a:prstGeom prst="rect">
                <a:avLst/>
              </a:prstGeom>
              <a:blipFill rotWithShape="0">
                <a:blip r:embed="rId9"/>
                <a:stretch>
                  <a:fillRect t="-8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0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363" y="1331155"/>
            <a:ext cx="27606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10.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Decay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potassium-38 to argon-38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1050109" y="1676220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𝟏𝟗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K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𝟑𝟖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𝟏𝟖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Ar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>
          <p:sp>
            <p:nvSpPr>
              <p:cNvPr id="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1676220"/>
                <a:ext cx="4795520" cy="496851"/>
              </a:xfrm>
              <a:prstGeom prst="rect">
                <a:avLst/>
              </a:prstGeom>
              <a:blipFill rotWithShape="0">
                <a:blip r:embed="rId2"/>
                <a:stretch>
                  <a:fillRect t="-8642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-363" y="405784"/>
            <a:ext cx="3323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Decay of phosphorus-32 (P) to sulfur-32 (S)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1050109" y="750849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𝟑𝟐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𝟏𝟓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P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𝟑𝟐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𝟏𝟔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S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750849"/>
                <a:ext cx="4795520" cy="496851"/>
              </a:xfrm>
              <a:prstGeom prst="rect">
                <a:avLst/>
              </a:prstGeom>
              <a:blipFill rotWithShape="0">
                <a:blip r:embed="rId3"/>
                <a:stretch>
                  <a:fillRect t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1050109" y="2601591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𝟏𝟗𝟐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𝟕𝟕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Ir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𝟏𝟗𝟐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𝟕𝟕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Ir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mr>
                    </m:m>
                  </m:oMath>
                </a14:m>
                <a:r>
                  <a:rPr lang="en-US" sz="2000" b="1" dirty="0" smtClean="0">
                    <a:solidFill>
                      <a:srgbClr val="FF0000"/>
                    </a:solidFill>
                    <a:latin typeface="Symbol" panose="05050102010706020507" pitchFamily="18" charset="2"/>
                    <a:cs typeface="Arial" pitchFamily="34" charset="0"/>
                  </a:rPr>
                  <a:t>g</a:t>
                </a:r>
                <a:endParaRPr lang="en-US" sz="1600" b="1" dirty="0" smtClean="0">
                  <a:solidFill>
                    <a:srgbClr val="FF0000"/>
                  </a:solidFill>
                  <a:latin typeface="Symbol" panose="05050102010706020507" pitchFamily="18" charset="2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2601591"/>
                <a:ext cx="4795520" cy="496851"/>
              </a:xfrm>
              <a:prstGeom prst="rect">
                <a:avLst/>
              </a:prstGeom>
              <a:blipFill rotWithShape="0">
                <a:blip r:embed="rId4"/>
                <a:stretch>
                  <a:fillRect t="-8642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-363" y="2256526"/>
            <a:ext cx="47596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11.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Decay of iridium-192 (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Ir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) to a lower-energy form of iridium-192 (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Ir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4615099"/>
            <a:ext cx="6858000" cy="769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4163" indent="-284163" algn="just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13.	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Protactinium-231 decays through a multi-step pathway known as the “actinium series” or “actinium cascade”.  In total, protactinium-231 experiences six alpha decays and three beta minus decays.  Write a balance nuclear equation for this decay to determine the product.</a:t>
            </a:r>
          </a:p>
          <a:p>
            <a:pPr marL="284163" indent="-284163" algn="just"/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1005840" y="5254635"/>
                <a:ext cx="48463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𝟐𝟑𝟏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Pa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𝟐𝟎𝟕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𝟖𝟐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Pb   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+ </a:t>
                </a:r>
                <a:r>
                  <a:rPr lang="en-US" sz="1800" b="1" dirty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6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He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3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40" y="5254635"/>
                <a:ext cx="4846320" cy="496851"/>
              </a:xfrm>
              <a:prstGeom prst="rect">
                <a:avLst/>
              </a:prstGeom>
              <a:blipFill rotWithShape="0">
                <a:blip r:embed="rId5"/>
                <a:stretch>
                  <a:fillRect t="-8642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0" y="3181897"/>
            <a:ext cx="6858000" cy="769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4163" indent="-284163" algn="just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12.	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Nuclides that are very unstable require multiple radioactive decays to become stable.  For example, europium-143 goes through three beta minus decays to become stable.  Write a balanced nuclear equation for this decay to determine the product.</a:t>
            </a:r>
          </a:p>
          <a:p>
            <a:pPr marL="284163" indent="-284163" algn="just"/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1050472" y="3821433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𝟏𝟒𝟑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𝟔𝟑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Eu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𝟏𝟒𝟑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𝟔𝟔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Dy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3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472" y="3821433"/>
                <a:ext cx="4795520" cy="496851"/>
              </a:xfrm>
              <a:prstGeom prst="rect">
                <a:avLst/>
              </a:prstGeom>
              <a:blipFill rotWithShape="0">
                <a:blip r:embed="rId6"/>
                <a:stretch>
                  <a:fillRect t="-8642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-6531" y="7481503"/>
            <a:ext cx="6858000" cy="9387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4163" indent="-284163" algn="just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15.	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We learned the four most common decay pathways, but there are less common ones that occur when a nuclide is highly unstable.  For example, when fluorine only has 7 neutrons, it first decays by ejecting a proton and then by ejecting a positron.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Write a balance nuclear equation for this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decay.  </a:t>
            </a:r>
          </a:p>
          <a:p>
            <a:pPr marL="284163" indent="-284163" algn="just"/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999309" y="8290315"/>
                <a:ext cx="48463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F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N   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+ </a:t>
                </a:r>
                <a:r>
                  <a:rPr lang="en-US" sz="1800" b="1" dirty="0" smtClean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p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309" y="8290315"/>
                <a:ext cx="4846320" cy="496851"/>
              </a:xfrm>
              <a:prstGeom prst="rect">
                <a:avLst/>
              </a:prstGeom>
              <a:blipFill rotWithShape="0">
                <a:blip r:embed="rId7"/>
                <a:stretch>
                  <a:fillRect t="-8642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-6531" y="6048301"/>
            <a:ext cx="6858000" cy="769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4163" indent="-284163" algn="just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14.	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Tungsten-155 is converted into ytterbium-151 through a three step decay process.  Two of the decays are beta plus, but the third decay is unknown.  Write a balance nuclear equation for this decay to determine the missing radioactive particle.</a:t>
            </a:r>
          </a:p>
          <a:p>
            <a:pPr marL="284163" indent="-284163" algn="just"/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ontent Placeholder 2"/>
              <p:cNvSpPr txBox="1">
                <a:spLocks/>
              </p:cNvSpPr>
              <p:nvPr/>
            </p:nvSpPr>
            <p:spPr>
              <a:xfrm>
                <a:off x="999309" y="6687837"/>
                <a:ext cx="48463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𝟏𝟓𝟓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𝟕𝟒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W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𝟏𝟓𝟏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𝟕𝟎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Yb   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+ </a:t>
                </a:r>
                <a:r>
                  <a:rPr lang="en-US" sz="1800" b="1" dirty="0" smtClean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He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2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>
          <p:sp>
            <p:nvSpPr>
              <p:cNvPr id="3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309" y="6687837"/>
                <a:ext cx="4846320" cy="496851"/>
              </a:xfrm>
              <a:prstGeom prst="rect">
                <a:avLst/>
              </a:prstGeom>
              <a:blipFill rotWithShape="0">
                <a:blip r:embed="rId8"/>
                <a:stretch>
                  <a:fillRect t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234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6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363" y="4618926"/>
            <a:ext cx="36535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12. 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Beta minus decay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that produces neptunium-237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63" y="3488577"/>
            <a:ext cx="3661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. Decay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that produces neon-22 and a beta particle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1050109" y="3891115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𝟐𝟐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F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𝟐𝟐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Ne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 xmlns=""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3891115"/>
                <a:ext cx="4795520" cy="496851"/>
              </a:xfrm>
              <a:prstGeom prst="rect">
                <a:avLst/>
              </a:prstGeom>
              <a:blipFill rotWithShape="1">
                <a:blip r:embed="rId3"/>
                <a:stretch>
                  <a:fillRect t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1050109" y="5043912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𝟐𝟑𝟕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  <m:r>
                      <a:rPr lang="en-US" sz="1400" b="1" i="0" smtClean="0">
                        <a:solidFill>
                          <a:srgbClr val="FF0000"/>
                        </a:solidFill>
                        <a:latin typeface="Cambria Math"/>
                      </a:rPr>
                      <m:t>𝐔</m:t>
                    </m:r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𝟐𝟑𝟕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𝟗𝟑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Np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 xmlns=""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5043912"/>
                <a:ext cx="4795520" cy="496851"/>
              </a:xfrm>
              <a:prstGeom prst="rect">
                <a:avLst/>
              </a:prstGeom>
              <a:blipFill rotWithShape="1">
                <a:blip r:embed="rId5"/>
                <a:stretch>
                  <a:fillRect t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1050109" y="8502301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𝟐𝟑𝟖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𝟗𝟐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U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𝟐𝟑𝟒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Th  </a:t>
                </a:r>
                <a:r>
                  <a:rPr lang="en-US" sz="1600" b="1" dirty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mr>
                    </m:m>
                  </m:oMath>
                </a14:m>
                <a:r>
                  <a:rPr lang="en-US" sz="1600" b="1" dirty="0">
                    <a:solidFill>
                      <a:srgbClr val="FF0000"/>
                    </a:solidFill>
                    <a:cs typeface="Arial" pitchFamily="34" charset="0"/>
                  </a:rPr>
                  <a:t>He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:r>
                  <a:rPr lang="en-US" sz="1400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+ </a:t>
                </a:r>
                <a:r>
                  <a:rPr lang="en-US" sz="1400" b="1" dirty="0" smtClean="0">
                    <a:solidFill>
                      <a:srgbClr val="FF0000"/>
                    </a:solidFill>
                  </a:rPr>
                  <a:t> 2</a:t>
                </a:r>
                <a14:m>
                  <m:oMath xmlns:m="http://schemas.openxmlformats.org/officeDocument/2006/math">
                    <m:r>
                      <a:rPr lang="en-US" sz="1400" b="1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mr>
                    </m:m>
                  </m:oMath>
                </a14:m>
                <a:r>
                  <a:rPr lang="en-US" sz="2000" b="1" dirty="0" smtClean="0">
                    <a:solidFill>
                      <a:srgbClr val="FF0000"/>
                    </a:solidFill>
                    <a:latin typeface="Symbol" panose="05050102010706020507" pitchFamily="18" charset="2"/>
                    <a:cs typeface="Arial" pitchFamily="34" charset="0"/>
                  </a:rPr>
                  <a:t>g</a:t>
                </a:r>
                <a:endParaRPr lang="en-US" sz="1600" b="1" dirty="0" smtClean="0">
                  <a:solidFill>
                    <a:srgbClr val="FF0000"/>
                  </a:solidFill>
                  <a:latin typeface="Symbol" panose="05050102010706020507" pitchFamily="18" charset="2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8502301"/>
                <a:ext cx="4795520" cy="496851"/>
              </a:xfrm>
              <a:prstGeom prst="rect">
                <a:avLst/>
              </a:prstGeom>
              <a:blipFill rotWithShape="1">
                <a:blip r:embed="rId6"/>
                <a:stretch>
                  <a:fillRect t="-7407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-363" y="8009975"/>
            <a:ext cx="56749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15.  Decay that produces thorium-234, an alpha particle, and two gamma particles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363" y="1227879"/>
            <a:ext cx="25010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Beta minus decay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of cesium-137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1050109" y="1585521"/>
                <a:ext cx="4795520" cy="49685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ts val="1200"/>
                  </a:spcBef>
                  <a:buFont typeface="Wingdings" pitchFamily="2" charset="2"/>
                  <a:buChar char="Ø"/>
                  <a:defRPr sz="32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1825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8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•"/>
                  <a:defRPr sz="24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73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–"/>
                  <a:defRPr sz="200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spcBef>
                    <a:spcPts val="0"/>
                  </a:spcBef>
                  <a:buFont typeface="Arial" pitchFamily="34" charset="0"/>
                  <a:buChar char="»"/>
                  <a:tabLst/>
                  <a:defRPr sz="2000" i="1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𝟏𝟑𝟕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𝟓𝟓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</a:rPr>
                  <a:t>Cs   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Wingdings 3" pitchFamily="18" charset="2"/>
                  </a:rPr>
                  <a:t>ª</a:t>
                </a:r>
                <a:r>
                  <a:rPr lang="en-US" sz="1800" b="1" dirty="0" smtClean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𝟏𝟑𝟕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𝟓𝟔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Ba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+ </a:t>
                </a:r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sz="1600" b="1" dirty="0" smtClean="0">
                    <a:solidFill>
                      <a:srgbClr val="FF0000"/>
                    </a:solidFill>
                    <a:cs typeface="Arial" pitchFamily="34" charset="0"/>
                  </a:rPr>
                  <a:t>e</a:t>
                </a: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09" y="1585521"/>
                <a:ext cx="4795520" cy="496851"/>
              </a:xfrm>
              <a:prstGeom prst="rect">
                <a:avLst/>
              </a:prstGeom>
              <a:blipFill rotWithShape="1">
                <a:blip r:embed="rId9"/>
                <a:stretch>
                  <a:fillRect t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47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2953</TotalTime>
  <Words>304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Symbol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Additional Problems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115</cp:revision>
  <cp:lastPrinted>2018-11-20T17:46:16Z</cp:lastPrinted>
  <dcterms:created xsi:type="dcterms:W3CDTF">2012-09-21T12:26:27Z</dcterms:created>
  <dcterms:modified xsi:type="dcterms:W3CDTF">2019-12-03T16:44:01Z</dcterms:modified>
</cp:coreProperties>
</file>