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1030" r:id="rId2"/>
    <p:sldId id="1031" r:id="rId3"/>
    <p:sldId id="1057" r:id="rId4"/>
    <p:sldId id="1058" r:id="rId5"/>
    <p:sldId id="1059" r:id="rId6"/>
    <p:sldId id="1060" r:id="rId7"/>
    <p:sldId id="1061" r:id="rId8"/>
    <p:sldId id="1062" r:id="rId9"/>
    <p:sldId id="1072" r:id="rId10"/>
    <p:sldId id="1068" r:id="rId11"/>
    <p:sldId id="1070" r:id="rId12"/>
    <p:sldId id="1071" r:id="rId13"/>
    <p:sldId id="1073" r:id="rId14"/>
    <p:sldId id="1074" r:id="rId15"/>
    <p:sldId id="1063" r:id="rId16"/>
    <p:sldId id="1038" r:id="rId17"/>
    <p:sldId id="1035" r:id="rId18"/>
    <p:sldId id="1036" r:id="rId19"/>
    <p:sldId id="1069" r:id="rId20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663300"/>
    <a:srgbClr val="4BACC6"/>
    <a:srgbClr val="006600"/>
    <a:srgbClr val="0066FF"/>
    <a:srgbClr val="FFFF99"/>
    <a:srgbClr val="CCFF99"/>
    <a:srgbClr val="99FF99"/>
    <a:srgbClr val="CCFFFF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86375" autoAdjust="0"/>
  </p:normalViewPr>
  <p:slideViewPr>
    <p:cSldViewPr snapToGrid="0">
      <p:cViewPr>
        <p:scale>
          <a:sx n="70" d="100"/>
          <a:sy n="70" d="100"/>
        </p:scale>
        <p:origin x="-1930" y="-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4" y="0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0" tIns="46660" rIns="93320" bIns="466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20" tIns="46660" rIns="93320" bIns="466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4" y="8845045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457594" y="659639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>
                <a:latin typeface="Arial" pitchFamily="34" charset="0"/>
                <a:cs typeface="Arial" pitchFamily="34" charset="0"/>
              </a:rPr>
              <a:t>slide </a:t>
            </a:r>
            <a:fld id="{6ABBB7C1-35F2-45E0-95DF-06E8CFB61640}" type="slidenum">
              <a:rPr lang="en-US" sz="11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8" y="1326035"/>
            <a:ext cx="8696325" cy="5128054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Get the following:</a:t>
            </a:r>
          </a:p>
          <a:p>
            <a:pPr lvl="1"/>
            <a:r>
              <a:rPr lang="en-US" sz="2800" b="1" i="1" dirty="0" smtClean="0"/>
              <a:t>A white board</a:t>
            </a:r>
          </a:p>
          <a:p>
            <a:pPr lvl="1"/>
            <a:r>
              <a:rPr lang="en-US" sz="2800" b="1" i="1" dirty="0" smtClean="0"/>
              <a:t>A marker</a:t>
            </a:r>
          </a:p>
          <a:p>
            <a:pPr lvl="1"/>
            <a:r>
              <a:rPr lang="en-US" sz="2800" b="1" i="1" dirty="0" smtClean="0"/>
              <a:t>A piece of paper towel</a:t>
            </a:r>
          </a:p>
          <a:p>
            <a:pPr lvl="1"/>
            <a:r>
              <a:rPr lang="en-US" sz="2800" b="1" i="1" dirty="0" smtClean="0"/>
              <a:t>Your notes</a:t>
            </a:r>
          </a:p>
        </p:txBody>
      </p:sp>
    </p:spTree>
    <p:extLst>
      <p:ext uri="{BB962C8B-B14F-4D97-AF65-F5344CB8AC3E}">
        <p14:creationId xmlns:p14="http://schemas.microsoft.com/office/powerpoint/2010/main" val="84108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1028"/>
          <p:cNvGrpSpPr/>
          <p:nvPr/>
        </p:nvGrpSpPr>
        <p:grpSpPr>
          <a:xfrm>
            <a:off x="1054554" y="0"/>
            <a:ext cx="7034893" cy="4324006"/>
            <a:chOff x="1054554" y="0"/>
            <a:chExt cx="7034893" cy="432400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554" y="0"/>
              <a:ext cx="7034893" cy="43240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7" name="Straight Connector 26"/>
            <p:cNvCxnSpPr/>
            <p:nvPr/>
          </p:nvCxnSpPr>
          <p:spPr>
            <a:xfrm flipH="1" flipV="1">
              <a:off x="2667010" y="2950007"/>
              <a:ext cx="1439856" cy="1"/>
            </a:xfrm>
            <a:prstGeom prst="line">
              <a:avLst/>
            </a:prstGeom>
            <a:ln w="1270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687328" y="2949642"/>
              <a:ext cx="1386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</a:rPr>
                <a:t>reactants</a:t>
              </a:r>
              <a:endParaRPr lang="en-US" sz="24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35241" y="1284084"/>
              <a:ext cx="12971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b="1" i="1" dirty="0" smtClean="0">
                  <a:solidFill>
                    <a:srgbClr val="C00000"/>
                  </a:solidFill>
                </a:rPr>
                <a:t>products</a:t>
              </a:r>
              <a:endParaRPr lang="en-US" sz="24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1024" name="Freeform 1023"/>
            <p:cNvSpPr/>
            <p:nvPr/>
          </p:nvSpPr>
          <p:spPr>
            <a:xfrm>
              <a:off x="4071257" y="616086"/>
              <a:ext cx="2590800" cy="2333943"/>
            </a:xfrm>
            <a:custGeom>
              <a:avLst/>
              <a:gdLst>
                <a:gd name="connsiteX0" fmla="*/ 0 w 2590800"/>
                <a:gd name="connsiteY0" fmla="*/ 2333943 h 2333943"/>
                <a:gd name="connsiteX1" fmla="*/ 359229 w 2590800"/>
                <a:gd name="connsiteY1" fmla="*/ 2268628 h 2333943"/>
                <a:gd name="connsiteX2" fmla="*/ 576943 w 2590800"/>
                <a:gd name="connsiteY2" fmla="*/ 2040028 h 2333943"/>
                <a:gd name="connsiteX3" fmla="*/ 729343 w 2590800"/>
                <a:gd name="connsiteY3" fmla="*/ 1778771 h 2333943"/>
                <a:gd name="connsiteX4" fmla="*/ 1251857 w 2590800"/>
                <a:gd name="connsiteY4" fmla="*/ 396285 h 2333943"/>
                <a:gd name="connsiteX5" fmla="*/ 1534886 w 2590800"/>
                <a:gd name="connsiteY5" fmla="*/ 47943 h 2333943"/>
                <a:gd name="connsiteX6" fmla="*/ 1807029 w 2590800"/>
                <a:gd name="connsiteY6" fmla="*/ 26171 h 2333943"/>
                <a:gd name="connsiteX7" fmla="*/ 2068286 w 2590800"/>
                <a:gd name="connsiteY7" fmla="*/ 265657 h 2333943"/>
                <a:gd name="connsiteX8" fmla="*/ 2231572 w 2590800"/>
                <a:gd name="connsiteY8" fmla="*/ 603114 h 2333943"/>
                <a:gd name="connsiteX9" fmla="*/ 2590800 w 2590800"/>
                <a:gd name="connsiteY9" fmla="*/ 679314 h 233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90800" h="2333943">
                  <a:moveTo>
                    <a:pt x="0" y="2333943"/>
                  </a:moveTo>
                  <a:cubicBezTo>
                    <a:pt x="131536" y="2325778"/>
                    <a:pt x="263072" y="2317614"/>
                    <a:pt x="359229" y="2268628"/>
                  </a:cubicBezTo>
                  <a:cubicBezTo>
                    <a:pt x="455386" y="2219642"/>
                    <a:pt x="515257" y="2121671"/>
                    <a:pt x="576943" y="2040028"/>
                  </a:cubicBezTo>
                  <a:cubicBezTo>
                    <a:pt x="638629" y="1958385"/>
                    <a:pt x="616857" y="2052728"/>
                    <a:pt x="729343" y="1778771"/>
                  </a:cubicBezTo>
                  <a:cubicBezTo>
                    <a:pt x="841829" y="1504814"/>
                    <a:pt x="1117600" y="684756"/>
                    <a:pt x="1251857" y="396285"/>
                  </a:cubicBezTo>
                  <a:cubicBezTo>
                    <a:pt x="1386114" y="107814"/>
                    <a:pt x="1442357" y="109629"/>
                    <a:pt x="1534886" y="47943"/>
                  </a:cubicBezTo>
                  <a:cubicBezTo>
                    <a:pt x="1627415" y="-13743"/>
                    <a:pt x="1718129" y="-10115"/>
                    <a:pt x="1807029" y="26171"/>
                  </a:cubicBezTo>
                  <a:cubicBezTo>
                    <a:pt x="1895929" y="62457"/>
                    <a:pt x="1997529" y="169500"/>
                    <a:pt x="2068286" y="265657"/>
                  </a:cubicBezTo>
                  <a:cubicBezTo>
                    <a:pt x="2139043" y="361814"/>
                    <a:pt x="2144486" y="534171"/>
                    <a:pt x="2231572" y="603114"/>
                  </a:cubicBezTo>
                  <a:cubicBezTo>
                    <a:pt x="2318658" y="672057"/>
                    <a:pt x="2454729" y="675685"/>
                    <a:pt x="2590800" y="679314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 flipV="1">
              <a:off x="6549137" y="1286627"/>
              <a:ext cx="1439856" cy="1"/>
            </a:xfrm>
            <a:prstGeom prst="line">
              <a:avLst/>
            </a:prstGeom>
            <a:ln w="1270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8" name="TextBox 1027"/>
            <p:cNvSpPr txBox="1"/>
            <p:nvPr/>
          </p:nvSpPr>
          <p:spPr>
            <a:xfrm rot="16200000">
              <a:off x="427650" y="2718809"/>
              <a:ext cx="184377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ENTHALPY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0" y="4262458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22)	What is the sign of 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rxn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4400" y="5087958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14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1028"/>
          <p:cNvGrpSpPr/>
          <p:nvPr/>
        </p:nvGrpSpPr>
        <p:grpSpPr>
          <a:xfrm>
            <a:off x="1054554" y="0"/>
            <a:ext cx="7034893" cy="4324006"/>
            <a:chOff x="1054554" y="0"/>
            <a:chExt cx="7034893" cy="432400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554" y="0"/>
              <a:ext cx="7034893" cy="43240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7" name="Straight Connector 26"/>
            <p:cNvCxnSpPr/>
            <p:nvPr/>
          </p:nvCxnSpPr>
          <p:spPr>
            <a:xfrm flipH="1" flipV="1">
              <a:off x="2667010" y="2950007"/>
              <a:ext cx="1439856" cy="1"/>
            </a:xfrm>
            <a:prstGeom prst="line">
              <a:avLst/>
            </a:prstGeom>
            <a:ln w="1270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687328" y="2949642"/>
              <a:ext cx="1386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</a:rPr>
                <a:t>reactants</a:t>
              </a:r>
              <a:endParaRPr lang="en-US" sz="24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35241" y="1284084"/>
              <a:ext cx="12971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b="1" i="1" dirty="0" smtClean="0">
                  <a:solidFill>
                    <a:srgbClr val="C00000"/>
                  </a:solidFill>
                </a:rPr>
                <a:t>products</a:t>
              </a:r>
              <a:endParaRPr lang="en-US" sz="24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1024" name="Freeform 1023"/>
            <p:cNvSpPr/>
            <p:nvPr/>
          </p:nvSpPr>
          <p:spPr>
            <a:xfrm>
              <a:off x="4071257" y="616086"/>
              <a:ext cx="2590800" cy="2333943"/>
            </a:xfrm>
            <a:custGeom>
              <a:avLst/>
              <a:gdLst>
                <a:gd name="connsiteX0" fmla="*/ 0 w 2590800"/>
                <a:gd name="connsiteY0" fmla="*/ 2333943 h 2333943"/>
                <a:gd name="connsiteX1" fmla="*/ 359229 w 2590800"/>
                <a:gd name="connsiteY1" fmla="*/ 2268628 h 2333943"/>
                <a:gd name="connsiteX2" fmla="*/ 576943 w 2590800"/>
                <a:gd name="connsiteY2" fmla="*/ 2040028 h 2333943"/>
                <a:gd name="connsiteX3" fmla="*/ 729343 w 2590800"/>
                <a:gd name="connsiteY3" fmla="*/ 1778771 h 2333943"/>
                <a:gd name="connsiteX4" fmla="*/ 1251857 w 2590800"/>
                <a:gd name="connsiteY4" fmla="*/ 396285 h 2333943"/>
                <a:gd name="connsiteX5" fmla="*/ 1534886 w 2590800"/>
                <a:gd name="connsiteY5" fmla="*/ 47943 h 2333943"/>
                <a:gd name="connsiteX6" fmla="*/ 1807029 w 2590800"/>
                <a:gd name="connsiteY6" fmla="*/ 26171 h 2333943"/>
                <a:gd name="connsiteX7" fmla="*/ 2068286 w 2590800"/>
                <a:gd name="connsiteY7" fmla="*/ 265657 h 2333943"/>
                <a:gd name="connsiteX8" fmla="*/ 2231572 w 2590800"/>
                <a:gd name="connsiteY8" fmla="*/ 603114 h 2333943"/>
                <a:gd name="connsiteX9" fmla="*/ 2590800 w 2590800"/>
                <a:gd name="connsiteY9" fmla="*/ 679314 h 233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90800" h="2333943">
                  <a:moveTo>
                    <a:pt x="0" y="2333943"/>
                  </a:moveTo>
                  <a:cubicBezTo>
                    <a:pt x="131536" y="2325778"/>
                    <a:pt x="263072" y="2317614"/>
                    <a:pt x="359229" y="2268628"/>
                  </a:cubicBezTo>
                  <a:cubicBezTo>
                    <a:pt x="455386" y="2219642"/>
                    <a:pt x="515257" y="2121671"/>
                    <a:pt x="576943" y="2040028"/>
                  </a:cubicBezTo>
                  <a:cubicBezTo>
                    <a:pt x="638629" y="1958385"/>
                    <a:pt x="616857" y="2052728"/>
                    <a:pt x="729343" y="1778771"/>
                  </a:cubicBezTo>
                  <a:cubicBezTo>
                    <a:pt x="841829" y="1504814"/>
                    <a:pt x="1117600" y="684756"/>
                    <a:pt x="1251857" y="396285"/>
                  </a:cubicBezTo>
                  <a:cubicBezTo>
                    <a:pt x="1386114" y="107814"/>
                    <a:pt x="1442357" y="109629"/>
                    <a:pt x="1534886" y="47943"/>
                  </a:cubicBezTo>
                  <a:cubicBezTo>
                    <a:pt x="1627415" y="-13743"/>
                    <a:pt x="1718129" y="-10115"/>
                    <a:pt x="1807029" y="26171"/>
                  </a:cubicBezTo>
                  <a:cubicBezTo>
                    <a:pt x="1895929" y="62457"/>
                    <a:pt x="1997529" y="169500"/>
                    <a:pt x="2068286" y="265657"/>
                  </a:cubicBezTo>
                  <a:cubicBezTo>
                    <a:pt x="2139043" y="361814"/>
                    <a:pt x="2144486" y="534171"/>
                    <a:pt x="2231572" y="603114"/>
                  </a:cubicBezTo>
                  <a:cubicBezTo>
                    <a:pt x="2318658" y="672057"/>
                    <a:pt x="2454729" y="675685"/>
                    <a:pt x="2590800" y="679314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 flipV="1">
              <a:off x="6549137" y="1286627"/>
              <a:ext cx="1439856" cy="1"/>
            </a:xfrm>
            <a:prstGeom prst="line">
              <a:avLst/>
            </a:prstGeom>
            <a:ln w="1270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8" name="TextBox 1027"/>
            <p:cNvSpPr txBox="1"/>
            <p:nvPr/>
          </p:nvSpPr>
          <p:spPr>
            <a:xfrm rot="16200000">
              <a:off x="427650" y="2718809"/>
              <a:ext cx="184377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ENTHALPY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0" y="4262458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23)	What is the value of 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rxn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4400" y="5087958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kcal/mole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60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1028"/>
          <p:cNvGrpSpPr/>
          <p:nvPr/>
        </p:nvGrpSpPr>
        <p:grpSpPr>
          <a:xfrm>
            <a:off x="1054554" y="0"/>
            <a:ext cx="7034893" cy="4324006"/>
            <a:chOff x="1054554" y="0"/>
            <a:chExt cx="7034893" cy="432400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554" y="0"/>
              <a:ext cx="7034893" cy="43240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7" name="Straight Connector 26"/>
            <p:cNvCxnSpPr/>
            <p:nvPr/>
          </p:nvCxnSpPr>
          <p:spPr>
            <a:xfrm flipH="1" flipV="1">
              <a:off x="2667010" y="2950007"/>
              <a:ext cx="1439856" cy="1"/>
            </a:xfrm>
            <a:prstGeom prst="line">
              <a:avLst/>
            </a:prstGeom>
            <a:ln w="1270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687328" y="2949642"/>
              <a:ext cx="1386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</a:rPr>
                <a:t>reactants</a:t>
              </a:r>
              <a:endParaRPr lang="en-US" sz="24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35241" y="1284084"/>
              <a:ext cx="12971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b="1" i="1" dirty="0" smtClean="0">
                  <a:solidFill>
                    <a:srgbClr val="C00000"/>
                  </a:solidFill>
                </a:rPr>
                <a:t>products</a:t>
              </a:r>
              <a:endParaRPr lang="en-US" sz="24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1024" name="Freeform 1023"/>
            <p:cNvSpPr/>
            <p:nvPr/>
          </p:nvSpPr>
          <p:spPr>
            <a:xfrm>
              <a:off x="4071257" y="616086"/>
              <a:ext cx="2590800" cy="2333943"/>
            </a:xfrm>
            <a:custGeom>
              <a:avLst/>
              <a:gdLst>
                <a:gd name="connsiteX0" fmla="*/ 0 w 2590800"/>
                <a:gd name="connsiteY0" fmla="*/ 2333943 h 2333943"/>
                <a:gd name="connsiteX1" fmla="*/ 359229 w 2590800"/>
                <a:gd name="connsiteY1" fmla="*/ 2268628 h 2333943"/>
                <a:gd name="connsiteX2" fmla="*/ 576943 w 2590800"/>
                <a:gd name="connsiteY2" fmla="*/ 2040028 h 2333943"/>
                <a:gd name="connsiteX3" fmla="*/ 729343 w 2590800"/>
                <a:gd name="connsiteY3" fmla="*/ 1778771 h 2333943"/>
                <a:gd name="connsiteX4" fmla="*/ 1251857 w 2590800"/>
                <a:gd name="connsiteY4" fmla="*/ 396285 h 2333943"/>
                <a:gd name="connsiteX5" fmla="*/ 1534886 w 2590800"/>
                <a:gd name="connsiteY5" fmla="*/ 47943 h 2333943"/>
                <a:gd name="connsiteX6" fmla="*/ 1807029 w 2590800"/>
                <a:gd name="connsiteY6" fmla="*/ 26171 h 2333943"/>
                <a:gd name="connsiteX7" fmla="*/ 2068286 w 2590800"/>
                <a:gd name="connsiteY7" fmla="*/ 265657 h 2333943"/>
                <a:gd name="connsiteX8" fmla="*/ 2231572 w 2590800"/>
                <a:gd name="connsiteY8" fmla="*/ 603114 h 2333943"/>
                <a:gd name="connsiteX9" fmla="*/ 2590800 w 2590800"/>
                <a:gd name="connsiteY9" fmla="*/ 679314 h 233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90800" h="2333943">
                  <a:moveTo>
                    <a:pt x="0" y="2333943"/>
                  </a:moveTo>
                  <a:cubicBezTo>
                    <a:pt x="131536" y="2325778"/>
                    <a:pt x="263072" y="2317614"/>
                    <a:pt x="359229" y="2268628"/>
                  </a:cubicBezTo>
                  <a:cubicBezTo>
                    <a:pt x="455386" y="2219642"/>
                    <a:pt x="515257" y="2121671"/>
                    <a:pt x="576943" y="2040028"/>
                  </a:cubicBezTo>
                  <a:cubicBezTo>
                    <a:pt x="638629" y="1958385"/>
                    <a:pt x="616857" y="2052728"/>
                    <a:pt x="729343" y="1778771"/>
                  </a:cubicBezTo>
                  <a:cubicBezTo>
                    <a:pt x="841829" y="1504814"/>
                    <a:pt x="1117600" y="684756"/>
                    <a:pt x="1251857" y="396285"/>
                  </a:cubicBezTo>
                  <a:cubicBezTo>
                    <a:pt x="1386114" y="107814"/>
                    <a:pt x="1442357" y="109629"/>
                    <a:pt x="1534886" y="47943"/>
                  </a:cubicBezTo>
                  <a:cubicBezTo>
                    <a:pt x="1627415" y="-13743"/>
                    <a:pt x="1718129" y="-10115"/>
                    <a:pt x="1807029" y="26171"/>
                  </a:cubicBezTo>
                  <a:cubicBezTo>
                    <a:pt x="1895929" y="62457"/>
                    <a:pt x="1997529" y="169500"/>
                    <a:pt x="2068286" y="265657"/>
                  </a:cubicBezTo>
                  <a:cubicBezTo>
                    <a:pt x="2139043" y="361814"/>
                    <a:pt x="2144486" y="534171"/>
                    <a:pt x="2231572" y="603114"/>
                  </a:cubicBezTo>
                  <a:cubicBezTo>
                    <a:pt x="2318658" y="672057"/>
                    <a:pt x="2454729" y="675685"/>
                    <a:pt x="2590800" y="679314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 flipV="1">
              <a:off x="6549137" y="1286627"/>
              <a:ext cx="1439856" cy="1"/>
            </a:xfrm>
            <a:prstGeom prst="line">
              <a:avLst/>
            </a:prstGeom>
            <a:ln w="1270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8" name="TextBox 1027"/>
            <p:cNvSpPr txBox="1"/>
            <p:nvPr/>
          </p:nvSpPr>
          <p:spPr>
            <a:xfrm rot="16200000">
              <a:off x="427650" y="2718809"/>
              <a:ext cx="184377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ENTHALPY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0" y="4262458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24)	What is the value of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4400" y="5087958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kcal/mole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82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1028"/>
          <p:cNvGrpSpPr/>
          <p:nvPr/>
        </p:nvGrpSpPr>
        <p:grpSpPr>
          <a:xfrm>
            <a:off x="1054554" y="0"/>
            <a:ext cx="7034893" cy="4324006"/>
            <a:chOff x="1054554" y="0"/>
            <a:chExt cx="7034893" cy="432400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554" y="0"/>
              <a:ext cx="7034893" cy="43240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7" name="Straight Connector 26"/>
            <p:cNvCxnSpPr/>
            <p:nvPr/>
          </p:nvCxnSpPr>
          <p:spPr>
            <a:xfrm flipH="1" flipV="1">
              <a:off x="2667010" y="2950007"/>
              <a:ext cx="1439856" cy="1"/>
            </a:xfrm>
            <a:prstGeom prst="line">
              <a:avLst/>
            </a:prstGeom>
            <a:ln w="1270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687328" y="2949642"/>
              <a:ext cx="1386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</a:rPr>
                <a:t>reactants</a:t>
              </a:r>
              <a:endParaRPr lang="en-US" sz="24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35241" y="1284084"/>
              <a:ext cx="12971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b="1" i="1" dirty="0" smtClean="0">
                  <a:solidFill>
                    <a:srgbClr val="C00000"/>
                  </a:solidFill>
                </a:rPr>
                <a:t>products</a:t>
              </a:r>
              <a:endParaRPr lang="en-US" sz="24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1024" name="Freeform 1023"/>
            <p:cNvSpPr/>
            <p:nvPr/>
          </p:nvSpPr>
          <p:spPr>
            <a:xfrm>
              <a:off x="4071257" y="616086"/>
              <a:ext cx="2590800" cy="2333943"/>
            </a:xfrm>
            <a:custGeom>
              <a:avLst/>
              <a:gdLst>
                <a:gd name="connsiteX0" fmla="*/ 0 w 2590800"/>
                <a:gd name="connsiteY0" fmla="*/ 2333943 h 2333943"/>
                <a:gd name="connsiteX1" fmla="*/ 359229 w 2590800"/>
                <a:gd name="connsiteY1" fmla="*/ 2268628 h 2333943"/>
                <a:gd name="connsiteX2" fmla="*/ 576943 w 2590800"/>
                <a:gd name="connsiteY2" fmla="*/ 2040028 h 2333943"/>
                <a:gd name="connsiteX3" fmla="*/ 729343 w 2590800"/>
                <a:gd name="connsiteY3" fmla="*/ 1778771 h 2333943"/>
                <a:gd name="connsiteX4" fmla="*/ 1251857 w 2590800"/>
                <a:gd name="connsiteY4" fmla="*/ 396285 h 2333943"/>
                <a:gd name="connsiteX5" fmla="*/ 1534886 w 2590800"/>
                <a:gd name="connsiteY5" fmla="*/ 47943 h 2333943"/>
                <a:gd name="connsiteX6" fmla="*/ 1807029 w 2590800"/>
                <a:gd name="connsiteY6" fmla="*/ 26171 h 2333943"/>
                <a:gd name="connsiteX7" fmla="*/ 2068286 w 2590800"/>
                <a:gd name="connsiteY7" fmla="*/ 265657 h 2333943"/>
                <a:gd name="connsiteX8" fmla="*/ 2231572 w 2590800"/>
                <a:gd name="connsiteY8" fmla="*/ 603114 h 2333943"/>
                <a:gd name="connsiteX9" fmla="*/ 2590800 w 2590800"/>
                <a:gd name="connsiteY9" fmla="*/ 679314 h 233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90800" h="2333943">
                  <a:moveTo>
                    <a:pt x="0" y="2333943"/>
                  </a:moveTo>
                  <a:cubicBezTo>
                    <a:pt x="131536" y="2325778"/>
                    <a:pt x="263072" y="2317614"/>
                    <a:pt x="359229" y="2268628"/>
                  </a:cubicBezTo>
                  <a:cubicBezTo>
                    <a:pt x="455386" y="2219642"/>
                    <a:pt x="515257" y="2121671"/>
                    <a:pt x="576943" y="2040028"/>
                  </a:cubicBezTo>
                  <a:cubicBezTo>
                    <a:pt x="638629" y="1958385"/>
                    <a:pt x="616857" y="2052728"/>
                    <a:pt x="729343" y="1778771"/>
                  </a:cubicBezTo>
                  <a:cubicBezTo>
                    <a:pt x="841829" y="1504814"/>
                    <a:pt x="1117600" y="684756"/>
                    <a:pt x="1251857" y="396285"/>
                  </a:cubicBezTo>
                  <a:cubicBezTo>
                    <a:pt x="1386114" y="107814"/>
                    <a:pt x="1442357" y="109629"/>
                    <a:pt x="1534886" y="47943"/>
                  </a:cubicBezTo>
                  <a:cubicBezTo>
                    <a:pt x="1627415" y="-13743"/>
                    <a:pt x="1718129" y="-10115"/>
                    <a:pt x="1807029" y="26171"/>
                  </a:cubicBezTo>
                  <a:cubicBezTo>
                    <a:pt x="1895929" y="62457"/>
                    <a:pt x="1997529" y="169500"/>
                    <a:pt x="2068286" y="265657"/>
                  </a:cubicBezTo>
                  <a:cubicBezTo>
                    <a:pt x="2139043" y="361814"/>
                    <a:pt x="2144486" y="534171"/>
                    <a:pt x="2231572" y="603114"/>
                  </a:cubicBezTo>
                  <a:cubicBezTo>
                    <a:pt x="2318658" y="672057"/>
                    <a:pt x="2454729" y="675685"/>
                    <a:pt x="2590800" y="679314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 flipV="1">
              <a:off x="6549137" y="1286627"/>
              <a:ext cx="1439856" cy="1"/>
            </a:xfrm>
            <a:prstGeom prst="line">
              <a:avLst/>
            </a:prstGeom>
            <a:ln w="1270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8" name="TextBox 1027"/>
            <p:cNvSpPr txBox="1"/>
            <p:nvPr/>
          </p:nvSpPr>
          <p:spPr>
            <a:xfrm rot="16200000">
              <a:off x="427650" y="2718809"/>
              <a:ext cx="184377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ENTHALPY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0" y="4262458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25)	Is this exothermic or endothermic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4400" y="5087958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endothermic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2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1028"/>
          <p:cNvGrpSpPr/>
          <p:nvPr/>
        </p:nvGrpSpPr>
        <p:grpSpPr>
          <a:xfrm>
            <a:off x="1054554" y="0"/>
            <a:ext cx="7034893" cy="4324006"/>
            <a:chOff x="1054554" y="0"/>
            <a:chExt cx="7034893" cy="432400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554" y="0"/>
              <a:ext cx="7034893" cy="43240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7" name="Straight Connector 26"/>
            <p:cNvCxnSpPr/>
            <p:nvPr/>
          </p:nvCxnSpPr>
          <p:spPr>
            <a:xfrm flipH="1" flipV="1">
              <a:off x="2667010" y="2950007"/>
              <a:ext cx="1439856" cy="1"/>
            </a:xfrm>
            <a:prstGeom prst="line">
              <a:avLst/>
            </a:prstGeom>
            <a:ln w="1270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687328" y="2949642"/>
              <a:ext cx="1386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</a:rPr>
                <a:t>reactants</a:t>
              </a:r>
              <a:endParaRPr lang="en-US" sz="24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35241" y="1284084"/>
              <a:ext cx="12971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b="1" i="1" dirty="0" smtClean="0">
                  <a:solidFill>
                    <a:srgbClr val="C00000"/>
                  </a:solidFill>
                </a:rPr>
                <a:t>products</a:t>
              </a:r>
              <a:endParaRPr lang="en-US" sz="24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1024" name="Freeform 1023"/>
            <p:cNvSpPr/>
            <p:nvPr/>
          </p:nvSpPr>
          <p:spPr>
            <a:xfrm>
              <a:off x="4071257" y="616086"/>
              <a:ext cx="2590800" cy="2333943"/>
            </a:xfrm>
            <a:custGeom>
              <a:avLst/>
              <a:gdLst>
                <a:gd name="connsiteX0" fmla="*/ 0 w 2590800"/>
                <a:gd name="connsiteY0" fmla="*/ 2333943 h 2333943"/>
                <a:gd name="connsiteX1" fmla="*/ 359229 w 2590800"/>
                <a:gd name="connsiteY1" fmla="*/ 2268628 h 2333943"/>
                <a:gd name="connsiteX2" fmla="*/ 576943 w 2590800"/>
                <a:gd name="connsiteY2" fmla="*/ 2040028 h 2333943"/>
                <a:gd name="connsiteX3" fmla="*/ 729343 w 2590800"/>
                <a:gd name="connsiteY3" fmla="*/ 1778771 h 2333943"/>
                <a:gd name="connsiteX4" fmla="*/ 1251857 w 2590800"/>
                <a:gd name="connsiteY4" fmla="*/ 396285 h 2333943"/>
                <a:gd name="connsiteX5" fmla="*/ 1534886 w 2590800"/>
                <a:gd name="connsiteY5" fmla="*/ 47943 h 2333943"/>
                <a:gd name="connsiteX6" fmla="*/ 1807029 w 2590800"/>
                <a:gd name="connsiteY6" fmla="*/ 26171 h 2333943"/>
                <a:gd name="connsiteX7" fmla="*/ 2068286 w 2590800"/>
                <a:gd name="connsiteY7" fmla="*/ 265657 h 2333943"/>
                <a:gd name="connsiteX8" fmla="*/ 2231572 w 2590800"/>
                <a:gd name="connsiteY8" fmla="*/ 603114 h 2333943"/>
                <a:gd name="connsiteX9" fmla="*/ 2590800 w 2590800"/>
                <a:gd name="connsiteY9" fmla="*/ 679314 h 233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90800" h="2333943">
                  <a:moveTo>
                    <a:pt x="0" y="2333943"/>
                  </a:moveTo>
                  <a:cubicBezTo>
                    <a:pt x="131536" y="2325778"/>
                    <a:pt x="263072" y="2317614"/>
                    <a:pt x="359229" y="2268628"/>
                  </a:cubicBezTo>
                  <a:cubicBezTo>
                    <a:pt x="455386" y="2219642"/>
                    <a:pt x="515257" y="2121671"/>
                    <a:pt x="576943" y="2040028"/>
                  </a:cubicBezTo>
                  <a:cubicBezTo>
                    <a:pt x="638629" y="1958385"/>
                    <a:pt x="616857" y="2052728"/>
                    <a:pt x="729343" y="1778771"/>
                  </a:cubicBezTo>
                  <a:cubicBezTo>
                    <a:pt x="841829" y="1504814"/>
                    <a:pt x="1117600" y="684756"/>
                    <a:pt x="1251857" y="396285"/>
                  </a:cubicBezTo>
                  <a:cubicBezTo>
                    <a:pt x="1386114" y="107814"/>
                    <a:pt x="1442357" y="109629"/>
                    <a:pt x="1534886" y="47943"/>
                  </a:cubicBezTo>
                  <a:cubicBezTo>
                    <a:pt x="1627415" y="-13743"/>
                    <a:pt x="1718129" y="-10115"/>
                    <a:pt x="1807029" y="26171"/>
                  </a:cubicBezTo>
                  <a:cubicBezTo>
                    <a:pt x="1895929" y="62457"/>
                    <a:pt x="1997529" y="169500"/>
                    <a:pt x="2068286" y="265657"/>
                  </a:cubicBezTo>
                  <a:cubicBezTo>
                    <a:pt x="2139043" y="361814"/>
                    <a:pt x="2144486" y="534171"/>
                    <a:pt x="2231572" y="603114"/>
                  </a:cubicBezTo>
                  <a:cubicBezTo>
                    <a:pt x="2318658" y="672057"/>
                    <a:pt x="2454729" y="675685"/>
                    <a:pt x="2590800" y="679314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 flipV="1">
              <a:off x="6549137" y="1286627"/>
              <a:ext cx="1439856" cy="1"/>
            </a:xfrm>
            <a:prstGeom prst="line">
              <a:avLst/>
            </a:prstGeom>
            <a:ln w="1270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8" name="TextBox 1027"/>
            <p:cNvSpPr txBox="1"/>
            <p:nvPr/>
          </p:nvSpPr>
          <p:spPr>
            <a:xfrm rot="16200000">
              <a:off x="427650" y="2718809"/>
              <a:ext cx="184377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ENTHALPY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0" y="4262458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26)	Would this be correct for a solid changing to a liquid or a liquid changing to a solid?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4400" y="5290456"/>
            <a:ext cx="8229600" cy="62046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solid changing to a liquid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34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477540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30)	Paraffin wax has a heat of fusion of 220 J/g.  How much does enthalpy change when 2 g solidifies?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570846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440 J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86612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28)	Gina found that melting 16.4 g of ice took 6970 J of heat.  What is 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for water?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79918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425 J/g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32076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29)	When dry ice undergoes sublimation into carbon dioxide gas, how much does its temperature change?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25382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temperature does not change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27)	What is happening at the molecular level when a substance changes from a solid to a liquid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93306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intermolecular attractive forces are being broken up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1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Blank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095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36513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562013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7302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298526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55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095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36513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562013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7302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298526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55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/>
          <p:cNvSpPr/>
          <p:nvPr/>
        </p:nvSpPr>
        <p:spPr>
          <a:xfrm flipH="1">
            <a:off x="5368152" y="1328488"/>
            <a:ext cx="2123440" cy="2261954"/>
          </a:xfrm>
          <a:custGeom>
            <a:avLst/>
            <a:gdLst>
              <a:gd name="connsiteX0" fmla="*/ 0 w 2123440"/>
              <a:gd name="connsiteY0" fmla="*/ 468326 h 2261954"/>
              <a:gd name="connsiteX1" fmla="*/ 127000 w 2123440"/>
              <a:gd name="connsiteY1" fmla="*/ 437846 h 2261954"/>
              <a:gd name="connsiteX2" fmla="*/ 259080 w 2123440"/>
              <a:gd name="connsiteY2" fmla="*/ 275286 h 2261954"/>
              <a:gd name="connsiteX3" fmla="*/ 370840 w 2123440"/>
              <a:gd name="connsiteY3" fmla="*/ 138126 h 2261954"/>
              <a:gd name="connsiteX4" fmla="*/ 538480 w 2123440"/>
              <a:gd name="connsiteY4" fmla="*/ 16206 h 2261954"/>
              <a:gd name="connsiteX5" fmla="*/ 751840 w 2123440"/>
              <a:gd name="connsiteY5" fmla="*/ 16206 h 2261954"/>
              <a:gd name="connsiteX6" fmla="*/ 919480 w 2123440"/>
              <a:gd name="connsiteY6" fmla="*/ 153366 h 2261954"/>
              <a:gd name="connsiteX7" fmla="*/ 1107440 w 2123440"/>
              <a:gd name="connsiteY7" fmla="*/ 554686 h 2261954"/>
              <a:gd name="connsiteX8" fmla="*/ 1259840 w 2123440"/>
              <a:gd name="connsiteY8" fmla="*/ 1088086 h 2261954"/>
              <a:gd name="connsiteX9" fmla="*/ 1478280 w 2123440"/>
              <a:gd name="connsiteY9" fmla="*/ 1875486 h 2261954"/>
              <a:gd name="connsiteX10" fmla="*/ 1681480 w 2123440"/>
              <a:gd name="connsiteY10" fmla="*/ 2144726 h 2261954"/>
              <a:gd name="connsiteX11" fmla="*/ 1950720 w 2123440"/>
              <a:gd name="connsiteY11" fmla="*/ 2246326 h 2261954"/>
              <a:gd name="connsiteX12" fmla="*/ 2123440 w 2123440"/>
              <a:gd name="connsiteY12" fmla="*/ 2261566 h 2261954"/>
              <a:gd name="connsiteX13" fmla="*/ 2123440 w 2123440"/>
              <a:gd name="connsiteY13" fmla="*/ 2261566 h 226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23440" h="2261954">
                <a:moveTo>
                  <a:pt x="0" y="468326"/>
                </a:moveTo>
                <a:cubicBezTo>
                  <a:pt x="41910" y="469172"/>
                  <a:pt x="83820" y="470019"/>
                  <a:pt x="127000" y="437846"/>
                </a:cubicBezTo>
                <a:cubicBezTo>
                  <a:pt x="170180" y="405673"/>
                  <a:pt x="259080" y="275286"/>
                  <a:pt x="259080" y="275286"/>
                </a:cubicBezTo>
                <a:cubicBezTo>
                  <a:pt x="299720" y="225333"/>
                  <a:pt x="324273" y="181306"/>
                  <a:pt x="370840" y="138126"/>
                </a:cubicBezTo>
                <a:cubicBezTo>
                  <a:pt x="417407" y="94946"/>
                  <a:pt x="474980" y="36526"/>
                  <a:pt x="538480" y="16206"/>
                </a:cubicBezTo>
                <a:cubicBezTo>
                  <a:pt x="601980" y="-4114"/>
                  <a:pt x="688340" y="-6654"/>
                  <a:pt x="751840" y="16206"/>
                </a:cubicBezTo>
                <a:cubicBezTo>
                  <a:pt x="815340" y="39066"/>
                  <a:pt x="860213" y="63619"/>
                  <a:pt x="919480" y="153366"/>
                </a:cubicBezTo>
                <a:cubicBezTo>
                  <a:pt x="978747" y="243113"/>
                  <a:pt x="1050713" y="398899"/>
                  <a:pt x="1107440" y="554686"/>
                </a:cubicBezTo>
                <a:cubicBezTo>
                  <a:pt x="1164167" y="710473"/>
                  <a:pt x="1198033" y="867953"/>
                  <a:pt x="1259840" y="1088086"/>
                </a:cubicBezTo>
                <a:cubicBezTo>
                  <a:pt x="1321647" y="1308219"/>
                  <a:pt x="1408007" y="1699379"/>
                  <a:pt x="1478280" y="1875486"/>
                </a:cubicBezTo>
                <a:cubicBezTo>
                  <a:pt x="1548553" y="2051593"/>
                  <a:pt x="1602740" y="2082919"/>
                  <a:pt x="1681480" y="2144726"/>
                </a:cubicBezTo>
                <a:cubicBezTo>
                  <a:pt x="1760220" y="2206533"/>
                  <a:pt x="1877060" y="2226853"/>
                  <a:pt x="1950720" y="2246326"/>
                </a:cubicBezTo>
                <a:cubicBezTo>
                  <a:pt x="2024380" y="2265799"/>
                  <a:pt x="2123440" y="2261566"/>
                  <a:pt x="2123440" y="2261566"/>
                </a:cubicBezTo>
                <a:lnTo>
                  <a:pt x="2123440" y="2261566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3940672" y="3614053"/>
            <a:ext cx="1439856" cy="1"/>
          </a:xfrm>
          <a:prstGeom prst="line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37192" y="3581030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reactants</a:t>
            </a:r>
            <a:endParaRPr lang="en-US" b="1" i="1" dirty="0">
              <a:solidFill>
                <a:srgbClr val="C0000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 flipV="1">
            <a:off x="7474447" y="1776497"/>
            <a:ext cx="1439856" cy="1"/>
          </a:xfrm>
          <a:prstGeom prst="line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96352" y="1773954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i="1" dirty="0" smtClean="0">
                <a:solidFill>
                  <a:srgbClr val="C00000"/>
                </a:solidFill>
              </a:rPr>
              <a:t>products</a:t>
            </a:r>
            <a:endParaRPr lang="en-US" b="1" i="1" dirty="0">
              <a:solidFill>
                <a:srgbClr val="C0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361569" y="158362"/>
            <a:ext cx="3158205" cy="1919607"/>
            <a:chOff x="-1507205" y="2568761"/>
            <a:chExt cx="3158205" cy="1919607"/>
          </a:xfrm>
        </p:grpSpPr>
        <p:pic>
          <p:nvPicPr>
            <p:cNvPr id="3" name="Picture 2" descr="http://3.bp.blogspot.com/-Y5sXRf9d60I/Tb4fiH9qCgI/AAAAAAAAFqM/4OV_Df3uOpU/s1600/graphpaper.gif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99" r="22138"/>
            <a:stretch/>
          </p:blipFill>
          <p:spPr bwMode="auto">
            <a:xfrm>
              <a:off x="-921859" y="2695719"/>
              <a:ext cx="2572859" cy="15035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" name="Straight Connector 3"/>
            <p:cNvCxnSpPr/>
            <p:nvPr/>
          </p:nvCxnSpPr>
          <p:spPr>
            <a:xfrm rot="16200000" flipH="1">
              <a:off x="352334" y="2919081"/>
              <a:ext cx="0" cy="25603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-1245595" y="4075981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245595" y="330628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1317729" y="2568761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US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-2154017" y="3283662"/>
              <a:ext cx="155523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ENERGY (kcal/mole)</a:t>
              </a:r>
              <a:endParaRPr 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552035" y="4242147"/>
              <a:ext cx="17524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REACTION COORDINATE</a:t>
              </a:r>
              <a:endParaRPr 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6" name="Picture 2"/>
            <p:cNvPicPr>
              <a:picLocks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357"/>
            <a:stretch/>
          </p:blipFill>
          <p:spPr bwMode="auto">
            <a:xfrm>
              <a:off x="-1022456" y="2667000"/>
              <a:ext cx="109728" cy="15527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203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52400"/>
            <a:ext cx="8778240" cy="584200"/>
          </a:xfrm>
        </p:spPr>
        <p:txBody>
          <a:bodyPr/>
          <a:lstStyle/>
          <a:p>
            <a:r>
              <a:rPr lang="en-US" sz="3600" dirty="0" smtClean="0"/>
              <a:t>Cold Call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796925"/>
            <a:ext cx="8778240" cy="60071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/>
              <a:t>Process</a:t>
            </a:r>
            <a:endParaRPr lang="en-US" sz="2800" b="1" dirty="0"/>
          </a:p>
          <a:p>
            <a:pPr marL="574675" indent="-28733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Teacher asks a question</a:t>
            </a:r>
          </a:p>
          <a:p>
            <a:pPr marL="574675" indent="-28733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Each student silently formulates their own answer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Do not raise hands or call out answer</a:t>
            </a:r>
          </a:p>
          <a:p>
            <a:pPr marL="574675" indent="-28733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Teacher calls on a student to answer the question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Every student needs to be ready for every question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Every student will get at least one question</a:t>
            </a:r>
          </a:p>
          <a:p>
            <a:pPr>
              <a:spcBef>
                <a:spcPts val="600"/>
              </a:spcBef>
            </a:pPr>
            <a:r>
              <a:rPr lang="en-US" sz="2800" b="1" dirty="0" smtClean="0"/>
              <a:t>90</a:t>
            </a:r>
            <a:r>
              <a:rPr lang="en-US" sz="2800" b="1" dirty="0"/>
              <a:t>% correct on first try</a:t>
            </a:r>
            <a:r>
              <a:rPr lang="en-US" sz="2800" b="1" i="1" dirty="0"/>
              <a:t> </a:t>
            </a:r>
            <a:r>
              <a:rPr lang="en-US" sz="2800" b="1" dirty="0"/>
              <a:t>earns candy for entire </a:t>
            </a:r>
            <a:r>
              <a:rPr lang="en-US" sz="2800" b="1" dirty="0" smtClean="0"/>
              <a:t>class</a:t>
            </a:r>
          </a:p>
          <a:p>
            <a:pPr>
              <a:spcBef>
                <a:spcPts val="600"/>
              </a:spcBef>
            </a:pPr>
            <a:r>
              <a:rPr lang="en-US" sz="2800" b="1" dirty="0" smtClean="0"/>
              <a:t>Notes can be used for the first 10 questions</a:t>
            </a:r>
          </a:p>
          <a:p>
            <a:pPr>
              <a:spcBef>
                <a:spcPts val="600"/>
              </a:spcBef>
            </a:pPr>
            <a:r>
              <a:rPr lang="en-US" sz="2800" b="1" dirty="0" smtClean="0"/>
              <a:t>White boards will be used for answering questions as requested</a:t>
            </a:r>
          </a:p>
          <a:p>
            <a:pPr>
              <a:spcBef>
                <a:spcPts val="600"/>
              </a:spcBef>
            </a:pPr>
            <a:r>
              <a:rPr lang="en-US" sz="2800" b="1" dirty="0" smtClean="0"/>
              <a:t>The class has two passes to "call a friend" in case a student is stuck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3814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Remember our Purpose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97460"/>
            <a:ext cx="8961120" cy="512805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800" b="1" dirty="0" smtClean="0"/>
              <a:t>The purpose of Cold Call is to prepare you for the test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/>
              <a:t>Take note of the areas you don't understand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/>
              <a:t>Study those areas before the test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Be honest with yourself - if you can't answer all questions correctly, you are not ready for the test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76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4149294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	What method is used to separate a solid from a liquid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4772264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Filtration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245938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	What phase of matter has a fixed volume and fixed shape?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280387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Solid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903356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	What is a pure substance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526325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Matter with a uniform and unchanging composition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	What is matter?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622969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Anything that has mass and takes up space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1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4985334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8)	What is a chemical property of wood?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5610486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can burn ... (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Ability </a:t>
            </a:r>
            <a:r>
              <a:rPr lang="en-US" altLang="en-US" sz="2400" b="1" i="1" dirty="0">
                <a:solidFill>
                  <a:srgbClr val="FF0000"/>
                </a:solidFill>
              </a:rPr>
              <a:t>or inability of a substance to combine with or change into one or more other 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substances)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661778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6)	What is a physical property of wood?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286927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Hardness, density, color ... 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(Any property that can be observed without changing wood's composition)</a:t>
            </a:r>
            <a:endParaRPr lang="en-US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323556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7)	What is an extensive physical property of wood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948705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Mass, volume ... 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(Anything that changes with amount of wood present)</a:t>
            </a:r>
            <a:endParaRPr lang="en-US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5)	What is a compound?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625149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pure substance that is made up of two or more different elements that are combined chemically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1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450480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12)	Calcium metal reacts with 70 g of bromine to produce 90 g of calcium bromide.  How much calcium reacted?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5392766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grams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75922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10)	What is the Law of Definite Proportions?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252403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compound is always composed of the same elements in the same proportion by mass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3140364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11)	An 88 gram sample of carbon dioxide contains 24 grams of carbon.  What is its percent by weight?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028325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27%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12344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9)	7.0 g of nitrogen reacts completely with 1.5 g of hydrogen to produce 8.5 g of ammonia.  What law of matter does this illustrate?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1299441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Conservation of Mass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1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4139964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16)	What is enthalpy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4761378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content of a system at constant pressure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242828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14)	What is chemical potential energy?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1864242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stored in a substance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485656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15)	What is heat?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10707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in the process of flowing from a warm object to a cooler object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13)	What is energy?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621414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capacity to do work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1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4491064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20)	A miniature Liberty Bell is made by heating 943 g of brass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25°C to molten by adding 325 kJ of heat.  If the specific heat is 0.377 J/g°C, what is the melting point of brass?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939°C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note: 325 kJ = 325,000 J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268415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18)	If 1 calories = 4.184 joules, how many calories are in 0.736 J? (use proper sig figs)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126573"/>
            <a:ext cx="8229600" cy="49687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0.1759082218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----&gt; 0.176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711005"/>
            <a:ext cx="9144000" cy="115340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19)	A 15.3 g sample of nickel cooled from molten (1455°C) to 25.0°C.  If the specific heat is 0.440 J/g°C, what is the change in enthalpy?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947986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9714.276 J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----&gt; –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9710 J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17)	What is the difference between heat and temperature?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422718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measures the total kinetic energy of a system.  Temperature measures the average kinetic energy.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1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1028"/>
          <p:cNvGrpSpPr/>
          <p:nvPr/>
        </p:nvGrpSpPr>
        <p:grpSpPr>
          <a:xfrm>
            <a:off x="1054554" y="0"/>
            <a:ext cx="7034893" cy="4324006"/>
            <a:chOff x="1054554" y="0"/>
            <a:chExt cx="7034893" cy="432400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554" y="0"/>
              <a:ext cx="7034893" cy="43240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7" name="Straight Connector 26"/>
            <p:cNvCxnSpPr/>
            <p:nvPr/>
          </p:nvCxnSpPr>
          <p:spPr>
            <a:xfrm flipH="1" flipV="1">
              <a:off x="2667010" y="2950007"/>
              <a:ext cx="1439856" cy="1"/>
            </a:xfrm>
            <a:prstGeom prst="line">
              <a:avLst/>
            </a:prstGeom>
            <a:ln w="1270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687328" y="2949642"/>
              <a:ext cx="1386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</a:rPr>
                <a:t>reactants</a:t>
              </a:r>
              <a:endParaRPr lang="en-US" sz="24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35241" y="1284084"/>
              <a:ext cx="12971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b="1" i="1" dirty="0" smtClean="0">
                  <a:solidFill>
                    <a:srgbClr val="C00000"/>
                  </a:solidFill>
                </a:rPr>
                <a:t>products</a:t>
              </a:r>
              <a:endParaRPr lang="en-US" sz="24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1024" name="Freeform 1023"/>
            <p:cNvSpPr/>
            <p:nvPr/>
          </p:nvSpPr>
          <p:spPr>
            <a:xfrm>
              <a:off x="4071257" y="616086"/>
              <a:ext cx="2590800" cy="2333943"/>
            </a:xfrm>
            <a:custGeom>
              <a:avLst/>
              <a:gdLst>
                <a:gd name="connsiteX0" fmla="*/ 0 w 2590800"/>
                <a:gd name="connsiteY0" fmla="*/ 2333943 h 2333943"/>
                <a:gd name="connsiteX1" fmla="*/ 359229 w 2590800"/>
                <a:gd name="connsiteY1" fmla="*/ 2268628 h 2333943"/>
                <a:gd name="connsiteX2" fmla="*/ 576943 w 2590800"/>
                <a:gd name="connsiteY2" fmla="*/ 2040028 h 2333943"/>
                <a:gd name="connsiteX3" fmla="*/ 729343 w 2590800"/>
                <a:gd name="connsiteY3" fmla="*/ 1778771 h 2333943"/>
                <a:gd name="connsiteX4" fmla="*/ 1251857 w 2590800"/>
                <a:gd name="connsiteY4" fmla="*/ 396285 h 2333943"/>
                <a:gd name="connsiteX5" fmla="*/ 1534886 w 2590800"/>
                <a:gd name="connsiteY5" fmla="*/ 47943 h 2333943"/>
                <a:gd name="connsiteX6" fmla="*/ 1807029 w 2590800"/>
                <a:gd name="connsiteY6" fmla="*/ 26171 h 2333943"/>
                <a:gd name="connsiteX7" fmla="*/ 2068286 w 2590800"/>
                <a:gd name="connsiteY7" fmla="*/ 265657 h 2333943"/>
                <a:gd name="connsiteX8" fmla="*/ 2231572 w 2590800"/>
                <a:gd name="connsiteY8" fmla="*/ 603114 h 2333943"/>
                <a:gd name="connsiteX9" fmla="*/ 2590800 w 2590800"/>
                <a:gd name="connsiteY9" fmla="*/ 679314 h 233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90800" h="2333943">
                  <a:moveTo>
                    <a:pt x="0" y="2333943"/>
                  </a:moveTo>
                  <a:cubicBezTo>
                    <a:pt x="131536" y="2325778"/>
                    <a:pt x="263072" y="2317614"/>
                    <a:pt x="359229" y="2268628"/>
                  </a:cubicBezTo>
                  <a:cubicBezTo>
                    <a:pt x="455386" y="2219642"/>
                    <a:pt x="515257" y="2121671"/>
                    <a:pt x="576943" y="2040028"/>
                  </a:cubicBezTo>
                  <a:cubicBezTo>
                    <a:pt x="638629" y="1958385"/>
                    <a:pt x="616857" y="2052728"/>
                    <a:pt x="729343" y="1778771"/>
                  </a:cubicBezTo>
                  <a:cubicBezTo>
                    <a:pt x="841829" y="1504814"/>
                    <a:pt x="1117600" y="684756"/>
                    <a:pt x="1251857" y="396285"/>
                  </a:cubicBezTo>
                  <a:cubicBezTo>
                    <a:pt x="1386114" y="107814"/>
                    <a:pt x="1442357" y="109629"/>
                    <a:pt x="1534886" y="47943"/>
                  </a:cubicBezTo>
                  <a:cubicBezTo>
                    <a:pt x="1627415" y="-13743"/>
                    <a:pt x="1718129" y="-10115"/>
                    <a:pt x="1807029" y="26171"/>
                  </a:cubicBezTo>
                  <a:cubicBezTo>
                    <a:pt x="1895929" y="62457"/>
                    <a:pt x="1997529" y="169500"/>
                    <a:pt x="2068286" y="265657"/>
                  </a:cubicBezTo>
                  <a:cubicBezTo>
                    <a:pt x="2139043" y="361814"/>
                    <a:pt x="2144486" y="534171"/>
                    <a:pt x="2231572" y="603114"/>
                  </a:cubicBezTo>
                  <a:cubicBezTo>
                    <a:pt x="2318658" y="672057"/>
                    <a:pt x="2454729" y="675685"/>
                    <a:pt x="2590800" y="679314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 flipV="1">
              <a:off x="6549137" y="1286627"/>
              <a:ext cx="1439856" cy="1"/>
            </a:xfrm>
            <a:prstGeom prst="line">
              <a:avLst/>
            </a:prstGeom>
            <a:ln w="1270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8" name="TextBox 1027"/>
            <p:cNvSpPr txBox="1"/>
            <p:nvPr/>
          </p:nvSpPr>
          <p:spPr>
            <a:xfrm rot="16200000">
              <a:off x="427650" y="2718809"/>
              <a:ext cx="184377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ENTHALPY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0" y="4262458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21)	What is the transition state enthalpy?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4400" y="5087958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kcal/mole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9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16223</TotalTime>
  <Words>579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Cold Call</vt:lpstr>
      <vt:lpstr>Cold Call</vt:lpstr>
      <vt:lpstr>Remember our Purpose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Blank Slides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978</cp:revision>
  <cp:lastPrinted>2014-04-03T20:29:13Z</cp:lastPrinted>
  <dcterms:created xsi:type="dcterms:W3CDTF">2012-09-15T16:31:25Z</dcterms:created>
  <dcterms:modified xsi:type="dcterms:W3CDTF">2016-03-28T12:31:39Z</dcterms:modified>
</cp:coreProperties>
</file>