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774" r:id="rId2"/>
    <p:sldId id="849" r:id="rId3"/>
    <p:sldId id="771" r:id="rId4"/>
    <p:sldId id="845" r:id="rId5"/>
    <p:sldId id="769" r:id="rId6"/>
    <p:sldId id="837" r:id="rId7"/>
    <p:sldId id="834" r:id="rId8"/>
    <p:sldId id="835" r:id="rId9"/>
    <p:sldId id="836" r:id="rId10"/>
    <p:sldId id="782" r:id="rId11"/>
    <p:sldId id="783" r:id="rId12"/>
    <p:sldId id="784" r:id="rId13"/>
    <p:sldId id="785" r:id="rId14"/>
    <p:sldId id="786" r:id="rId15"/>
    <p:sldId id="838" r:id="rId16"/>
    <p:sldId id="805" r:id="rId17"/>
    <p:sldId id="839" r:id="rId18"/>
    <p:sldId id="787" r:id="rId19"/>
    <p:sldId id="788" r:id="rId20"/>
    <p:sldId id="789" r:id="rId21"/>
    <p:sldId id="794" r:id="rId22"/>
    <p:sldId id="795" r:id="rId23"/>
    <p:sldId id="843" r:id="rId24"/>
    <p:sldId id="793" r:id="rId25"/>
    <p:sldId id="848" r:id="rId26"/>
    <p:sldId id="790" r:id="rId27"/>
    <p:sldId id="791" r:id="rId28"/>
    <p:sldId id="792" r:id="rId29"/>
    <p:sldId id="840" r:id="rId30"/>
    <p:sldId id="846" r:id="rId31"/>
    <p:sldId id="847" r:id="rId32"/>
    <p:sldId id="841" r:id="rId33"/>
    <p:sldId id="842" r:id="rId34"/>
    <p:sldId id="798" r:id="rId35"/>
    <p:sldId id="799" r:id="rId36"/>
    <p:sldId id="800" r:id="rId37"/>
    <p:sldId id="801" r:id="rId38"/>
    <p:sldId id="802" r:id="rId39"/>
    <p:sldId id="803" r:id="rId40"/>
    <p:sldId id="807" r:id="rId41"/>
    <p:sldId id="844" r:id="rId42"/>
    <p:sldId id="808" r:id="rId43"/>
    <p:sldId id="809" r:id="rId44"/>
    <p:sldId id="810" r:id="rId45"/>
    <p:sldId id="811" r:id="rId46"/>
    <p:sldId id="812" r:id="rId47"/>
    <p:sldId id="813" r:id="rId48"/>
    <p:sldId id="690" r:id="rId49"/>
    <p:sldId id="670" r:id="rId50"/>
    <p:sldId id="734" r:id="rId51"/>
    <p:sldId id="743" r:id="rId52"/>
    <p:sldId id="735" r:id="rId53"/>
    <p:sldId id="796" r:id="rId54"/>
    <p:sldId id="797" r:id="rId55"/>
    <p:sldId id="850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008A3E"/>
    <a:srgbClr val="0000FF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99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589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2A38-01AB-4D01-90EB-726D35C4F45E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2A38-01AB-4D01-90EB-726D35C4F45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2A38-01AB-4D01-90EB-726D35C4F45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2A38-01AB-4D01-90EB-726D35C4F45E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sz="32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7190" y="1297460"/>
            <a:ext cx="8389620" cy="51280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333399"/>
                </a:solidFill>
              </a:rPr>
              <a:t>Ice cubes with a temperature of </a:t>
            </a:r>
            <a:r>
              <a:rPr lang="en-US" sz="2800" b="1" dirty="0">
                <a:solidFill>
                  <a:srgbClr val="333399"/>
                </a:solidFill>
              </a:rPr>
              <a:t>–25</a:t>
            </a:r>
            <a:r>
              <a:rPr lang="en-US" sz="2800" b="1" baseline="30000" dirty="0">
                <a:solidFill>
                  <a:srgbClr val="333399"/>
                </a:solidFill>
              </a:rPr>
              <a:t>o</a:t>
            </a:r>
            <a:r>
              <a:rPr lang="en-US" sz="2800" b="1" dirty="0">
                <a:solidFill>
                  <a:srgbClr val="333399"/>
                </a:solidFill>
              </a:rPr>
              <a:t>C</a:t>
            </a:r>
            <a:r>
              <a:rPr lang="en-US" sz="2800" dirty="0">
                <a:solidFill>
                  <a:srgbClr val="333399"/>
                </a:solidFill>
              </a:rPr>
              <a:t> are used to cool off a glass of </a:t>
            </a:r>
            <a:r>
              <a:rPr lang="en-US" sz="2800" dirty="0" smtClean="0">
                <a:solidFill>
                  <a:srgbClr val="333399"/>
                </a:solidFill>
              </a:rPr>
              <a:t>coke. </a:t>
            </a:r>
            <a:r>
              <a:rPr lang="en-US" sz="2800" dirty="0">
                <a:solidFill>
                  <a:srgbClr val="333399"/>
                </a:solidFill>
              </a:rPr>
              <a:t>Which absorbs more heat: </a:t>
            </a:r>
            <a:r>
              <a:rPr lang="en-US" sz="2800" b="1" dirty="0">
                <a:solidFill>
                  <a:srgbClr val="333399"/>
                </a:solidFill>
              </a:rPr>
              <a:t>warming up</a:t>
            </a:r>
            <a:r>
              <a:rPr lang="en-US" sz="2800" dirty="0">
                <a:solidFill>
                  <a:srgbClr val="333399"/>
                </a:solidFill>
              </a:rPr>
              <a:t> the ice </a:t>
            </a:r>
            <a:r>
              <a:rPr lang="en-US" sz="2800" b="1" dirty="0">
                <a:solidFill>
                  <a:srgbClr val="333399"/>
                </a:solidFill>
              </a:rPr>
              <a:t>or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b="1" dirty="0">
                <a:solidFill>
                  <a:srgbClr val="333399"/>
                </a:solidFill>
              </a:rPr>
              <a:t>melting</a:t>
            </a:r>
            <a:r>
              <a:rPr lang="en-US" sz="2800" dirty="0">
                <a:solidFill>
                  <a:srgbClr val="333399"/>
                </a:solidFill>
              </a:rPr>
              <a:t> the ice into water</a:t>
            </a:r>
            <a:r>
              <a:rPr lang="en-US" sz="2800" dirty="0" smtClean="0">
                <a:solidFill>
                  <a:srgbClr val="333399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</a:rPr>
              <a:t>Explain your answer.</a:t>
            </a:r>
            <a:endParaRPr lang="en-US" sz="2800" dirty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944819"/>
            <a:ext cx="2733675" cy="348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1914" y="0"/>
            <a:ext cx="19920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Put homework in the red basket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1479063"/>
            <a:ext cx="4343400" cy="2971800"/>
            <a:chOff x="76200" y="2514600"/>
            <a:chExt cx="4343400" cy="2971800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2514600"/>
              <a:ext cx="3978275" cy="224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76200" y="4784725"/>
              <a:ext cx="4343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Frozen or boiled water molecules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are still water molecules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57800" y="1623526"/>
            <a:ext cx="3581400" cy="2682875"/>
            <a:chOff x="5257800" y="2438400"/>
            <a:chExt cx="3581400" cy="2682875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438400"/>
              <a:ext cx="3581400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410200" y="4724400"/>
              <a:ext cx="3429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Melted iron is still iron.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Phase Change</a:t>
            </a:r>
            <a:br>
              <a:rPr lang="en-US" dirty="0" smtClean="0"/>
            </a:br>
            <a:r>
              <a:rPr lang="en-US" dirty="0" smtClean="0"/>
              <a:t>is a Physical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510" y="4551003"/>
            <a:ext cx="824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Physical change - altering a substance without altering its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10" y="5436430"/>
            <a:ext cx="824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not a chemical change.  There are no changes to the bonds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2895600"/>
            <a:ext cx="5208587" cy="3530600"/>
          </a:xfrm>
        </p:spPr>
        <p:txBody>
          <a:bodyPr/>
          <a:lstStyle/>
          <a:p>
            <a:r>
              <a:rPr lang="en-US" dirty="0" smtClean="0"/>
              <a:t>A chemical bond is an attractive force between atoms </a:t>
            </a:r>
            <a:r>
              <a:rPr lang="en-US" u="sng" dirty="0" smtClean="0"/>
              <a:t>within a molecule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are called </a:t>
            </a:r>
            <a:r>
              <a:rPr lang="en-US" u="sng" dirty="0" smtClean="0"/>
              <a:t>intra</a:t>
            </a:r>
            <a:r>
              <a:rPr lang="en-US" dirty="0" smtClean="0"/>
              <a:t>molecular forces</a:t>
            </a:r>
          </a:p>
          <a:p>
            <a:endParaRPr lang="en-US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61925" y="1296988"/>
            <a:ext cx="5229225" cy="144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molecule is a group of atoms chemically bonded together.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53075" y="1733551"/>
            <a:ext cx="3571874" cy="3857625"/>
            <a:chOff x="5572125" y="2352675"/>
            <a:chExt cx="3571874" cy="3857625"/>
          </a:xfrm>
        </p:grpSpPr>
        <p:sp>
          <p:nvSpPr>
            <p:cNvPr id="4" name="Rectangle 3"/>
            <p:cNvSpPr/>
            <p:nvPr/>
          </p:nvSpPr>
          <p:spPr bwMode="auto">
            <a:xfrm>
              <a:off x="5572125" y="2352675"/>
              <a:ext cx="3571874" cy="3857625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lumMod val="92000"/>
                  </a:srgbClr>
                </a:gs>
                <a:gs pos="50000">
                  <a:srgbClr val="FF6600"/>
                </a:gs>
                <a:gs pos="100000">
                  <a:srgbClr val="800000">
                    <a:lumMod val="8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>
                <a:srgbClr val="FF6600"/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50" name="Picture 6" descr="http://www.webbofscience.com/wp-content/uploads/2009/06/350px-water_molecule-svg.png?w=2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839131"/>
              <a:ext cx="2524124" cy="288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5104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5286375" cy="4229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also attractive forces </a:t>
            </a:r>
            <a:r>
              <a:rPr lang="en-US" u="sng" dirty="0" smtClean="0"/>
              <a:t>between different molecules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These are called </a:t>
            </a:r>
            <a:r>
              <a:rPr lang="en-US" u="sng" dirty="0" smtClean="0"/>
              <a:t>inter</a:t>
            </a:r>
            <a:r>
              <a:rPr lang="en-US" dirty="0" smtClean="0"/>
              <a:t>molecular forces.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These forces are not as strong as bonds, but still have key effects.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2033588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0219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30" y="3645621"/>
            <a:ext cx="5430740" cy="3212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2" name="TextBox 11"/>
          <p:cNvSpPr txBox="1"/>
          <p:nvPr/>
        </p:nvSpPr>
        <p:spPr>
          <a:xfrm>
            <a:off x="7870371" y="3013412"/>
            <a:ext cx="114504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at the Molecular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6186" y="1197427"/>
            <a:ext cx="8131629" cy="25037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Phases of matter are different from each other because their intermolecular forces are different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i="1" dirty="0" smtClean="0"/>
              <a:t>solids have strongest intermolecular forces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i="1" dirty="0" smtClean="0"/>
              <a:t>gasses have the weakest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i="1" dirty="0" smtClean="0"/>
              <a:t>liquids are in between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08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" y="4237037"/>
            <a:ext cx="8869680" cy="241413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8077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"/>
          <a:stretch>
            <a:fillRect/>
          </a:stretch>
        </p:blipFill>
        <p:spPr bwMode="auto">
          <a:xfrm>
            <a:off x="2362200" y="1447800"/>
            <a:ext cx="4114800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495800" y="3429000"/>
            <a:ext cx="457200" cy="1219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286000" y="2667000"/>
            <a:ext cx="457200" cy="1905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5562600" y="1752600"/>
            <a:ext cx="685800" cy="2895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563" y="89576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Continuum of Phase Changes, Temperature &amp; Intermolecular Forces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46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Which phase (solid, liquid, gas) has the strongest intermolecular forces? 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Solids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What is the difference between intramolecular and intermolecular forces? 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Intramolecular forces are within a molecule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Intermolecular forces are between different molecules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1386" y="6488668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more CFUs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/>
              <a:t>Which phase (solid, liquid, gas) has </a:t>
            </a:r>
            <a:r>
              <a:rPr lang="en-US" sz="2800" b="1" dirty="0" smtClean="0"/>
              <a:t>the highest temperature?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Gas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1879696" y="1601787"/>
            <a:ext cx="5384608" cy="561975"/>
          </a:xfrm>
          <a:prstGeom prst="leftRightArrow">
            <a:avLst>
              <a:gd name="adj1" fmla="val 55551"/>
              <a:gd name="adj2" fmla="val 116233"/>
            </a:avLst>
          </a:prstGeom>
          <a:gradFill rotWithShape="1">
            <a:gsLst>
              <a:gs pos="0">
                <a:schemeClr val="accent1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Temperature scale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124200"/>
            <a:ext cx="558761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43225" y="2400300"/>
            <a:ext cx="1492716" cy="838200"/>
            <a:chOff x="3076575" y="2286000"/>
            <a:chExt cx="1492716" cy="838200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3076575" y="2286000"/>
              <a:ext cx="1492716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Melting point</a:t>
              </a: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822933" y="2667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66148" y="2400300"/>
            <a:ext cx="1396024" cy="838200"/>
            <a:chOff x="4623273" y="2286000"/>
            <a:chExt cx="1396024" cy="838200"/>
          </a:xfrm>
        </p:grpSpPr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4623273" y="2286000"/>
              <a:ext cx="1396024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Boiling point</a:t>
              </a: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5321285" y="2667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05725" y="236220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Temperature Transitions Between Phases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97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move from solid to liquid, and from liquid to gas?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59776" y="2203450"/>
            <a:ext cx="622444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By overcoming the intermolecular forces.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5725" y="3171825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124200"/>
            <a:ext cx="558761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Phase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Announcements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93097"/>
              </p:ext>
            </p:extLst>
          </p:nvPr>
        </p:nvGraphicFramePr>
        <p:xfrm>
          <a:off x="182563" y="1296988"/>
          <a:ext cx="877824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4114800"/>
                <a:gridCol w="3108960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#3 -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&amp; Matter</a:t>
                      </a:r>
                    </a:p>
                    <a:p>
                      <a:pPr algn="ctr"/>
                      <a:r>
                        <a:rPr lang="en-US" sz="1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(earliest date)</a:t>
                      </a:r>
                      <a:endParaRPr lang="en-US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Reports Due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Oct 24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Oct 31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Oct 22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Oct 31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05725" y="236220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enthalpy will it take to change phases?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552825"/>
            <a:ext cx="558761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830762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65650" y="2114550"/>
            <a:ext cx="1825625" cy="7016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Heat of </a:t>
            </a:r>
            <a:r>
              <a:rPr lang="en-US" sz="2000" b="1" dirty="0" smtClean="0">
                <a:solidFill>
                  <a:srgbClr val="FF0000"/>
                </a:solidFill>
              </a:rPr>
              <a:t>vaporization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076575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84500" y="2114550"/>
            <a:ext cx="1387475" cy="7016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Heat of </a:t>
            </a:r>
            <a:r>
              <a:rPr lang="en-US" sz="2000" b="1" dirty="0" smtClean="0">
                <a:solidFill>
                  <a:srgbClr val="FF0000"/>
                </a:solidFill>
              </a:rPr>
              <a:t>fusion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563" y="350840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Overcoming Intermolecular Forces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23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  <p:bldP spid="7174" grpId="0" animBg="1"/>
      <p:bldP spid="7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552825"/>
            <a:ext cx="5587617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 flipH="1">
            <a:off x="4830762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flipH="1">
            <a:off x="3076575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90763" y="4623226"/>
            <a:ext cx="46815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Remove heat to go from gas to liquid, and from liquid to solid.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in this direction, do we add or remove heat?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600200"/>
            <a:ext cx="7955280" cy="1685925"/>
          </a:xfrm>
        </p:spPr>
        <p:txBody>
          <a:bodyPr/>
          <a:lstStyle/>
          <a:p>
            <a:r>
              <a:rPr lang="en-US" dirty="0" smtClean="0"/>
              <a:t>Is the melting of ice an exothermic or endothermic phase change?  Explain.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melt, ice needs to absorb enthalpy.  Because enthalpy is being absorbed, the melting of ice is an endothermic phase change</a:t>
            </a:r>
          </a:p>
        </p:txBody>
      </p:sp>
    </p:spTree>
    <p:extLst>
      <p:ext uri="{BB962C8B-B14F-4D97-AF65-F5344CB8AC3E}">
        <p14:creationId xmlns:p14="http://schemas.microsoft.com/office/powerpoint/2010/main" val="40833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65" y="1600200"/>
            <a:ext cx="7096670" cy="1685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enthalpy graph describes the phase change from liquid water to steam?  Explain.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2250" y="3982396"/>
            <a:ext cx="8159441" cy="1931874"/>
            <a:chOff x="492250" y="1439221"/>
            <a:chExt cx="8159441" cy="1931874"/>
          </a:xfrm>
        </p:grpSpPr>
        <p:grpSp>
          <p:nvGrpSpPr>
            <p:cNvPr id="5" name="Group 4"/>
            <p:cNvGrpSpPr/>
            <p:nvPr/>
          </p:nvGrpSpPr>
          <p:grpSpPr>
            <a:xfrm>
              <a:off x="5080228" y="1455761"/>
              <a:ext cx="3571463" cy="1915334"/>
              <a:chOff x="5080228" y="2141579"/>
              <a:chExt cx="3571463" cy="1915334"/>
            </a:xfrm>
          </p:grpSpPr>
          <p:sp>
            <p:nvSpPr>
              <p:cNvPr id="15" name="Freeform 14"/>
              <p:cNvSpPr/>
              <p:nvPr/>
            </p:nvSpPr>
            <p:spPr>
              <a:xfrm flipH="1">
                <a:off x="6079464" y="2141579"/>
                <a:ext cx="1486408" cy="1583368"/>
              </a:xfrm>
              <a:custGeom>
                <a:avLst/>
                <a:gdLst>
                  <a:gd name="connsiteX0" fmla="*/ 0 w 2123440"/>
                  <a:gd name="connsiteY0" fmla="*/ 468326 h 2261954"/>
                  <a:gd name="connsiteX1" fmla="*/ 127000 w 2123440"/>
                  <a:gd name="connsiteY1" fmla="*/ 437846 h 2261954"/>
                  <a:gd name="connsiteX2" fmla="*/ 259080 w 2123440"/>
                  <a:gd name="connsiteY2" fmla="*/ 275286 h 2261954"/>
                  <a:gd name="connsiteX3" fmla="*/ 370840 w 2123440"/>
                  <a:gd name="connsiteY3" fmla="*/ 138126 h 2261954"/>
                  <a:gd name="connsiteX4" fmla="*/ 538480 w 2123440"/>
                  <a:gd name="connsiteY4" fmla="*/ 16206 h 2261954"/>
                  <a:gd name="connsiteX5" fmla="*/ 751840 w 2123440"/>
                  <a:gd name="connsiteY5" fmla="*/ 16206 h 2261954"/>
                  <a:gd name="connsiteX6" fmla="*/ 919480 w 2123440"/>
                  <a:gd name="connsiteY6" fmla="*/ 153366 h 2261954"/>
                  <a:gd name="connsiteX7" fmla="*/ 1107440 w 2123440"/>
                  <a:gd name="connsiteY7" fmla="*/ 554686 h 2261954"/>
                  <a:gd name="connsiteX8" fmla="*/ 1259840 w 2123440"/>
                  <a:gd name="connsiteY8" fmla="*/ 1088086 h 2261954"/>
                  <a:gd name="connsiteX9" fmla="*/ 1478280 w 2123440"/>
                  <a:gd name="connsiteY9" fmla="*/ 1875486 h 2261954"/>
                  <a:gd name="connsiteX10" fmla="*/ 1681480 w 2123440"/>
                  <a:gd name="connsiteY10" fmla="*/ 2144726 h 2261954"/>
                  <a:gd name="connsiteX11" fmla="*/ 1950720 w 2123440"/>
                  <a:gd name="connsiteY11" fmla="*/ 2246326 h 2261954"/>
                  <a:gd name="connsiteX12" fmla="*/ 2123440 w 2123440"/>
                  <a:gd name="connsiteY12" fmla="*/ 2261566 h 2261954"/>
                  <a:gd name="connsiteX13" fmla="*/ 2123440 w 2123440"/>
                  <a:gd name="connsiteY13" fmla="*/ 2261566 h 226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3440" h="2261954">
                    <a:moveTo>
                      <a:pt x="0" y="468326"/>
                    </a:moveTo>
                    <a:cubicBezTo>
                      <a:pt x="41910" y="469172"/>
                      <a:pt x="83820" y="470019"/>
                      <a:pt x="127000" y="437846"/>
                    </a:cubicBezTo>
                    <a:cubicBezTo>
                      <a:pt x="170180" y="405673"/>
                      <a:pt x="259080" y="275286"/>
                      <a:pt x="259080" y="275286"/>
                    </a:cubicBezTo>
                    <a:cubicBezTo>
                      <a:pt x="299720" y="225333"/>
                      <a:pt x="324273" y="181306"/>
                      <a:pt x="370840" y="138126"/>
                    </a:cubicBezTo>
                    <a:cubicBezTo>
                      <a:pt x="417407" y="94946"/>
                      <a:pt x="474980" y="36526"/>
                      <a:pt x="538480" y="16206"/>
                    </a:cubicBezTo>
                    <a:cubicBezTo>
                      <a:pt x="601980" y="-4114"/>
                      <a:pt x="688340" y="-6654"/>
                      <a:pt x="751840" y="16206"/>
                    </a:cubicBezTo>
                    <a:cubicBezTo>
                      <a:pt x="815340" y="39066"/>
                      <a:pt x="860213" y="63619"/>
                      <a:pt x="919480" y="153366"/>
                    </a:cubicBezTo>
                    <a:cubicBezTo>
                      <a:pt x="978747" y="243113"/>
                      <a:pt x="1050713" y="398899"/>
                      <a:pt x="1107440" y="554686"/>
                    </a:cubicBezTo>
                    <a:cubicBezTo>
                      <a:pt x="1164167" y="710473"/>
                      <a:pt x="1198033" y="867953"/>
                      <a:pt x="1259840" y="1088086"/>
                    </a:cubicBezTo>
                    <a:cubicBezTo>
                      <a:pt x="1321647" y="1308219"/>
                      <a:pt x="1408007" y="1699379"/>
                      <a:pt x="1478280" y="1875486"/>
                    </a:cubicBezTo>
                    <a:cubicBezTo>
                      <a:pt x="1548553" y="2051593"/>
                      <a:pt x="1602740" y="2082919"/>
                      <a:pt x="1681480" y="2144726"/>
                    </a:cubicBezTo>
                    <a:cubicBezTo>
                      <a:pt x="1760220" y="2206533"/>
                      <a:pt x="1877060" y="2226853"/>
                      <a:pt x="1950720" y="2246326"/>
                    </a:cubicBezTo>
                    <a:cubicBezTo>
                      <a:pt x="2024380" y="2265799"/>
                      <a:pt x="2123440" y="2261566"/>
                      <a:pt x="2123440" y="2261566"/>
                    </a:cubicBezTo>
                    <a:lnTo>
                      <a:pt x="2123440" y="2261566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080228" y="3718359"/>
                <a:ext cx="1054181" cy="338554"/>
                <a:chOff x="2286000" y="1773954"/>
                <a:chExt cx="1505973" cy="483649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2286000" y="1806977"/>
                  <a:ext cx="1439856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382520" y="1773954"/>
                  <a:ext cx="1409453" cy="483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C00000"/>
                      </a:solidFill>
                    </a:rPr>
                    <a:t>reactants</a:t>
                  </a:r>
                  <a:endParaRPr lang="en-US" sz="1600" b="1" i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553870" y="2453405"/>
                <a:ext cx="1097821" cy="338554"/>
                <a:chOff x="7553870" y="2453405"/>
                <a:chExt cx="1097821" cy="33855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7553870" y="2455185"/>
                  <a:ext cx="1007899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7723232" y="2453405"/>
                  <a:ext cx="9284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b="1" i="1" dirty="0" smtClean="0">
                      <a:solidFill>
                        <a:srgbClr val="C00000"/>
                      </a:solidFill>
                    </a:rPr>
                    <a:t>products</a:t>
                  </a:r>
                  <a:endParaRPr lang="en-US" sz="1600" b="1" i="1" dirty="0">
                    <a:solidFill>
                      <a:srgbClr val="C00000"/>
                    </a:solidFill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962115" y="3742456"/>
                <a:ext cx="1625093" cy="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7590564" y="2492521"/>
                <a:ext cx="1009247" cy="1253490"/>
                <a:chOff x="3629678" y="1829834"/>
                <a:chExt cx="1441781" cy="17907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629678" y="1829834"/>
                  <a:ext cx="0" cy="179070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3729058" y="2416574"/>
                  <a:ext cx="1342401" cy="74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b="1" i="1" dirty="0" smtClean="0">
                      <a:solidFill>
                        <a:srgbClr val="C00000"/>
                      </a:solidFill>
                    </a:rPr>
                    <a:t>Δ</a:t>
                  </a:r>
                  <a:r>
                    <a:rPr lang="en-US" sz="2800" b="1" i="1" dirty="0" err="1" smtClean="0">
                      <a:solidFill>
                        <a:srgbClr val="C00000"/>
                      </a:solidFill>
                    </a:rPr>
                    <a:t>H</a:t>
                  </a:r>
                  <a:r>
                    <a:rPr lang="en-US" sz="2800" b="1" i="1" baseline="-25000" dirty="0" err="1" smtClean="0">
                      <a:solidFill>
                        <a:srgbClr val="C00000"/>
                      </a:solidFill>
                    </a:rPr>
                    <a:t>rxn</a:t>
                  </a:r>
                  <a:endParaRPr lang="en-US" sz="2800" b="1" i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492250" y="1439221"/>
              <a:ext cx="3653469" cy="1931874"/>
              <a:chOff x="492250" y="1244428"/>
              <a:chExt cx="3653469" cy="1931874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663414" y="1244428"/>
                <a:ext cx="1486408" cy="1583368"/>
              </a:xfrm>
              <a:custGeom>
                <a:avLst/>
                <a:gdLst>
                  <a:gd name="connsiteX0" fmla="*/ 0 w 2123440"/>
                  <a:gd name="connsiteY0" fmla="*/ 468326 h 2261954"/>
                  <a:gd name="connsiteX1" fmla="*/ 127000 w 2123440"/>
                  <a:gd name="connsiteY1" fmla="*/ 437846 h 2261954"/>
                  <a:gd name="connsiteX2" fmla="*/ 259080 w 2123440"/>
                  <a:gd name="connsiteY2" fmla="*/ 275286 h 2261954"/>
                  <a:gd name="connsiteX3" fmla="*/ 370840 w 2123440"/>
                  <a:gd name="connsiteY3" fmla="*/ 138126 h 2261954"/>
                  <a:gd name="connsiteX4" fmla="*/ 538480 w 2123440"/>
                  <a:gd name="connsiteY4" fmla="*/ 16206 h 2261954"/>
                  <a:gd name="connsiteX5" fmla="*/ 751840 w 2123440"/>
                  <a:gd name="connsiteY5" fmla="*/ 16206 h 2261954"/>
                  <a:gd name="connsiteX6" fmla="*/ 919480 w 2123440"/>
                  <a:gd name="connsiteY6" fmla="*/ 153366 h 2261954"/>
                  <a:gd name="connsiteX7" fmla="*/ 1107440 w 2123440"/>
                  <a:gd name="connsiteY7" fmla="*/ 554686 h 2261954"/>
                  <a:gd name="connsiteX8" fmla="*/ 1259840 w 2123440"/>
                  <a:gd name="connsiteY8" fmla="*/ 1088086 h 2261954"/>
                  <a:gd name="connsiteX9" fmla="*/ 1478280 w 2123440"/>
                  <a:gd name="connsiteY9" fmla="*/ 1875486 h 2261954"/>
                  <a:gd name="connsiteX10" fmla="*/ 1681480 w 2123440"/>
                  <a:gd name="connsiteY10" fmla="*/ 2144726 h 2261954"/>
                  <a:gd name="connsiteX11" fmla="*/ 1950720 w 2123440"/>
                  <a:gd name="connsiteY11" fmla="*/ 2246326 h 2261954"/>
                  <a:gd name="connsiteX12" fmla="*/ 2123440 w 2123440"/>
                  <a:gd name="connsiteY12" fmla="*/ 2261566 h 2261954"/>
                  <a:gd name="connsiteX13" fmla="*/ 2123440 w 2123440"/>
                  <a:gd name="connsiteY13" fmla="*/ 2261566 h 226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3440" h="2261954">
                    <a:moveTo>
                      <a:pt x="0" y="468326"/>
                    </a:moveTo>
                    <a:cubicBezTo>
                      <a:pt x="41910" y="469172"/>
                      <a:pt x="83820" y="470019"/>
                      <a:pt x="127000" y="437846"/>
                    </a:cubicBezTo>
                    <a:cubicBezTo>
                      <a:pt x="170180" y="405673"/>
                      <a:pt x="259080" y="275286"/>
                      <a:pt x="259080" y="275286"/>
                    </a:cubicBezTo>
                    <a:cubicBezTo>
                      <a:pt x="299720" y="225333"/>
                      <a:pt x="324273" y="181306"/>
                      <a:pt x="370840" y="138126"/>
                    </a:cubicBezTo>
                    <a:cubicBezTo>
                      <a:pt x="417407" y="94946"/>
                      <a:pt x="474980" y="36526"/>
                      <a:pt x="538480" y="16206"/>
                    </a:cubicBezTo>
                    <a:cubicBezTo>
                      <a:pt x="601980" y="-4114"/>
                      <a:pt x="688340" y="-6654"/>
                      <a:pt x="751840" y="16206"/>
                    </a:cubicBezTo>
                    <a:cubicBezTo>
                      <a:pt x="815340" y="39066"/>
                      <a:pt x="860213" y="63619"/>
                      <a:pt x="919480" y="153366"/>
                    </a:cubicBezTo>
                    <a:cubicBezTo>
                      <a:pt x="978747" y="243113"/>
                      <a:pt x="1050713" y="398899"/>
                      <a:pt x="1107440" y="554686"/>
                    </a:cubicBezTo>
                    <a:cubicBezTo>
                      <a:pt x="1164167" y="710473"/>
                      <a:pt x="1198033" y="867953"/>
                      <a:pt x="1259840" y="1088086"/>
                    </a:cubicBezTo>
                    <a:cubicBezTo>
                      <a:pt x="1321647" y="1308219"/>
                      <a:pt x="1408007" y="1699379"/>
                      <a:pt x="1478280" y="1875486"/>
                    </a:cubicBezTo>
                    <a:cubicBezTo>
                      <a:pt x="1548553" y="2051593"/>
                      <a:pt x="1602740" y="2082919"/>
                      <a:pt x="1681480" y="2144726"/>
                    </a:cubicBezTo>
                    <a:cubicBezTo>
                      <a:pt x="1760220" y="2206533"/>
                      <a:pt x="1877060" y="2226853"/>
                      <a:pt x="1950720" y="2246326"/>
                    </a:cubicBezTo>
                    <a:cubicBezTo>
                      <a:pt x="2024380" y="2265799"/>
                      <a:pt x="2123440" y="2261566"/>
                      <a:pt x="2123440" y="2261566"/>
                    </a:cubicBezTo>
                    <a:lnTo>
                      <a:pt x="2123440" y="2261566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664178" y="1579370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3137820" y="2839528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92250" y="1556254"/>
                <a:ext cx="986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sz="16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78577" y="2837748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sz="1600" b="1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1546065" y="2845305"/>
                <a:ext cx="1625093" cy="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4752" y="1595370"/>
                <a:ext cx="0" cy="125349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674318" y="2006088"/>
                <a:ext cx="939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en-US" sz="2800" b="1" i="1" dirty="0" err="1" smtClean="0">
                    <a:solidFill>
                      <a:srgbClr val="C00000"/>
                    </a:solidFill>
                  </a:rPr>
                  <a:t>H</a:t>
                </a:r>
                <a:r>
                  <a:rPr lang="en-US" sz="2800" b="1" i="1" baseline="-25000" dirty="0" err="1" smtClean="0">
                    <a:solidFill>
                      <a:srgbClr val="C00000"/>
                    </a:solidFill>
                  </a:rPr>
                  <a:t>rxn</a:t>
                </a:r>
                <a:endParaRPr lang="en-US" sz="2800" b="1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6" name="Rounded Rectangle 25"/>
          <p:cNvSpPr/>
          <p:nvPr/>
        </p:nvSpPr>
        <p:spPr bwMode="auto">
          <a:xfrm>
            <a:off x="4733925" y="3505200"/>
            <a:ext cx="4229100" cy="2771775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552825"/>
            <a:ext cx="5587617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830762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076575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90763" y="4623226"/>
            <a:ext cx="4562475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Add heat to go from solid to liquid, and from liquid to gas.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in this direction, do we add or remove heat?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enthalpy will it take to change phases?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2" y="3552825"/>
            <a:ext cx="558761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830762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65650" y="2114550"/>
            <a:ext cx="1825625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Heat of </a:t>
            </a:r>
            <a:r>
              <a:rPr lang="en-US" sz="2000" b="1" dirty="0" smtClean="0">
                <a:solidFill>
                  <a:srgbClr val="FF0000"/>
                </a:solidFill>
              </a:rPr>
              <a:t>vaporization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076575" y="2876550"/>
            <a:ext cx="1295400" cy="685800"/>
          </a:xfrm>
          <a:prstGeom prst="curvedDownArrow">
            <a:avLst>
              <a:gd name="adj1" fmla="val 37778"/>
              <a:gd name="adj2" fmla="val 75556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84500" y="2114550"/>
            <a:ext cx="1387475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Heat of </a:t>
            </a:r>
            <a:r>
              <a:rPr lang="en-US" sz="2000" b="1" dirty="0" smtClean="0">
                <a:solidFill>
                  <a:srgbClr val="FF0000"/>
                </a:solidFill>
              </a:rPr>
              <a:t>fusion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563" y="350840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Overcoming Intermolecular Forces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0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  <p:bldP spid="7174" grpId="0" animBg="1"/>
      <p:bldP spid="71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Enthalpy (heat) of fusion:</a:t>
            </a:r>
            <a:r>
              <a:rPr lang="en-US" dirty="0" smtClean="0"/>
              <a:t>  ∆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dirty="0" smtClean="0"/>
              <a:t> (</a:t>
            </a:r>
            <a:r>
              <a:rPr lang="en-US" sz="2400" dirty="0" smtClean="0"/>
              <a:t>J/g or </a:t>
            </a:r>
            <a:r>
              <a:rPr lang="en-US" sz="2400" dirty="0" err="1" smtClean="0"/>
              <a:t>cal</a:t>
            </a:r>
            <a:r>
              <a:rPr lang="en-US" sz="2400" dirty="0" smtClean="0"/>
              <a:t>/g</a:t>
            </a:r>
            <a:r>
              <a:rPr lang="en-US" dirty="0" smtClean="0"/>
              <a:t>)</a:t>
            </a:r>
            <a:endParaRPr lang="en-US" u="sng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The enthalpy </a:t>
            </a:r>
            <a:r>
              <a:rPr lang="en-US" dirty="0">
                <a:solidFill>
                  <a:srgbClr val="000000"/>
                </a:solidFill>
              </a:rPr>
              <a:t>required to change the phase of one gram of a material </a:t>
            </a:r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dirty="0">
                <a:solidFill>
                  <a:srgbClr val="000000"/>
                </a:solidFill>
              </a:rPr>
              <a:t>solid to liquid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u="sng" dirty="0" smtClean="0"/>
              <a:t>Enthalpy (heat) of vaporization:</a:t>
            </a:r>
            <a:r>
              <a:rPr lang="en-US" dirty="0" smtClean="0"/>
              <a:t>  ∆</a:t>
            </a:r>
            <a:r>
              <a:rPr lang="en-US" dirty="0" err="1"/>
              <a:t>H</a:t>
            </a:r>
            <a:r>
              <a:rPr lang="en-US" baseline="-25000" dirty="0" err="1"/>
              <a:t>v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sz="2400" dirty="0" smtClean="0"/>
              <a:t>J/g or </a:t>
            </a:r>
            <a:r>
              <a:rPr lang="en-US" sz="2400" dirty="0" err="1" smtClean="0"/>
              <a:t>cal</a:t>
            </a:r>
            <a:r>
              <a:rPr lang="en-US" sz="2400" dirty="0" smtClean="0"/>
              <a:t>/g</a:t>
            </a:r>
            <a:r>
              <a:rPr lang="en-US" dirty="0" smtClean="0"/>
              <a:t>)</a:t>
            </a:r>
            <a:endParaRPr lang="en-US" u="sng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The enthalpy </a:t>
            </a:r>
            <a:r>
              <a:rPr lang="en-US" dirty="0">
                <a:solidFill>
                  <a:srgbClr val="000000"/>
                </a:solidFill>
              </a:rPr>
              <a:t>required to change the phase of one gram of a material from liquid to </a:t>
            </a:r>
            <a:r>
              <a:rPr lang="en-US" dirty="0" smtClean="0">
                <a:solidFill>
                  <a:srgbClr val="000000"/>
                </a:solidFill>
              </a:rPr>
              <a:t>gas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Note that the opposite phase changes require an equal but opposite amount of enthalpy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4006"/>
            <a:ext cx="8778875" cy="731837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Heats of Fusion &amp; Vaporization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063671"/>
              </p:ext>
            </p:extLst>
          </p:nvPr>
        </p:nvGraphicFramePr>
        <p:xfrm>
          <a:off x="274320" y="1014544"/>
          <a:ext cx="859536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6080"/>
                <a:gridCol w="146304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Substance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/>
                        <a:t>Δ</a:t>
                      </a:r>
                      <a:r>
                        <a:rPr lang="en-US" sz="2400" b="1"/>
                        <a:t>H(fusion) </a:t>
                      </a:r>
                      <a:br>
                        <a:rPr lang="en-US" sz="2400" b="1"/>
                      </a:br>
                      <a:r>
                        <a:rPr lang="en-US" sz="2400" b="1"/>
                        <a:t>/ kJ mol</a:t>
                      </a:r>
                      <a:r>
                        <a:rPr lang="en-US" sz="2400" b="1" baseline="30000"/>
                        <a:t>1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Δ</a:t>
                      </a:r>
                      <a:r>
                        <a:rPr lang="en-US" sz="2400" b="1" dirty="0"/>
                        <a:t>H(vaporization) / kJ mol</a:t>
                      </a:r>
                      <a:r>
                        <a:rPr lang="en-US" sz="2400" b="1" baseline="30000" dirty="0"/>
                        <a:t>-1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Neon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0.33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1.80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Oxygen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O</a:t>
                      </a:r>
                      <a:r>
                        <a:rPr lang="en-US" sz="2400" b="1" baseline="-25000"/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0.44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6.82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Methane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</a:t>
                      </a:r>
                      <a:r>
                        <a:rPr lang="en-US" sz="2400" b="1" baseline="-25000"/>
                        <a:t>4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0.94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8.18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Ethane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</a:t>
                      </a:r>
                      <a:r>
                        <a:rPr lang="en-US" sz="2400" b="1" baseline="-25000"/>
                        <a:t>2</a:t>
                      </a:r>
                      <a:r>
                        <a:rPr lang="en-US" sz="2400" b="1"/>
                        <a:t>H</a:t>
                      </a:r>
                      <a:r>
                        <a:rPr lang="en-US" sz="2400" b="1" baseline="-25000"/>
                        <a:t>6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2.85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14.72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Chlorine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Cl</a:t>
                      </a:r>
                      <a:r>
                        <a:rPr lang="en-US" sz="2400" b="1" baseline="-25000"/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6.40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20.41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Carbon tetrachloride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CCl</a:t>
                      </a:r>
                      <a:r>
                        <a:rPr lang="en-US" sz="2400" b="1" baseline="-25000"/>
                        <a:t>4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2.67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30.00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n-</a:t>
                      </a:r>
                      <a:r>
                        <a:rPr lang="en-US" sz="2400" b="1" dirty="0" err="1"/>
                        <a:t>Nonane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</a:t>
                      </a:r>
                      <a:r>
                        <a:rPr lang="en-US" sz="2400" b="1" baseline="-25000"/>
                        <a:t>9</a:t>
                      </a:r>
                      <a:r>
                        <a:rPr lang="en-US" sz="2400" b="1"/>
                        <a:t>H</a:t>
                      </a:r>
                      <a:r>
                        <a:rPr lang="en-US" sz="2400" b="1" baseline="-25000"/>
                        <a:t>20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19.3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40.5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Mercury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Hg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2.30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58.6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Sodium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Na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2.60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98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Aluminum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Al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10.9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284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Lead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Pb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4.77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9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96" y="1296988"/>
            <a:ext cx="6773408" cy="512921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b="1" u="sng" dirty="0" smtClean="0">
                <a:cs typeface="Arial" charset="0"/>
              </a:rPr>
              <a:t>Enthalpy (heat) of phase changes</a:t>
            </a:r>
          </a:p>
          <a:p>
            <a:pPr marL="0" lvl="1" indent="0" algn="ctr">
              <a:spcBef>
                <a:spcPts val="3600"/>
              </a:spcBef>
              <a:buNone/>
            </a:pPr>
            <a:r>
              <a:rPr lang="en-US" sz="4000" b="1" dirty="0" smtClean="0">
                <a:cs typeface="Arial" charset="0"/>
              </a:rPr>
              <a:t>H </a:t>
            </a:r>
            <a:r>
              <a:rPr lang="en-US" sz="4000" b="1" dirty="0">
                <a:cs typeface="Arial" charset="0"/>
              </a:rPr>
              <a:t>= </a:t>
            </a:r>
            <a:r>
              <a:rPr lang="en-US" sz="4000" b="1" dirty="0" err="1">
                <a:cs typeface="Arial" charset="0"/>
              </a:rPr>
              <a:t>m∆</a:t>
            </a:r>
            <a:r>
              <a:rPr lang="en-US" sz="4000" b="1" dirty="0" err="1" smtClean="0">
                <a:cs typeface="Arial" charset="0"/>
              </a:rPr>
              <a:t>H</a:t>
            </a:r>
            <a:r>
              <a:rPr lang="en-US" sz="4000" b="1" baseline="-25000" dirty="0" err="1" smtClean="0">
                <a:cs typeface="Arial" charset="0"/>
              </a:rPr>
              <a:t>f</a:t>
            </a:r>
            <a:r>
              <a:rPr lang="en-US" sz="4000" b="1" dirty="0" smtClean="0">
                <a:cs typeface="Arial" charset="0"/>
              </a:rPr>
              <a:t> </a:t>
            </a:r>
          </a:p>
          <a:p>
            <a:pPr marL="0" lvl="1" indent="0" algn="ctr">
              <a:spcBef>
                <a:spcPts val="3600"/>
              </a:spcBef>
              <a:buNone/>
            </a:pPr>
            <a:r>
              <a:rPr lang="en-US" sz="4000" b="1" dirty="0" smtClean="0">
                <a:cs typeface="Arial" charset="0"/>
              </a:rPr>
              <a:t>H </a:t>
            </a:r>
            <a:r>
              <a:rPr lang="en-US" sz="4000" b="1" dirty="0">
                <a:cs typeface="Arial" charset="0"/>
              </a:rPr>
              <a:t>= </a:t>
            </a:r>
            <a:r>
              <a:rPr lang="en-US" sz="4000" b="1" dirty="0" err="1">
                <a:cs typeface="Arial" charset="0"/>
              </a:rPr>
              <a:t>m∆</a:t>
            </a:r>
            <a:r>
              <a:rPr lang="en-US" sz="4000" b="1" dirty="0" err="1" smtClean="0">
                <a:cs typeface="Arial" charset="0"/>
              </a:rPr>
              <a:t>H</a:t>
            </a:r>
            <a:r>
              <a:rPr lang="en-US" sz="4000" b="1" baseline="-25000" dirty="0" err="1" smtClean="0">
                <a:cs typeface="Arial" charset="0"/>
              </a:rPr>
              <a:t>v</a:t>
            </a:r>
            <a:endParaRPr lang="en-US" sz="4000" b="1" baseline="-25000" dirty="0">
              <a:cs typeface="Arial" charset="0"/>
            </a:endParaRPr>
          </a:p>
          <a:p>
            <a:endParaRPr lang="en-US" baseline="-250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</p:spPr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What is the enthalpy (heat) of sublimation?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 enthalpy required to change the phase of one gram of a material from </a:t>
            </a:r>
            <a:r>
              <a:rPr lang="en-US" sz="2800" b="1" dirty="0" smtClean="0">
                <a:solidFill>
                  <a:srgbClr val="FF0000"/>
                </a:solidFill>
              </a:rPr>
              <a:t>a solid to a gas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on the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melt two grams of ice requires 670 J of enthalpy.  What is the enthalpy of fusion of water?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335 J/g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enthalpy (heat) of fusion of water is 335 J/g, how much enthalpy is required to freeze one gram of water?</a:t>
            </a:r>
          </a:p>
          <a:p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335 J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As a substance changes phase from a liquid to a gas, does it absorb enthalpy or release it?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Absorbs energy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As a substance changes phase from a liquid to a gas, how much does the substance temperature change?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The temperature does not change.  All of the enthalpy goes to overcoming the intermolecular forces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sz="32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7190" y="1297460"/>
            <a:ext cx="8389620" cy="51280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333399"/>
                </a:solidFill>
              </a:rPr>
              <a:t>Ice cubes with a temperature of </a:t>
            </a:r>
            <a:r>
              <a:rPr lang="en-US" sz="2800" b="1" dirty="0">
                <a:solidFill>
                  <a:srgbClr val="333399"/>
                </a:solidFill>
              </a:rPr>
              <a:t>–25</a:t>
            </a:r>
            <a:r>
              <a:rPr lang="en-US" sz="2800" b="1" baseline="30000" dirty="0">
                <a:solidFill>
                  <a:srgbClr val="333399"/>
                </a:solidFill>
              </a:rPr>
              <a:t>o</a:t>
            </a:r>
            <a:r>
              <a:rPr lang="en-US" sz="2800" b="1" dirty="0">
                <a:solidFill>
                  <a:srgbClr val="333399"/>
                </a:solidFill>
              </a:rPr>
              <a:t>C</a:t>
            </a:r>
            <a:r>
              <a:rPr lang="en-US" sz="2800" dirty="0">
                <a:solidFill>
                  <a:srgbClr val="333399"/>
                </a:solidFill>
              </a:rPr>
              <a:t> are used to cool off a glass of </a:t>
            </a:r>
            <a:r>
              <a:rPr lang="en-US" sz="2800" dirty="0" smtClean="0">
                <a:solidFill>
                  <a:srgbClr val="333399"/>
                </a:solidFill>
              </a:rPr>
              <a:t>coke. </a:t>
            </a:r>
            <a:r>
              <a:rPr lang="en-US" sz="2800" dirty="0">
                <a:solidFill>
                  <a:srgbClr val="333399"/>
                </a:solidFill>
              </a:rPr>
              <a:t>Which absorbs more heat: </a:t>
            </a:r>
            <a:r>
              <a:rPr lang="en-US" sz="2800" b="1" dirty="0">
                <a:solidFill>
                  <a:srgbClr val="333399"/>
                </a:solidFill>
              </a:rPr>
              <a:t>warming up</a:t>
            </a:r>
            <a:r>
              <a:rPr lang="en-US" sz="2800" dirty="0">
                <a:solidFill>
                  <a:srgbClr val="333399"/>
                </a:solidFill>
              </a:rPr>
              <a:t> the ice </a:t>
            </a:r>
            <a:r>
              <a:rPr lang="en-US" sz="2800" b="1" dirty="0">
                <a:solidFill>
                  <a:srgbClr val="333399"/>
                </a:solidFill>
              </a:rPr>
              <a:t>or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b="1" dirty="0">
                <a:solidFill>
                  <a:srgbClr val="333399"/>
                </a:solidFill>
              </a:rPr>
              <a:t>melting</a:t>
            </a:r>
            <a:r>
              <a:rPr lang="en-US" sz="2800" dirty="0">
                <a:solidFill>
                  <a:srgbClr val="333399"/>
                </a:solidFill>
              </a:rPr>
              <a:t> the ice into water</a:t>
            </a:r>
            <a:r>
              <a:rPr lang="en-US" sz="2800" dirty="0" smtClean="0">
                <a:solidFill>
                  <a:srgbClr val="333399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</a:rPr>
              <a:t>Explain your answer.</a:t>
            </a:r>
            <a:endParaRPr lang="en-US" sz="2800" dirty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944819"/>
            <a:ext cx="2733675" cy="348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544" y="3516081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review how to answer this problem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careful attention because you will need to solve similar problems on your own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cs typeface="Arial" charset="0"/>
              </a:rPr>
              <a:t>Enthalpy (heat) of temperature changes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dirty="0" smtClean="0">
                <a:cs typeface="Arial" charset="0"/>
              </a:rPr>
              <a:t>q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smtClean="0">
                <a:cs typeface="Arial" charset="0"/>
              </a:rPr>
              <a:t>mc</a:t>
            </a:r>
            <a:r>
              <a:rPr lang="en-US" sz="3200" baseline="-25000" dirty="0" smtClean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(</a:t>
            </a:r>
            <a:r>
              <a:rPr lang="en-US" sz="3200" dirty="0">
                <a:cs typeface="Arial" charset="0"/>
              </a:rPr>
              <a:t>T</a:t>
            </a:r>
            <a:r>
              <a:rPr lang="en-US" sz="3200" baseline="-250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 – T</a:t>
            </a:r>
            <a:r>
              <a:rPr lang="en-US" sz="3200" baseline="-25000" dirty="0">
                <a:cs typeface="Arial" charset="0"/>
              </a:rPr>
              <a:t>1</a:t>
            </a:r>
            <a:r>
              <a:rPr lang="en-US" sz="3200" dirty="0" smtClean="0">
                <a:cs typeface="Arial" charset="0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dirty="0" smtClean="0">
                <a:cs typeface="Arial" charset="0"/>
              </a:rPr>
              <a:t>H = mc</a:t>
            </a:r>
            <a:r>
              <a:rPr lang="en-US" sz="3200" baseline="-25000" dirty="0" smtClean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(T</a:t>
            </a:r>
            <a:r>
              <a:rPr lang="en-US" sz="3200" baseline="-25000" dirty="0" smtClean="0"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 – T</a:t>
            </a:r>
            <a:r>
              <a:rPr lang="en-US" sz="3200" baseline="-25000" dirty="0" smtClean="0">
                <a:cs typeface="Arial" charset="0"/>
              </a:rPr>
              <a:t>1</a:t>
            </a:r>
            <a:r>
              <a:rPr lang="en-US" sz="3200" dirty="0" smtClean="0">
                <a:cs typeface="Arial" charset="0"/>
              </a:rPr>
              <a:t>)   </a:t>
            </a:r>
            <a:r>
              <a:rPr lang="en-US" sz="2800" i="1" dirty="0" smtClean="0">
                <a:cs typeface="Arial" charset="0"/>
              </a:rPr>
              <a:t>at constant pressure</a:t>
            </a: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u="sng" dirty="0" smtClean="0">
                <a:cs typeface="Arial" charset="0"/>
              </a:rPr>
              <a:t>Enthalpy (heat) of phase changes</a:t>
            </a:r>
          </a:p>
          <a:p>
            <a:pPr marL="457200" lvl="1" indent="0">
              <a:buNone/>
            </a:pPr>
            <a:r>
              <a:rPr lang="en-US" sz="3200" dirty="0" smtClean="0">
                <a:cs typeface="Arial" charset="0"/>
              </a:rPr>
              <a:t>H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err="1">
                <a:cs typeface="Arial" charset="0"/>
              </a:rPr>
              <a:t>m∆</a:t>
            </a:r>
            <a:r>
              <a:rPr lang="en-US" sz="3200" dirty="0" err="1" smtClean="0">
                <a:cs typeface="Arial" charset="0"/>
              </a:rPr>
              <a:t>H</a:t>
            </a:r>
            <a:r>
              <a:rPr lang="en-US" sz="3200" baseline="-25000" dirty="0" err="1" smtClean="0">
                <a:cs typeface="Arial" charset="0"/>
              </a:rPr>
              <a:t>f</a:t>
            </a:r>
            <a:r>
              <a:rPr lang="en-US" sz="3200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sz="3200" dirty="0" smtClean="0">
                <a:cs typeface="Arial" charset="0"/>
              </a:rPr>
              <a:t> H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err="1">
                <a:cs typeface="Arial" charset="0"/>
              </a:rPr>
              <a:t>m∆</a:t>
            </a:r>
            <a:r>
              <a:rPr lang="en-US" sz="3200" dirty="0" err="1" smtClean="0">
                <a:cs typeface="Arial" charset="0"/>
              </a:rPr>
              <a:t>H</a:t>
            </a:r>
            <a:r>
              <a:rPr lang="en-US" sz="3200" baseline="-25000" dirty="0" err="1" smtClean="0">
                <a:cs typeface="Arial" charset="0"/>
              </a:rPr>
              <a:t>v</a:t>
            </a:r>
            <a:endParaRPr lang="en-US" sz="3200" baseline="-25000" dirty="0" smtClean="0">
              <a:cs typeface="Arial" charset="0"/>
            </a:endParaRPr>
          </a:p>
          <a:p>
            <a:endParaRPr lang="en-US" baseline="-250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</p:spPr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71600"/>
            <a:ext cx="20812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1355725"/>
            <a:ext cx="611187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Ice cubes with a temperature of </a:t>
            </a:r>
            <a:r>
              <a:rPr lang="en-US" sz="2400" b="1" dirty="0" smtClean="0">
                <a:solidFill>
                  <a:srgbClr val="002060"/>
                </a:solidFill>
              </a:rPr>
              <a:t>–25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o</a:t>
            </a:r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 are used to cool off a glass of coke. Which absorbs more heat: </a:t>
            </a:r>
            <a:r>
              <a:rPr lang="en-US" sz="2400" b="1" dirty="0" smtClean="0">
                <a:solidFill>
                  <a:srgbClr val="002060"/>
                </a:solidFill>
              </a:rPr>
              <a:t>warming up</a:t>
            </a:r>
            <a:r>
              <a:rPr lang="en-US" sz="2400" dirty="0" smtClean="0">
                <a:solidFill>
                  <a:srgbClr val="002060"/>
                </a:solidFill>
              </a:rPr>
              <a:t> the ice </a:t>
            </a:r>
            <a:r>
              <a:rPr lang="en-US" sz="2400" b="1" dirty="0" smtClean="0">
                <a:solidFill>
                  <a:srgbClr val="002060"/>
                </a:solidFill>
              </a:rPr>
              <a:t>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melting</a:t>
            </a:r>
            <a:r>
              <a:rPr lang="en-US" sz="2400" dirty="0" smtClean="0">
                <a:solidFill>
                  <a:srgbClr val="002060"/>
                </a:solidFill>
              </a:rPr>
              <a:t> the ice into water? 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Assume 1 gram of ice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specific heat of ice is 2.0 J/(</a:t>
            </a:r>
            <a:r>
              <a:rPr lang="en-US" sz="2400" dirty="0" err="1" smtClean="0">
                <a:solidFill>
                  <a:srgbClr val="002060"/>
                </a:solidFill>
              </a:rPr>
              <a:t>g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·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2400" dirty="0" err="1" smtClean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).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∆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H</a:t>
            </a:r>
            <a:r>
              <a:rPr lang="en-US" sz="2400" baseline="-25000" dirty="0" err="1">
                <a:solidFill>
                  <a:srgbClr val="002060"/>
                </a:solidFill>
                <a:cs typeface="Arial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(water) = 335 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J/g. </a:t>
            </a:r>
          </a:p>
          <a:p>
            <a:pPr marL="342900" lvl="1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H 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mc</a:t>
            </a:r>
            <a:r>
              <a:rPr lang="en-US" sz="2400" baseline="-250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T</a:t>
            </a:r>
            <a:r>
              <a:rPr lang="en-US" sz="2400" baseline="-25000" dirty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– T</a:t>
            </a:r>
            <a:r>
              <a:rPr lang="en-US" sz="2400" baseline="-25000" dirty="0">
                <a:solidFill>
                  <a:srgbClr val="002060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marL="342900" lvl="1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H 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=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m∆H</a:t>
            </a:r>
            <a:r>
              <a:rPr lang="en-US" sz="2400" baseline="-25000" dirty="0" err="1">
                <a:solidFill>
                  <a:srgbClr val="002060"/>
                </a:solidFill>
                <a:cs typeface="Arial" charset="0"/>
              </a:rPr>
              <a:t>f</a:t>
            </a:r>
            <a:endParaRPr lang="en-US" sz="2400" dirty="0">
              <a:solidFill>
                <a:srgbClr val="002060"/>
              </a:solidFill>
              <a:cs typeface="Arial" charset="0"/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71600"/>
            <a:ext cx="20812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1355725"/>
            <a:ext cx="61118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Ice cubes with a temperature of </a:t>
            </a:r>
            <a:r>
              <a:rPr lang="en-US" sz="2000" b="1" dirty="0" smtClean="0">
                <a:solidFill>
                  <a:srgbClr val="002060"/>
                </a:solidFill>
              </a:rPr>
              <a:t>–25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 are used to cool off a glass of coke. Which absorbs more heat: </a:t>
            </a:r>
            <a:r>
              <a:rPr lang="en-US" sz="2000" b="1" dirty="0" smtClean="0">
                <a:solidFill>
                  <a:srgbClr val="002060"/>
                </a:solidFill>
              </a:rPr>
              <a:t>warming up</a:t>
            </a:r>
            <a:r>
              <a:rPr lang="en-US" sz="2000" dirty="0" smtClean="0">
                <a:solidFill>
                  <a:srgbClr val="002060"/>
                </a:solidFill>
              </a:rPr>
              <a:t> the ice </a:t>
            </a:r>
            <a:r>
              <a:rPr lang="en-US" sz="2000" b="1" dirty="0" smtClean="0">
                <a:solidFill>
                  <a:srgbClr val="002060"/>
                </a:solidFill>
              </a:rPr>
              <a:t>or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melting</a:t>
            </a:r>
            <a:r>
              <a:rPr lang="en-US" sz="2000" dirty="0" smtClean="0">
                <a:solidFill>
                  <a:srgbClr val="002060"/>
                </a:solidFill>
              </a:rPr>
              <a:t> the ice into water?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The specific heat of ice is 2.0 J/(</a:t>
            </a:r>
            <a:r>
              <a:rPr lang="en-US" sz="2000" dirty="0" err="1" smtClean="0">
                <a:solidFill>
                  <a:srgbClr val="002060"/>
                </a:solidFill>
              </a:rPr>
              <a:t>g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·</a:t>
            </a:r>
            <a:r>
              <a:rPr lang="en-US" sz="2000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2000" dirty="0" err="1" smtClean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). 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∆</a:t>
            </a:r>
            <a:r>
              <a:rPr lang="en-US" sz="2000" dirty="0" err="1">
                <a:solidFill>
                  <a:srgbClr val="002060"/>
                </a:solidFill>
                <a:cs typeface="Arial" charset="0"/>
              </a:rPr>
              <a:t>H</a:t>
            </a:r>
            <a:r>
              <a:rPr lang="en-US" sz="2000" baseline="-25000" dirty="0" err="1">
                <a:solidFill>
                  <a:srgbClr val="002060"/>
                </a:solidFill>
                <a:cs typeface="Arial" charset="0"/>
              </a:rPr>
              <a:t>f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(water) = 335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J/g.  Assume 1 gram of ice.</a:t>
            </a:r>
            <a:endParaRPr lang="en-US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4800" y="2967038"/>
            <a:ext cx="87630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431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0574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717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</a:rPr>
              <a:t>Asked:</a:t>
            </a:r>
            <a:r>
              <a:rPr lang="en-US" dirty="0" smtClean="0">
                <a:solidFill>
                  <a:srgbClr val="80808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Which absorbs more heat, warming ice by 25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C or melting 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</a:rPr>
              <a:t>Given:</a:t>
            </a:r>
            <a:r>
              <a:rPr lang="en-US" dirty="0" smtClean="0">
                <a:solidFill>
                  <a:srgbClr val="000000"/>
                </a:solidFill>
              </a:rPr>
              <a:t>	The ice starts at –25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C. The specific heat of ice is 2.0 J/(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baseline="30000" dirty="0" err="1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). ∆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aseline="-25000" dirty="0" err="1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(water) = 335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cs typeface="Arial" charset="0"/>
              </a:rPr>
              <a:t>Relationships: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	H =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mc</a:t>
            </a:r>
            <a:r>
              <a:rPr lang="en-US" baseline="-25000" dirty="0" err="1" smtClean="0">
                <a:solidFill>
                  <a:srgbClr val="000000"/>
                </a:solidFill>
                <a:cs typeface="Arial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(T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– T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 and H =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m∆H</a:t>
            </a:r>
            <a:r>
              <a:rPr lang="en-US" baseline="-25000" dirty="0" err="1" smtClean="0">
                <a:solidFill>
                  <a:srgbClr val="000000"/>
                </a:solidFill>
                <a:cs typeface="Arial" charset="0"/>
              </a:rPr>
              <a:t>f</a:t>
            </a:r>
            <a:endParaRPr lang="en-US" baseline="-25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52400" y="2895600"/>
            <a:ext cx="8839200" cy="34290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71600"/>
            <a:ext cx="20812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" y="1355725"/>
            <a:ext cx="6111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Ice cubes with a temperature of </a:t>
            </a:r>
            <a:r>
              <a:rPr lang="en-US" sz="2000" b="1" dirty="0" smtClean="0">
                <a:solidFill>
                  <a:srgbClr val="333399"/>
                </a:solidFill>
              </a:rPr>
              <a:t>–25</a:t>
            </a:r>
            <a:r>
              <a:rPr lang="en-US" sz="2000" b="1" baseline="30000" dirty="0" smtClean="0">
                <a:solidFill>
                  <a:srgbClr val="333399"/>
                </a:solidFill>
              </a:rPr>
              <a:t>o</a:t>
            </a:r>
            <a:r>
              <a:rPr lang="en-US" sz="2000" b="1" dirty="0" smtClean="0">
                <a:solidFill>
                  <a:srgbClr val="333399"/>
                </a:solidFill>
              </a:rPr>
              <a:t>C</a:t>
            </a:r>
            <a:r>
              <a:rPr lang="en-US" sz="2000" dirty="0" smtClean="0">
                <a:solidFill>
                  <a:srgbClr val="333399"/>
                </a:solidFill>
              </a:rPr>
              <a:t> are used to cool off a glass of coke. Which absorbs more heat: </a:t>
            </a:r>
            <a:r>
              <a:rPr lang="en-US" sz="2000" b="1" dirty="0" smtClean="0">
                <a:solidFill>
                  <a:srgbClr val="333399"/>
                </a:solidFill>
              </a:rPr>
              <a:t>warming up</a:t>
            </a:r>
            <a:r>
              <a:rPr lang="en-US" sz="2000" dirty="0" smtClean="0">
                <a:solidFill>
                  <a:srgbClr val="333399"/>
                </a:solidFill>
              </a:rPr>
              <a:t> the ice </a:t>
            </a:r>
            <a:r>
              <a:rPr lang="en-US" sz="2000" b="1" dirty="0" smtClean="0">
                <a:solidFill>
                  <a:srgbClr val="333399"/>
                </a:solidFill>
              </a:rPr>
              <a:t>or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melting</a:t>
            </a:r>
            <a:r>
              <a:rPr lang="en-US" sz="2000" dirty="0" smtClean="0">
                <a:solidFill>
                  <a:srgbClr val="333399"/>
                </a:solidFill>
              </a:rPr>
              <a:t> the ice into water?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The specific heat of ice is 2.0 J/(</a:t>
            </a:r>
            <a:r>
              <a:rPr lang="en-US" sz="2000" dirty="0" err="1" smtClean="0">
                <a:solidFill>
                  <a:srgbClr val="333399"/>
                </a:solidFill>
              </a:rPr>
              <a:t>g</a:t>
            </a:r>
            <a:r>
              <a:rPr lang="en-US" sz="2000" dirty="0" err="1" smtClean="0">
                <a:solidFill>
                  <a:srgbClr val="333399"/>
                </a:solidFill>
                <a:cs typeface="Arial" charset="0"/>
              </a:rPr>
              <a:t>·</a:t>
            </a:r>
            <a:r>
              <a:rPr lang="en-US" sz="2000" baseline="30000" dirty="0" err="1" smtClean="0">
                <a:solidFill>
                  <a:srgbClr val="333399"/>
                </a:solidFill>
              </a:rPr>
              <a:t>o</a:t>
            </a:r>
            <a:r>
              <a:rPr lang="en-US" sz="2000" dirty="0" err="1" smtClean="0">
                <a:solidFill>
                  <a:srgbClr val="333399"/>
                </a:solidFill>
              </a:rPr>
              <a:t>C</a:t>
            </a:r>
            <a:r>
              <a:rPr lang="en-US" sz="2000" dirty="0" smtClean="0">
                <a:solidFill>
                  <a:srgbClr val="333399"/>
                </a:solidFill>
              </a:rPr>
              <a:t>).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" y="2967038"/>
            <a:ext cx="876300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431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0574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717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8080"/>
                </a:solidFill>
              </a:rPr>
              <a:t>Asked:</a:t>
            </a:r>
            <a:r>
              <a:rPr lang="en-US" dirty="0" smtClean="0">
                <a:solidFill>
                  <a:srgbClr val="808080"/>
                </a:solidFill>
              </a:rPr>
              <a:t>	Which absorbs more heat, warming ice by 25</a:t>
            </a:r>
            <a:r>
              <a:rPr lang="en-US" baseline="30000" dirty="0" smtClean="0">
                <a:solidFill>
                  <a:srgbClr val="808080"/>
                </a:solidFill>
              </a:rPr>
              <a:t>o</a:t>
            </a:r>
            <a:r>
              <a:rPr lang="en-US" dirty="0" smtClean="0">
                <a:solidFill>
                  <a:srgbClr val="808080"/>
                </a:solidFill>
              </a:rPr>
              <a:t>C or melting 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8080"/>
                </a:solidFill>
              </a:rPr>
              <a:t>Given:</a:t>
            </a:r>
            <a:r>
              <a:rPr lang="en-US" dirty="0" smtClean="0">
                <a:solidFill>
                  <a:srgbClr val="808080"/>
                </a:solidFill>
              </a:rPr>
              <a:t>	The ice starts at –25</a:t>
            </a:r>
            <a:r>
              <a:rPr lang="en-US" baseline="30000" dirty="0" smtClean="0">
                <a:solidFill>
                  <a:srgbClr val="808080"/>
                </a:solidFill>
              </a:rPr>
              <a:t>o</a:t>
            </a:r>
            <a:r>
              <a:rPr lang="en-US" dirty="0" smtClean="0">
                <a:solidFill>
                  <a:srgbClr val="808080"/>
                </a:solidFill>
              </a:rPr>
              <a:t>C. The specific heat of ice is 2.0 J/(</a:t>
            </a:r>
            <a:r>
              <a:rPr lang="en-US" dirty="0" err="1" smtClean="0">
                <a:solidFill>
                  <a:srgbClr val="808080"/>
                </a:solidFill>
              </a:rPr>
              <a:t>g</a:t>
            </a:r>
            <a:r>
              <a:rPr lang="en-US" dirty="0" err="1" smtClean="0">
                <a:solidFill>
                  <a:srgbClr val="808080"/>
                </a:solidFill>
                <a:cs typeface="Arial" charset="0"/>
              </a:rPr>
              <a:t>·</a:t>
            </a:r>
            <a:r>
              <a:rPr lang="en-US" baseline="30000" dirty="0" err="1" smtClean="0">
                <a:solidFill>
                  <a:srgbClr val="808080"/>
                </a:solidFill>
                <a:cs typeface="Arial" charset="0"/>
              </a:rPr>
              <a:t>o</a:t>
            </a:r>
            <a:r>
              <a:rPr lang="en-US" dirty="0" err="1" smtClean="0">
                <a:solidFill>
                  <a:srgbClr val="808080"/>
                </a:solidFill>
                <a:cs typeface="Arial" charset="0"/>
              </a:rPr>
              <a:t>C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). ∆</a:t>
            </a:r>
            <a:r>
              <a:rPr lang="en-US" dirty="0" err="1" smtClean="0">
                <a:solidFill>
                  <a:srgbClr val="808080"/>
                </a:solidFill>
                <a:cs typeface="Arial" charset="0"/>
              </a:rPr>
              <a:t>H</a:t>
            </a:r>
            <a:r>
              <a:rPr lang="en-US" baseline="-25000" dirty="0" err="1" smtClean="0">
                <a:solidFill>
                  <a:srgbClr val="808080"/>
                </a:solidFill>
                <a:cs typeface="Arial" charset="0"/>
              </a:rPr>
              <a:t>f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(water) = 335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80808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8080"/>
                </a:solidFill>
                <a:cs typeface="Arial" charset="0"/>
              </a:rPr>
              <a:t>Relationships: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	H = mc</a:t>
            </a:r>
            <a:r>
              <a:rPr lang="en-US" baseline="-250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(T</a:t>
            </a:r>
            <a:r>
              <a:rPr lang="en-US" baseline="-25000" dirty="0" smtClean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 – T</a:t>
            </a:r>
            <a:r>
              <a:rPr lang="en-US" baseline="-25000" dirty="0" smtClean="0">
                <a:solidFill>
                  <a:srgbClr val="808080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) and H = </a:t>
            </a:r>
            <a:r>
              <a:rPr lang="en-US" dirty="0" err="1" smtClean="0">
                <a:solidFill>
                  <a:srgbClr val="808080"/>
                </a:solidFill>
                <a:cs typeface="Arial" charset="0"/>
              </a:rPr>
              <a:t>m∆H</a:t>
            </a:r>
            <a:r>
              <a:rPr lang="en-US" baseline="-25000" dirty="0" err="1" smtClean="0">
                <a:solidFill>
                  <a:srgbClr val="808080"/>
                </a:solidFill>
                <a:cs typeface="Arial" charset="0"/>
              </a:rPr>
              <a:t>f</a:t>
            </a:r>
            <a:endParaRPr lang="en-US" baseline="-25000" dirty="0" smtClean="0">
              <a:solidFill>
                <a:srgbClr val="80808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80808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cs typeface="Arial" charset="0"/>
              </a:rPr>
              <a:t>Solve: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	First, let’s calculate the enthalpy that it takes to warm up a gram of ice from –25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C to 0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	So it takes 50 J to warm up 1 g of ice from –25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C to 0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C. The same gram of ice takes 335 J to melt into liquid water.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079625" y="5024438"/>
          <a:ext cx="4876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3581280" imgH="304560" progId="Equation.DSMT4">
                  <p:embed/>
                </p:oleObj>
              </mc:Choice>
              <mc:Fallback>
                <p:oleObj name="Equation" r:id="rId4" imgW="358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5024438"/>
                        <a:ext cx="4876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52400" y="2895600"/>
            <a:ext cx="8839200" cy="34290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3857" y="5029199"/>
            <a:ext cx="328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42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04800" y="2967038"/>
            <a:ext cx="876300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431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0574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717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Asked:</a:t>
            </a:r>
            <a:r>
              <a:rPr lang="en-US" dirty="0" smtClean="0">
                <a:solidFill>
                  <a:srgbClr val="FFFFFF"/>
                </a:solidFill>
              </a:rPr>
              <a:t>	Which absorbs more heat, warming ice by 25</a:t>
            </a:r>
            <a:r>
              <a:rPr lang="en-US" baseline="30000" dirty="0" smtClean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C or melting 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Given:</a:t>
            </a:r>
            <a:r>
              <a:rPr lang="en-US" dirty="0" smtClean="0">
                <a:solidFill>
                  <a:srgbClr val="FFFFFF"/>
                </a:solidFill>
              </a:rPr>
              <a:t>	The ice starts at –25oC. The specific heat of ice is 2.0 J/(</a:t>
            </a:r>
            <a:r>
              <a:rPr lang="en-US" dirty="0" err="1" smtClean="0">
                <a:solidFill>
                  <a:srgbClr val="FFFFFF"/>
                </a:solidFill>
              </a:rPr>
              <a:t>g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·oC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). ∆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H</a:t>
            </a:r>
            <a:r>
              <a:rPr lang="en-US" baseline="-25000" dirty="0" err="1" smtClean="0">
                <a:solidFill>
                  <a:srgbClr val="FFFFFF"/>
                </a:solidFill>
                <a:cs typeface="Arial" charset="0"/>
              </a:rPr>
              <a:t>f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(water) = 335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charset="0"/>
              </a:rPr>
              <a:t>Relationships: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	E =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mc</a:t>
            </a:r>
            <a:r>
              <a:rPr lang="en-US" baseline="-25000" dirty="0" err="1" smtClean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(T</a:t>
            </a:r>
            <a:r>
              <a:rPr lang="en-US" baseline="-250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– T</a:t>
            </a:r>
            <a:r>
              <a:rPr lang="en-US" baseline="-2500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) and E =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m∆H</a:t>
            </a:r>
            <a:r>
              <a:rPr lang="en-US" baseline="-25000" dirty="0" err="1" smtClean="0">
                <a:solidFill>
                  <a:srgbClr val="FFFFFF"/>
                </a:solidFill>
                <a:cs typeface="Arial" charset="0"/>
              </a:rPr>
              <a:t>f</a:t>
            </a:r>
            <a:endParaRPr lang="en-US" baseline="-25000" dirty="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8080"/>
                </a:solidFill>
                <a:cs typeface="Arial" charset="0"/>
              </a:rPr>
              <a:t>Solve: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	First, let’s calculate the enthalpy that it takes to warm up a gram of ice from –25</a:t>
            </a:r>
            <a:r>
              <a:rPr lang="en-US" baseline="30000" dirty="0" smtClean="0">
                <a:solidFill>
                  <a:srgbClr val="80808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C to 0</a:t>
            </a:r>
            <a:r>
              <a:rPr lang="en-US" baseline="30000" dirty="0" smtClean="0">
                <a:solidFill>
                  <a:srgbClr val="80808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8080"/>
                </a:solidFill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cs typeface="Arial" charset="0"/>
              </a:rPr>
              <a:t>	So it takes 50 J to warm up 1 g of ice from –25</a:t>
            </a:r>
            <a:r>
              <a:rPr lang="en-US" baseline="30000" dirty="0" smtClean="0">
                <a:solidFill>
                  <a:srgbClr val="80808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C to 0</a:t>
            </a:r>
            <a:r>
              <a:rPr lang="en-US" baseline="30000" dirty="0" smtClean="0">
                <a:solidFill>
                  <a:srgbClr val="80808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C. The same gram of ice takes 335 J to melt into liquid water.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71600"/>
            <a:ext cx="20812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1355725"/>
            <a:ext cx="6111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Ice cubes with a temperature of </a:t>
            </a:r>
            <a:r>
              <a:rPr lang="en-US" sz="2000" b="1" dirty="0" smtClean="0">
                <a:solidFill>
                  <a:srgbClr val="333399"/>
                </a:solidFill>
              </a:rPr>
              <a:t>–25</a:t>
            </a:r>
            <a:r>
              <a:rPr lang="en-US" sz="2000" b="1" baseline="30000" dirty="0" smtClean="0">
                <a:solidFill>
                  <a:srgbClr val="333399"/>
                </a:solidFill>
              </a:rPr>
              <a:t>o</a:t>
            </a:r>
            <a:r>
              <a:rPr lang="en-US" sz="2000" b="1" dirty="0" smtClean="0">
                <a:solidFill>
                  <a:srgbClr val="333399"/>
                </a:solidFill>
              </a:rPr>
              <a:t>C</a:t>
            </a:r>
            <a:r>
              <a:rPr lang="en-US" sz="2000" dirty="0" smtClean="0">
                <a:solidFill>
                  <a:srgbClr val="333399"/>
                </a:solidFill>
              </a:rPr>
              <a:t> are used to cool off a glass of coke. Which absorbs more heat: </a:t>
            </a:r>
            <a:r>
              <a:rPr lang="en-US" sz="2000" b="1" dirty="0" smtClean="0">
                <a:solidFill>
                  <a:srgbClr val="333399"/>
                </a:solidFill>
              </a:rPr>
              <a:t>warming up</a:t>
            </a:r>
            <a:r>
              <a:rPr lang="en-US" sz="2000" dirty="0" smtClean="0">
                <a:solidFill>
                  <a:srgbClr val="333399"/>
                </a:solidFill>
              </a:rPr>
              <a:t> the ice </a:t>
            </a:r>
            <a:r>
              <a:rPr lang="en-US" sz="2000" b="1" dirty="0" smtClean="0">
                <a:solidFill>
                  <a:srgbClr val="333399"/>
                </a:solidFill>
              </a:rPr>
              <a:t>or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melting</a:t>
            </a:r>
            <a:r>
              <a:rPr lang="en-US" sz="2000" dirty="0" smtClean="0">
                <a:solidFill>
                  <a:srgbClr val="333399"/>
                </a:solidFill>
              </a:rPr>
              <a:t> the ice into water?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The specific heat of ice is 2.0 J/(</a:t>
            </a:r>
            <a:r>
              <a:rPr lang="en-US" sz="2000" dirty="0" err="1" smtClean="0">
                <a:solidFill>
                  <a:srgbClr val="333399"/>
                </a:solidFill>
              </a:rPr>
              <a:t>g</a:t>
            </a:r>
            <a:r>
              <a:rPr lang="en-US" sz="2000" dirty="0" err="1" smtClean="0">
                <a:solidFill>
                  <a:srgbClr val="333399"/>
                </a:solidFill>
                <a:cs typeface="Arial" charset="0"/>
              </a:rPr>
              <a:t>·</a:t>
            </a:r>
            <a:r>
              <a:rPr lang="en-US" sz="2000" baseline="30000" dirty="0" err="1" smtClean="0">
                <a:solidFill>
                  <a:srgbClr val="333399"/>
                </a:solidFill>
              </a:rPr>
              <a:t>o</a:t>
            </a:r>
            <a:r>
              <a:rPr lang="en-US" sz="2000" dirty="0" err="1" smtClean="0">
                <a:solidFill>
                  <a:srgbClr val="333399"/>
                </a:solidFill>
              </a:rPr>
              <a:t>C</a:t>
            </a:r>
            <a:r>
              <a:rPr lang="en-US" sz="2000" dirty="0" smtClean="0">
                <a:solidFill>
                  <a:srgbClr val="333399"/>
                </a:solidFill>
              </a:rPr>
              <a:t>).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04800" y="2967038"/>
            <a:ext cx="84486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6088" indent="-1716088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431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0574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717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tabLst>
                <a:tab pos="17160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cs typeface="Arial" charset="0"/>
              </a:rPr>
              <a:t>Answer: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Changing phase (melting) absorbs 335 J per gram of ice but warming the ice only absorbs 50 J/g. The phase change is responsible for most of ice’s cooling effect on drinks!</a:t>
            </a:r>
            <a:endParaRPr lang="en-US" sz="9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52400" y="2895600"/>
            <a:ext cx="8839200" cy="34290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2079625" y="5024438"/>
          <a:ext cx="4876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3581280" imgH="304560" progId="Equation.DSMT4">
                  <p:embed/>
                </p:oleObj>
              </mc:Choice>
              <mc:Fallback>
                <p:oleObj name="Equation" r:id="rId4" imgW="358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5024438"/>
                        <a:ext cx="4876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Arc 12"/>
          <p:cNvSpPr>
            <a:spLocks/>
          </p:cNvSpPr>
          <p:nvPr/>
        </p:nvSpPr>
        <p:spPr bwMode="auto">
          <a:xfrm flipH="1">
            <a:off x="685800" y="3505200"/>
            <a:ext cx="381000" cy="915988"/>
          </a:xfrm>
          <a:custGeom>
            <a:avLst/>
            <a:gdLst>
              <a:gd name="G0" fmla="+- 0 0 0"/>
              <a:gd name="G1" fmla="+- 16746 0 0"/>
              <a:gd name="G2" fmla="+- 21600 0 0"/>
              <a:gd name="T0" fmla="*/ 13642 w 21600"/>
              <a:gd name="T1" fmla="*/ 0 h 16746"/>
              <a:gd name="T2" fmla="*/ 21600 w 21600"/>
              <a:gd name="T3" fmla="*/ 16746 h 16746"/>
              <a:gd name="T4" fmla="*/ 0 w 21600"/>
              <a:gd name="T5" fmla="*/ 16746 h 16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746" fill="none" extrusionOk="0">
                <a:moveTo>
                  <a:pt x="13642" y="-1"/>
                </a:moveTo>
                <a:cubicBezTo>
                  <a:pt x="18677" y="4101"/>
                  <a:pt x="21600" y="10251"/>
                  <a:pt x="21600" y="16746"/>
                </a:cubicBezTo>
              </a:path>
              <a:path w="21600" h="16746" stroke="0" extrusionOk="0">
                <a:moveTo>
                  <a:pt x="13642" y="-1"/>
                </a:moveTo>
                <a:cubicBezTo>
                  <a:pt x="18677" y="4101"/>
                  <a:pt x="21600" y="10251"/>
                  <a:pt x="21600" y="16746"/>
                </a:cubicBezTo>
                <a:lnTo>
                  <a:pt x="0" y="16746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3857" y="5029199"/>
            <a:ext cx="328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Previously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51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Problem Set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600200"/>
            <a:ext cx="740664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cs typeface="Arial" charset="0"/>
              </a:rPr>
              <a:t>Enthalpy (heat) of temperature changes</a:t>
            </a:r>
          </a:p>
          <a:p>
            <a:pPr marL="457200" lvl="1" indent="0">
              <a:buNone/>
            </a:pPr>
            <a:r>
              <a:rPr lang="en-US" sz="3200" dirty="0" smtClean="0">
                <a:cs typeface="Arial" charset="0"/>
              </a:rPr>
              <a:t>H = mc</a:t>
            </a:r>
            <a:r>
              <a:rPr lang="en-US" sz="3200" baseline="-25000" dirty="0" smtClean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(T</a:t>
            </a:r>
            <a:r>
              <a:rPr lang="en-US" sz="3200" baseline="-25000" dirty="0" smtClean="0"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 – T</a:t>
            </a:r>
            <a:r>
              <a:rPr lang="en-US" sz="3200" baseline="-25000" dirty="0" smtClean="0">
                <a:cs typeface="Arial" charset="0"/>
              </a:rPr>
              <a:t>1</a:t>
            </a:r>
            <a:r>
              <a:rPr lang="en-US" sz="3200" dirty="0" smtClean="0">
                <a:cs typeface="Arial" charset="0"/>
              </a:rPr>
              <a:t>)    </a:t>
            </a:r>
            <a:r>
              <a:rPr lang="en-US" i="1" dirty="0" smtClean="0">
                <a:cs typeface="Arial" charset="0"/>
              </a:rPr>
              <a:t>at constant pressure</a:t>
            </a:r>
            <a:endParaRPr lang="en-US" sz="3200" i="1" dirty="0" smtClean="0"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u="sng" dirty="0" smtClean="0">
                <a:cs typeface="Arial" charset="0"/>
              </a:rPr>
              <a:t>Enthalpy (heat) of phase changes</a:t>
            </a:r>
          </a:p>
          <a:p>
            <a:pPr marL="457200" lvl="1" indent="0">
              <a:buNone/>
            </a:pPr>
            <a:r>
              <a:rPr lang="en-US" sz="3200" dirty="0" smtClean="0">
                <a:cs typeface="Arial" charset="0"/>
              </a:rPr>
              <a:t>H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err="1">
                <a:cs typeface="Arial" charset="0"/>
              </a:rPr>
              <a:t>m∆</a:t>
            </a:r>
            <a:r>
              <a:rPr lang="en-US" sz="3200" dirty="0" err="1" smtClean="0">
                <a:cs typeface="Arial" charset="0"/>
              </a:rPr>
              <a:t>H</a:t>
            </a:r>
            <a:r>
              <a:rPr lang="en-US" sz="3200" baseline="-25000" dirty="0" err="1" smtClean="0">
                <a:cs typeface="Arial" charset="0"/>
              </a:rPr>
              <a:t>f</a:t>
            </a:r>
            <a:r>
              <a:rPr lang="en-US" sz="3200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sz="3200" dirty="0" smtClean="0">
                <a:cs typeface="Arial" charset="0"/>
              </a:rPr>
              <a:t> H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err="1">
                <a:cs typeface="Arial" charset="0"/>
              </a:rPr>
              <a:t>m∆</a:t>
            </a:r>
            <a:r>
              <a:rPr lang="en-US" sz="3200" dirty="0" err="1" smtClean="0">
                <a:cs typeface="Arial" charset="0"/>
              </a:rPr>
              <a:t>H</a:t>
            </a:r>
            <a:r>
              <a:rPr lang="en-US" sz="3200" baseline="-25000" dirty="0" err="1" smtClean="0">
                <a:cs typeface="Arial" charset="0"/>
              </a:rPr>
              <a:t>v</a:t>
            </a:r>
            <a:endParaRPr lang="en-US" sz="3200" baseline="-25000" dirty="0">
              <a:cs typeface="Arial" charset="0"/>
            </a:endParaRPr>
          </a:p>
          <a:p>
            <a:endParaRPr lang="en-US" baseline="-250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4200"/>
              </a:spcBef>
              <a:buNone/>
            </a:pPr>
            <a:r>
              <a:rPr lang="en-US" altLang="en-US" b="1" dirty="0" smtClean="0">
                <a:latin typeface="Arial" charset="0"/>
              </a:rPr>
              <a:t>Worksheet on Enthalpy of Change</a:t>
            </a:r>
          </a:p>
          <a:p>
            <a:pPr marL="0" indent="0" eaLnBrk="1" hangingPunct="1">
              <a:spcBef>
                <a:spcPts val="4200"/>
              </a:spcBef>
              <a:buNone/>
            </a:pPr>
            <a:r>
              <a:rPr lang="en-US" altLang="en-US" i="1" dirty="0" smtClean="0">
                <a:latin typeface="Arial" charset="0"/>
              </a:rPr>
              <a:t>We will start this in class.  Anything not complete by the end of class needs to be done for homework</a:t>
            </a:r>
          </a:p>
        </p:txBody>
      </p:sp>
    </p:spTree>
    <p:extLst>
      <p:ext uri="{BB962C8B-B14F-4D97-AF65-F5344CB8AC3E}">
        <p14:creationId xmlns:p14="http://schemas.microsoft.com/office/powerpoint/2010/main" val="28178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GUEST Method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540" y="1297460"/>
            <a:ext cx="5836920" cy="512805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Steps for solving a problem</a:t>
            </a:r>
          </a:p>
          <a:p>
            <a:pPr marL="685800" lvl="1" indent="-7938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G</a:t>
            </a:r>
            <a:r>
              <a:rPr lang="en-US" sz="3600" dirty="0" smtClean="0"/>
              <a:t>	Givens</a:t>
            </a:r>
          </a:p>
          <a:p>
            <a:pPr marL="685800" lvl="1" indent="-7938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U</a:t>
            </a:r>
            <a:r>
              <a:rPr lang="en-US" sz="3600" dirty="0" smtClean="0"/>
              <a:t>	Unknowns</a:t>
            </a:r>
          </a:p>
          <a:p>
            <a:pPr marL="685800" lvl="1" indent="-7938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E</a:t>
            </a:r>
            <a:r>
              <a:rPr lang="en-US" sz="3600" dirty="0" smtClean="0"/>
              <a:t>	Equation</a:t>
            </a:r>
          </a:p>
          <a:p>
            <a:pPr marL="685800" lvl="1" indent="-7938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S</a:t>
            </a:r>
            <a:r>
              <a:rPr lang="en-US" sz="3600" dirty="0" smtClean="0"/>
              <a:t>	Solve</a:t>
            </a:r>
          </a:p>
          <a:p>
            <a:pPr marL="685800" lvl="1" indent="-7938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T</a:t>
            </a:r>
            <a:r>
              <a:rPr lang="en-US" sz="3600" dirty="0" smtClean="0"/>
              <a:t>	Track units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6"/>
            <a:ext cx="8229600" cy="59451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1)	Acetone has a heat of vaporization of 539 J/g.  How much </a:t>
            </a:r>
            <a:r>
              <a:rPr lang="en-US" sz="2800" b="1" dirty="0" smtClean="0"/>
              <a:t>enthalpy </a:t>
            </a:r>
            <a:r>
              <a:rPr lang="en-US" sz="2800" b="1" dirty="0"/>
              <a:t>would it take to vaporize a 75 gram bottle of acetone?	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 smtClean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2)	Solid carbon dioxide, better known as "dry ice", has a heat of sublimation of 571 J/g.  How much </a:t>
            </a:r>
            <a:r>
              <a:rPr lang="en-US" sz="2800" b="1" dirty="0" smtClean="0"/>
              <a:t>enthalpy </a:t>
            </a:r>
            <a:r>
              <a:rPr lang="en-US" sz="2800" b="1" dirty="0"/>
              <a:t>would it take to sublime a 26 gram cube of dry ice? 	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 smtClean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3)	Paraffin wax has a heat of fusion of 211 J/g.  How much </a:t>
            </a:r>
            <a:r>
              <a:rPr lang="en-US" sz="2800" b="1" dirty="0" smtClean="0"/>
              <a:t>enthalpy </a:t>
            </a:r>
            <a:r>
              <a:rPr lang="en-US" sz="2800" b="1" dirty="0"/>
              <a:t>would it take to melt a 92 gram candle made of paraffin wax? 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2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6"/>
            <a:ext cx="8229600" cy="59451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4)	Formic acid has a heat of fusion of 276 J/g.  Freezing a sample requires removal of 41,400 J of </a:t>
            </a:r>
            <a:r>
              <a:rPr lang="en-US" sz="2800" b="1" dirty="0" smtClean="0"/>
              <a:t>enthalpy.  </a:t>
            </a:r>
            <a:r>
              <a:rPr lang="en-US" sz="2800" b="1" dirty="0"/>
              <a:t>What is the mass of the sample? 	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	</a:t>
            </a:r>
            <a:endParaRPr lang="en-US" sz="2800" b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5)	Methanol has a heat of vaporization of 1104 J/g.  Vaporizing a sample requires 298 J of </a:t>
            </a:r>
            <a:r>
              <a:rPr lang="en-US" sz="2800" b="1" dirty="0" smtClean="0"/>
              <a:t>enthalpy.  </a:t>
            </a:r>
            <a:r>
              <a:rPr lang="en-US" sz="2800" b="1" dirty="0"/>
              <a:t>What is the mass of the sample? 	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3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6"/>
            <a:ext cx="8229600" cy="59451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6) 	An unknown material releases 13,125 J of </a:t>
            </a:r>
            <a:r>
              <a:rPr lang="en-US" sz="2800" b="1" dirty="0" smtClean="0"/>
              <a:t>enthalpy </a:t>
            </a:r>
            <a:r>
              <a:rPr lang="en-US" sz="2800" b="1" dirty="0"/>
              <a:t>as it deposits on a sheet of glass.  The mass of the deposits is 25 grams.  What is the heat of sublimation for this unknown material?	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	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7)	A 18 g sample of ammonia vaporizes through the absorption of  24,678 J of </a:t>
            </a:r>
            <a:r>
              <a:rPr lang="en-US" sz="2800" b="1" dirty="0" smtClean="0"/>
              <a:t>enthalpy.  </a:t>
            </a:r>
            <a:r>
              <a:rPr lang="en-US" sz="2800" b="1" dirty="0"/>
              <a:t>What is the heat of vaporization for ammonia? 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0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6"/>
            <a:ext cx="8229600" cy="59451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8)	Ruby pours 240 g of Coke into a glass.  The Coke is at room temperature (20°C) and has a specific heat of 4.2 J/g°C.  Ruby adds some ice which cools the Coke.  As soon as the ice has melted completely, Ruby measures the temperature of the Coke and finds it to be 6°C.  How much </a:t>
            </a:r>
            <a:r>
              <a:rPr lang="en-US" sz="2800" b="1" dirty="0" smtClean="0"/>
              <a:t>enthalpy </a:t>
            </a:r>
            <a:r>
              <a:rPr lang="en-US" sz="2800" b="1" dirty="0"/>
              <a:t>has the Coke lost?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9)	Assuming that the ice Ruby added was at exactly 0°C, what was the mass of the ice?  The heat of fusion of water is 334 J/g.</a:t>
            </a:r>
          </a:p>
        </p:txBody>
      </p:sp>
    </p:spTree>
    <p:extLst>
      <p:ext uri="{BB962C8B-B14F-4D97-AF65-F5344CB8AC3E}">
        <p14:creationId xmlns:p14="http://schemas.microsoft.com/office/powerpoint/2010/main" val="14049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6"/>
            <a:ext cx="8229600" cy="59451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10)	If Ruby wanted her Coke to be colder, say 2°C, how much 0°C ice must she add?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endParaRPr lang="en-US" sz="2800" b="1" dirty="0"/>
          </a:p>
          <a:p>
            <a:pPr marL="228600" indent="-228600">
              <a:spcBef>
                <a:spcPts val="0"/>
              </a:spcBef>
              <a:buNone/>
            </a:pPr>
            <a:r>
              <a:rPr lang="en-US" sz="2800" b="1" dirty="0"/>
              <a:t>11)	Ruby's uncle gave her a 30 gram nugget of dry ice to cool her next Coke.  When all of the dry ice had disappeared, the Coke was at 3°C.  What is the heat of sublimation of dry ice?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Enthalpy (Heat) of Phase Changes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5592" y="1296988"/>
            <a:ext cx="8678408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SWBAT: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explain the relationship between intermolecular forces and phases of matter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explain the concept of enthalpy (heat) of phases changes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calculate the enthalpy required for phase changes.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4740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During 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a substance is changing phases, it is absorbing enthalpy but its temperature is not changing.</a:t>
            </a:r>
          </a:p>
          <a:p>
            <a:r>
              <a:rPr lang="en-US" dirty="0" smtClean="0"/>
              <a:t>The absorbed enthalpy is being used to disrupt the intermolecular interactions of the substance and allow it to change from one phase to another</a:t>
            </a:r>
          </a:p>
          <a:p>
            <a:r>
              <a:rPr lang="en-US" dirty="0" smtClean="0"/>
              <a:t>The amount of enthalpy absorbed during a phase change cannot be calculated using the equation we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(heat) of 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Heat required to go from the solid to liquid:</a:t>
            </a:r>
            <a:endParaRPr lang="en-US" b="1" dirty="0" smtClean="0"/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 dirty="0"/>
              <a:t> </a:t>
            </a:r>
            <a:r>
              <a:rPr lang="en-US" b="1" dirty="0" smtClean="0"/>
              <a:t>          q </a:t>
            </a:r>
            <a:r>
              <a:rPr lang="en-US" b="1" dirty="0"/>
              <a:t>= </a:t>
            </a:r>
            <a:r>
              <a:rPr lang="en-US" b="1" dirty="0" smtClean="0"/>
              <a:t>m ▪ </a:t>
            </a:r>
            <a:r>
              <a:rPr lang="el-GR" b="1" dirty="0"/>
              <a:t>Δ</a:t>
            </a:r>
            <a:r>
              <a:rPr lang="en-US" b="1" dirty="0" err="1"/>
              <a:t>H</a:t>
            </a:r>
            <a:r>
              <a:rPr lang="en-US" b="1" baseline="-25000" dirty="0" err="1"/>
              <a:t>fus</a:t>
            </a:r>
            <a:r>
              <a:rPr lang="en-US" b="1" dirty="0" smtClean="0"/>
              <a:t> </a:t>
            </a:r>
            <a:endParaRPr lang="en-US" b="1" dirty="0"/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 smtClean="0"/>
              <a:t>where: 	q 	= </a:t>
            </a:r>
            <a:r>
              <a:rPr lang="en-US" sz="2800" dirty="0"/>
              <a:t>heat</a:t>
            </a:r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 smtClean="0"/>
              <a:t>	m 	= mass</a:t>
            </a:r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 smtClean="0"/>
              <a:t>	</a:t>
            </a:r>
            <a:r>
              <a:rPr lang="el-GR" sz="2800" dirty="0" smtClean="0"/>
              <a:t>Δ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fus</a:t>
            </a:r>
            <a:r>
              <a:rPr lang="en-US" sz="2800" dirty="0" smtClean="0"/>
              <a:t> 	= molar enthalpy (heat) of fusion</a:t>
            </a:r>
          </a:p>
          <a:p>
            <a:pPr>
              <a:spcBef>
                <a:spcPts val="1800"/>
              </a:spcBef>
            </a:pPr>
            <a:r>
              <a:rPr lang="en-US" dirty="0"/>
              <a:t>Heat required to go from the </a:t>
            </a:r>
            <a:r>
              <a:rPr lang="en-US" dirty="0" smtClean="0"/>
              <a:t>liquid to gas:</a:t>
            </a:r>
            <a:endParaRPr lang="en-US" b="1" dirty="0"/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 dirty="0"/>
              <a:t>           q = m ▪ </a:t>
            </a:r>
            <a:r>
              <a:rPr lang="el-GR" b="1" dirty="0"/>
              <a:t>Δ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vap</a:t>
            </a:r>
            <a:r>
              <a:rPr lang="en-US" b="1" dirty="0" smtClean="0"/>
              <a:t> </a:t>
            </a:r>
            <a:endParaRPr lang="en-US" b="1" dirty="0"/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 smtClean="0"/>
              <a:t>where</a:t>
            </a:r>
            <a:r>
              <a:rPr lang="en-US" sz="2800" dirty="0"/>
              <a:t>: 	q 	= heat</a:t>
            </a:r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/>
              <a:t>	m 	= mass</a:t>
            </a:r>
          </a:p>
          <a:p>
            <a:pPr marL="403225" lvl="1" indent="0">
              <a:spcBef>
                <a:spcPts val="0"/>
              </a:spcBef>
              <a:buNone/>
              <a:tabLst>
                <a:tab pos="1947863" algn="r"/>
                <a:tab pos="2111375" algn="l"/>
              </a:tabLst>
            </a:pPr>
            <a:r>
              <a:rPr lang="en-US" sz="2800" dirty="0"/>
              <a:t>	</a:t>
            </a:r>
            <a:r>
              <a:rPr lang="el-GR" sz="2800" dirty="0"/>
              <a:t>Δ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vap</a:t>
            </a:r>
            <a:r>
              <a:rPr lang="en-US" sz="2800" dirty="0" smtClean="0"/>
              <a:t> </a:t>
            </a:r>
            <a:r>
              <a:rPr lang="en-US" sz="2800" dirty="0"/>
              <a:t>	= molar enthalpy (heat) of </a:t>
            </a:r>
            <a:r>
              <a:rPr lang="en-US" sz="2800" dirty="0" smtClean="0"/>
              <a:t>vaporization</a:t>
            </a:r>
            <a:endParaRPr lang="en-US" sz="2800" dirty="0"/>
          </a:p>
          <a:p>
            <a:pPr marL="403225" lvl="1" indent="0">
              <a:buNone/>
              <a:tabLst>
                <a:tab pos="3200400" algn="r"/>
                <a:tab pos="3429000" algn="l"/>
              </a:tabLst>
            </a:pPr>
            <a:r>
              <a:rPr lang="en-US" sz="2800" dirty="0" smtClean="0"/>
              <a:t>	</a:t>
            </a:r>
            <a:r>
              <a:rPr lang="en-US" sz="2800" dirty="0"/>
              <a:t>	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8830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Phase Change Heat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heat required for a phase change can be determined by the following equation:</a:t>
            </a:r>
          </a:p>
          <a:p>
            <a:r>
              <a:rPr lang="en-US" dirty="0" smtClean="0"/>
              <a:t>q = </a:t>
            </a:r>
          </a:p>
        </p:txBody>
      </p:sp>
    </p:spTree>
    <p:extLst>
      <p:ext uri="{BB962C8B-B14F-4D97-AF65-F5344CB8AC3E}">
        <p14:creationId xmlns:p14="http://schemas.microsoft.com/office/powerpoint/2010/main" val="1280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82900"/>
            <a:ext cx="8767762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3200400" y="2438400"/>
            <a:ext cx="457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562600" y="24384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5725" y="160020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390651" y="1676400"/>
            <a:ext cx="60960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Adding more heat </a:t>
            </a:r>
            <a:r>
              <a:rPr lang="en-US" sz="2400" b="1" dirty="0" smtClean="0">
                <a:solidFill>
                  <a:srgbClr val="FF0000"/>
                </a:solidFill>
              </a:rPr>
              <a:t>may not increase</a:t>
            </a:r>
            <a:r>
              <a:rPr lang="en-US" sz="2400" dirty="0" smtClean="0">
                <a:solidFill>
                  <a:srgbClr val="FF0000"/>
                </a:solidFill>
              </a:rPr>
              <a:t> the temperature during melting or vaporization!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82900"/>
            <a:ext cx="8767762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905000" y="2819400"/>
            <a:ext cx="2438400" cy="914400"/>
          </a:xfrm>
          <a:prstGeom prst="curvedDownArrow">
            <a:avLst>
              <a:gd name="adj1" fmla="val 28790"/>
              <a:gd name="adj2" fmla="val 82123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029200" y="2286000"/>
            <a:ext cx="2590800" cy="762000"/>
          </a:xfrm>
          <a:prstGeom prst="curvedDownArrow">
            <a:avLst>
              <a:gd name="adj1" fmla="val 38880"/>
              <a:gd name="adj2" fmla="val 106880"/>
              <a:gd name="adj3" fmla="val 5046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62200" y="1752600"/>
            <a:ext cx="1387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Heat of </a:t>
            </a:r>
            <a:r>
              <a:rPr lang="en-US" sz="2000" b="1" smtClean="0">
                <a:solidFill>
                  <a:srgbClr val="333399"/>
                </a:solidFill>
              </a:rPr>
              <a:t>fusion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∆H</a:t>
            </a:r>
            <a:r>
              <a:rPr lang="en-US" sz="2000" baseline="-2500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 (J/g)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37175" y="1309688"/>
            <a:ext cx="182562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Heat of </a:t>
            </a:r>
            <a:r>
              <a:rPr lang="en-US" sz="2000" b="1" smtClean="0">
                <a:solidFill>
                  <a:srgbClr val="333399"/>
                </a:solidFill>
              </a:rPr>
              <a:t>vaporization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∆H</a:t>
            </a:r>
            <a:r>
              <a:rPr lang="en-US" baseline="-25000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(J/g)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057400" y="5486400"/>
            <a:ext cx="1692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5F5F5F"/>
                </a:solidFill>
              </a:rPr>
              <a:t>Overcome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5F5F5F"/>
                </a:solidFill>
              </a:rPr>
              <a:t>intermolecular forces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241925" y="5486400"/>
            <a:ext cx="1692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5F5F5F"/>
                </a:solidFill>
              </a:rPr>
              <a:t>Overcome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5F5F5F"/>
                </a:solidFill>
              </a:rPr>
              <a:t>intermolecular forces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563" y="274638"/>
            <a:ext cx="8778875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Phases at the Molecular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89576"/>
            <a:ext cx="8778875" cy="731837"/>
          </a:xfrm>
        </p:spPr>
        <p:txBody>
          <a:bodyPr/>
          <a:lstStyle/>
          <a:p>
            <a:r>
              <a:rPr lang="en-US" dirty="0" smtClean="0"/>
              <a:t>Difference between Phases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480560" y="1600200"/>
            <a:ext cx="4663440" cy="4206240"/>
          </a:xfrm>
        </p:spPr>
        <p:txBody>
          <a:bodyPr/>
          <a:lstStyle/>
          <a:p>
            <a:pPr marL="347663" indent="-347663">
              <a:buFont typeface="+mj-lt"/>
              <a:buAutoNum type="arabicParenR"/>
            </a:pPr>
            <a:r>
              <a:rPr lang="en-US" sz="2400" b="1" dirty="0" smtClean="0"/>
              <a:t>Which group has the most inter-personal connections?  Which has the least?</a:t>
            </a:r>
          </a:p>
          <a:p>
            <a:pPr marL="347663" indent="-347663">
              <a:buFont typeface="+mj-lt"/>
              <a:buAutoNum type="arabicParenR"/>
            </a:pPr>
            <a:r>
              <a:rPr lang="en-US" sz="2400" b="1" dirty="0" smtClean="0"/>
              <a:t>Which group(s) occupy the same floor area as they move?</a:t>
            </a:r>
          </a:p>
          <a:p>
            <a:pPr marL="347663" indent="-347663">
              <a:buFont typeface="+mj-lt"/>
              <a:buAutoNum type="arabicParenR"/>
            </a:pPr>
            <a:r>
              <a:rPr lang="en-US" sz="2400" b="1" dirty="0" smtClean="0"/>
              <a:t>Which group(s) keep the same shape as they move?</a:t>
            </a:r>
          </a:p>
          <a:p>
            <a:pPr marL="347663" indent="-347663">
              <a:buFont typeface="+mj-lt"/>
              <a:buAutoNum type="arabicParenR"/>
            </a:pPr>
            <a:r>
              <a:rPr lang="en-US" sz="2400" b="1" dirty="0" smtClean="0"/>
              <a:t>Which group is like a solid? liquid? gas?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51063" y="3042539"/>
            <a:ext cx="2972557" cy="1748061"/>
            <a:chOff x="609491" y="1530802"/>
            <a:chExt cx="2972557" cy="1748061"/>
          </a:xfrm>
        </p:grpSpPr>
        <p:pic>
          <p:nvPicPr>
            <p:cNvPr id="3076" name="Picture 4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72" y="2269213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0755">
              <a:off x="1772298" y="1530802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245" flipH="1">
              <a:off x="609491" y="1530802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980000">
              <a:off x="2689956" y="2198462"/>
              <a:ext cx="217715" cy="65314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2002971" y="1360713"/>
              <a:ext cx="217715" cy="65314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19620000" flipH="1">
              <a:off x="1237883" y="2194629"/>
              <a:ext cx="217715" cy="65314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7088" y="1249348"/>
            <a:ext cx="4224741" cy="1009650"/>
            <a:chOff x="1845144" y="3553627"/>
            <a:chExt cx="4224741" cy="1009650"/>
          </a:xfrm>
        </p:grpSpPr>
        <p:pic>
          <p:nvPicPr>
            <p:cNvPr id="20" name="Picture 19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0755">
              <a:off x="3007951" y="3553627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245" flipH="1">
              <a:off x="1845144" y="3553627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 rot="5400000">
              <a:off x="3238624" y="3461656"/>
              <a:ext cx="217715" cy="65314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245" flipV="1">
              <a:off x="4260135" y="3553627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 rot="16200000" flipV="1">
              <a:off x="4490808" y="4002105"/>
              <a:ext cx="217715" cy="65314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34353" y="5574140"/>
            <a:ext cx="5143389" cy="1009650"/>
            <a:chOff x="366116" y="947711"/>
            <a:chExt cx="5143389" cy="1009650"/>
          </a:xfrm>
        </p:grpSpPr>
        <p:pic>
          <p:nvPicPr>
            <p:cNvPr id="3080" name="Picture 8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936" y="947711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245" flipH="1">
              <a:off x="366116" y="947711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www.perfecttableplan.com/assets/images/Person_gradient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245" flipV="1">
              <a:off x="3699755" y="947711"/>
              <a:ext cx="1809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4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62" y="274638"/>
            <a:ext cx="7681277" cy="731837"/>
          </a:xfrm>
        </p:spPr>
        <p:txBody>
          <a:bodyPr/>
          <a:lstStyle/>
          <a:p>
            <a:r>
              <a:rPr lang="en-US" dirty="0" smtClean="0"/>
              <a:t>Differences Between Phases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 bwMode="auto">
          <a:xfrm>
            <a:off x="421909" y="1319213"/>
            <a:ext cx="2745834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3840" y="0"/>
            <a:ext cx="128016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Review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r="34000"/>
          <a:stretch/>
        </p:blipFill>
        <p:spPr bwMode="auto">
          <a:xfrm>
            <a:off x="3167743" y="1319213"/>
            <a:ext cx="2732314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6"/>
          <a:stretch/>
        </p:blipFill>
        <p:spPr bwMode="auto">
          <a:xfrm>
            <a:off x="6052457" y="1319213"/>
            <a:ext cx="2669634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3840" y="0"/>
            <a:ext cx="128016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Review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050" y="1282387"/>
            <a:ext cx="7581900" cy="5575613"/>
            <a:chOff x="781050" y="1282387"/>
            <a:chExt cx="7581900" cy="55756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1" b="10493"/>
            <a:stretch/>
          </p:blipFill>
          <p:spPr bwMode="auto">
            <a:xfrm>
              <a:off x="781050" y="1282387"/>
              <a:ext cx="7581900" cy="557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Down Arrow 2"/>
            <p:cNvSpPr>
              <a:spLocks noChangeAspect="1"/>
            </p:cNvSpPr>
            <p:nvPr/>
          </p:nvSpPr>
          <p:spPr>
            <a:xfrm rot="19438456">
              <a:off x="6245898" y="4647675"/>
              <a:ext cx="351146" cy="460506"/>
            </a:xfrm>
            <a:prstGeom prst="down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>
              <a:spLocks noChangeAspect="1"/>
            </p:cNvSpPr>
            <p:nvPr/>
          </p:nvSpPr>
          <p:spPr>
            <a:xfrm rot="19438456" flipH="1" flipV="1">
              <a:off x="5324966" y="2688246"/>
              <a:ext cx="351146" cy="460506"/>
            </a:xfrm>
            <a:prstGeom prst="downArrow">
              <a:avLst/>
            </a:prstGeom>
            <a:solidFill>
              <a:srgbClr val="E6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3245849">
              <a:off x="5119392" y="3092174"/>
              <a:ext cx="493834" cy="385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3060937">
              <a:off x="6480146" y="4333196"/>
              <a:ext cx="548640" cy="440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6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empireiceco.com/portals/2/Ice-Cub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080"/>
            <a:ext cx="22649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6071" r="18981" b="13691"/>
          <a:stretch/>
        </p:blipFill>
        <p:spPr bwMode="auto">
          <a:xfrm>
            <a:off x="4178115" y="2606040"/>
            <a:ext cx="136695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cdn.serinus42.com/76b11943c156f4f/uploads/c/300/07eb1/Ste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8833" r="14571" b="11131"/>
          <a:stretch/>
        </p:blipFill>
        <p:spPr bwMode="auto">
          <a:xfrm>
            <a:off x="2431255" y="3909060"/>
            <a:ext cx="1580553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3" t="55149" r="6490" b="3779"/>
          <a:stretch/>
        </p:blipFill>
        <p:spPr bwMode="auto">
          <a:xfrm>
            <a:off x="5711372" y="1303020"/>
            <a:ext cx="162040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274638"/>
            <a:ext cx="5852160" cy="1292905"/>
          </a:xfrm>
        </p:spPr>
        <p:txBody>
          <a:bodyPr/>
          <a:lstStyle/>
          <a:p>
            <a:pPr algn="l"/>
            <a:r>
              <a:rPr lang="en-US" dirty="0" smtClean="0"/>
              <a:t>Adding Enthalpy (Heat) to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energy going?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" y="5033005"/>
            <a:ext cx="9052560" cy="1743902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Lots of energy being absorbed during a phase change</a:t>
            </a:r>
          </a:p>
          <a:p>
            <a:r>
              <a:rPr lang="en-US" sz="2600" b="1" dirty="0" smtClean="0"/>
              <a:t>But the temperature is not changing</a:t>
            </a:r>
          </a:p>
          <a:p>
            <a:r>
              <a:rPr lang="en-US" sz="2600" b="1" dirty="0" smtClean="0"/>
              <a:t>What is happening to the energy?</a:t>
            </a:r>
            <a:endParaRPr lang="en-US" sz="2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84187" y="1243138"/>
            <a:ext cx="8775625" cy="3660420"/>
            <a:chOff x="184187" y="1243138"/>
            <a:chExt cx="8775625" cy="3660420"/>
          </a:xfrm>
        </p:grpSpPr>
        <p:pic>
          <p:nvPicPr>
            <p:cNvPr id="11269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7" y="1243138"/>
              <a:ext cx="8775625" cy="356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52805" y="4441893"/>
              <a:ext cx="23125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Absorbed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0080" y="2567968"/>
            <a:ext cx="7863840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To explain this, we need to think about the phases of matter and phase changes at the molecular level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1623</Words>
  <Application>Microsoft Office PowerPoint</Application>
  <PresentationFormat>On-screen Show (4:3)</PresentationFormat>
  <Paragraphs>328</Paragraphs>
  <Slides>55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Do Now</vt:lpstr>
      <vt:lpstr>Announcements</vt:lpstr>
      <vt:lpstr>Any Questions on the Homework?</vt:lpstr>
      <vt:lpstr>Previously</vt:lpstr>
      <vt:lpstr>Enthalpy (Heat) of Phase Changes</vt:lpstr>
      <vt:lpstr>Differences Between Phases</vt:lpstr>
      <vt:lpstr>Phase Changes</vt:lpstr>
      <vt:lpstr>Adding Enthalpy (Heat) to Water</vt:lpstr>
      <vt:lpstr>Where is the energy going?</vt:lpstr>
      <vt:lpstr>A Phase Change is a Physical Change</vt:lpstr>
      <vt:lpstr>Intramolecular Forces</vt:lpstr>
      <vt:lpstr>Intermolecular Forces</vt:lpstr>
      <vt:lpstr>Phases at the Molecular Level</vt:lpstr>
      <vt:lpstr>PowerPoint Presentation</vt:lpstr>
      <vt:lpstr>Check for Understanding</vt:lpstr>
      <vt:lpstr>Check for Understanding</vt:lpstr>
      <vt:lpstr>Check for Understanding</vt:lpstr>
      <vt:lpstr>PowerPoint Presentation</vt:lpstr>
      <vt:lpstr>PowerPoint Presentation</vt:lpstr>
      <vt:lpstr>PowerPoint Presentation</vt:lpstr>
      <vt:lpstr>PowerPoint Presentation</vt:lpstr>
      <vt:lpstr>Check for Understanding</vt:lpstr>
      <vt:lpstr>Check for Understanding</vt:lpstr>
      <vt:lpstr>PowerPoint Presentation</vt:lpstr>
      <vt:lpstr>PowerPoint Presentation</vt:lpstr>
      <vt:lpstr>Definitions</vt:lpstr>
      <vt:lpstr>Heats of Fusion &amp; Vaporization</vt:lpstr>
      <vt:lpstr>Equations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Do Now</vt:lpstr>
      <vt:lpstr>Equations</vt:lpstr>
      <vt:lpstr>PowerPoint Presentation</vt:lpstr>
      <vt:lpstr>PowerPoint Presentation</vt:lpstr>
      <vt:lpstr>PowerPoint Presentation</vt:lpstr>
      <vt:lpstr>PowerPoint Presentation</vt:lpstr>
      <vt:lpstr>Problem Set</vt:lpstr>
      <vt:lpstr>Homework</vt:lpstr>
      <vt:lpstr>GUEST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Not Covered</vt:lpstr>
      <vt:lpstr>Heat During Phase Changes</vt:lpstr>
      <vt:lpstr>Enthalpy (heat) of Phase Changes</vt:lpstr>
      <vt:lpstr>Phase Change Heat</vt:lpstr>
      <vt:lpstr>PowerPoint Presentation</vt:lpstr>
      <vt:lpstr>PowerPoint Presentation</vt:lpstr>
      <vt:lpstr>Difference between Phases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639</cp:revision>
  <cp:lastPrinted>2013-10-18T12:35:34Z</cp:lastPrinted>
  <dcterms:created xsi:type="dcterms:W3CDTF">2012-09-15T16:31:25Z</dcterms:created>
  <dcterms:modified xsi:type="dcterms:W3CDTF">2014-12-07T22:41:19Z</dcterms:modified>
</cp:coreProperties>
</file>