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673" r:id="rId2"/>
    <p:sldId id="755" r:id="rId3"/>
    <p:sldId id="756" r:id="rId4"/>
    <p:sldId id="757" r:id="rId5"/>
    <p:sldId id="730" r:id="rId6"/>
    <p:sldId id="742" r:id="rId7"/>
    <p:sldId id="740" r:id="rId8"/>
    <p:sldId id="741" r:id="rId9"/>
    <p:sldId id="590" r:id="rId10"/>
    <p:sldId id="733" r:id="rId11"/>
    <p:sldId id="734" r:id="rId12"/>
    <p:sldId id="694" r:id="rId13"/>
    <p:sldId id="695" r:id="rId14"/>
    <p:sldId id="696" r:id="rId15"/>
    <p:sldId id="697" r:id="rId16"/>
    <p:sldId id="698" r:id="rId17"/>
    <p:sldId id="699" r:id="rId18"/>
    <p:sldId id="700" r:id="rId19"/>
    <p:sldId id="701" r:id="rId20"/>
    <p:sldId id="702" r:id="rId21"/>
    <p:sldId id="703" r:id="rId22"/>
    <p:sldId id="704" r:id="rId23"/>
    <p:sldId id="705" r:id="rId24"/>
    <p:sldId id="706" r:id="rId25"/>
    <p:sldId id="707" r:id="rId26"/>
    <p:sldId id="708" r:id="rId27"/>
    <p:sldId id="709" r:id="rId28"/>
    <p:sldId id="710" r:id="rId29"/>
    <p:sldId id="735" r:id="rId30"/>
    <p:sldId id="749" r:id="rId31"/>
    <p:sldId id="750" r:id="rId32"/>
    <p:sldId id="751" r:id="rId33"/>
    <p:sldId id="752" r:id="rId34"/>
    <p:sldId id="753" r:id="rId35"/>
    <p:sldId id="748" r:id="rId36"/>
    <p:sldId id="711" r:id="rId37"/>
    <p:sldId id="758" r:id="rId38"/>
    <p:sldId id="712" r:id="rId39"/>
    <p:sldId id="713" r:id="rId40"/>
    <p:sldId id="714" r:id="rId41"/>
    <p:sldId id="715" r:id="rId42"/>
    <p:sldId id="716" r:id="rId43"/>
    <p:sldId id="717" r:id="rId44"/>
    <p:sldId id="718" r:id="rId45"/>
    <p:sldId id="719" r:id="rId46"/>
    <p:sldId id="720" r:id="rId47"/>
    <p:sldId id="721" r:id="rId48"/>
    <p:sldId id="722" r:id="rId49"/>
    <p:sldId id="723" r:id="rId50"/>
    <p:sldId id="759" r:id="rId51"/>
    <p:sldId id="725" r:id="rId52"/>
    <p:sldId id="726" r:id="rId53"/>
    <p:sldId id="727" r:id="rId54"/>
    <p:sldId id="619" r:id="rId55"/>
    <p:sldId id="690" r:id="rId56"/>
    <p:sldId id="670" r:id="rId57"/>
    <p:sldId id="732" r:id="rId58"/>
    <p:sldId id="737" r:id="rId59"/>
    <p:sldId id="692" r:id="rId60"/>
    <p:sldId id="693" r:id="rId61"/>
    <p:sldId id="739" r:id="rId62"/>
    <p:sldId id="729" r:id="rId63"/>
    <p:sldId id="674" r:id="rId64"/>
  </p:sldIdLst>
  <p:sldSz cx="9144000" cy="6858000" type="screen4x3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66FF33"/>
    <a:srgbClr val="008A3E"/>
    <a:srgbClr val="0000FF"/>
    <a:srgbClr val="FFD1D1"/>
    <a:srgbClr val="D7F5D7"/>
    <a:srgbClr val="00E266"/>
    <a:srgbClr val="FFE499"/>
    <a:srgbClr val="E4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199" autoAdjust="0"/>
    <p:restoredTop sz="99500" autoAdjust="0"/>
  </p:normalViewPr>
  <p:slideViewPr>
    <p:cSldViewPr snapToGrid="0">
      <p:cViewPr>
        <p:scale>
          <a:sx n="70" d="100"/>
          <a:sy n="70" d="100"/>
        </p:scale>
        <p:origin x="-1574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040" cy="44961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500" y="1"/>
            <a:ext cx="3067040" cy="44961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B2BE05EE-DD1D-468D-9A8F-5F65C199C307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02150" cy="3376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15" y="4277341"/>
            <a:ext cx="5661046" cy="4051041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3193"/>
            <a:ext cx="3067040" cy="449619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500" y="8553193"/>
            <a:ext cx="3067040" cy="449619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85A83C83-814F-4BD3-8FC2-6BA303F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E4FBB-45CD-467F-BF58-C63AFB8CAC46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45A5B0-7D4E-4458-A7EF-718A25E7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3F4479-F087-4AA8-8F35-3E89A0BDEC06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1A9DF-8D08-4560-8F48-6BA8C3A0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6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41B675-0EC5-4F47-AD5B-9892A09ACA8D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B0E890-5A7C-42FB-A2B4-4329902F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BF3143-AA04-4600-A179-AA5251F1F7D9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A451D3-FD4E-4EFE-9E09-E5F8FBA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91CAFD-9E56-4E69-A90E-EDDFA35CC4F8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A55A8-04F9-445F-B847-EA3256F1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0FF88D-3B31-4CEA-99D4-56D184CB3F06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CC2421-6F9F-4982-B3A3-300E40A2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5AD909-40AB-4C6F-92C4-246A9BA1AADA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CE8E2-44E4-451A-97A9-48554F55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E82CA4-DFA5-4E7D-B29E-2FC7516F04DF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88CDD5-9159-44B0-B69C-A5ECB95AA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274638"/>
            <a:ext cx="877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296988"/>
            <a:ext cx="877887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Box 6"/>
          <p:cNvSpPr txBox="1">
            <a:spLocks noChangeArrowheads="1"/>
          </p:cNvSpPr>
          <p:nvPr userDrawn="1"/>
        </p:nvSpPr>
        <p:spPr bwMode="auto">
          <a:xfrm>
            <a:off x="8458200" y="65960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altLang="en-US" sz="1100" smtClean="0">
                <a:latin typeface="Arial" charset="0"/>
              </a:rPr>
              <a:t>slide </a:t>
            </a:r>
            <a:fld id="{F23424E0-1781-4D89-9BBD-DB8FC2B2F9B9}" type="slidenum">
              <a:rPr lang="en-US" altLang="en-US" sz="1100" smtClean="0">
                <a:latin typeface="Arial" charset="0"/>
              </a:rPr>
              <a:pPr algn="r">
                <a:defRPr/>
              </a:pPr>
              <a:t>‹#›</a:t>
            </a:fld>
            <a:endParaRPr lang="en-US" altLang="en-US" sz="110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2262640"/>
          </a:xfrm>
        </p:spPr>
        <p:txBody>
          <a:bodyPr/>
          <a:lstStyle/>
          <a:p>
            <a:r>
              <a:rPr lang="en-US" dirty="0" smtClean="0"/>
              <a:t>Instant cold packs are used as first aid for injuries to reduce swelling and tissue damage due to inflammation</a:t>
            </a:r>
          </a:p>
          <a:p>
            <a:r>
              <a:rPr lang="en-US" dirty="0" smtClean="0"/>
              <a:t>How does an instant cold pack work?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86" y="3559628"/>
            <a:ext cx="4397829" cy="329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0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Put homework in the red basket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Enthalpy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When measuring heat changes during a reaction, a quantity called "enthalpy" is used.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Enthalpy = heat content of a system at constant pressure</a:t>
            </a:r>
          </a:p>
          <a:p>
            <a:pPr marL="803275">
              <a:spcBef>
                <a:spcPts val="300"/>
              </a:spcBef>
            </a:pPr>
            <a:r>
              <a:rPr lang="en-US" sz="2400" i="1" dirty="0" smtClean="0"/>
              <a:t>Very complicated explanation why this stipulation about pressure is necessary</a:t>
            </a:r>
            <a:endParaRPr lang="en-US" sz="1800" i="1" dirty="0" smtClean="0"/>
          </a:p>
          <a:p>
            <a:r>
              <a:rPr lang="en-US" sz="2600" b="1" dirty="0" smtClean="0">
                <a:solidFill>
                  <a:srgbClr val="FF0000"/>
                </a:solidFill>
              </a:rPr>
              <a:t>Symbol is "H"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U</a:t>
            </a:r>
            <a:r>
              <a:rPr lang="en-US" sz="2600" b="1" dirty="0" smtClean="0">
                <a:solidFill>
                  <a:srgbClr val="FF0000"/>
                </a:solidFill>
              </a:rPr>
              <a:t>nits can be joules, joules/mol or joules/gram</a:t>
            </a:r>
          </a:p>
          <a:p>
            <a:r>
              <a:rPr lang="en-US" sz="2600" dirty="0" smtClean="0"/>
              <a:t>Because pressure often stays constant, people often use "enthalpy", "heat", and "energy" interchangeably. </a:t>
            </a:r>
            <a:r>
              <a:rPr lang="en-US" sz="2800" dirty="0" smtClean="0"/>
              <a:t> </a:t>
            </a:r>
          </a:p>
          <a:p>
            <a:pPr marL="803275">
              <a:spcBef>
                <a:spcPts val="300"/>
              </a:spcBef>
            </a:pPr>
            <a:r>
              <a:rPr lang="en-US" sz="2400" i="1" dirty="0" smtClean="0"/>
              <a:t>Nonetheless, you need to know the definition of enthalpy and the difference between enthalpy, heat &amp; energy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61514" y="0"/>
            <a:ext cx="1382486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red text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Enthalpy (Heat) of a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2046514"/>
            <a:ext cx="8778875" cy="44196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enthalpy (heat) of </a:t>
            </a:r>
            <a:r>
              <a:rPr lang="en-US" dirty="0" smtClean="0"/>
              <a:t>reaction</a:t>
            </a:r>
          </a:p>
          <a:p>
            <a:r>
              <a:rPr lang="en-US" dirty="0" smtClean="0"/>
              <a:t>defined as the amount of heat released or absorbed by a chemical reaction</a:t>
            </a:r>
          </a:p>
          <a:p>
            <a:r>
              <a:rPr lang="en-US" dirty="0" smtClean="0"/>
              <a:t>symbol is "</a:t>
            </a:r>
            <a:r>
              <a:rPr lang="el-GR" dirty="0" smtClean="0"/>
              <a:t>Δ</a:t>
            </a:r>
            <a:r>
              <a:rPr lang="en-US" dirty="0" err="1" smtClean="0"/>
              <a:t>H</a:t>
            </a:r>
            <a:r>
              <a:rPr lang="en-US" sz="4000" baseline="-25000" dirty="0" err="1" smtClean="0"/>
              <a:t>rxn</a:t>
            </a:r>
            <a:r>
              <a:rPr lang="en-US" dirty="0" smtClean="0"/>
              <a:t>"</a:t>
            </a:r>
            <a:endParaRPr lang="en-US" sz="4000" dirty="0" smtClean="0"/>
          </a:p>
          <a:p>
            <a:r>
              <a:rPr lang="en-US" dirty="0" smtClean="0"/>
              <a:t>units </a:t>
            </a:r>
            <a:r>
              <a:rPr lang="en-US" dirty="0"/>
              <a:t>can be joules, joules/mol or joules/gram</a:t>
            </a:r>
          </a:p>
          <a:p>
            <a:r>
              <a:rPr lang="en-US" dirty="0" smtClean="0"/>
              <a:t>determined by the following equation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l-GR" dirty="0" smtClean="0"/>
              <a:t>Δ</a:t>
            </a:r>
            <a:r>
              <a:rPr lang="en-US" dirty="0" err="1" smtClean="0"/>
              <a:t>H</a:t>
            </a:r>
            <a:r>
              <a:rPr lang="en-US" sz="4000" baseline="-25000" dirty="0" err="1" smtClean="0"/>
              <a:t>rxn</a:t>
            </a:r>
            <a:r>
              <a:rPr lang="en-US" dirty="0" smtClean="0"/>
              <a:t> = </a:t>
            </a:r>
            <a:r>
              <a:rPr lang="en-US" dirty="0" err="1" smtClean="0"/>
              <a:t>H</a:t>
            </a:r>
            <a:r>
              <a:rPr lang="en-US" sz="4000" baseline="-25000" dirty="0" err="1" smtClean="0"/>
              <a:t>products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  </a:t>
            </a:r>
            <a:r>
              <a:rPr lang="en-US" dirty="0" err="1" smtClean="0"/>
              <a:t>H</a:t>
            </a:r>
            <a:r>
              <a:rPr lang="en-US" sz="4000" baseline="-25000" dirty="0" err="1" smtClean="0"/>
              <a:t>reactants</a:t>
            </a:r>
            <a:endParaRPr lang="en-US" baseline="-25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72016" y="1289956"/>
            <a:ext cx="6999969" cy="631372"/>
            <a:chOff x="-3342369" y="5444"/>
            <a:chExt cx="6999969" cy="631372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-371022" y="321130"/>
              <a:ext cx="105727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-3342369" y="5444"/>
              <a:ext cx="6999969" cy="63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6075" indent="-346075" algn="l" rtl="0" eaLnBrk="0" fontAlgn="base" hangingPunct="0"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630238" indent="-227013" algn="l" rtl="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2813" indent="-222250" algn="l" rtl="0" eaLnBrk="0" fontAlgn="base" hangingPunct="0"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»"/>
                <a:defRPr sz="2000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254125" indent="-234950" algn="l" defTabSz="1087438" rtl="0" eaLnBrk="0" fontAlgn="base" hangingPunct="0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600200" indent="-220663" algn="l" rtl="0" eaLnBrk="0" fontAlgn="base" hangingPunct="0">
                <a:spcBef>
                  <a:spcPts val="0"/>
                </a:spcBef>
                <a:spcAft>
                  <a:spcPct val="0"/>
                </a:spcAft>
                <a:buFont typeface="Arial" charset="0"/>
                <a:buChar char="»"/>
                <a:defRPr sz="1800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i="1" dirty="0" smtClean="0"/>
                <a:t>reactants             products</a:t>
              </a:r>
              <a:endParaRPr lang="en-US" baseline="-250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863840" y="0"/>
            <a:ext cx="128016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Enthalpy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656117"/>
            <a:ext cx="8778240" cy="598715"/>
          </a:xfrm>
        </p:spPr>
        <p:txBody>
          <a:bodyPr/>
          <a:lstStyle/>
          <a:p>
            <a:pPr marL="0" indent="0" algn="ctr">
              <a:spcBef>
                <a:spcPts val="4200"/>
              </a:spcBef>
              <a:buNone/>
              <a:tabLst>
                <a:tab pos="2743200" algn="ctr"/>
                <a:tab pos="5943600" algn="ctr"/>
              </a:tabLst>
            </a:pPr>
            <a:r>
              <a:rPr lang="en-US" sz="2800" i="1" dirty="0" smtClean="0"/>
              <a:t>Enthalpy diagrams show this change graphically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76375" y="3407714"/>
            <a:ext cx="6457950" cy="2935938"/>
            <a:chOff x="1476375" y="3407714"/>
            <a:chExt cx="6457950" cy="2935938"/>
          </a:xfrm>
        </p:grpSpPr>
        <p:sp>
          <p:nvSpPr>
            <p:cNvPr id="4" name="Freeform 3"/>
            <p:cNvSpPr/>
            <p:nvPr/>
          </p:nvSpPr>
          <p:spPr>
            <a:xfrm>
              <a:off x="3713480" y="3407714"/>
              <a:ext cx="2123440" cy="2261954"/>
            </a:xfrm>
            <a:custGeom>
              <a:avLst/>
              <a:gdLst>
                <a:gd name="connsiteX0" fmla="*/ 0 w 2123440"/>
                <a:gd name="connsiteY0" fmla="*/ 468326 h 2261954"/>
                <a:gd name="connsiteX1" fmla="*/ 127000 w 2123440"/>
                <a:gd name="connsiteY1" fmla="*/ 437846 h 2261954"/>
                <a:gd name="connsiteX2" fmla="*/ 259080 w 2123440"/>
                <a:gd name="connsiteY2" fmla="*/ 275286 h 2261954"/>
                <a:gd name="connsiteX3" fmla="*/ 370840 w 2123440"/>
                <a:gd name="connsiteY3" fmla="*/ 138126 h 2261954"/>
                <a:gd name="connsiteX4" fmla="*/ 538480 w 2123440"/>
                <a:gd name="connsiteY4" fmla="*/ 16206 h 2261954"/>
                <a:gd name="connsiteX5" fmla="*/ 751840 w 2123440"/>
                <a:gd name="connsiteY5" fmla="*/ 16206 h 2261954"/>
                <a:gd name="connsiteX6" fmla="*/ 919480 w 2123440"/>
                <a:gd name="connsiteY6" fmla="*/ 153366 h 2261954"/>
                <a:gd name="connsiteX7" fmla="*/ 1107440 w 2123440"/>
                <a:gd name="connsiteY7" fmla="*/ 554686 h 2261954"/>
                <a:gd name="connsiteX8" fmla="*/ 1259840 w 2123440"/>
                <a:gd name="connsiteY8" fmla="*/ 1088086 h 2261954"/>
                <a:gd name="connsiteX9" fmla="*/ 1478280 w 2123440"/>
                <a:gd name="connsiteY9" fmla="*/ 1875486 h 2261954"/>
                <a:gd name="connsiteX10" fmla="*/ 1681480 w 2123440"/>
                <a:gd name="connsiteY10" fmla="*/ 2144726 h 2261954"/>
                <a:gd name="connsiteX11" fmla="*/ 1950720 w 2123440"/>
                <a:gd name="connsiteY11" fmla="*/ 2246326 h 2261954"/>
                <a:gd name="connsiteX12" fmla="*/ 2123440 w 2123440"/>
                <a:gd name="connsiteY12" fmla="*/ 2261566 h 2261954"/>
                <a:gd name="connsiteX13" fmla="*/ 2123440 w 2123440"/>
                <a:gd name="connsiteY13" fmla="*/ 2261566 h 226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440" h="2261954">
                  <a:moveTo>
                    <a:pt x="0" y="468326"/>
                  </a:moveTo>
                  <a:cubicBezTo>
                    <a:pt x="41910" y="469172"/>
                    <a:pt x="83820" y="470019"/>
                    <a:pt x="127000" y="437846"/>
                  </a:cubicBezTo>
                  <a:cubicBezTo>
                    <a:pt x="170180" y="405673"/>
                    <a:pt x="259080" y="275286"/>
                    <a:pt x="259080" y="275286"/>
                  </a:cubicBezTo>
                  <a:cubicBezTo>
                    <a:pt x="299720" y="225333"/>
                    <a:pt x="324273" y="181306"/>
                    <a:pt x="370840" y="138126"/>
                  </a:cubicBezTo>
                  <a:cubicBezTo>
                    <a:pt x="417407" y="94946"/>
                    <a:pt x="474980" y="36526"/>
                    <a:pt x="538480" y="16206"/>
                  </a:cubicBezTo>
                  <a:cubicBezTo>
                    <a:pt x="601980" y="-4114"/>
                    <a:pt x="688340" y="-6654"/>
                    <a:pt x="751840" y="16206"/>
                  </a:cubicBezTo>
                  <a:cubicBezTo>
                    <a:pt x="815340" y="39066"/>
                    <a:pt x="860213" y="63619"/>
                    <a:pt x="919480" y="153366"/>
                  </a:cubicBezTo>
                  <a:cubicBezTo>
                    <a:pt x="978747" y="243113"/>
                    <a:pt x="1050713" y="398899"/>
                    <a:pt x="1107440" y="554686"/>
                  </a:cubicBezTo>
                  <a:cubicBezTo>
                    <a:pt x="1164167" y="710473"/>
                    <a:pt x="1198033" y="867953"/>
                    <a:pt x="1259840" y="1088086"/>
                  </a:cubicBezTo>
                  <a:cubicBezTo>
                    <a:pt x="1321647" y="1308219"/>
                    <a:pt x="1408007" y="1699379"/>
                    <a:pt x="1478280" y="1875486"/>
                  </a:cubicBezTo>
                  <a:cubicBezTo>
                    <a:pt x="1548553" y="2051593"/>
                    <a:pt x="1602740" y="2082919"/>
                    <a:pt x="1681480" y="2144726"/>
                  </a:cubicBezTo>
                  <a:cubicBezTo>
                    <a:pt x="1760220" y="2206533"/>
                    <a:pt x="1877060" y="2226853"/>
                    <a:pt x="1950720" y="2246326"/>
                  </a:cubicBezTo>
                  <a:cubicBezTo>
                    <a:pt x="2024380" y="2265799"/>
                    <a:pt x="2123440" y="2261566"/>
                    <a:pt x="2123440" y="2261566"/>
                  </a:cubicBezTo>
                  <a:lnTo>
                    <a:pt x="2123440" y="2261566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476375" y="3419475"/>
              <a:ext cx="0" cy="292417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1476376" y="6343651"/>
              <a:ext cx="6457949" cy="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286000" y="3886203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5819775" y="5686428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382520" y="3853180"/>
              <a:ext cx="1087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reactants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41680" y="5683885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i="1" dirty="0" smtClean="0">
                  <a:solidFill>
                    <a:srgbClr val="C00000"/>
                  </a:solidFill>
                </a:rPr>
                <a:t>products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 flipV="1">
              <a:off x="3545840" y="5694680"/>
              <a:ext cx="2321562" cy="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29678" y="3909060"/>
              <a:ext cx="0" cy="179070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729058" y="4495800"/>
              <a:ext cx="11384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i="1" dirty="0" smtClean="0">
                  <a:solidFill>
                    <a:srgbClr val="C00000"/>
                  </a:solidFill>
                </a:rPr>
                <a:t>Δ</a:t>
              </a:r>
              <a:r>
                <a:rPr lang="en-US" sz="3200" b="1" i="1" dirty="0" err="1" smtClean="0">
                  <a:solidFill>
                    <a:srgbClr val="C00000"/>
                  </a:solidFill>
                </a:rPr>
                <a:t>H</a:t>
              </a:r>
              <a:r>
                <a:rPr lang="en-US" sz="4000" b="1" i="1" baseline="-25000" dirty="0" err="1" smtClean="0">
                  <a:solidFill>
                    <a:srgbClr val="C00000"/>
                  </a:solidFill>
                </a:rPr>
                <a:t>rxn</a:t>
              </a:r>
              <a:endParaRPr lang="en-US" sz="3200" b="1" i="1" baseline="-25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2880" y="1219200"/>
            <a:ext cx="8778240" cy="1078446"/>
            <a:chOff x="182880" y="1219200"/>
            <a:chExt cx="8778240" cy="107844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505200" y="1905000"/>
              <a:ext cx="2314575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093261" y="1219200"/>
              <a:ext cx="11384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i="1" dirty="0" smtClean="0">
                  <a:solidFill>
                    <a:srgbClr val="C00000"/>
                  </a:solidFill>
                </a:rPr>
                <a:t>Δ</a:t>
              </a:r>
              <a:r>
                <a:rPr lang="en-US" sz="3200" b="1" i="1" dirty="0" err="1" smtClean="0">
                  <a:solidFill>
                    <a:srgbClr val="C00000"/>
                  </a:solidFill>
                </a:rPr>
                <a:t>H</a:t>
              </a:r>
              <a:r>
                <a:rPr lang="en-US" sz="4000" b="1" i="1" baseline="-25000" dirty="0" err="1" smtClean="0">
                  <a:solidFill>
                    <a:srgbClr val="C00000"/>
                  </a:solidFill>
                </a:rPr>
                <a:t>rxn</a:t>
              </a:r>
              <a:endParaRPr lang="en-US" sz="3200" b="1" i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 bwMode="auto">
            <a:xfrm>
              <a:off x="182880" y="1609724"/>
              <a:ext cx="8778240" cy="68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6075" indent="-346075" algn="l" rtl="0" eaLnBrk="0" fontAlgn="base" hangingPunct="0"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630238" indent="-227013" algn="l" rtl="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2813" indent="-222250" algn="l" rtl="0" eaLnBrk="0" fontAlgn="base" hangingPunct="0"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»"/>
                <a:defRPr sz="2000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254125" indent="-234950" algn="l" defTabSz="1087438" rtl="0" eaLnBrk="0" fontAlgn="base" hangingPunct="0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600200" indent="-220663" algn="l" rtl="0" eaLnBrk="0" fontAlgn="base" hangingPunct="0">
                <a:spcBef>
                  <a:spcPts val="0"/>
                </a:spcBef>
                <a:spcAft>
                  <a:spcPct val="0"/>
                </a:spcAft>
                <a:buFont typeface="Arial" charset="0"/>
                <a:buChar char="»"/>
                <a:defRPr sz="1800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  <a:tabLst>
                  <a:tab pos="2057400" algn="ctr"/>
                  <a:tab pos="6629400" algn="ctr"/>
                </a:tabLst>
              </a:pPr>
              <a:r>
                <a:rPr lang="en-US" i="1" dirty="0" smtClean="0">
                  <a:solidFill>
                    <a:srgbClr val="C00000"/>
                  </a:solidFill>
                </a:rPr>
                <a:t>	reactants	products</a:t>
              </a:r>
              <a:endParaRPr lang="en-US" sz="2800" i="1" dirty="0" smtClean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863840" y="0"/>
            <a:ext cx="128016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1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Axis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89506" y="4561114"/>
            <a:ext cx="6751320" cy="1864400"/>
          </a:xfrm>
        </p:spPr>
        <p:txBody>
          <a:bodyPr/>
          <a:lstStyle/>
          <a:p>
            <a:r>
              <a:rPr lang="en-US" dirty="0" smtClean="0"/>
              <a:t>The y-axis represents enthalpy</a:t>
            </a:r>
          </a:p>
          <a:p>
            <a:pPr lvl="1"/>
            <a:r>
              <a:rPr lang="en-US" dirty="0" smtClean="0"/>
              <a:t>items high on the y-axis have high enthalpy</a:t>
            </a:r>
          </a:p>
          <a:p>
            <a:pPr lvl="1"/>
            <a:r>
              <a:rPr lang="en-US" dirty="0" smtClean="0"/>
              <a:t>items low on the y-axis have low enthalpy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76375" y="1328488"/>
            <a:ext cx="6457950" cy="2935938"/>
            <a:chOff x="1476375" y="3407714"/>
            <a:chExt cx="6457950" cy="2935938"/>
          </a:xfrm>
        </p:grpSpPr>
        <p:sp>
          <p:nvSpPr>
            <p:cNvPr id="4" name="Freeform 3"/>
            <p:cNvSpPr/>
            <p:nvPr/>
          </p:nvSpPr>
          <p:spPr>
            <a:xfrm>
              <a:off x="3713480" y="3407714"/>
              <a:ext cx="2123440" cy="2261954"/>
            </a:xfrm>
            <a:custGeom>
              <a:avLst/>
              <a:gdLst>
                <a:gd name="connsiteX0" fmla="*/ 0 w 2123440"/>
                <a:gd name="connsiteY0" fmla="*/ 468326 h 2261954"/>
                <a:gd name="connsiteX1" fmla="*/ 127000 w 2123440"/>
                <a:gd name="connsiteY1" fmla="*/ 437846 h 2261954"/>
                <a:gd name="connsiteX2" fmla="*/ 259080 w 2123440"/>
                <a:gd name="connsiteY2" fmla="*/ 275286 h 2261954"/>
                <a:gd name="connsiteX3" fmla="*/ 370840 w 2123440"/>
                <a:gd name="connsiteY3" fmla="*/ 138126 h 2261954"/>
                <a:gd name="connsiteX4" fmla="*/ 538480 w 2123440"/>
                <a:gd name="connsiteY4" fmla="*/ 16206 h 2261954"/>
                <a:gd name="connsiteX5" fmla="*/ 751840 w 2123440"/>
                <a:gd name="connsiteY5" fmla="*/ 16206 h 2261954"/>
                <a:gd name="connsiteX6" fmla="*/ 919480 w 2123440"/>
                <a:gd name="connsiteY6" fmla="*/ 153366 h 2261954"/>
                <a:gd name="connsiteX7" fmla="*/ 1107440 w 2123440"/>
                <a:gd name="connsiteY7" fmla="*/ 554686 h 2261954"/>
                <a:gd name="connsiteX8" fmla="*/ 1259840 w 2123440"/>
                <a:gd name="connsiteY8" fmla="*/ 1088086 h 2261954"/>
                <a:gd name="connsiteX9" fmla="*/ 1478280 w 2123440"/>
                <a:gd name="connsiteY9" fmla="*/ 1875486 h 2261954"/>
                <a:gd name="connsiteX10" fmla="*/ 1681480 w 2123440"/>
                <a:gd name="connsiteY10" fmla="*/ 2144726 h 2261954"/>
                <a:gd name="connsiteX11" fmla="*/ 1950720 w 2123440"/>
                <a:gd name="connsiteY11" fmla="*/ 2246326 h 2261954"/>
                <a:gd name="connsiteX12" fmla="*/ 2123440 w 2123440"/>
                <a:gd name="connsiteY12" fmla="*/ 2261566 h 2261954"/>
                <a:gd name="connsiteX13" fmla="*/ 2123440 w 2123440"/>
                <a:gd name="connsiteY13" fmla="*/ 2261566 h 226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440" h="2261954">
                  <a:moveTo>
                    <a:pt x="0" y="468326"/>
                  </a:moveTo>
                  <a:cubicBezTo>
                    <a:pt x="41910" y="469172"/>
                    <a:pt x="83820" y="470019"/>
                    <a:pt x="127000" y="437846"/>
                  </a:cubicBezTo>
                  <a:cubicBezTo>
                    <a:pt x="170180" y="405673"/>
                    <a:pt x="259080" y="275286"/>
                    <a:pt x="259080" y="275286"/>
                  </a:cubicBezTo>
                  <a:cubicBezTo>
                    <a:pt x="299720" y="225333"/>
                    <a:pt x="324273" y="181306"/>
                    <a:pt x="370840" y="138126"/>
                  </a:cubicBezTo>
                  <a:cubicBezTo>
                    <a:pt x="417407" y="94946"/>
                    <a:pt x="474980" y="36526"/>
                    <a:pt x="538480" y="16206"/>
                  </a:cubicBezTo>
                  <a:cubicBezTo>
                    <a:pt x="601980" y="-4114"/>
                    <a:pt x="688340" y="-6654"/>
                    <a:pt x="751840" y="16206"/>
                  </a:cubicBezTo>
                  <a:cubicBezTo>
                    <a:pt x="815340" y="39066"/>
                    <a:pt x="860213" y="63619"/>
                    <a:pt x="919480" y="153366"/>
                  </a:cubicBezTo>
                  <a:cubicBezTo>
                    <a:pt x="978747" y="243113"/>
                    <a:pt x="1050713" y="398899"/>
                    <a:pt x="1107440" y="554686"/>
                  </a:cubicBezTo>
                  <a:cubicBezTo>
                    <a:pt x="1164167" y="710473"/>
                    <a:pt x="1198033" y="867953"/>
                    <a:pt x="1259840" y="1088086"/>
                  </a:cubicBezTo>
                  <a:cubicBezTo>
                    <a:pt x="1321647" y="1308219"/>
                    <a:pt x="1408007" y="1699379"/>
                    <a:pt x="1478280" y="1875486"/>
                  </a:cubicBezTo>
                  <a:cubicBezTo>
                    <a:pt x="1548553" y="2051593"/>
                    <a:pt x="1602740" y="2082919"/>
                    <a:pt x="1681480" y="2144726"/>
                  </a:cubicBezTo>
                  <a:cubicBezTo>
                    <a:pt x="1760220" y="2206533"/>
                    <a:pt x="1877060" y="2226853"/>
                    <a:pt x="1950720" y="2246326"/>
                  </a:cubicBezTo>
                  <a:cubicBezTo>
                    <a:pt x="2024380" y="2265799"/>
                    <a:pt x="2123440" y="2261566"/>
                    <a:pt x="2123440" y="2261566"/>
                  </a:cubicBezTo>
                  <a:lnTo>
                    <a:pt x="2123440" y="2261566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476375" y="3419475"/>
              <a:ext cx="0" cy="292417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1476376" y="6343651"/>
              <a:ext cx="6457949" cy="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286000" y="3886203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5819775" y="5686428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382520" y="3853180"/>
              <a:ext cx="1087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reactants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41680" y="5683885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i="1" dirty="0" smtClean="0">
                  <a:solidFill>
                    <a:srgbClr val="C00000"/>
                  </a:solidFill>
                </a:rPr>
                <a:t>products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 flipV="1">
              <a:off x="3545840" y="5694680"/>
              <a:ext cx="2321562" cy="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29678" y="3909060"/>
              <a:ext cx="0" cy="179070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729058" y="4495800"/>
              <a:ext cx="11384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i="1" dirty="0" smtClean="0">
                  <a:solidFill>
                    <a:srgbClr val="C00000"/>
                  </a:solidFill>
                </a:rPr>
                <a:t>Δ</a:t>
              </a:r>
              <a:r>
                <a:rPr lang="en-US" sz="3200" b="1" i="1" dirty="0" err="1" smtClean="0">
                  <a:solidFill>
                    <a:srgbClr val="C00000"/>
                  </a:solidFill>
                </a:rPr>
                <a:t>H</a:t>
              </a:r>
              <a:r>
                <a:rPr lang="en-US" sz="4000" b="1" i="1" baseline="-25000" dirty="0" err="1" smtClean="0">
                  <a:solidFill>
                    <a:srgbClr val="C00000"/>
                  </a:solidFill>
                </a:rPr>
                <a:t>rxn</a:t>
              </a:r>
              <a:endParaRPr lang="en-US" sz="3200" b="1" i="1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863840" y="4822342"/>
            <a:ext cx="128016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3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Axis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96340" y="5007380"/>
            <a:ext cx="6751320" cy="1418134"/>
          </a:xfrm>
        </p:spPr>
        <p:txBody>
          <a:bodyPr/>
          <a:lstStyle/>
          <a:p>
            <a:r>
              <a:rPr lang="en-US" dirty="0" smtClean="0"/>
              <a:t>The y-axis sometimes has a scale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83487" y="1099457"/>
            <a:ext cx="7580130" cy="3907923"/>
            <a:chOff x="683487" y="1099457"/>
            <a:chExt cx="7580130" cy="3907923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2" t="50000"/>
            <a:stretch/>
          </p:blipFill>
          <p:spPr bwMode="auto">
            <a:xfrm>
              <a:off x="1872342" y="1318751"/>
              <a:ext cx="6391275" cy="3688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reeform 3"/>
            <p:cNvSpPr/>
            <p:nvPr/>
          </p:nvSpPr>
          <p:spPr>
            <a:xfrm>
              <a:off x="3713480" y="1350260"/>
              <a:ext cx="2123440" cy="2261954"/>
            </a:xfrm>
            <a:custGeom>
              <a:avLst/>
              <a:gdLst>
                <a:gd name="connsiteX0" fmla="*/ 0 w 2123440"/>
                <a:gd name="connsiteY0" fmla="*/ 468326 h 2261954"/>
                <a:gd name="connsiteX1" fmla="*/ 127000 w 2123440"/>
                <a:gd name="connsiteY1" fmla="*/ 437846 h 2261954"/>
                <a:gd name="connsiteX2" fmla="*/ 259080 w 2123440"/>
                <a:gd name="connsiteY2" fmla="*/ 275286 h 2261954"/>
                <a:gd name="connsiteX3" fmla="*/ 370840 w 2123440"/>
                <a:gd name="connsiteY3" fmla="*/ 138126 h 2261954"/>
                <a:gd name="connsiteX4" fmla="*/ 538480 w 2123440"/>
                <a:gd name="connsiteY4" fmla="*/ 16206 h 2261954"/>
                <a:gd name="connsiteX5" fmla="*/ 751840 w 2123440"/>
                <a:gd name="connsiteY5" fmla="*/ 16206 h 2261954"/>
                <a:gd name="connsiteX6" fmla="*/ 919480 w 2123440"/>
                <a:gd name="connsiteY6" fmla="*/ 153366 h 2261954"/>
                <a:gd name="connsiteX7" fmla="*/ 1107440 w 2123440"/>
                <a:gd name="connsiteY7" fmla="*/ 554686 h 2261954"/>
                <a:gd name="connsiteX8" fmla="*/ 1259840 w 2123440"/>
                <a:gd name="connsiteY8" fmla="*/ 1088086 h 2261954"/>
                <a:gd name="connsiteX9" fmla="*/ 1478280 w 2123440"/>
                <a:gd name="connsiteY9" fmla="*/ 1875486 h 2261954"/>
                <a:gd name="connsiteX10" fmla="*/ 1681480 w 2123440"/>
                <a:gd name="connsiteY10" fmla="*/ 2144726 h 2261954"/>
                <a:gd name="connsiteX11" fmla="*/ 1950720 w 2123440"/>
                <a:gd name="connsiteY11" fmla="*/ 2246326 h 2261954"/>
                <a:gd name="connsiteX12" fmla="*/ 2123440 w 2123440"/>
                <a:gd name="connsiteY12" fmla="*/ 2261566 h 2261954"/>
                <a:gd name="connsiteX13" fmla="*/ 2123440 w 2123440"/>
                <a:gd name="connsiteY13" fmla="*/ 2261566 h 226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440" h="2261954">
                  <a:moveTo>
                    <a:pt x="0" y="468326"/>
                  </a:moveTo>
                  <a:cubicBezTo>
                    <a:pt x="41910" y="469172"/>
                    <a:pt x="83820" y="470019"/>
                    <a:pt x="127000" y="437846"/>
                  </a:cubicBezTo>
                  <a:cubicBezTo>
                    <a:pt x="170180" y="405673"/>
                    <a:pt x="259080" y="275286"/>
                    <a:pt x="259080" y="275286"/>
                  </a:cubicBezTo>
                  <a:cubicBezTo>
                    <a:pt x="299720" y="225333"/>
                    <a:pt x="324273" y="181306"/>
                    <a:pt x="370840" y="138126"/>
                  </a:cubicBezTo>
                  <a:cubicBezTo>
                    <a:pt x="417407" y="94946"/>
                    <a:pt x="474980" y="36526"/>
                    <a:pt x="538480" y="16206"/>
                  </a:cubicBezTo>
                  <a:cubicBezTo>
                    <a:pt x="601980" y="-4114"/>
                    <a:pt x="688340" y="-6654"/>
                    <a:pt x="751840" y="16206"/>
                  </a:cubicBezTo>
                  <a:cubicBezTo>
                    <a:pt x="815340" y="39066"/>
                    <a:pt x="860213" y="63619"/>
                    <a:pt x="919480" y="153366"/>
                  </a:cubicBezTo>
                  <a:cubicBezTo>
                    <a:pt x="978747" y="243113"/>
                    <a:pt x="1050713" y="398899"/>
                    <a:pt x="1107440" y="554686"/>
                  </a:cubicBezTo>
                  <a:cubicBezTo>
                    <a:pt x="1164167" y="710473"/>
                    <a:pt x="1198033" y="867953"/>
                    <a:pt x="1259840" y="1088086"/>
                  </a:cubicBezTo>
                  <a:cubicBezTo>
                    <a:pt x="1321647" y="1308219"/>
                    <a:pt x="1408007" y="1699379"/>
                    <a:pt x="1478280" y="1875486"/>
                  </a:cubicBezTo>
                  <a:cubicBezTo>
                    <a:pt x="1548553" y="2051593"/>
                    <a:pt x="1602740" y="2082919"/>
                    <a:pt x="1681480" y="2144726"/>
                  </a:cubicBezTo>
                  <a:cubicBezTo>
                    <a:pt x="1760220" y="2206533"/>
                    <a:pt x="1877060" y="2226853"/>
                    <a:pt x="1950720" y="2246326"/>
                  </a:cubicBezTo>
                  <a:cubicBezTo>
                    <a:pt x="2024380" y="2265799"/>
                    <a:pt x="2123440" y="2261566"/>
                    <a:pt x="2123440" y="2261566"/>
                  </a:cubicBezTo>
                  <a:lnTo>
                    <a:pt x="2123440" y="2261566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883228" y="1099457"/>
              <a:ext cx="0" cy="343712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1872342" y="4536575"/>
              <a:ext cx="6061984" cy="2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286000" y="1828749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5819775" y="3628974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382520" y="1795726"/>
              <a:ext cx="1087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reactants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41680" y="3626431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i="1" dirty="0" smtClean="0">
                  <a:solidFill>
                    <a:srgbClr val="C00000"/>
                  </a:solidFill>
                </a:rPr>
                <a:t>products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 flipV="1">
              <a:off x="3545840" y="3637226"/>
              <a:ext cx="2321562" cy="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29678" y="1851606"/>
              <a:ext cx="0" cy="179070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729058" y="2438346"/>
              <a:ext cx="11384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i="1" dirty="0" smtClean="0">
                  <a:solidFill>
                    <a:srgbClr val="C00000"/>
                  </a:solidFill>
                </a:rPr>
                <a:t>Δ</a:t>
              </a:r>
              <a:r>
                <a:rPr lang="en-US" sz="3200" b="1" i="1" dirty="0" err="1" smtClean="0">
                  <a:solidFill>
                    <a:srgbClr val="C00000"/>
                  </a:solidFill>
                </a:rPr>
                <a:t>H</a:t>
              </a:r>
              <a:r>
                <a:rPr lang="en-US" sz="4000" b="1" i="1" baseline="-25000" dirty="0" err="1" smtClean="0">
                  <a:solidFill>
                    <a:srgbClr val="C00000"/>
                  </a:solidFill>
                </a:rPr>
                <a:t>rxn</a:t>
              </a:r>
              <a:endParaRPr lang="en-US" sz="3200" b="1" i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185049" y="2975562"/>
              <a:ext cx="145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kcal/mole</a:t>
              </a:r>
              <a:endParaRPr lang="en-US" sz="2400" b="1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1871555" y="2119887"/>
              <a:ext cx="0" cy="2192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1871555" y="4427719"/>
              <a:ext cx="0" cy="2192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21750" y="430574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0</a:t>
              </a:r>
              <a:endParaRPr lang="en-US" sz="2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56350" y="199203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5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288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850027" y="4561114"/>
            <a:ext cx="5669280" cy="1864400"/>
          </a:xfrm>
        </p:spPr>
        <p:txBody>
          <a:bodyPr/>
          <a:lstStyle/>
          <a:p>
            <a:r>
              <a:rPr lang="en-US" dirty="0" smtClean="0"/>
              <a:t>Which is higher in enthalpy?</a:t>
            </a:r>
          </a:p>
          <a:p>
            <a:pPr lvl="1"/>
            <a:r>
              <a:rPr lang="en-US" dirty="0" smtClean="0"/>
              <a:t>the reactants?</a:t>
            </a:r>
          </a:p>
          <a:p>
            <a:pPr lvl="1"/>
            <a:r>
              <a:rPr lang="en-US" dirty="0" smtClean="0"/>
              <a:t>the products?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76375" y="1328488"/>
            <a:ext cx="6457950" cy="2935938"/>
            <a:chOff x="1476375" y="3407714"/>
            <a:chExt cx="6457950" cy="2935938"/>
          </a:xfrm>
        </p:grpSpPr>
        <p:sp>
          <p:nvSpPr>
            <p:cNvPr id="7" name="Freeform 6"/>
            <p:cNvSpPr/>
            <p:nvPr/>
          </p:nvSpPr>
          <p:spPr>
            <a:xfrm>
              <a:off x="3713480" y="3407714"/>
              <a:ext cx="2123440" cy="2261954"/>
            </a:xfrm>
            <a:custGeom>
              <a:avLst/>
              <a:gdLst>
                <a:gd name="connsiteX0" fmla="*/ 0 w 2123440"/>
                <a:gd name="connsiteY0" fmla="*/ 468326 h 2261954"/>
                <a:gd name="connsiteX1" fmla="*/ 127000 w 2123440"/>
                <a:gd name="connsiteY1" fmla="*/ 437846 h 2261954"/>
                <a:gd name="connsiteX2" fmla="*/ 259080 w 2123440"/>
                <a:gd name="connsiteY2" fmla="*/ 275286 h 2261954"/>
                <a:gd name="connsiteX3" fmla="*/ 370840 w 2123440"/>
                <a:gd name="connsiteY3" fmla="*/ 138126 h 2261954"/>
                <a:gd name="connsiteX4" fmla="*/ 538480 w 2123440"/>
                <a:gd name="connsiteY4" fmla="*/ 16206 h 2261954"/>
                <a:gd name="connsiteX5" fmla="*/ 751840 w 2123440"/>
                <a:gd name="connsiteY5" fmla="*/ 16206 h 2261954"/>
                <a:gd name="connsiteX6" fmla="*/ 919480 w 2123440"/>
                <a:gd name="connsiteY6" fmla="*/ 153366 h 2261954"/>
                <a:gd name="connsiteX7" fmla="*/ 1107440 w 2123440"/>
                <a:gd name="connsiteY7" fmla="*/ 554686 h 2261954"/>
                <a:gd name="connsiteX8" fmla="*/ 1259840 w 2123440"/>
                <a:gd name="connsiteY8" fmla="*/ 1088086 h 2261954"/>
                <a:gd name="connsiteX9" fmla="*/ 1478280 w 2123440"/>
                <a:gd name="connsiteY9" fmla="*/ 1875486 h 2261954"/>
                <a:gd name="connsiteX10" fmla="*/ 1681480 w 2123440"/>
                <a:gd name="connsiteY10" fmla="*/ 2144726 h 2261954"/>
                <a:gd name="connsiteX11" fmla="*/ 1950720 w 2123440"/>
                <a:gd name="connsiteY11" fmla="*/ 2246326 h 2261954"/>
                <a:gd name="connsiteX12" fmla="*/ 2123440 w 2123440"/>
                <a:gd name="connsiteY12" fmla="*/ 2261566 h 2261954"/>
                <a:gd name="connsiteX13" fmla="*/ 2123440 w 2123440"/>
                <a:gd name="connsiteY13" fmla="*/ 2261566 h 226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440" h="2261954">
                  <a:moveTo>
                    <a:pt x="0" y="468326"/>
                  </a:moveTo>
                  <a:cubicBezTo>
                    <a:pt x="41910" y="469172"/>
                    <a:pt x="83820" y="470019"/>
                    <a:pt x="127000" y="437846"/>
                  </a:cubicBezTo>
                  <a:cubicBezTo>
                    <a:pt x="170180" y="405673"/>
                    <a:pt x="259080" y="275286"/>
                    <a:pt x="259080" y="275286"/>
                  </a:cubicBezTo>
                  <a:cubicBezTo>
                    <a:pt x="299720" y="225333"/>
                    <a:pt x="324273" y="181306"/>
                    <a:pt x="370840" y="138126"/>
                  </a:cubicBezTo>
                  <a:cubicBezTo>
                    <a:pt x="417407" y="94946"/>
                    <a:pt x="474980" y="36526"/>
                    <a:pt x="538480" y="16206"/>
                  </a:cubicBezTo>
                  <a:cubicBezTo>
                    <a:pt x="601980" y="-4114"/>
                    <a:pt x="688340" y="-6654"/>
                    <a:pt x="751840" y="16206"/>
                  </a:cubicBezTo>
                  <a:cubicBezTo>
                    <a:pt x="815340" y="39066"/>
                    <a:pt x="860213" y="63619"/>
                    <a:pt x="919480" y="153366"/>
                  </a:cubicBezTo>
                  <a:cubicBezTo>
                    <a:pt x="978747" y="243113"/>
                    <a:pt x="1050713" y="398899"/>
                    <a:pt x="1107440" y="554686"/>
                  </a:cubicBezTo>
                  <a:cubicBezTo>
                    <a:pt x="1164167" y="710473"/>
                    <a:pt x="1198033" y="867953"/>
                    <a:pt x="1259840" y="1088086"/>
                  </a:cubicBezTo>
                  <a:cubicBezTo>
                    <a:pt x="1321647" y="1308219"/>
                    <a:pt x="1408007" y="1699379"/>
                    <a:pt x="1478280" y="1875486"/>
                  </a:cubicBezTo>
                  <a:cubicBezTo>
                    <a:pt x="1548553" y="2051593"/>
                    <a:pt x="1602740" y="2082919"/>
                    <a:pt x="1681480" y="2144726"/>
                  </a:cubicBezTo>
                  <a:cubicBezTo>
                    <a:pt x="1760220" y="2206533"/>
                    <a:pt x="1877060" y="2226853"/>
                    <a:pt x="1950720" y="2246326"/>
                  </a:cubicBezTo>
                  <a:cubicBezTo>
                    <a:pt x="2024380" y="2265799"/>
                    <a:pt x="2123440" y="2261566"/>
                    <a:pt x="2123440" y="2261566"/>
                  </a:cubicBezTo>
                  <a:lnTo>
                    <a:pt x="2123440" y="2261566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76375" y="3419475"/>
              <a:ext cx="0" cy="292417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1476376" y="6343651"/>
              <a:ext cx="6457949" cy="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2286000" y="3886203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819775" y="5686428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82520" y="3853180"/>
              <a:ext cx="1087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reactants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41680" y="5683885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i="1" dirty="0" smtClean="0">
                  <a:solidFill>
                    <a:srgbClr val="C00000"/>
                  </a:solidFill>
                </a:rPr>
                <a:t>products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3545840" y="5694680"/>
              <a:ext cx="2321562" cy="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629678" y="3909060"/>
              <a:ext cx="0" cy="179070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729058" y="4495800"/>
              <a:ext cx="11384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i="1" dirty="0" smtClean="0">
                  <a:solidFill>
                    <a:srgbClr val="C00000"/>
                  </a:solidFill>
                </a:rPr>
                <a:t>Δ</a:t>
              </a:r>
              <a:r>
                <a:rPr lang="en-US" sz="3200" b="1" i="1" dirty="0" err="1" smtClean="0">
                  <a:solidFill>
                    <a:srgbClr val="C00000"/>
                  </a:solidFill>
                </a:rPr>
                <a:t>H</a:t>
              </a:r>
              <a:r>
                <a:rPr lang="en-US" sz="4000" b="1" i="1" baseline="-25000" dirty="0" err="1" smtClean="0">
                  <a:solidFill>
                    <a:srgbClr val="C00000"/>
                  </a:solidFill>
                </a:rPr>
                <a:t>rxn</a:t>
              </a:r>
              <a:endParaRPr lang="en-US" sz="3200" b="1" i="1" baseline="-25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2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850027" y="4561114"/>
            <a:ext cx="5669280" cy="1864400"/>
          </a:xfrm>
        </p:spPr>
        <p:txBody>
          <a:bodyPr/>
          <a:lstStyle/>
          <a:p>
            <a:r>
              <a:rPr lang="en-US" dirty="0" smtClean="0"/>
              <a:t>Which is higher in enthalpy?</a:t>
            </a:r>
          </a:p>
          <a:p>
            <a:pPr lvl="1"/>
            <a:r>
              <a:rPr lang="en-US" dirty="0" smtClean="0"/>
              <a:t>the reactants?</a:t>
            </a:r>
          </a:p>
          <a:p>
            <a:pPr lvl="1"/>
            <a:r>
              <a:rPr lang="en-US" dirty="0" smtClean="0"/>
              <a:t>the products?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476375" y="1328488"/>
            <a:ext cx="6457950" cy="2935938"/>
            <a:chOff x="1476375" y="1328488"/>
            <a:chExt cx="6457950" cy="2935938"/>
          </a:xfrm>
        </p:grpSpPr>
        <p:sp>
          <p:nvSpPr>
            <p:cNvPr id="7" name="Freeform 6"/>
            <p:cNvSpPr/>
            <p:nvPr/>
          </p:nvSpPr>
          <p:spPr>
            <a:xfrm flipH="1">
              <a:off x="3713480" y="1328488"/>
              <a:ext cx="2123440" cy="2261954"/>
            </a:xfrm>
            <a:custGeom>
              <a:avLst/>
              <a:gdLst>
                <a:gd name="connsiteX0" fmla="*/ 0 w 2123440"/>
                <a:gd name="connsiteY0" fmla="*/ 468326 h 2261954"/>
                <a:gd name="connsiteX1" fmla="*/ 127000 w 2123440"/>
                <a:gd name="connsiteY1" fmla="*/ 437846 h 2261954"/>
                <a:gd name="connsiteX2" fmla="*/ 259080 w 2123440"/>
                <a:gd name="connsiteY2" fmla="*/ 275286 h 2261954"/>
                <a:gd name="connsiteX3" fmla="*/ 370840 w 2123440"/>
                <a:gd name="connsiteY3" fmla="*/ 138126 h 2261954"/>
                <a:gd name="connsiteX4" fmla="*/ 538480 w 2123440"/>
                <a:gd name="connsiteY4" fmla="*/ 16206 h 2261954"/>
                <a:gd name="connsiteX5" fmla="*/ 751840 w 2123440"/>
                <a:gd name="connsiteY5" fmla="*/ 16206 h 2261954"/>
                <a:gd name="connsiteX6" fmla="*/ 919480 w 2123440"/>
                <a:gd name="connsiteY6" fmla="*/ 153366 h 2261954"/>
                <a:gd name="connsiteX7" fmla="*/ 1107440 w 2123440"/>
                <a:gd name="connsiteY7" fmla="*/ 554686 h 2261954"/>
                <a:gd name="connsiteX8" fmla="*/ 1259840 w 2123440"/>
                <a:gd name="connsiteY8" fmla="*/ 1088086 h 2261954"/>
                <a:gd name="connsiteX9" fmla="*/ 1478280 w 2123440"/>
                <a:gd name="connsiteY9" fmla="*/ 1875486 h 2261954"/>
                <a:gd name="connsiteX10" fmla="*/ 1681480 w 2123440"/>
                <a:gd name="connsiteY10" fmla="*/ 2144726 h 2261954"/>
                <a:gd name="connsiteX11" fmla="*/ 1950720 w 2123440"/>
                <a:gd name="connsiteY11" fmla="*/ 2246326 h 2261954"/>
                <a:gd name="connsiteX12" fmla="*/ 2123440 w 2123440"/>
                <a:gd name="connsiteY12" fmla="*/ 2261566 h 2261954"/>
                <a:gd name="connsiteX13" fmla="*/ 2123440 w 2123440"/>
                <a:gd name="connsiteY13" fmla="*/ 2261566 h 226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440" h="2261954">
                  <a:moveTo>
                    <a:pt x="0" y="468326"/>
                  </a:moveTo>
                  <a:cubicBezTo>
                    <a:pt x="41910" y="469172"/>
                    <a:pt x="83820" y="470019"/>
                    <a:pt x="127000" y="437846"/>
                  </a:cubicBezTo>
                  <a:cubicBezTo>
                    <a:pt x="170180" y="405673"/>
                    <a:pt x="259080" y="275286"/>
                    <a:pt x="259080" y="275286"/>
                  </a:cubicBezTo>
                  <a:cubicBezTo>
                    <a:pt x="299720" y="225333"/>
                    <a:pt x="324273" y="181306"/>
                    <a:pt x="370840" y="138126"/>
                  </a:cubicBezTo>
                  <a:cubicBezTo>
                    <a:pt x="417407" y="94946"/>
                    <a:pt x="474980" y="36526"/>
                    <a:pt x="538480" y="16206"/>
                  </a:cubicBezTo>
                  <a:cubicBezTo>
                    <a:pt x="601980" y="-4114"/>
                    <a:pt x="688340" y="-6654"/>
                    <a:pt x="751840" y="16206"/>
                  </a:cubicBezTo>
                  <a:cubicBezTo>
                    <a:pt x="815340" y="39066"/>
                    <a:pt x="860213" y="63619"/>
                    <a:pt x="919480" y="153366"/>
                  </a:cubicBezTo>
                  <a:cubicBezTo>
                    <a:pt x="978747" y="243113"/>
                    <a:pt x="1050713" y="398899"/>
                    <a:pt x="1107440" y="554686"/>
                  </a:cubicBezTo>
                  <a:cubicBezTo>
                    <a:pt x="1164167" y="710473"/>
                    <a:pt x="1198033" y="867953"/>
                    <a:pt x="1259840" y="1088086"/>
                  </a:cubicBezTo>
                  <a:cubicBezTo>
                    <a:pt x="1321647" y="1308219"/>
                    <a:pt x="1408007" y="1699379"/>
                    <a:pt x="1478280" y="1875486"/>
                  </a:cubicBezTo>
                  <a:cubicBezTo>
                    <a:pt x="1548553" y="2051593"/>
                    <a:pt x="1602740" y="2082919"/>
                    <a:pt x="1681480" y="2144726"/>
                  </a:cubicBezTo>
                  <a:cubicBezTo>
                    <a:pt x="1760220" y="2206533"/>
                    <a:pt x="1877060" y="2226853"/>
                    <a:pt x="1950720" y="2246326"/>
                  </a:cubicBezTo>
                  <a:cubicBezTo>
                    <a:pt x="2024380" y="2265799"/>
                    <a:pt x="2123440" y="2261566"/>
                    <a:pt x="2123440" y="2261566"/>
                  </a:cubicBezTo>
                  <a:lnTo>
                    <a:pt x="2123440" y="2261566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76375" y="1340249"/>
              <a:ext cx="0" cy="292417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1476376" y="4264425"/>
              <a:ext cx="6457949" cy="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286000" y="3581030"/>
              <a:ext cx="1439856" cy="369332"/>
              <a:chOff x="2286000" y="1773954"/>
              <a:chExt cx="1439856" cy="369332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2286000" y="1806977"/>
                <a:ext cx="1439856" cy="1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382520" y="1773954"/>
                <a:ext cx="10871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C00000"/>
                    </a:solidFill>
                  </a:rPr>
                  <a:t>reactants</a:t>
                </a:r>
                <a:endParaRPr lang="en-US" b="1" i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819775" y="1773954"/>
              <a:ext cx="1439856" cy="369332"/>
              <a:chOff x="5819775" y="3604659"/>
              <a:chExt cx="1439856" cy="36933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5819775" y="3607202"/>
                <a:ext cx="1439856" cy="1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041680" y="3604659"/>
                <a:ext cx="1019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b="1" i="1" dirty="0" smtClean="0">
                    <a:solidFill>
                      <a:srgbClr val="C00000"/>
                    </a:solidFill>
                  </a:rPr>
                  <a:t>products</a:t>
                </a:r>
                <a:endParaRPr lang="en-US" b="1" i="1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flipH="1" flipV="1">
              <a:off x="3545840" y="3615454"/>
              <a:ext cx="2321562" cy="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5872194" y="1829834"/>
              <a:ext cx="1237833" cy="1790700"/>
              <a:chOff x="3629678" y="1829834"/>
              <a:chExt cx="1237833" cy="17907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629678" y="1829834"/>
                <a:ext cx="0" cy="1790700"/>
              </a:xfrm>
              <a:prstGeom prst="line">
                <a:avLst/>
              </a:prstGeom>
              <a:ln w="57150">
                <a:solidFill>
                  <a:srgbClr val="C0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3729058" y="2416574"/>
                <a:ext cx="11384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200" b="1" i="1" dirty="0" smtClean="0">
                    <a:solidFill>
                      <a:srgbClr val="C00000"/>
                    </a:solidFill>
                  </a:rPr>
                  <a:t>Δ</a:t>
                </a:r>
                <a:r>
                  <a:rPr lang="en-US" sz="3200" b="1" i="1" dirty="0" err="1" smtClean="0">
                    <a:solidFill>
                      <a:srgbClr val="C00000"/>
                    </a:solidFill>
                  </a:rPr>
                  <a:t>H</a:t>
                </a:r>
                <a:r>
                  <a:rPr lang="en-US" sz="4000" b="1" i="1" baseline="-25000" dirty="0" err="1" smtClean="0">
                    <a:solidFill>
                      <a:srgbClr val="C00000"/>
                    </a:solidFill>
                  </a:rPr>
                  <a:t>rxn</a:t>
                </a:r>
                <a:endParaRPr lang="en-US" sz="3200" b="1" i="1" baseline="-25000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15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3487" y="1099457"/>
            <a:ext cx="7580130" cy="3907923"/>
            <a:chOff x="683487" y="1099457"/>
            <a:chExt cx="7580130" cy="3907923"/>
          </a:xfrm>
        </p:grpSpPr>
        <p:pic>
          <p:nvPicPr>
            <p:cNvPr id="19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2" t="50000"/>
            <a:stretch/>
          </p:blipFill>
          <p:spPr bwMode="auto">
            <a:xfrm>
              <a:off x="1872342" y="1318751"/>
              <a:ext cx="6391275" cy="3688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19"/>
            <p:cNvSpPr/>
            <p:nvPr/>
          </p:nvSpPr>
          <p:spPr>
            <a:xfrm>
              <a:off x="3713480" y="1350260"/>
              <a:ext cx="2123440" cy="2261954"/>
            </a:xfrm>
            <a:custGeom>
              <a:avLst/>
              <a:gdLst>
                <a:gd name="connsiteX0" fmla="*/ 0 w 2123440"/>
                <a:gd name="connsiteY0" fmla="*/ 468326 h 2261954"/>
                <a:gd name="connsiteX1" fmla="*/ 127000 w 2123440"/>
                <a:gd name="connsiteY1" fmla="*/ 437846 h 2261954"/>
                <a:gd name="connsiteX2" fmla="*/ 259080 w 2123440"/>
                <a:gd name="connsiteY2" fmla="*/ 275286 h 2261954"/>
                <a:gd name="connsiteX3" fmla="*/ 370840 w 2123440"/>
                <a:gd name="connsiteY3" fmla="*/ 138126 h 2261954"/>
                <a:gd name="connsiteX4" fmla="*/ 538480 w 2123440"/>
                <a:gd name="connsiteY4" fmla="*/ 16206 h 2261954"/>
                <a:gd name="connsiteX5" fmla="*/ 751840 w 2123440"/>
                <a:gd name="connsiteY5" fmla="*/ 16206 h 2261954"/>
                <a:gd name="connsiteX6" fmla="*/ 919480 w 2123440"/>
                <a:gd name="connsiteY6" fmla="*/ 153366 h 2261954"/>
                <a:gd name="connsiteX7" fmla="*/ 1107440 w 2123440"/>
                <a:gd name="connsiteY7" fmla="*/ 554686 h 2261954"/>
                <a:gd name="connsiteX8" fmla="*/ 1259840 w 2123440"/>
                <a:gd name="connsiteY8" fmla="*/ 1088086 h 2261954"/>
                <a:gd name="connsiteX9" fmla="*/ 1478280 w 2123440"/>
                <a:gd name="connsiteY9" fmla="*/ 1875486 h 2261954"/>
                <a:gd name="connsiteX10" fmla="*/ 1681480 w 2123440"/>
                <a:gd name="connsiteY10" fmla="*/ 2144726 h 2261954"/>
                <a:gd name="connsiteX11" fmla="*/ 1950720 w 2123440"/>
                <a:gd name="connsiteY11" fmla="*/ 2246326 h 2261954"/>
                <a:gd name="connsiteX12" fmla="*/ 2123440 w 2123440"/>
                <a:gd name="connsiteY12" fmla="*/ 2261566 h 2261954"/>
                <a:gd name="connsiteX13" fmla="*/ 2123440 w 2123440"/>
                <a:gd name="connsiteY13" fmla="*/ 2261566 h 226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440" h="2261954">
                  <a:moveTo>
                    <a:pt x="0" y="468326"/>
                  </a:moveTo>
                  <a:cubicBezTo>
                    <a:pt x="41910" y="469172"/>
                    <a:pt x="83820" y="470019"/>
                    <a:pt x="127000" y="437846"/>
                  </a:cubicBezTo>
                  <a:cubicBezTo>
                    <a:pt x="170180" y="405673"/>
                    <a:pt x="259080" y="275286"/>
                    <a:pt x="259080" y="275286"/>
                  </a:cubicBezTo>
                  <a:cubicBezTo>
                    <a:pt x="299720" y="225333"/>
                    <a:pt x="324273" y="181306"/>
                    <a:pt x="370840" y="138126"/>
                  </a:cubicBezTo>
                  <a:cubicBezTo>
                    <a:pt x="417407" y="94946"/>
                    <a:pt x="474980" y="36526"/>
                    <a:pt x="538480" y="16206"/>
                  </a:cubicBezTo>
                  <a:cubicBezTo>
                    <a:pt x="601980" y="-4114"/>
                    <a:pt x="688340" y="-6654"/>
                    <a:pt x="751840" y="16206"/>
                  </a:cubicBezTo>
                  <a:cubicBezTo>
                    <a:pt x="815340" y="39066"/>
                    <a:pt x="860213" y="63619"/>
                    <a:pt x="919480" y="153366"/>
                  </a:cubicBezTo>
                  <a:cubicBezTo>
                    <a:pt x="978747" y="243113"/>
                    <a:pt x="1050713" y="398899"/>
                    <a:pt x="1107440" y="554686"/>
                  </a:cubicBezTo>
                  <a:cubicBezTo>
                    <a:pt x="1164167" y="710473"/>
                    <a:pt x="1198033" y="867953"/>
                    <a:pt x="1259840" y="1088086"/>
                  </a:cubicBezTo>
                  <a:cubicBezTo>
                    <a:pt x="1321647" y="1308219"/>
                    <a:pt x="1408007" y="1699379"/>
                    <a:pt x="1478280" y="1875486"/>
                  </a:cubicBezTo>
                  <a:cubicBezTo>
                    <a:pt x="1548553" y="2051593"/>
                    <a:pt x="1602740" y="2082919"/>
                    <a:pt x="1681480" y="2144726"/>
                  </a:cubicBezTo>
                  <a:cubicBezTo>
                    <a:pt x="1760220" y="2206533"/>
                    <a:pt x="1877060" y="2226853"/>
                    <a:pt x="1950720" y="2246326"/>
                  </a:cubicBezTo>
                  <a:cubicBezTo>
                    <a:pt x="2024380" y="2265799"/>
                    <a:pt x="2123440" y="2261566"/>
                    <a:pt x="2123440" y="2261566"/>
                  </a:cubicBezTo>
                  <a:lnTo>
                    <a:pt x="2123440" y="2261566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883228" y="1099457"/>
              <a:ext cx="0" cy="343712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872342" y="4536575"/>
              <a:ext cx="6061984" cy="2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2286000" y="1828749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5819775" y="3628974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382520" y="1795726"/>
              <a:ext cx="1087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reactants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41680" y="3626431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i="1" dirty="0" smtClean="0">
                  <a:solidFill>
                    <a:srgbClr val="C00000"/>
                  </a:solidFill>
                </a:rPr>
                <a:t>products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 flipV="1">
              <a:off x="3545840" y="3637226"/>
              <a:ext cx="2321562" cy="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629678" y="1851606"/>
              <a:ext cx="0" cy="179070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729058" y="2438346"/>
              <a:ext cx="1047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i="1" dirty="0" smtClean="0">
                  <a:solidFill>
                    <a:srgbClr val="C00000"/>
                  </a:solidFill>
                </a:rPr>
                <a:t>Δ</a:t>
              </a:r>
              <a:r>
                <a:rPr lang="en-US" sz="3200" b="1" i="1" dirty="0" err="1" smtClean="0">
                  <a:solidFill>
                    <a:srgbClr val="C00000"/>
                  </a:solidFill>
                </a:rPr>
                <a:t>H</a:t>
              </a:r>
              <a:r>
                <a:rPr lang="en-US" sz="3200" b="1" i="1" baseline="-25000" dirty="0" err="1" smtClean="0">
                  <a:solidFill>
                    <a:srgbClr val="C00000"/>
                  </a:solidFill>
                </a:rPr>
                <a:t>rxn</a:t>
              </a:r>
              <a:endParaRPr lang="en-US" sz="3200" b="1" i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185049" y="2975562"/>
              <a:ext cx="145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kcal/mole</a:t>
              </a:r>
              <a:endParaRPr lang="en-US" sz="2400" b="1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>
              <a:off x="1871555" y="2119887"/>
              <a:ext cx="0" cy="2192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1871555" y="4427719"/>
              <a:ext cx="0" cy="2192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421750" y="430574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0</a:t>
              </a:r>
              <a:endParaRPr lang="en-US" sz="2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56350" y="199203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5</a:t>
              </a:r>
              <a:endParaRPr lang="en-US" sz="2400" b="1" dirty="0"/>
            </a:p>
          </p:txBody>
        </p:sp>
      </p:grpSp>
      <p:sp>
        <p:nvSpPr>
          <p:cNvPr id="17" name="Content Placeholder 7"/>
          <p:cNvSpPr>
            <a:spLocks noGrp="1"/>
          </p:cNvSpPr>
          <p:nvPr>
            <p:ph idx="1"/>
          </p:nvPr>
        </p:nvSpPr>
        <p:spPr>
          <a:xfrm>
            <a:off x="2172631" y="4819367"/>
            <a:ext cx="5067979" cy="14181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the enthalpy difference between the reactants and products?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709056"/>
            <a:ext cx="8778240" cy="4716457"/>
          </a:xfrm>
        </p:spPr>
        <p:txBody>
          <a:bodyPr/>
          <a:lstStyle/>
          <a:p>
            <a:pPr marL="0" indent="0">
              <a:buNone/>
              <a:tabLst>
                <a:tab pos="3657600" algn="r"/>
                <a:tab pos="4114800" algn="ctr"/>
                <a:tab pos="4572000" algn="l"/>
              </a:tabLst>
            </a:pPr>
            <a:r>
              <a:rPr lang="en-US" b="1" i="1" dirty="0" smtClean="0">
                <a:solidFill>
                  <a:srgbClr val="C00000"/>
                </a:solidFill>
              </a:rPr>
              <a:t>	high energy 	= 	low stability</a:t>
            </a:r>
          </a:p>
          <a:p>
            <a:pPr marL="0" indent="0">
              <a:buNone/>
              <a:tabLst>
                <a:tab pos="3657600" algn="r"/>
                <a:tab pos="4114800" algn="ctr"/>
                <a:tab pos="4572000" algn="l"/>
              </a:tabLst>
            </a:pPr>
            <a:r>
              <a:rPr lang="en-US" b="1" i="1" dirty="0" smtClean="0">
                <a:solidFill>
                  <a:srgbClr val="C00000"/>
                </a:solidFill>
              </a:rPr>
              <a:t>	low energy 	= 	high stability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6600"/>
                </a:solidFill>
                <a:latin typeface="Comic Sans MS" pitchFamily="66" charset="0"/>
              </a:rPr>
              <a:t>Everything in the universe prefers low energy, high stability states</a:t>
            </a:r>
            <a:endParaRPr lang="en-US" sz="36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3840" y="0"/>
            <a:ext cx="128016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850027" y="4561114"/>
            <a:ext cx="5443946" cy="1864400"/>
          </a:xfrm>
        </p:spPr>
        <p:txBody>
          <a:bodyPr/>
          <a:lstStyle/>
          <a:p>
            <a:r>
              <a:rPr lang="en-US" dirty="0" smtClean="0"/>
              <a:t>Which is more stable?</a:t>
            </a:r>
          </a:p>
          <a:p>
            <a:pPr lvl="1"/>
            <a:r>
              <a:rPr lang="en-US" dirty="0" smtClean="0"/>
              <a:t>the reactants?</a:t>
            </a:r>
          </a:p>
          <a:p>
            <a:pPr lvl="1"/>
            <a:r>
              <a:rPr lang="en-US" dirty="0" smtClean="0"/>
              <a:t>the products?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476375" y="1328488"/>
            <a:ext cx="6457950" cy="2935938"/>
            <a:chOff x="1476375" y="1328488"/>
            <a:chExt cx="6457950" cy="2935938"/>
          </a:xfrm>
        </p:grpSpPr>
        <p:sp>
          <p:nvSpPr>
            <p:cNvPr id="18" name="Freeform 17"/>
            <p:cNvSpPr/>
            <p:nvPr/>
          </p:nvSpPr>
          <p:spPr>
            <a:xfrm flipH="1">
              <a:off x="3713480" y="1328488"/>
              <a:ext cx="2123440" cy="2261954"/>
            </a:xfrm>
            <a:custGeom>
              <a:avLst/>
              <a:gdLst>
                <a:gd name="connsiteX0" fmla="*/ 0 w 2123440"/>
                <a:gd name="connsiteY0" fmla="*/ 468326 h 2261954"/>
                <a:gd name="connsiteX1" fmla="*/ 127000 w 2123440"/>
                <a:gd name="connsiteY1" fmla="*/ 437846 h 2261954"/>
                <a:gd name="connsiteX2" fmla="*/ 259080 w 2123440"/>
                <a:gd name="connsiteY2" fmla="*/ 275286 h 2261954"/>
                <a:gd name="connsiteX3" fmla="*/ 370840 w 2123440"/>
                <a:gd name="connsiteY3" fmla="*/ 138126 h 2261954"/>
                <a:gd name="connsiteX4" fmla="*/ 538480 w 2123440"/>
                <a:gd name="connsiteY4" fmla="*/ 16206 h 2261954"/>
                <a:gd name="connsiteX5" fmla="*/ 751840 w 2123440"/>
                <a:gd name="connsiteY5" fmla="*/ 16206 h 2261954"/>
                <a:gd name="connsiteX6" fmla="*/ 919480 w 2123440"/>
                <a:gd name="connsiteY6" fmla="*/ 153366 h 2261954"/>
                <a:gd name="connsiteX7" fmla="*/ 1107440 w 2123440"/>
                <a:gd name="connsiteY7" fmla="*/ 554686 h 2261954"/>
                <a:gd name="connsiteX8" fmla="*/ 1259840 w 2123440"/>
                <a:gd name="connsiteY8" fmla="*/ 1088086 h 2261954"/>
                <a:gd name="connsiteX9" fmla="*/ 1478280 w 2123440"/>
                <a:gd name="connsiteY9" fmla="*/ 1875486 h 2261954"/>
                <a:gd name="connsiteX10" fmla="*/ 1681480 w 2123440"/>
                <a:gd name="connsiteY10" fmla="*/ 2144726 h 2261954"/>
                <a:gd name="connsiteX11" fmla="*/ 1950720 w 2123440"/>
                <a:gd name="connsiteY11" fmla="*/ 2246326 h 2261954"/>
                <a:gd name="connsiteX12" fmla="*/ 2123440 w 2123440"/>
                <a:gd name="connsiteY12" fmla="*/ 2261566 h 2261954"/>
                <a:gd name="connsiteX13" fmla="*/ 2123440 w 2123440"/>
                <a:gd name="connsiteY13" fmla="*/ 2261566 h 226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440" h="2261954">
                  <a:moveTo>
                    <a:pt x="0" y="468326"/>
                  </a:moveTo>
                  <a:cubicBezTo>
                    <a:pt x="41910" y="469172"/>
                    <a:pt x="83820" y="470019"/>
                    <a:pt x="127000" y="437846"/>
                  </a:cubicBezTo>
                  <a:cubicBezTo>
                    <a:pt x="170180" y="405673"/>
                    <a:pt x="259080" y="275286"/>
                    <a:pt x="259080" y="275286"/>
                  </a:cubicBezTo>
                  <a:cubicBezTo>
                    <a:pt x="299720" y="225333"/>
                    <a:pt x="324273" y="181306"/>
                    <a:pt x="370840" y="138126"/>
                  </a:cubicBezTo>
                  <a:cubicBezTo>
                    <a:pt x="417407" y="94946"/>
                    <a:pt x="474980" y="36526"/>
                    <a:pt x="538480" y="16206"/>
                  </a:cubicBezTo>
                  <a:cubicBezTo>
                    <a:pt x="601980" y="-4114"/>
                    <a:pt x="688340" y="-6654"/>
                    <a:pt x="751840" y="16206"/>
                  </a:cubicBezTo>
                  <a:cubicBezTo>
                    <a:pt x="815340" y="39066"/>
                    <a:pt x="860213" y="63619"/>
                    <a:pt x="919480" y="153366"/>
                  </a:cubicBezTo>
                  <a:cubicBezTo>
                    <a:pt x="978747" y="243113"/>
                    <a:pt x="1050713" y="398899"/>
                    <a:pt x="1107440" y="554686"/>
                  </a:cubicBezTo>
                  <a:cubicBezTo>
                    <a:pt x="1164167" y="710473"/>
                    <a:pt x="1198033" y="867953"/>
                    <a:pt x="1259840" y="1088086"/>
                  </a:cubicBezTo>
                  <a:cubicBezTo>
                    <a:pt x="1321647" y="1308219"/>
                    <a:pt x="1408007" y="1699379"/>
                    <a:pt x="1478280" y="1875486"/>
                  </a:cubicBezTo>
                  <a:cubicBezTo>
                    <a:pt x="1548553" y="2051593"/>
                    <a:pt x="1602740" y="2082919"/>
                    <a:pt x="1681480" y="2144726"/>
                  </a:cubicBezTo>
                  <a:cubicBezTo>
                    <a:pt x="1760220" y="2206533"/>
                    <a:pt x="1877060" y="2226853"/>
                    <a:pt x="1950720" y="2246326"/>
                  </a:cubicBezTo>
                  <a:cubicBezTo>
                    <a:pt x="2024380" y="2265799"/>
                    <a:pt x="2123440" y="2261566"/>
                    <a:pt x="2123440" y="2261566"/>
                  </a:cubicBezTo>
                  <a:lnTo>
                    <a:pt x="2123440" y="2261566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476375" y="1340249"/>
              <a:ext cx="0" cy="292417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1476376" y="4264425"/>
              <a:ext cx="6457949" cy="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2286000" y="3581030"/>
              <a:ext cx="1439856" cy="369332"/>
              <a:chOff x="2286000" y="1773954"/>
              <a:chExt cx="1439856" cy="369332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2286000" y="1806977"/>
                <a:ext cx="1439856" cy="1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2382520" y="1773954"/>
                <a:ext cx="10871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C00000"/>
                    </a:solidFill>
                  </a:rPr>
                  <a:t>reactants</a:t>
                </a:r>
                <a:endParaRPr lang="en-US" b="1" i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819775" y="1773954"/>
              <a:ext cx="1439856" cy="369332"/>
              <a:chOff x="5819775" y="3604659"/>
              <a:chExt cx="1439856" cy="369332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5819775" y="3607202"/>
                <a:ext cx="1439856" cy="1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6041680" y="3604659"/>
                <a:ext cx="1019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b="1" i="1" dirty="0" smtClean="0">
                    <a:solidFill>
                      <a:srgbClr val="C00000"/>
                    </a:solidFill>
                  </a:rPr>
                  <a:t>products</a:t>
                </a:r>
                <a:endParaRPr lang="en-US" b="1" i="1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 flipH="1" flipV="1">
              <a:off x="3545840" y="3615454"/>
              <a:ext cx="2321562" cy="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5872194" y="1829834"/>
              <a:ext cx="1237833" cy="1790700"/>
              <a:chOff x="3629678" y="1829834"/>
              <a:chExt cx="1237833" cy="17907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629678" y="1829834"/>
                <a:ext cx="0" cy="1790700"/>
              </a:xfrm>
              <a:prstGeom prst="line">
                <a:avLst/>
              </a:prstGeom>
              <a:ln w="57150">
                <a:solidFill>
                  <a:srgbClr val="C0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729058" y="2416574"/>
                <a:ext cx="11384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200" b="1" i="1" dirty="0" smtClean="0">
                    <a:solidFill>
                      <a:srgbClr val="C00000"/>
                    </a:solidFill>
                  </a:rPr>
                  <a:t>Δ</a:t>
                </a:r>
                <a:r>
                  <a:rPr lang="en-US" sz="3200" b="1" i="1" dirty="0" err="1" smtClean="0">
                    <a:solidFill>
                      <a:srgbClr val="C00000"/>
                    </a:solidFill>
                  </a:rPr>
                  <a:t>H</a:t>
                </a:r>
                <a:r>
                  <a:rPr lang="en-US" sz="4000" b="1" i="1" baseline="-25000" dirty="0" err="1" smtClean="0">
                    <a:solidFill>
                      <a:srgbClr val="C00000"/>
                    </a:solidFill>
                  </a:rPr>
                  <a:t>rxn</a:t>
                </a:r>
                <a:endParaRPr lang="en-US" sz="4000" b="1" i="1" baseline="-25000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97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78875" cy="731837"/>
          </a:xfrm>
        </p:spPr>
        <p:txBody>
          <a:bodyPr/>
          <a:lstStyle/>
          <a:p>
            <a:pPr algn="l"/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563" y="3374571"/>
            <a:ext cx="8778875" cy="3483429"/>
          </a:xfrm>
        </p:spPr>
        <p:txBody>
          <a:bodyPr/>
          <a:lstStyle/>
          <a:p>
            <a:r>
              <a:rPr lang="en-US" dirty="0" smtClean="0"/>
              <a:t>The pack has chemicals separated by a weak inner membrane</a:t>
            </a:r>
          </a:p>
          <a:p>
            <a:r>
              <a:rPr lang="en-US" dirty="0" smtClean="0"/>
              <a:t>Force on the pack ruptures the membrane allowing the chemicals to mix and react</a:t>
            </a:r>
          </a:p>
          <a:p>
            <a:r>
              <a:rPr lang="en-US" dirty="0" smtClean="0"/>
              <a:t>The reaction absorbs energy, thereby taking heat from the surrounding environment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32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9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850027" y="4561114"/>
            <a:ext cx="5443946" cy="1864400"/>
          </a:xfrm>
        </p:spPr>
        <p:txBody>
          <a:bodyPr/>
          <a:lstStyle/>
          <a:p>
            <a:r>
              <a:rPr lang="en-US" dirty="0" smtClean="0"/>
              <a:t>Which is more stable?</a:t>
            </a:r>
          </a:p>
          <a:p>
            <a:pPr lvl="1"/>
            <a:r>
              <a:rPr lang="en-US" dirty="0" smtClean="0"/>
              <a:t>the reactants?</a:t>
            </a:r>
          </a:p>
          <a:p>
            <a:pPr lvl="1"/>
            <a:r>
              <a:rPr lang="en-US" dirty="0" smtClean="0"/>
              <a:t>the products?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76375" y="1328488"/>
            <a:ext cx="6457950" cy="2935938"/>
            <a:chOff x="1476375" y="3407714"/>
            <a:chExt cx="6457950" cy="2935938"/>
          </a:xfrm>
        </p:grpSpPr>
        <p:sp>
          <p:nvSpPr>
            <p:cNvPr id="7" name="Freeform 6"/>
            <p:cNvSpPr/>
            <p:nvPr/>
          </p:nvSpPr>
          <p:spPr>
            <a:xfrm>
              <a:off x="3713480" y="3407714"/>
              <a:ext cx="2123440" cy="2261954"/>
            </a:xfrm>
            <a:custGeom>
              <a:avLst/>
              <a:gdLst>
                <a:gd name="connsiteX0" fmla="*/ 0 w 2123440"/>
                <a:gd name="connsiteY0" fmla="*/ 468326 h 2261954"/>
                <a:gd name="connsiteX1" fmla="*/ 127000 w 2123440"/>
                <a:gd name="connsiteY1" fmla="*/ 437846 h 2261954"/>
                <a:gd name="connsiteX2" fmla="*/ 259080 w 2123440"/>
                <a:gd name="connsiteY2" fmla="*/ 275286 h 2261954"/>
                <a:gd name="connsiteX3" fmla="*/ 370840 w 2123440"/>
                <a:gd name="connsiteY3" fmla="*/ 138126 h 2261954"/>
                <a:gd name="connsiteX4" fmla="*/ 538480 w 2123440"/>
                <a:gd name="connsiteY4" fmla="*/ 16206 h 2261954"/>
                <a:gd name="connsiteX5" fmla="*/ 751840 w 2123440"/>
                <a:gd name="connsiteY5" fmla="*/ 16206 h 2261954"/>
                <a:gd name="connsiteX6" fmla="*/ 919480 w 2123440"/>
                <a:gd name="connsiteY6" fmla="*/ 153366 h 2261954"/>
                <a:gd name="connsiteX7" fmla="*/ 1107440 w 2123440"/>
                <a:gd name="connsiteY7" fmla="*/ 554686 h 2261954"/>
                <a:gd name="connsiteX8" fmla="*/ 1259840 w 2123440"/>
                <a:gd name="connsiteY8" fmla="*/ 1088086 h 2261954"/>
                <a:gd name="connsiteX9" fmla="*/ 1478280 w 2123440"/>
                <a:gd name="connsiteY9" fmla="*/ 1875486 h 2261954"/>
                <a:gd name="connsiteX10" fmla="*/ 1681480 w 2123440"/>
                <a:gd name="connsiteY10" fmla="*/ 2144726 h 2261954"/>
                <a:gd name="connsiteX11" fmla="*/ 1950720 w 2123440"/>
                <a:gd name="connsiteY11" fmla="*/ 2246326 h 2261954"/>
                <a:gd name="connsiteX12" fmla="*/ 2123440 w 2123440"/>
                <a:gd name="connsiteY12" fmla="*/ 2261566 h 2261954"/>
                <a:gd name="connsiteX13" fmla="*/ 2123440 w 2123440"/>
                <a:gd name="connsiteY13" fmla="*/ 2261566 h 226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440" h="2261954">
                  <a:moveTo>
                    <a:pt x="0" y="468326"/>
                  </a:moveTo>
                  <a:cubicBezTo>
                    <a:pt x="41910" y="469172"/>
                    <a:pt x="83820" y="470019"/>
                    <a:pt x="127000" y="437846"/>
                  </a:cubicBezTo>
                  <a:cubicBezTo>
                    <a:pt x="170180" y="405673"/>
                    <a:pt x="259080" y="275286"/>
                    <a:pt x="259080" y="275286"/>
                  </a:cubicBezTo>
                  <a:cubicBezTo>
                    <a:pt x="299720" y="225333"/>
                    <a:pt x="324273" y="181306"/>
                    <a:pt x="370840" y="138126"/>
                  </a:cubicBezTo>
                  <a:cubicBezTo>
                    <a:pt x="417407" y="94946"/>
                    <a:pt x="474980" y="36526"/>
                    <a:pt x="538480" y="16206"/>
                  </a:cubicBezTo>
                  <a:cubicBezTo>
                    <a:pt x="601980" y="-4114"/>
                    <a:pt x="688340" y="-6654"/>
                    <a:pt x="751840" y="16206"/>
                  </a:cubicBezTo>
                  <a:cubicBezTo>
                    <a:pt x="815340" y="39066"/>
                    <a:pt x="860213" y="63619"/>
                    <a:pt x="919480" y="153366"/>
                  </a:cubicBezTo>
                  <a:cubicBezTo>
                    <a:pt x="978747" y="243113"/>
                    <a:pt x="1050713" y="398899"/>
                    <a:pt x="1107440" y="554686"/>
                  </a:cubicBezTo>
                  <a:cubicBezTo>
                    <a:pt x="1164167" y="710473"/>
                    <a:pt x="1198033" y="867953"/>
                    <a:pt x="1259840" y="1088086"/>
                  </a:cubicBezTo>
                  <a:cubicBezTo>
                    <a:pt x="1321647" y="1308219"/>
                    <a:pt x="1408007" y="1699379"/>
                    <a:pt x="1478280" y="1875486"/>
                  </a:cubicBezTo>
                  <a:cubicBezTo>
                    <a:pt x="1548553" y="2051593"/>
                    <a:pt x="1602740" y="2082919"/>
                    <a:pt x="1681480" y="2144726"/>
                  </a:cubicBezTo>
                  <a:cubicBezTo>
                    <a:pt x="1760220" y="2206533"/>
                    <a:pt x="1877060" y="2226853"/>
                    <a:pt x="1950720" y="2246326"/>
                  </a:cubicBezTo>
                  <a:cubicBezTo>
                    <a:pt x="2024380" y="2265799"/>
                    <a:pt x="2123440" y="2261566"/>
                    <a:pt x="2123440" y="2261566"/>
                  </a:cubicBezTo>
                  <a:lnTo>
                    <a:pt x="2123440" y="2261566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76375" y="3419475"/>
              <a:ext cx="0" cy="292417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1476376" y="6343651"/>
              <a:ext cx="6457949" cy="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2286000" y="3886203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819775" y="5686428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82520" y="3853180"/>
              <a:ext cx="1087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reactants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41680" y="5683885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i="1" dirty="0" smtClean="0">
                  <a:solidFill>
                    <a:srgbClr val="C00000"/>
                  </a:solidFill>
                </a:rPr>
                <a:t>products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3545840" y="5694680"/>
              <a:ext cx="2321562" cy="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629678" y="3909060"/>
              <a:ext cx="0" cy="179070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729058" y="4495800"/>
              <a:ext cx="11384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i="1" dirty="0" smtClean="0">
                  <a:solidFill>
                    <a:srgbClr val="C00000"/>
                  </a:solidFill>
                </a:rPr>
                <a:t>Δ</a:t>
              </a:r>
              <a:r>
                <a:rPr lang="en-US" sz="3200" b="1" i="1" dirty="0" err="1" smtClean="0">
                  <a:solidFill>
                    <a:srgbClr val="C00000"/>
                  </a:solidFill>
                </a:rPr>
                <a:t>H</a:t>
              </a:r>
              <a:r>
                <a:rPr lang="en-US" sz="4000" b="1" i="1" baseline="-25000" dirty="0" err="1" smtClean="0">
                  <a:solidFill>
                    <a:srgbClr val="C00000"/>
                  </a:solidFill>
                </a:rPr>
                <a:t>rxn</a:t>
              </a:r>
              <a:endParaRPr lang="en-US" sz="3200" b="1" i="1" baseline="-25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5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Axis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2768" y="4495790"/>
            <a:ext cx="8142514" cy="1548714"/>
          </a:xfrm>
        </p:spPr>
        <p:txBody>
          <a:bodyPr/>
          <a:lstStyle/>
          <a:p>
            <a:r>
              <a:rPr lang="en-US" dirty="0" smtClean="0"/>
              <a:t>The x-axis represents progress of change</a:t>
            </a:r>
          </a:p>
          <a:p>
            <a:pPr marL="803275">
              <a:spcAft>
                <a:spcPts val="600"/>
              </a:spcAft>
            </a:pPr>
            <a:r>
              <a:rPr lang="en-US" sz="2400" dirty="0" smtClean="0"/>
              <a:t>often called the </a:t>
            </a:r>
            <a:r>
              <a:rPr lang="en-US" sz="2400" b="1" dirty="0" smtClean="0"/>
              <a:t>"reaction coordinate"</a:t>
            </a:r>
          </a:p>
          <a:p>
            <a:pPr marL="803275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change could be a chemical reaction or a physical phase change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76375" y="1328488"/>
            <a:ext cx="6457950" cy="2935938"/>
            <a:chOff x="1476375" y="3407714"/>
            <a:chExt cx="6457950" cy="2935938"/>
          </a:xfrm>
        </p:grpSpPr>
        <p:sp>
          <p:nvSpPr>
            <p:cNvPr id="4" name="Freeform 3"/>
            <p:cNvSpPr/>
            <p:nvPr/>
          </p:nvSpPr>
          <p:spPr>
            <a:xfrm>
              <a:off x="3713480" y="3407714"/>
              <a:ext cx="2123440" cy="2261954"/>
            </a:xfrm>
            <a:custGeom>
              <a:avLst/>
              <a:gdLst>
                <a:gd name="connsiteX0" fmla="*/ 0 w 2123440"/>
                <a:gd name="connsiteY0" fmla="*/ 468326 h 2261954"/>
                <a:gd name="connsiteX1" fmla="*/ 127000 w 2123440"/>
                <a:gd name="connsiteY1" fmla="*/ 437846 h 2261954"/>
                <a:gd name="connsiteX2" fmla="*/ 259080 w 2123440"/>
                <a:gd name="connsiteY2" fmla="*/ 275286 h 2261954"/>
                <a:gd name="connsiteX3" fmla="*/ 370840 w 2123440"/>
                <a:gd name="connsiteY3" fmla="*/ 138126 h 2261954"/>
                <a:gd name="connsiteX4" fmla="*/ 538480 w 2123440"/>
                <a:gd name="connsiteY4" fmla="*/ 16206 h 2261954"/>
                <a:gd name="connsiteX5" fmla="*/ 751840 w 2123440"/>
                <a:gd name="connsiteY5" fmla="*/ 16206 h 2261954"/>
                <a:gd name="connsiteX6" fmla="*/ 919480 w 2123440"/>
                <a:gd name="connsiteY6" fmla="*/ 153366 h 2261954"/>
                <a:gd name="connsiteX7" fmla="*/ 1107440 w 2123440"/>
                <a:gd name="connsiteY7" fmla="*/ 554686 h 2261954"/>
                <a:gd name="connsiteX8" fmla="*/ 1259840 w 2123440"/>
                <a:gd name="connsiteY8" fmla="*/ 1088086 h 2261954"/>
                <a:gd name="connsiteX9" fmla="*/ 1478280 w 2123440"/>
                <a:gd name="connsiteY9" fmla="*/ 1875486 h 2261954"/>
                <a:gd name="connsiteX10" fmla="*/ 1681480 w 2123440"/>
                <a:gd name="connsiteY10" fmla="*/ 2144726 h 2261954"/>
                <a:gd name="connsiteX11" fmla="*/ 1950720 w 2123440"/>
                <a:gd name="connsiteY11" fmla="*/ 2246326 h 2261954"/>
                <a:gd name="connsiteX12" fmla="*/ 2123440 w 2123440"/>
                <a:gd name="connsiteY12" fmla="*/ 2261566 h 2261954"/>
                <a:gd name="connsiteX13" fmla="*/ 2123440 w 2123440"/>
                <a:gd name="connsiteY13" fmla="*/ 2261566 h 226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440" h="2261954">
                  <a:moveTo>
                    <a:pt x="0" y="468326"/>
                  </a:moveTo>
                  <a:cubicBezTo>
                    <a:pt x="41910" y="469172"/>
                    <a:pt x="83820" y="470019"/>
                    <a:pt x="127000" y="437846"/>
                  </a:cubicBezTo>
                  <a:cubicBezTo>
                    <a:pt x="170180" y="405673"/>
                    <a:pt x="259080" y="275286"/>
                    <a:pt x="259080" y="275286"/>
                  </a:cubicBezTo>
                  <a:cubicBezTo>
                    <a:pt x="299720" y="225333"/>
                    <a:pt x="324273" y="181306"/>
                    <a:pt x="370840" y="138126"/>
                  </a:cubicBezTo>
                  <a:cubicBezTo>
                    <a:pt x="417407" y="94946"/>
                    <a:pt x="474980" y="36526"/>
                    <a:pt x="538480" y="16206"/>
                  </a:cubicBezTo>
                  <a:cubicBezTo>
                    <a:pt x="601980" y="-4114"/>
                    <a:pt x="688340" y="-6654"/>
                    <a:pt x="751840" y="16206"/>
                  </a:cubicBezTo>
                  <a:cubicBezTo>
                    <a:pt x="815340" y="39066"/>
                    <a:pt x="860213" y="63619"/>
                    <a:pt x="919480" y="153366"/>
                  </a:cubicBezTo>
                  <a:cubicBezTo>
                    <a:pt x="978747" y="243113"/>
                    <a:pt x="1050713" y="398899"/>
                    <a:pt x="1107440" y="554686"/>
                  </a:cubicBezTo>
                  <a:cubicBezTo>
                    <a:pt x="1164167" y="710473"/>
                    <a:pt x="1198033" y="867953"/>
                    <a:pt x="1259840" y="1088086"/>
                  </a:cubicBezTo>
                  <a:cubicBezTo>
                    <a:pt x="1321647" y="1308219"/>
                    <a:pt x="1408007" y="1699379"/>
                    <a:pt x="1478280" y="1875486"/>
                  </a:cubicBezTo>
                  <a:cubicBezTo>
                    <a:pt x="1548553" y="2051593"/>
                    <a:pt x="1602740" y="2082919"/>
                    <a:pt x="1681480" y="2144726"/>
                  </a:cubicBezTo>
                  <a:cubicBezTo>
                    <a:pt x="1760220" y="2206533"/>
                    <a:pt x="1877060" y="2226853"/>
                    <a:pt x="1950720" y="2246326"/>
                  </a:cubicBezTo>
                  <a:cubicBezTo>
                    <a:pt x="2024380" y="2265799"/>
                    <a:pt x="2123440" y="2261566"/>
                    <a:pt x="2123440" y="2261566"/>
                  </a:cubicBezTo>
                  <a:lnTo>
                    <a:pt x="2123440" y="2261566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476375" y="3419475"/>
              <a:ext cx="0" cy="292417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1476376" y="6343651"/>
              <a:ext cx="6457949" cy="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286000" y="3886203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5819775" y="5686428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382520" y="3853180"/>
              <a:ext cx="1087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reactants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41680" y="5683885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i="1" dirty="0" smtClean="0">
                  <a:solidFill>
                    <a:srgbClr val="C00000"/>
                  </a:solidFill>
                </a:rPr>
                <a:t>products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 flipV="1">
              <a:off x="3545840" y="5694680"/>
              <a:ext cx="2321562" cy="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29678" y="3909060"/>
              <a:ext cx="0" cy="179070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729058" y="4495800"/>
              <a:ext cx="11384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i="1" dirty="0" smtClean="0">
                  <a:solidFill>
                    <a:srgbClr val="C00000"/>
                  </a:solidFill>
                </a:rPr>
                <a:t>Δ</a:t>
              </a:r>
              <a:r>
                <a:rPr lang="en-US" sz="3200" b="1" i="1" dirty="0" err="1" smtClean="0">
                  <a:solidFill>
                    <a:srgbClr val="C00000"/>
                  </a:solidFill>
                </a:rPr>
                <a:t>H</a:t>
              </a:r>
              <a:r>
                <a:rPr lang="en-US" sz="4000" b="1" i="1" baseline="-25000" dirty="0" err="1" smtClean="0">
                  <a:solidFill>
                    <a:srgbClr val="C00000"/>
                  </a:solidFill>
                </a:rPr>
                <a:t>rxn</a:t>
              </a:r>
              <a:endParaRPr lang="en-US" sz="3200" b="1" i="1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89372" y="5051104"/>
            <a:ext cx="165462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46353" y="4376053"/>
            <a:ext cx="7651295" cy="187528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line is often drawn connecting the reactant enthalpy state with the product enthalpy state.</a:t>
            </a:r>
          </a:p>
          <a:p>
            <a:r>
              <a:rPr lang="en-US" sz="2400" dirty="0" smtClean="0"/>
              <a:t>This line is meant to reflect the enthalpy levels of the intermediary states in between.</a:t>
            </a:r>
          </a:p>
          <a:p>
            <a:r>
              <a:rPr lang="en-US" sz="2400" dirty="0" smtClean="0"/>
              <a:t>This is often called the </a:t>
            </a:r>
            <a:r>
              <a:rPr lang="en-US" sz="2400" b="1" dirty="0" smtClean="0"/>
              <a:t>"reaction path"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76375" y="1328488"/>
            <a:ext cx="6457950" cy="2935938"/>
            <a:chOff x="1476375" y="3407714"/>
            <a:chExt cx="6457950" cy="2935938"/>
          </a:xfrm>
        </p:grpSpPr>
        <p:sp>
          <p:nvSpPr>
            <p:cNvPr id="4" name="Freeform 3"/>
            <p:cNvSpPr/>
            <p:nvPr/>
          </p:nvSpPr>
          <p:spPr>
            <a:xfrm>
              <a:off x="3713480" y="3407714"/>
              <a:ext cx="2123440" cy="2261954"/>
            </a:xfrm>
            <a:custGeom>
              <a:avLst/>
              <a:gdLst>
                <a:gd name="connsiteX0" fmla="*/ 0 w 2123440"/>
                <a:gd name="connsiteY0" fmla="*/ 468326 h 2261954"/>
                <a:gd name="connsiteX1" fmla="*/ 127000 w 2123440"/>
                <a:gd name="connsiteY1" fmla="*/ 437846 h 2261954"/>
                <a:gd name="connsiteX2" fmla="*/ 259080 w 2123440"/>
                <a:gd name="connsiteY2" fmla="*/ 275286 h 2261954"/>
                <a:gd name="connsiteX3" fmla="*/ 370840 w 2123440"/>
                <a:gd name="connsiteY3" fmla="*/ 138126 h 2261954"/>
                <a:gd name="connsiteX4" fmla="*/ 538480 w 2123440"/>
                <a:gd name="connsiteY4" fmla="*/ 16206 h 2261954"/>
                <a:gd name="connsiteX5" fmla="*/ 751840 w 2123440"/>
                <a:gd name="connsiteY5" fmla="*/ 16206 h 2261954"/>
                <a:gd name="connsiteX6" fmla="*/ 919480 w 2123440"/>
                <a:gd name="connsiteY6" fmla="*/ 153366 h 2261954"/>
                <a:gd name="connsiteX7" fmla="*/ 1107440 w 2123440"/>
                <a:gd name="connsiteY7" fmla="*/ 554686 h 2261954"/>
                <a:gd name="connsiteX8" fmla="*/ 1259840 w 2123440"/>
                <a:gd name="connsiteY8" fmla="*/ 1088086 h 2261954"/>
                <a:gd name="connsiteX9" fmla="*/ 1478280 w 2123440"/>
                <a:gd name="connsiteY9" fmla="*/ 1875486 h 2261954"/>
                <a:gd name="connsiteX10" fmla="*/ 1681480 w 2123440"/>
                <a:gd name="connsiteY10" fmla="*/ 2144726 h 2261954"/>
                <a:gd name="connsiteX11" fmla="*/ 1950720 w 2123440"/>
                <a:gd name="connsiteY11" fmla="*/ 2246326 h 2261954"/>
                <a:gd name="connsiteX12" fmla="*/ 2123440 w 2123440"/>
                <a:gd name="connsiteY12" fmla="*/ 2261566 h 2261954"/>
                <a:gd name="connsiteX13" fmla="*/ 2123440 w 2123440"/>
                <a:gd name="connsiteY13" fmla="*/ 2261566 h 226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440" h="2261954">
                  <a:moveTo>
                    <a:pt x="0" y="468326"/>
                  </a:moveTo>
                  <a:cubicBezTo>
                    <a:pt x="41910" y="469172"/>
                    <a:pt x="83820" y="470019"/>
                    <a:pt x="127000" y="437846"/>
                  </a:cubicBezTo>
                  <a:cubicBezTo>
                    <a:pt x="170180" y="405673"/>
                    <a:pt x="259080" y="275286"/>
                    <a:pt x="259080" y="275286"/>
                  </a:cubicBezTo>
                  <a:cubicBezTo>
                    <a:pt x="299720" y="225333"/>
                    <a:pt x="324273" y="181306"/>
                    <a:pt x="370840" y="138126"/>
                  </a:cubicBezTo>
                  <a:cubicBezTo>
                    <a:pt x="417407" y="94946"/>
                    <a:pt x="474980" y="36526"/>
                    <a:pt x="538480" y="16206"/>
                  </a:cubicBezTo>
                  <a:cubicBezTo>
                    <a:pt x="601980" y="-4114"/>
                    <a:pt x="688340" y="-6654"/>
                    <a:pt x="751840" y="16206"/>
                  </a:cubicBezTo>
                  <a:cubicBezTo>
                    <a:pt x="815340" y="39066"/>
                    <a:pt x="860213" y="63619"/>
                    <a:pt x="919480" y="153366"/>
                  </a:cubicBezTo>
                  <a:cubicBezTo>
                    <a:pt x="978747" y="243113"/>
                    <a:pt x="1050713" y="398899"/>
                    <a:pt x="1107440" y="554686"/>
                  </a:cubicBezTo>
                  <a:cubicBezTo>
                    <a:pt x="1164167" y="710473"/>
                    <a:pt x="1198033" y="867953"/>
                    <a:pt x="1259840" y="1088086"/>
                  </a:cubicBezTo>
                  <a:cubicBezTo>
                    <a:pt x="1321647" y="1308219"/>
                    <a:pt x="1408007" y="1699379"/>
                    <a:pt x="1478280" y="1875486"/>
                  </a:cubicBezTo>
                  <a:cubicBezTo>
                    <a:pt x="1548553" y="2051593"/>
                    <a:pt x="1602740" y="2082919"/>
                    <a:pt x="1681480" y="2144726"/>
                  </a:cubicBezTo>
                  <a:cubicBezTo>
                    <a:pt x="1760220" y="2206533"/>
                    <a:pt x="1877060" y="2226853"/>
                    <a:pt x="1950720" y="2246326"/>
                  </a:cubicBezTo>
                  <a:cubicBezTo>
                    <a:pt x="2024380" y="2265799"/>
                    <a:pt x="2123440" y="2261566"/>
                    <a:pt x="2123440" y="2261566"/>
                  </a:cubicBezTo>
                  <a:lnTo>
                    <a:pt x="2123440" y="2261566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476375" y="3419475"/>
              <a:ext cx="0" cy="292417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1476376" y="6343651"/>
              <a:ext cx="6457949" cy="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286000" y="3886203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5819775" y="5686428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382520" y="3853180"/>
              <a:ext cx="1087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reactants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41680" y="5683885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i="1" dirty="0" smtClean="0">
                  <a:solidFill>
                    <a:srgbClr val="C00000"/>
                  </a:solidFill>
                </a:rPr>
                <a:t>products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 flipV="1">
              <a:off x="3545840" y="5694680"/>
              <a:ext cx="2321562" cy="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29678" y="3909060"/>
              <a:ext cx="0" cy="179070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729058" y="4495800"/>
              <a:ext cx="11384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i="1" dirty="0" smtClean="0">
                  <a:solidFill>
                    <a:srgbClr val="C00000"/>
                  </a:solidFill>
                </a:rPr>
                <a:t>Δ</a:t>
              </a:r>
              <a:r>
                <a:rPr lang="en-US" sz="3200" b="1" i="1" dirty="0" err="1" smtClean="0">
                  <a:solidFill>
                    <a:srgbClr val="C00000"/>
                  </a:solidFill>
                </a:rPr>
                <a:t>H</a:t>
              </a:r>
              <a:r>
                <a:rPr lang="en-US" sz="4000" b="1" i="1" baseline="-25000" dirty="0" err="1" smtClean="0">
                  <a:solidFill>
                    <a:srgbClr val="C00000"/>
                  </a:solidFill>
                </a:rPr>
                <a:t>rxn</a:t>
              </a:r>
              <a:endParaRPr lang="en-US" sz="3200" b="1" i="1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89372" y="5813124"/>
            <a:ext cx="1654628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7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7"/>
            <a:ext cx="8778240" cy="136910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Step by Step Process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 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5" r="52338" b="42294"/>
          <a:stretch/>
        </p:blipFill>
        <p:spPr bwMode="auto">
          <a:xfrm>
            <a:off x="282950" y="2385577"/>
            <a:ext cx="1815936" cy="191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elitephotos.co.uk/mediac/400_0/media/Web~saved~Building~Demolition~~artwork~for~websi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5" t="9866" r="395" b="41939"/>
          <a:stretch/>
        </p:blipFill>
        <p:spPr bwMode="auto">
          <a:xfrm>
            <a:off x="2422540" y="2378648"/>
            <a:ext cx="1981201" cy="19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elitephotos.co.uk/mediac/400_0/media/Web~saved~Building~Demolition~~artwork~for~websi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25" r="50000"/>
          <a:stretch/>
        </p:blipFill>
        <p:spPr bwMode="auto">
          <a:xfrm>
            <a:off x="4727395" y="2646217"/>
            <a:ext cx="1905000" cy="16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elitephotos.co.uk/mediac/400_0/media/Web~saved~Building~Demolition~~artwork~for~websi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584"/>
          <a:stretch/>
        </p:blipFill>
        <p:spPr bwMode="auto">
          <a:xfrm>
            <a:off x="6956050" y="2648524"/>
            <a:ext cx="1905000" cy="164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rpi.edu/dept/chem-eng/Biotech-Environ/Projects00/enzkin/transta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52"/>
          <a:stretch/>
        </p:blipFill>
        <p:spPr bwMode="auto">
          <a:xfrm>
            <a:off x="166310" y="1981200"/>
            <a:ext cx="2779787" cy="32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7"/>
            <a:ext cx="8778240" cy="136910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Step by Step Process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from Reactants to Products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4" descr="http://www.rpi.edu/dept/chem-eng/Biotech-Environ/Projects00/enzkin/transta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7" r="36906"/>
          <a:stretch/>
        </p:blipFill>
        <p:spPr bwMode="auto">
          <a:xfrm>
            <a:off x="2958493" y="1981200"/>
            <a:ext cx="2779789" cy="32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rpi.edu/dept/chem-eng/Biotech-Environ/Projects00/enzkin/transta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8"/>
          <a:stretch/>
        </p:blipFill>
        <p:spPr bwMode="auto">
          <a:xfrm>
            <a:off x="5750678" y="1981200"/>
            <a:ext cx="3273576" cy="32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8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dirty="0" smtClean="0"/>
              <a:t>Write down 5 steps you take in going to lunch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78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 Now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673253" y="1831409"/>
            <a:ext cx="2560571" cy="3245340"/>
          </a:xfrm>
          <a:custGeom>
            <a:avLst/>
            <a:gdLst>
              <a:gd name="connsiteX0" fmla="*/ 0 w 2123440"/>
              <a:gd name="connsiteY0" fmla="*/ 468326 h 2261954"/>
              <a:gd name="connsiteX1" fmla="*/ 127000 w 2123440"/>
              <a:gd name="connsiteY1" fmla="*/ 437846 h 2261954"/>
              <a:gd name="connsiteX2" fmla="*/ 259080 w 2123440"/>
              <a:gd name="connsiteY2" fmla="*/ 275286 h 2261954"/>
              <a:gd name="connsiteX3" fmla="*/ 370840 w 2123440"/>
              <a:gd name="connsiteY3" fmla="*/ 138126 h 2261954"/>
              <a:gd name="connsiteX4" fmla="*/ 538480 w 2123440"/>
              <a:gd name="connsiteY4" fmla="*/ 16206 h 2261954"/>
              <a:gd name="connsiteX5" fmla="*/ 751840 w 2123440"/>
              <a:gd name="connsiteY5" fmla="*/ 16206 h 2261954"/>
              <a:gd name="connsiteX6" fmla="*/ 919480 w 2123440"/>
              <a:gd name="connsiteY6" fmla="*/ 153366 h 2261954"/>
              <a:gd name="connsiteX7" fmla="*/ 1107440 w 2123440"/>
              <a:gd name="connsiteY7" fmla="*/ 554686 h 2261954"/>
              <a:gd name="connsiteX8" fmla="*/ 1259840 w 2123440"/>
              <a:gd name="connsiteY8" fmla="*/ 1088086 h 2261954"/>
              <a:gd name="connsiteX9" fmla="*/ 1478280 w 2123440"/>
              <a:gd name="connsiteY9" fmla="*/ 1875486 h 2261954"/>
              <a:gd name="connsiteX10" fmla="*/ 1681480 w 2123440"/>
              <a:gd name="connsiteY10" fmla="*/ 2144726 h 2261954"/>
              <a:gd name="connsiteX11" fmla="*/ 1950720 w 2123440"/>
              <a:gd name="connsiteY11" fmla="*/ 2246326 h 2261954"/>
              <a:gd name="connsiteX12" fmla="*/ 2123440 w 2123440"/>
              <a:gd name="connsiteY12" fmla="*/ 2261566 h 2261954"/>
              <a:gd name="connsiteX13" fmla="*/ 2123440 w 2123440"/>
              <a:gd name="connsiteY13" fmla="*/ 2261566 h 226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3440" h="2261954">
                <a:moveTo>
                  <a:pt x="0" y="468326"/>
                </a:moveTo>
                <a:cubicBezTo>
                  <a:pt x="41910" y="469172"/>
                  <a:pt x="83820" y="470019"/>
                  <a:pt x="127000" y="437846"/>
                </a:cubicBezTo>
                <a:cubicBezTo>
                  <a:pt x="170180" y="405673"/>
                  <a:pt x="259080" y="275286"/>
                  <a:pt x="259080" y="275286"/>
                </a:cubicBezTo>
                <a:cubicBezTo>
                  <a:pt x="299720" y="225333"/>
                  <a:pt x="324273" y="181306"/>
                  <a:pt x="370840" y="138126"/>
                </a:cubicBezTo>
                <a:cubicBezTo>
                  <a:pt x="417407" y="94946"/>
                  <a:pt x="474980" y="36526"/>
                  <a:pt x="538480" y="16206"/>
                </a:cubicBezTo>
                <a:cubicBezTo>
                  <a:pt x="601980" y="-4114"/>
                  <a:pt x="688340" y="-6654"/>
                  <a:pt x="751840" y="16206"/>
                </a:cubicBezTo>
                <a:cubicBezTo>
                  <a:pt x="815340" y="39066"/>
                  <a:pt x="860213" y="63619"/>
                  <a:pt x="919480" y="153366"/>
                </a:cubicBezTo>
                <a:cubicBezTo>
                  <a:pt x="978747" y="243113"/>
                  <a:pt x="1050713" y="398899"/>
                  <a:pt x="1107440" y="554686"/>
                </a:cubicBezTo>
                <a:cubicBezTo>
                  <a:pt x="1164167" y="710473"/>
                  <a:pt x="1198033" y="867953"/>
                  <a:pt x="1259840" y="1088086"/>
                </a:cubicBezTo>
                <a:cubicBezTo>
                  <a:pt x="1321647" y="1308219"/>
                  <a:pt x="1408007" y="1699379"/>
                  <a:pt x="1478280" y="1875486"/>
                </a:cubicBezTo>
                <a:cubicBezTo>
                  <a:pt x="1548553" y="2051593"/>
                  <a:pt x="1602740" y="2082919"/>
                  <a:pt x="1681480" y="2144726"/>
                </a:cubicBezTo>
                <a:cubicBezTo>
                  <a:pt x="1760220" y="2206533"/>
                  <a:pt x="1877060" y="2226853"/>
                  <a:pt x="1950720" y="2246326"/>
                </a:cubicBezTo>
                <a:cubicBezTo>
                  <a:pt x="2024380" y="2265799"/>
                  <a:pt x="2123440" y="2261566"/>
                  <a:pt x="2123440" y="2261566"/>
                </a:cubicBezTo>
                <a:lnTo>
                  <a:pt x="2123440" y="2261566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11058" y="1619677"/>
            <a:ext cx="0" cy="4195462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411059" y="5815139"/>
            <a:ext cx="7253970" cy="3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951912" y="2517921"/>
            <a:ext cx="1736264" cy="1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213149" y="5100795"/>
            <a:ext cx="1736264" cy="1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81214" y="2470542"/>
            <a:ext cx="1386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reactants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3358" y="5097147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rgbClr val="C00000"/>
                </a:solidFill>
              </a:rPr>
              <a:t>products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3471102" y="5112635"/>
            <a:ext cx="2799478" cy="11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72199" y="2550716"/>
            <a:ext cx="0" cy="2569208"/>
          </a:xfrm>
          <a:prstGeom prst="line">
            <a:avLst/>
          </a:prstGeom>
          <a:ln w="5715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92037" y="3392541"/>
            <a:ext cx="750390" cy="839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>
                <a:solidFill>
                  <a:srgbClr val="C00000"/>
                </a:solidFill>
              </a:rPr>
              <a:t>Δ</a:t>
            </a:r>
            <a:r>
              <a:rPr lang="en-US" sz="3200" b="1" i="1" dirty="0" smtClean="0">
                <a:solidFill>
                  <a:srgbClr val="C00000"/>
                </a:solidFill>
              </a:rPr>
              <a:t>E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7735" y="5923995"/>
            <a:ext cx="1560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reaction</a:t>
            </a:r>
          </a:p>
          <a:p>
            <a:pPr algn="ctr"/>
            <a:r>
              <a:rPr lang="en-US" sz="2400" b="1" dirty="0" smtClean="0"/>
              <a:t>coordinate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182207" y="3471755"/>
            <a:ext cx="1311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enthalpy</a:t>
            </a:r>
            <a:endParaRPr lang="en-US" sz="2400" b="1" dirty="0"/>
          </a:p>
        </p:txBody>
      </p:sp>
      <p:sp>
        <p:nvSpPr>
          <p:cNvPr id="15" name="Freeform 14"/>
          <p:cNvSpPr/>
          <p:nvPr/>
        </p:nvSpPr>
        <p:spPr>
          <a:xfrm>
            <a:off x="5283200" y="2862217"/>
            <a:ext cx="1055914" cy="359229"/>
          </a:xfrm>
          <a:custGeom>
            <a:avLst/>
            <a:gdLst>
              <a:gd name="connsiteX0" fmla="*/ 0 w 1055914"/>
              <a:gd name="connsiteY0" fmla="*/ 359229 h 359229"/>
              <a:gd name="connsiteX1" fmla="*/ 315686 w 1055914"/>
              <a:gd name="connsiteY1" fmla="*/ 97972 h 359229"/>
              <a:gd name="connsiteX2" fmla="*/ 500743 w 1055914"/>
              <a:gd name="connsiteY2" fmla="*/ 76200 h 359229"/>
              <a:gd name="connsiteX3" fmla="*/ 489857 w 1055914"/>
              <a:gd name="connsiteY3" fmla="*/ 337457 h 359229"/>
              <a:gd name="connsiteX4" fmla="*/ 1055914 w 1055914"/>
              <a:gd name="connsiteY4" fmla="*/ 0 h 3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914" h="359229">
                <a:moveTo>
                  <a:pt x="0" y="359229"/>
                </a:moveTo>
                <a:cubicBezTo>
                  <a:pt x="116114" y="252186"/>
                  <a:pt x="232229" y="145144"/>
                  <a:pt x="315686" y="97972"/>
                </a:cubicBezTo>
                <a:cubicBezTo>
                  <a:pt x="399143" y="50800"/>
                  <a:pt x="471715" y="36286"/>
                  <a:pt x="500743" y="76200"/>
                </a:cubicBezTo>
                <a:cubicBezTo>
                  <a:pt x="529771" y="116114"/>
                  <a:pt x="397329" y="350157"/>
                  <a:pt x="489857" y="337457"/>
                </a:cubicBezTo>
                <a:cubicBezTo>
                  <a:pt x="582385" y="324757"/>
                  <a:pt x="819149" y="162378"/>
                  <a:pt x="1055914" y="0"/>
                </a:cubicBezTo>
              </a:path>
            </a:pathLst>
          </a:custGeom>
          <a:noFill/>
          <a:ln w="57150">
            <a:solidFill>
              <a:schemeClr val="tx1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19693" y="2405451"/>
            <a:ext cx="133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reaction path</a:t>
            </a:r>
            <a:endParaRPr lang="en-US" sz="2400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1951912" y="2628540"/>
            <a:ext cx="1402742" cy="793767"/>
            <a:chOff x="1951912" y="2201820"/>
            <a:chExt cx="1402742" cy="793767"/>
          </a:xfrm>
        </p:grpSpPr>
        <p:sp>
          <p:nvSpPr>
            <p:cNvPr id="35" name="Rectangle 34"/>
            <p:cNvSpPr/>
            <p:nvPr/>
          </p:nvSpPr>
          <p:spPr>
            <a:xfrm rot="5400000" flipH="1">
              <a:off x="2256399" y="1897333"/>
              <a:ext cx="793767" cy="14027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383718" y="2212880"/>
              <a:ext cx="581846" cy="5818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  <a:endParaRPr lang="en-US" sz="28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12481" y="2442681"/>
            <a:ext cx="1137599" cy="793767"/>
            <a:chOff x="6512481" y="2015961"/>
            <a:chExt cx="1137599" cy="793767"/>
          </a:xfrm>
        </p:grpSpPr>
        <p:sp>
          <p:nvSpPr>
            <p:cNvPr id="33" name="Rectangle 32"/>
            <p:cNvSpPr/>
            <p:nvPr/>
          </p:nvSpPr>
          <p:spPr>
            <a:xfrm rot="5400000" flipH="1">
              <a:off x="6684397" y="1844045"/>
              <a:ext cx="793767" cy="1137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6771010" y="2144574"/>
              <a:ext cx="581846" cy="5818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  <a:endParaRPr lang="en-US" sz="28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1240" y="3162425"/>
            <a:ext cx="793767" cy="1137599"/>
            <a:chOff x="441240" y="2735705"/>
            <a:chExt cx="793767" cy="1137599"/>
          </a:xfrm>
        </p:grpSpPr>
        <p:sp>
          <p:nvSpPr>
            <p:cNvPr id="21" name="Rectangle 20"/>
            <p:cNvSpPr/>
            <p:nvPr/>
          </p:nvSpPr>
          <p:spPr>
            <a:xfrm>
              <a:off x="441240" y="2735705"/>
              <a:ext cx="793767" cy="1137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47201" y="2965821"/>
              <a:ext cx="581846" cy="5818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  <a:endParaRPr lang="en-US" sz="28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Oval 27"/>
          <p:cNvSpPr>
            <a:spLocks noChangeAspect="1"/>
          </p:cNvSpPr>
          <p:nvPr/>
        </p:nvSpPr>
        <p:spPr>
          <a:xfrm>
            <a:off x="3698336" y="3392541"/>
            <a:ext cx="581846" cy="58184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438344" y="5160093"/>
            <a:ext cx="1137599" cy="592007"/>
            <a:chOff x="6438344" y="4753693"/>
            <a:chExt cx="1137599" cy="592007"/>
          </a:xfrm>
        </p:grpSpPr>
        <p:sp>
          <p:nvSpPr>
            <p:cNvPr id="34" name="Rectangle 33"/>
            <p:cNvSpPr/>
            <p:nvPr/>
          </p:nvSpPr>
          <p:spPr>
            <a:xfrm rot="5400000" flipH="1">
              <a:off x="6716221" y="4475816"/>
              <a:ext cx="581846" cy="1137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716222" y="4763854"/>
              <a:ext cx="581846" cy="5818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  <a:endParaRPr lang="en-US" sz="28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989257" y="5978722"/>
            <a:ext cx="1599417" cy="793767"/>
            <a:chOff x="3989257" y="5552002"/>
            <a:chExt cx="1599417" cy="793767"/>
          </a:xfrm>
        </p:grpSpPr>
        <p:sp>
          <p:nvSpPr>
            <p:cNvPr id="32" name="Rectangle 31"/>
            <p:cNvSpPr/>
            <p:nvPr/>
          </p:nvSpPr>
          <p:spPr>
            <a:xfrm rot="5400000">
              <a:off x="4392082" y="5149177"/>
              <a:ext cx="793767" cy="15994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4442427" y="5621850"/>
              <a:ext cx="581846" cy="5818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  <a:endParaRPr lang="en-US" sz="28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01952" y="1121232"/>
            <a:ext cx="7140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Identify all six features of this enthalpy diagram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692037" y="3402701"/>
            <a:ext cx="113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 smtClean="0">
                <a:solidFill>
                  <a:srgbClr val="C00000"/>
                </a:solidFill>
              </a:rPr>
              <a:t>Δ</a:t>
            </a:r>
            <a:r>
              <a:rPr lang="en-US" sz="3200" b="1" i="1" dirty="0" err="1" smtClean="0">
                <a:solidFill>
                  <a:srgbClr val="C00000"/>
                </a:solidFill>
              </a:rPr>
              <a:t>H</a:t>
            </a:r>
            <a:r>
              <a:rPr lang="en-US" sz="4000" b="1" i="1" baseline="-25000" dirty="0" err="1" smtClean="0">
                <a:solidFill>
                  <a:srgbClr val="C00000"/>
                </a:solidFill>
              </a:rPr>
              <a:t>rxn</a:t>
            </a:r>
            <a:endParaRPr lang="en-US" sz="3200" b="1" i="1" baseline="-25000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92036" y="3392541"/>
            <a:ext cx="1138453" cy="584775"/>
            <a:chOff x="3692036" y="3392541"/>
            <a:chExt cx="1138453" cy="584775"/>
          </a:xfrm>
        </p:grpSpPr>
        <p:sp>
          <p:nvSpPr>
            <p:cNvPr id="31" name="TextBox 30"/>
            <p:cNvSpPr txBox="1"/>
            <p:nvPr/>
          </p:nvSpPr>
          <p:spPr>
            <a:xfrm>
              <a:off x="3692036" y="3392541"/>
              <a:ext cx="113845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3200" b="1" i="1" dirty="0">
                  <a:solidFill>
                    <a:srgbClr val="C00000"/>
                  </a:solidFill>
                </a:rPr>
                <a:t>Δ</a:t>
              </a:r>
              <a:r>
                <a:rPr lang="en-US" sz="3200" b="1" i="1" dirty="0" smtClean="0">
                  <a:solidFill>
                    <a:srgbClr val="C00000"/>
                  </a:solidFill>
                </a:rPr>
                <a:t>E</a:t>
              </a:r>
              <a:endParaRPr lang="en-US" sz="32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698336" y="3392541"/>
              <a:ext cx="581846" cy="5818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  <a:endParaRPr lang="en-US" sz="28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50350"/>
            <a:ext cx="1991360" cy="580095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100"/>
              </a:lnSpc>
            </a:pPr>
            <a:r>
              <a:rPr lang="en-US" sz="3200" i="1" dirty="0" smtClean="0">
                <a:solidFill>
                  <a:srgbClr val="FF0000"/>
                </a:solidFill>
              </a:rPr>
              <a:t>Answers</a:t>
            </a:r>
            <a:endParaRPr lang="en-US" sz="4400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89257" y="145141"/>
            <a:ext cx="5154743" cy="1455056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Which is higher in 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enthalpy?</a:t>
            </a:r>
            <a:endParaRPr lang="en-US" sz="2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Which is more stable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673253" y="1831409"/>
            <a:ext cx="2560571" cy="3245340"/>
          </a:xfrm>
          <a:custGeom>
            <a:avLst/>
            <a:gdLst>
              <a:gd name="connsiteX0" fmla="*/ 0 w 2123440"/>
              <a:gd name="connsiteY0" fmla="*/ 468326 h 2261954"/>
              <a:gd name="connsiteX1" fmla="*/ 127000 w 2123440"/>
              <a:gd name="connsiteY1" fmla="*/ 437846 h 2261954"/>
              <a:gd name="connsiteX2" fmla="*/ 259080 w 2123440"/>
              <a:gd name="connsiteY2" fmla="*/ 275286 h 2261954"/>
              <a:gd name="connsiteX3" fmla="*/ 370840 w 2123440"/>
              <a:gd name="connsiteY3" fmla="*/ 138126 h 2261954"/>
              <a:gd name="connsiteX4" fmla="*/ 538480 w 2123440"/>
              <a:gd name="connsiteY4" fmla="*/ 16206 h 2261954"/>
              <a:gd name="connsiteX5" fmla="*/ 751840 w 2123440"/>
              <a:gd name="connsiteY5" fmla="*/ 16206 h 2261954"/>
              <a:gd name="connsiteX6" fmla="*/ 919480 w 2123440"/>
              <a:gd name="connsiteY6" fmla="*/ 153366 h 2261954"/>
              <a:gd name="connsiteX7" fmla="*/ 1107440 w 2123440"/>
              <a:gd name="connsiteY7" fmla="*/ 554686 h 2261954"/>
              <a:gd name="connsiteX8" fmla="*/ 1259840 w 2123440"/>
              <a:gd name="connsiteY8" fmla="*/ 1088086 h 2261954"/>
              <a:gd name="connsiteX9" fmla="*/ 1478280 w 2123440"/>
              <a:gd name="connsiteY9" fmla="*/ 1875486 h 2261954"/>
              <a:gd name="connsiteX10" fmla="*/ 1681480 w 2123440"/>
              <a:gd name="connsiteY10" fmla="*/ 2144726 h 2261954"/>
              <a:gd name="connsiteX11" fmla="*/ 1950720 w 2123440"/>
              <a:gd name="connsiteY11" fmla="*/ 2246326 h 2261954"/>
              <a:gd name="connsiteX12" fmla="*/ 2123440 w 2123440"/>
              <a:gd name="connsiteY12" fmla="*/ 2261566 h 2261954"/>
              <a:gd name="connsiteX13" fmla="*/ 2123440 w 2123440"/>
              <a:gd name="connsiteY13" fmla="*/ 2261566 h 226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3440" h="2261954">
                <a:moveTo>
                  <a:pt x="0" y="468326"/>
                </a:moveTo>
                <a:cubicBezTo>
                  <a:pt x="41910" y="469172"/>
                  <a:pt x="83820" y="470019"/>
                  <a:pt x="127000" y="437846"/>
                </a:cubicBezTo>
                <a:cubicBezTo>
                  <a:pt x="170180" y="405673"/>
                  <a:pt x="259080" y="275286"/>
                  <a:pt x="259080" y="275286"/>
                </a:cubicBezTo>
                <a:cubicBezTo>
                  <a:pt x="299720" y="225333"/>
                  <a:pt x="324273" y="181306"/>
                  <a:pt x="370840" y="138126"/>
                </a:cubicBezTo>
                <a:cubicBezTo>
                  <a:pt x="417407" y="94946"/>
                  <a:pt x="474980" y="36526"/>
                  <a:pt x="538480" y="16206"/>
                </a:cubicBezTo>
                <a:cubicBezTo>
                  <a:pt x="601980" y="-4114"/>
                  <a:pt x="688340" y="-6654"/>
                  <a:pt x="751840" y="16206"/>
                </a:cubicBezTo>
                <a:cubicBezTo>
                  <a:pt x="815340" y="39066"/>
                  <a:pt x="860213" y="63619"/>
                  <a:pt x="919480" y="153366"/>
                </a:cubicBezTo>
                <a:cubicBezTo>
                  <a:pt x="978747" y="243113"/>
                  <a:pt x="1050713" y="398899"/>
                  <a:pt x="1107440" y="554686"/>
                </a:cubicBezTo>
                <a:cubicBezTo>
                  <a:pt x="1164167" y="710473"/>
                  <a:pt x="1198033" y="867953"/>
                  <a:pt x="1259840" y="1088086"/>
                </a:cubicBezTo>
                <a:cubicBezTo>
                  <a:pt x="1321647" y="1308219"/>
                  <a:pt x="1408007" y="1699379"/>
                  <a:pt x="1478280" y="1875486"/>
                </a:cubicBezTo>
                <a:cubicBezTo>
                  <a:pt x="1548553" y="2051593"/>
                  <a:pt x="1602740" y="2082919"/>
                  <a:pt x="1681480" y="2144726"/>
                </a:cubicBezTo>
                <a:cubicBezTo>
                  <a:pt x="1760220" y="2206533"/>
                  <a:pt x="1877060" y="2226853"/>
                  <a:pt x="1950720" y="2246326"/>
                </a:cubicBezTo>
                <a:cubicBezTo>
                  <a:pt x="2024380" y="2265799"/>
                  <a:pt x="2123440" y="2261566"/>
                  <a:pt x="2123440" y="2261566"/>
                </a:cubicBezTo>
                <a:lnTo>
                  <a:pt x="2123440" y="2261566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11058" y="1619677"/>
            <a:ext cx="0" cy="4195462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411059" y="5815139"/>
            <a:ext cx="7253970" cy="3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951912" y="2517921"/>
            <a:ext cx="1736264" cy="1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213149" y="5100795"/>
            <a:ext cx="1736264" cy="1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81214" y="2470542"/>
            <a:ext cx="1386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reactants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3358" y="5097147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rgbClr val="C00000"/>
                </a:solidFill>
              </a:rPr>
              <a:t>products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3471102" y="5112635"/>
            <a:ext cx="2799478" cy="11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72199" y="2550716"/>
            <a:ext cx="0" cy="2569208"/>
          </a:xfrm>
          <a:prstGeom prst="line">
            <a:avLst/>
          </a:prstGeom>
          <a:ln w="5715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27735" y="5923995"/>
            <a:ext cx="1560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reaction</a:t>
            </a:r>
          </a:p>
          <a:p>
            <a:pPr algn="ctr"/>
            <a:r>
              <a:rPr lang="en-US" sz="2400" b="1" dirty="0" smtClean="0"/>
              <a:t>coordinate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182207" y="3471755"/>
            <a:ext cx="1311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enthalpy</a:t>
            </a:r>
            <a:endParaRPr lang="en-US" sz="2400" b="1" dirty="0"/>
          </a:p>
        </p:txBody>
      </p:sp>
      <p:sp>
        <p:nvSpPr>
          <p:cNvPr id="15" name="Freeform 14"/>
          <p:cNvSpPr/>
          <p:nvPr/>
        </p:nvSpPr>
        <p:spPr>
          <a:xfrm>
            <a:off x="5283200" y="2862217"/>
            <a:ext cx="1055914" cy="359229"/>
          </a:xfrm>
          <a:custGeom>
            <a:avLst/>
            <a:gdLst>
              <a:gd name="connsiteX0" fmla="*/ 0 w 1055914"/>
              <a:gd name="connsiteY0" fmla="*/ 359229 h 359229"/>
              <a:gd name="connsiteX1" fmla="*/ 315686 w 1055914"/>
              <a:gd name="connsiteY1" fmla="*/ 97972 h 359229"/>
              <a:gd name="connsiteX2" fmla="*/ 500743 w 1055914"/>
              <a:gd name="connsiteY2" fmla="*/ 76200 h 359229"/>
              <a:gd name="connsiteX3" fmla="*/ 489857 w 1055914"/>
              <a:gd name="connsiteY3" fmla="*/ 337457 h 359229"/>
              <a:gd name="connsiteX4" fmla="*/ 1055914 w 1055914"/>
              <a:gd name="connsiteY4" fmla="*/ 0 h 3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914" h="359229">
                <a:moveTo>
                  <a:pt x="0" y="359229"/>
                </a:moveTo>
                <a:cubicBezTo>
                  <a:pt x="116114" y="252186"/>
                  <a:pt x="232229" y="145144"/>
                  <a:pt x="315686" y="97972"/>
                </a:cubicBezTo>
                <a:cubicBezTo>
                  <a:pt x="399143" y="50800"/>
                  <a:pt x="471715" y="36286"/>
                  <a:pt x="500743" y="76200"/>
                </a:cubicBezTo>
                <a:cubicBezTo>
                  <a:pt x="529771" y="116114"/>
                  <a:pt x="397329" y="350157"/>
                  <a:pt x="489857" y="337457"/>
                </a:cubicBezTo>
                <a:cubicBezTo>
                  <a:pt x="582385" y="324757"/>
                  <a:pt x="819149" y="162378"/>
                  <a:pt x="1055914" y="0"/>
                </a:cubicBezTo>
              </a:path>
            </a:pathLst>
          </a:custGeom>
          <a:noFill/>
          <a:ln w="57150">
            <a:solidFill>
              <a:schemeClr val="tx1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19693" y="2405451"/>
            <a:ext cx="133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reaction path</a:t>
            </a:r>
            <a:endParaRPr lang="en-US" sz="2400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1951912" y="2628540"/>
            <a:ext cx="1402742" cy="793767"/>
            <a:chOff x="1951912" y="2201820"/>
            <a:chExt cx="1402742" cy="793767"/>
          </a:xfrm>
        </p:grpSpPr>
        <p:sp>
          <p:nvSpPr>
            <p:cNvPr id="35" name="Rectangle 34"/>
            <p:cNvSpPr/>
            <p:nvPr/>
          </p:nvSpPr>
          <p:spPr>
            <a:xfrm rot="5400000" flipH="1">
              <a:off x="2256399" y="1897333"/>
              <a:ext cx="793767" cy="14027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383718" y="2212880"/>
              <a:ext cx="581846" cy="5818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  <a:endParaRPr lang="en-US" sz="28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12481" y="2442681"/>
            <a:ext cx="1137599" cy="793767"/>
            <a:chOff x="6512481" y="2015961"/>
            <a:chExt cx="1137599" cy="793767"/>
          </a:xfrm>
        </p:grpSpPr>
        <p:sp>
          <p:nvSpPr>
            <p:cNvPr id="33" name="Rectangle 32"/>
            <p:cNvSpPr/>
            <p:nvPr/>
          </p:nvSpPr>
          <p:spPr>
            <a:xfrm rot="5400000" flipH="1">
              <a:off x="6684397" y="1844045"/>
              <a:ext cx="793767" cy="1137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6771010" y="2144574"/>
              <a:ext cx="581846" cy="5818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  <a:endParaRPr lang="en-US" sz="28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1240" y="3162425"/>
            <a:ext cx="793767" cy="1137599"/>
            <a:chOff x="441240" y="2735705"/>
            <a:chExt cx="793767" cy="1137599"/>
          </a:xfrm>
        </p:grpSpPr>
        <p:sp>
          <p:nvSpPr>
            <p:cNvPr id="21" name="Rectangle 20"/>
            <p:cNvSpPr/>
            <p:nvPr/>
          </p:nvSpPr>
          <p:spPr>
            <a:xfrm>
              <a:off x="441240" y="2735705"/>
              <a:ext cx="793767" cy="1137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47201" y="2965821"/>
              <a:ext cx="581846" cy="5818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  <a:endParaRPr lang="en-US" sz="28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38344" y="5160093"/>
            <a:ext cx="1315908" cy="592007"/>
            <a:chOff x="6438344" y="5160093"/>
            <a:chExt cx="1315908" cy="592007"/>
          </a:xfrm>
        </p:grpSpPr>
        <p:sp>
          <p:nvSpPr>
            <p:cNvPr id="34" name="Rectangle 33"/>
            <p:cNvSpPr/>
            <p:nvPr/>
          </p:nvSpPr>
          <p:spPr>
            <a:xfrm rot="5400000" flipH="1">
              <a:off x="6805375" y="4793062"/>
              <a:ext cx="581846" cy="13159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716222" y="5170254"/>
              <a:ext cx="581846" cy="5818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  <a:endParaRPr lang="en-US" sz="28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989257" y="5978722"/>
            <a:ext cx="1599417" cy="793767"/>
            <a:chOff x="3989257" y="5552002"/>
            <a:chExt cx="1599417" cy="793767"/>
          </a:xfrm>
        </p:grpSpPr>
        <p:sp>
          <p:nvSpPr>
            <p:cNvPr id="32" name="Rectangle 31"/>
            <p:cNvSpPr/>
            <p:nvPr/>
          </p:nvSpPr>
          <p:spPr>
            <a:xfrm rot="5400000">
              <a:off x="4392082" y="5149177"/>
              <a:ext cx="793767" cy="15994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4442427" y="5621850"/>
              <a:ext cx="581846" cy="5818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  <a:endParaRPr lang="en-US" sz="28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99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Enthalpy Consumed or Released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850570"/>
            <a:ext cx="8778875" cy="4575629"/>
          </a:xfrm>
        </p:spPr>
        <p:txBody>
          <a:bodyPr/>
          <a:lstStyle/>
          <a:p>
            <a:r>
              <a:rPr lang="en-US" dirty="0" smtClean="0"/>
              <a:t>In some cases, enthalpy must be consumed in order for the reaction to proceed forward</a:t>
            </a:r>
          </a:p>
          <a:p>
            <a:pPr lvl="1"/>
            <a:r>
              <a:rPr lang="en-US" sz="2800" b="1" i="1" dirty="0" smtClean="0"/>
              <a:t>endothermic reaction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In other cases, enthalpy is released when the reaction proceeds forward</a:t>
            </a:r>
          </a:p>
          <a:p>
            <a:pPr lvl="1"/>
            <a:r>
              <a:rPr lang="en-US" sz="2800" b="1" i="1" dirty="0" smtClean="0"/>
              <a:t>exothermic reaction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20757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Sign of </a:t>
            </a:r>
            <a:r>
              <a:rPr lang="el-GR" dirty="0">
                <a:solidFill>
                  <a:srgbClr val="C00000"/>
                </a:solidFill>
                <a:cs typeface="Arial" panose="020B0604020202020204" pitchFamily="34" charset="0"/>
              </a:rPr>
              <a:t>Δ</a:t>
            </a:r>
            <a:r>
              <a:rPr lang="en-US" dirty="0" err="1">
                <a:solidFill>
                  <a:srgbClr val="C00000"/>
                </a:solidFill>
                <a:cs typeface="Arial" panose="020B0604020202020204" pitchFamily="34" charset="0"/>
              </a:rPr>
              <a:t>H</a:t>
            </a:r>
            <a:r>
              <a:rPr lang="en-US" baseline="-25000" dirty="0" err="1">
                <a:solidFill>
                  <a:srgbClr val="C00000"/>
                </a:solidFill>
                <a:cs typeface="Arial" panose="020B0604020202020204" pitchFamily="34" charset="0"/>
              </a:rPr>
              <a:t>rxn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651674"/>
              </p:ext>
            </p:extLst>
          </p:nvPr>
        </p:nvGraphicFramePr>
        <p:xfrm>
          <a:off x="228600" y="1571162"/>
          <a:ext cx="8686800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25826"/>
                <a:gridCol w="3453786"/>
                <a:gridCol w="2407188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reaction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then the reaction is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l-G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rxn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63840" y="0"/>
            <a:ext cx="128016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Enrollment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969" y="1296988"/>
            <a:ext cx="7866062" cy="5129212"/>
          </a:xfrm>
        </p:spPr>
        <p:txBody>
          <a:bodyPr/>
          <a:lstStyle/>
          <a:p>
            <a:r>
              <a:rPr lang="en-US" dirty="0" smtClean="0"/>
              <a:t>Application forms in black basket</a:t>
            </a:r>
          </a:p>
          <a:p>
            <a:r>
              <a:rPr lang="en-US" dirty="0" smtClean="0"/>
              <a:t>This is a 4 credit class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Call #: 12361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Course Title:  General Chemistry I</a:t>
            </a:r>
          </a:p>
          <a:p>
            <a:r>
              <a:rPr lang="en-US" dirty="0" smtClean="0"/>
              <a:t>Application deadline is October 15</a:t>
            </a:r>
          </a:p>
          <a:p>
            <a:r>
              <a:rPr lang="en-US" dirty="0" smtClean="0"/>
              <a:t>Return application form to Mrs. </a:t>
            </a:r>
            <a:r>
              <a:rPr lang="en-US" dirty="0" err="1" smtClean="0"/>
              <a:t>Nobrega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Sign of </a:t>
            </a:r>
            <a:r>
              <a:rPr lang="el-GR" dirty="0">
                <a:solidFill>
                  <a:srgbClr val="C00000"/>
                </a:solidFill>
                <a:cs typeface="Arial" panose="020B0604020202020204" pitchFamily="34" charset="0"/>
              </a:rPr>
              <a:t>Δ</a:t>
            </a:r>
            <a:r>
              <a:rPr lang="en-US" dirty="0" err="1">
                <a:solidFill>
                  <a:srgbClr val="C00000"/>
                </a:solidFill>
                <a:cs typeface="Arial" panose="020B0604020202020204" pitchFamily="34" charset="0"/>
              </a:rPr>
              <a:t>H</a:t>
            </a:r>
            <a:r>
              <a:rPr lang="en-US" baseline="-25000" dirty="0" err="1">
                <a:solidFill>
                  <a:srgbClr val="C00000"/>
                </a:solidFill>
                <a:cs typeface="Arial" panose="020B0604020202020204" pitchFamily="34" charset="0"/>
              </a:rPr>
              <a:t>rxn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482716"/>
              </p:ext>
            </p:extLst>
          </p:nvPr>
        </p:nvGraphicFramePr>
        <p:xfrm>
          <a:off x="228600" y="1571162"/>
          <a:ext cx="8686800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25826"/>
                <a:gridCol w="3453786"/>
                <a:gridCol w="2407188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reaction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then the reaction is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l-G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rxn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loses heat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63840" y="0"/>
            <a:ext cx="128016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Sign of </a:t>
            </a:r>
            <a:r>
              <a:rPr lang="el-GR" dirty="0">
                <a:solidFill>
                  <a:srgbClr val="C00000"/>
                </a:solidFill>
                <a:cs typeface="Arial" panose="020B0604020202020204" pitchFamily="34" charset="0"/>
              </a:rPr>
              <a:t>Δ</a:t>
            </a:r>
            <a:r>
              <a:rPr lang="en-US" dirty="0" err="1">
                <a:solidFill>
                  <a:srgbClr val="C00000"/>
                </a:solidFill>
                <a:cs typeface="Arial" panose="020B0604020202020204" pitchFamily="34" charset="0"/>
              </a:rPr>
              <a:t>H</a:t>
            </a:r>
            <a:r>
              <a:rPr lang="en-US" baseline="-25000" dirty="0" err="1">
                <a:solidFill>
                  <a:srgbClr val="C00000"/>
                </a:solidFill>
                <a:cs typeface="Arial" panose="020B0604020202020204" pitchFamily="34" charset="0"/>
              </a:rPr>
              <a:t>rxn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305721"/>
              </p:ext>
            </p:extLst>
          </p:nvPr>
        </p:nvGraphicFramePr>
        <p:xfrm>
          <a:off x="228600" y="1571162"/>
          <a:ext cx="8686800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25826"/>
                <a:gridCol w="3453786"/>
                <a:gridCol w="2407188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reaction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then the reaction is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l-G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rxn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loses heat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exothermic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63840" y="0"/>
            <a:ext cx="128016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Sign of </a:t>
            </a:r>
            <a:r>
              <a:rPr lang="el-GR" dirty="0">
                <a:solidFill>
                  <a:srgbClr val="C00000"/>
                </a:solidFill>
                <a:cs typeface="Arial" panose="020B0604020202020204" pitchFamily="34" charset="0"/>
              </a:rPr>
              <a:t>Δ</a:t>
            </a:r>
            <a:r>
              <a:rPr lang="en-US" dirty="0" err="1">
                <a:solidFill>
                  <a:srgbClr val="C00000"/>
                </a:solidFill>
                <a:cs typeface="Arial" panose="020B0604020202020204" pitchFamily="34" charset="0"/>
              </a:rPr>
              <a:t>H</a:t>
            </a:r>
            <a:r>
              <a:rPr lang="en-US" baseline="-25000" dirty="0" err="1">
                <a:solidFill>
                  <a:srgbClr val="C00000"/>
                </a:solidFill>
                <a:cs typeface="Arial" panose="020B0604020202020204" pitchFamily="34" charset="0"/>
              </a:rPr>
              <a:t>rxn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970901"/>
              </p:ext>
            </p:extLst>
          </p:nvPr>
        </p:nvGraphicFramePr>
        <p:xfrm>
          <a:off x="228600" y="1571162"/>
          <a:ext cx="8686800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25826"/>
                <a:gridCol w="3453786"/>
                <a:gridCol w="2407188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reaction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then the reaction is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l-G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rxn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loses heat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exothermic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63840" y="0"/>
            <a:ext cx="128016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Sign of </a:t>
            </a:r>
            <a:r>
              <a:rPr lang="el-GR" dirty="0">
                <a:solidFill>
                  <a:srgbClr val="C00000"/>
                </a:solidFill>
                <a:cs typeface="Arial" panose="020B0604020202020204" pitchFamily="34" charset="0"/>
              </a:rPr>
              <a:t>Δ</a:t>
            </a:r>
            <a:r>
              <a:rPr lang="en-US" dirty="0" err="1">
                <a:solidFill>
                  <a:srgbClr val="C00000"/>
                </a:solidFill>
                <a:cs typeface="Arial" panose="020B0604020202020204" pitchFamily="34" charset="0"/>
              </a:rPr>
              <a:t>H</a:t>
            </a:r>
            <a:r>
              <a:rPr lang="en-US" baseline="-25000" dirty="0" err="1">
                <a:solidFill>
                  <a:srgbClr val="C00000"/>
                </a:solidFill>
                <a:cs typeface="Arial" panose="020B0604020202020204" pitchFamily="34" charset="0"/>
              </a:rPr>
              <a:t>rxn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825973"/>
              </p:ext>
            </p:extLst>
          </p:nvPr>
        </p:nvGraphicFramePr>
        <p:xfrm>
          <a:off x="228600" y="1571162"/>
          <a:ext cx="8686800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25826"/>
                <a:gridCol w="3453786"/>
                <a:gridCol w="2407188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reaction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then the reaction is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l-G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rxn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loses heat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exothermic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gains heat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63840" y="0"/>
            <a:ext cx="128016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Sign of </a:t>
            </a:r>
            <a:r>
              <a:rPr lang="el-GR" dirty="0">
                <a:solidFill>
                  <a:srgbClr val="C00000"/>
                </a:solidFill>
                <a:cs typeface="Arial" panose="020B0604020202020204" pitchFamily="34" charset="0"/>
              </a:rPr>
              <a:t>Δ</a:t>
            </a:r>
            <a:r>
              <a:rPr lang="en-US" dirty="0" err="1">
                <a:solidFill>
                  <a:srgbClr val="C00000"/>
                </a:solidFill>
                <a:cs typeface="Arial" panose="020B0604020202020204" pitchFamily="34" charset="0"/>
              </a:rPr>
              <a:t>H</a:t>
            </a:r>
            <a:r>
              <a:rPr lang="en-US" baseline="-25000" dirty="0" err="1">
                <a:solidFill>
                  <a:srgbClr val="C00000"/>
                </a:solidFill>
                <a:cs typeface="Arial" panose="020B0604020202020204" pitchFamily="34" charset="0"/>
              </a:rPr>
              <a:t>rxn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774382"/>
              </p:ext>
            </p:extLst>
          </p:nvPr>
        </p:nvGraphicFramePr>
        <p:xfrm>
          <a:off x="228600" y="1571162"/>
          <a:ext cx="8686800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25826"/>
                <a:gridCol w="3453786"/>
                <a:gridCol w="2407188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reaction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then the reaction is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l-G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rxn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loses heat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exothermic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gains heat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endothermic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63840" y="0"/>
            <a:ext cx="128016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Sign of </a:t>
            </a:r>
            <a:r>
              <a:rPr lang="el-GR" dirty="0">
                <a:solidFill>
                  <a:srgbClr val="C00000"/>
                </a:solidFill>
                <a:cs typeface="Arial" panose="020B0604020202020204" pitchFamily="34" charset="0"/>
              </a:rPr>
              <a:t>Δ</a:t>
            </a:r>
            <a:r>
              <a:rPr lang="en-US" dirty="0" err="1">
                <a:solidFill>
                  <a:srgbClr val="C00000"/>
                </a:solidFill>
                <a:cs typeface="Arial" panose="020B0604020202020204" pitchFamily="34" charset="0"/>
              </a:rPr>
              <a:t>H</a:t>
            </a:r>
            <a:r>
              <a:rPr lang="en-US" baseline="-25000" dirty="0" err="1">
                <a:solidFill>
                  <a:srgbClr val="C00000"/>
                </a:solidFill>
                <a:cs typeface="Arial" panose="020B0604020202020204" pitchFamily="34" charset="0"/>
              </a:rPr>
              <a:t>rxn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320791"/>
              </p:ext>
            </p:extLst>
          </p:nvPr>
        </p:nvGraphicFramePr>
        <p:xfrm>
          <a:off x="228600" y="1571162"/>
          <a:ext cx="8686800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25826"/>
                <a:gridCol w="3453786"/>
                <a:gridCol w="2407188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reaction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then the reaction is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l-G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rxn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...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loses heat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exothermic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gains heat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endothermic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90203" y="4474019"/>
            <a:ext cx="190789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exits is exo</a:t>
            </a:r>
          </a:p>
          <a:p>
            <a:pPr>
              <a:spcBef>
                <a:spcPts val="1200"/>
              </a:spcBef>
            </a:pP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is endo</a:t>
            </a:r>
            <a:endParaRPr 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3840" y="0"/>
            <a:ext cx="128016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188720" y="3875296"/>
            <a:ext cx="6766560" cy="1864400"/>
          </a:xfrm>
        </p:spPr>
        <p:txBody>
          <a:bodyPr/>
          <a:lstStyle/>
          <a:p>
            <a:r>
              <a:rPr lang="en-US" dirty="0" smtClean="0"/>
              <a:t>Which is endothermic?</a:t>
            </a:r>
          </a:p>
          <a:p>
            <a:r>
              <a:rPr lang="en-US" dirty="0" smtClean="0"/>
              <a:t>Which is exothermic?</a:t>
            </a:r>
          </a:p>
          <a:p>
            <a:r>
              <a:rPr lang="en-US" dirty="0" smtClean="0"/>
              <a:t>What is the sign of </a:t>
            </a:r>
            <a:r>
              <a:rPr lang="el-GR" dirty="0"/>
              <a:t>Δ</a:t>
            </a:r>
            <a:r>
              <a:rPr lang="en-US" dirty="0" err="1" smtClean="0"/>
              <a:t>H</a:t>
            </a:r>
            <a:r>
              <a:rPr lang="en-US" baseline="-25000" dirty="0" err="1" smtClean="0"/>
              <a:t>rxn</a:t>
            </a:r>
            <a:r>
              <a:rPr lang="en-US" dirty="0" smtClean="0"/>
              <a:t> for each?</a:t>
            </a:r>
            <a:endParaRPr lang="en-US" dirty="0"/>
          </a:p>
          <a:p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492250" y="1439221"/>
            <a:ext cx="8159441" cy="1931874"/>
            <a:chOff x="492250" y="1439221"/>
            <a:chExt cx="8159441" cy="1931874"/>
          </a:xfrm>
        </p:grpSpPr>
        <p:grpSp>
          <p:nvGrpSpPr>
            <p:cNvPr id="31" name="Group 30"/>
            <p:cNvGrpSpPr/>
            <p:nvPr/>
          </p:nvGrpSpPr>
          <p:grpSpPr>
            <a:xfrm>
              <a:off x="5080228" y="1455761"/>
              <a:ext cx="3571463" cy="1915334"/>
              <a:chOff x="5080228" y="2141579"/>
              <a:chExt cx="3571463" cy="1915334"/>
            </a:xfrm>
          </p:grpSpPr>
          <p:sp>
            <p:nvSpPr>
              <p:cNvPr id="7" name="Freeform 6"/>
              <p:cNvSpPr/>
              <p:nvPr/>
            </p:nvSpPr>
            <p:spPr>
              <a:xfrm flipH="1">
                <a:off x="6079464" y="2141579"/>
                <a:ext cx="1486408" cy="1583368"/>
              </a:xfrm>
              <a:custGeom>
                <a:avLst/>
                <a:gdLst>
                  <a:gd name="connsiteX0" fmla="*/ 0 w 2123440"/>
                  <a:gd name="connsiteY0" fmla="*/ 468326 h 2261954"/>
                  <a:gd name="connsiteX1" fmla="*/ 127000 w 2123440"/>
                  <a:gd name="connsiteY1" fmla="*/ 437846 h 2261954"/>
                  <a:gd name="connsiteX2" fmla="*/ 259080 w 2123440"/>
                  <a:gd name="connsiteY2" fmla="*/ 275286 h 2261954"/>
                  <a:gd name="connsiteX3" fmla="*/ 370840 w 2123440"/>
                  <a:gd name="connsiteY3" fmla="*/ 138126 h 2261954"/>
                  <a:gd name="connsiteX4" fmla="*/ 538480 w 2123440"/>
                  <a:gd name="connsiteY4" fmla="*/ 16206 h 2261954"/>
                  <a:gd name="connsiteX5" fmla="*/ 751840 w 2123440"/>
                  <a:gd name="connsiteY5" fmla="*/ 16206 h 2261954"/>
                  <a:gd name="connsiteX6" fmla="*/ 919480 w 2123440"/>
                  <a:gd name="connsiteY6" fmla="*/ 153366 h 2261954"/>
                  <a:gd name="connsiteX7" fmla="*/ 1107440 w 2123440"/>
                  <a:gd name="connsiteY7" fmla="*/ 554686 h 2261954"/>
                  <a:gd name="connsiteX8" fmla="*/ 1259840 w 2123440"/>
                  <a:gd name="connsiteY8" fmla="*/ 1088086 h 2261954"/>
                  <a:gd name="connsiteX9" fmla="*/ 1478280 w 2123440"/>
                  <a:gd name="connsiteY9" fmla="*/ 1875486 h 2261954"/>
                  <a:gd name="connsiteX10" fmla="*/ 1681480 w 2123440"/>
                  <a:gd name="connsiteY10" fmla="*/ 2144726 h 2261954"/>
                  <a:gd name="connsiteX11" fmla="*/ 1950720 w 2123440"/>
                  <a:gd name="connsiteY11" fmla="*/ 2246326 h 2261954"/>
                  <a:gd name="connsiteX12" fmla="*/ 2123440 w 2123440"/>
                  <a:gd name="connsiteY12" fmla="*/ 2261566 h 2261954"/>
                  <a:gd name="connsiteX13" fmla="*/ 2123440 w 2123440"/>
                  <a:gd name="connsiteY13" fmla="*/ 2261566 h 226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23440" h="2261954">
                    <a:moveTo>
                      <a:pt x="0" y="468326"/>
                    </a:moveTo>
                    <a:cubicBezTo>
                      <a:pt x="41910" y="469172"/>
                      <a:pt x="83820" y="470019"/>
                      <a:pt x="127000" y="437846"/>
                    </a:cubicBezTo>
                    <a:cubicBezTo>
                      <a:pt x="170180" y="405673"/>
                      <a:pt x="259080" y="275286"/>
                      <a:pt x="259080" y="275286"/>
                    </a:cubicBezTo>
                    <a:cubicBezTo>
                      <a:pt x="299720" y="225333"/>
                      <a:pt x="324273" y="181306"/>
                      <a:pt x="370840" y="138126"/>
                    </a:cubicBezTo>
                    <a:cubicBezTo>
                      <a:pt x="417407" y="94946"/>
                      <a:pt x="474980" y="36526"/>
                      <a:pt x="538480" y="16206"/>
                    </a:cubicBezTo>
                    <a:cubicBezTo>
                      <a:pt x="601980" y="-4114"/>
                      <a:pt x="688340" y="-6654"/>
                      <a:pt x="751840" y="16206"/>
                    </a:cubicBezTo>
                    <a:cubicBezTo>
                      <a:pt x="815340" y="39066"/>
                      <a:pt x="860213" y="63619"/>
                      <a:pt x="919480" y="153366"/>
                    </a:cubicBezTo>
                    <a:cubicBezTo>
                      <a:pt x="978747" y="243113"/>
                      <a:pt x="1050713" y="398899"/>
                      <a:pt x="1107440" y="554686"/>
                    </a:cubicBezTo>
                    <a:cubicBezTo>
                      <a:pt x="1164167" y="710473"/>
                      <a:pt x="1198033" y="867953"/>
                      <a:pt x="1259840" y="1088086"/>
                    </a:cubicBezTo>
                    <a:cubicBezTo>
                      <a:pt x="1321647" y="1308219"/>
                      <a:pt x="1408007" y="1699379"/>
                      <a:pt x="1478280" y="1875486"/>
                    </a:cubicBezTo>
                    <a:cubicBezTo>
                      <a:pt x="1548553" y="2051593"/>
                      <a:pt x="1602740" y="2082919"/>
                      <a:pt x="1681480" y="2144726"/>
                    </a:cubicBezTo>
                    <a:cubicBezTo>
                      <a:pt x="1760220" y="2206533"/>
                      <a:pt x="1877060" y="2226853"/>
                      <a:pt x="1950720" y="2246326"/>
                    </a:cubicBezTo>
                    <a:cubicBezTo>
                      <a:pt x="2024380" y="2265799"/>
                      <a:pt x="2123440" y="2261566"/>
                      <a:pt x="2123440" y="2261566"/>
                    </a:cubicBezTo>
                    <a:lnTo>
                      <a:pt x="2123440" y="2261566"/>
                    </a:ln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5080228" y="3718359"/>
                <a:ext cx="1054181" cy="338554"/>
                <a:chOff x="2286000" y="1773954"/>
                <a:chExt cx="1505973" cy="483649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flipH="1" flipV="1">
                  <a:off x="2286000" y="1806977"/>
                  <a:ext cx="1439856" cy="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2382520" y="1773954"/>
                  <a:ext cx="1409453" cy="483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i="1" dirty="0" smtClean="0">
                      <a:solidFill>
                        <a:srgbClr val="C00000"/>
                      </a:solidFill>
                    </a:rPr>
                    <a:t>reactants</a:t>
                  </a:r>
                  <a:endParaRPr lang="en-US" sz="1600" b="1" i="1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7553870" y="2453405"/>
                <a:ext cx="1097821" cy="338554"/>
                <a:chOff x="7553870" y="2453405"/>
                <a:chExt cx="1097821" cy="338554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 flipH="1" flipV="1">
                  <a:off x="7553870" y="2455185"/>
                  <a:ext cx="1007899" cy="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7723232" y="2453405"/>
                  <a:ext cx="92845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600" b="1" i="1" dirty="0" smtClean="0">
                      <a:solidFill>
                        <a:srgbClr val="C00000"/>
                      </a:solidFill>
                    </a:rPr>
                    <a:t>products</a:t>
                  </a:r>
                  <a:endParaRPr lang="en-US" sz="1600" b="1" i="1" dirty="0">
                    <a:solidFill>
                      <a:srgbClr val="C00000"/>
                    </a:solidFill>
                  </a:endParaRPr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5962115" y="3742456"/>
                <a:ext cx="1625093" cy="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/>
              <p:cNvGrpSpPr/>
              <p:nvPr/>
            </p:nvGrpSpPr>
            <p:grpSpPr>
              <a:xfrm>
                <a:off x="7590564" y="2492521"/>
                <a:ext cx="1009247" cy="1253490"/>
                <a:chOff x="3629678" y="1829834"/>
                <a:chExt cx="1441781" cy="17907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629678" y="1829834"/>
                  <a:ext cx="0" cy="1790700"/>
                </a:xfrm>
                <a:prstGeom prst="line">
                  <a:avLst/>
                </a:prstGeom>
                <a:ln w="57150">
                  <a:solidFill>
                    <a:srgbClr val="C00000"/>
                  </a:solidFill>
                  <a:headEnd type="stealth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3729058" y="2416574"/>
                  <a:ext cx="1342401" cy="7474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800" b="1" i="1" dirty="0" smtClean="0">
                      <a:solidFill>
                        <a:srgbClr val="C00000"/>
                      </a:solidFill>
                    </a:rPr>
                    <a:t>Δ</a:t>
                  </a:r>
                  <a:r>
                    <a:rPr lang="en-US" sz="2800" b="1" i="1" dirty="0" err="1" smtClean="0">
                      <a:solidFill>
                        <a:srgbClr val="C00000"/>
                      </a:solidFill>
                    </a:rPr>
                    <a:t>H</a:t>
                  </a:r>
                  <a:r>
                    <a:rPr lang="en-US" sz="2800" b="1" i="1" baseline="-25000" dirty="0" err="1" smtClean="0">
                      <a:solidFill>
                        <a:srgbClr val="C00000"/>
                      </a:solidFill>
                    </a:rPr>
                    <a:t>rxn</a:t>
                  </a:r>
                  <a:endParaRPr lang="en-US" sz="2800" b="1" i="1" baseline="-250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492250" y="1439221"/>
              <a:ext cx="3653469" cy="1931874"/>
              <a:chOff x="492250" y="1244428"/>
              <a:chExt cx="3653469" cy="1931874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1663414" y="1244428"/>
                <a:ext cx="1486408" cy="1583368"/>
              </a:xfrm>
              <a:custGeom>
                <a:avLst/>
                <a:gdLst>
                  <a:gd name="connsiteX0" fmla="*/ 0 w 2123440"/>
                  <a:gd name="connsiteY0" fmla="*/ 468326 h 2261954"/>
                  <a:gd name="connsiteX1" fmla="*/ 127000 w 2123440"/>
                  <a:gd name="connsiteY1" fmla="*/ 437846 h 2261954"/>
                  <a:gd name="connsiteX2" fmla="*/ 259080 w 2123440"/>
                  <a:gd name="connsiteY2" fmla="*/ 275286 h 2261954"/>
                  <a:gd name="connsiteX3" fmla="*/ 370840 w 2123440"/>
                  <a:gd name="connsiteY3" fmla="*/ 138126 h 2261954"/>
                  <a:gd name="connsiteX4" fmla="*/ 538480 w 2123440"/>
                  <a:gd name="connsiteY4" fmla="*/ 16206 h 2261954"/>
                  <a:gd name="connsiteX5" fmla="*/ 751840 w 2123440"/>
                  <a:gd name="connsiteY5" fmla="*/ 16206 h 2261954"/>
                  <a:gd name="connsiteX6" fmla="*/ 919480 w 2123440"/>
                  <a:gd name="connsiteY6" fmla="*/ 153366 h 2261954"/>
                  <a:gd name="connsiteX7" fmla="*/ 1107440 w 2123440"/>
                  <a:gd name="connsiteY7" fmla="*/ 554686 h 2261954"/>
                  <a:gd name="connsiteX8" fmla="*/ 1259840 w 2123440"/>
                  <a:gd name="connsiteY8" fmla="*/ 1088086 h 2261954"/>
                  <a:gd name="connsiteX9" fmla="*/ 1478280 w 2123440"/>
                  <a:gd name="connsiteY9" fmla="*/ 1875486 h 2261954"/>
                  <a:gd name="connsiteX10" fmla="*/ 1681480 w 2123440"/>
                  <a:gd name="connsiteY10" fmla="*/ 2144726 h 2261954"/>
                  <a:gd name="connsiteX11" fmla="*/ 1950720 w 2123440"/>
                  <a:gd name="connsiteY11" fmla="*/ 2246326 h 2261954"/>
                  <a:gd name="connsiteX12" fmla="*/ 2123440 w 2123440"/>
                  <a:gd name="connsiteY12" fmla="*/ 2261566 h 2261954"/>
                  <a:gd name="connsiteX13" fmla="*/ 2123440 w 2123440"/>
                  <a:gd name="connsiteY13" fmla="*/ 2261566 h 226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23440" h="2261954">
                    <a:moveTo>
                      <a:pt x="0" y="468326"/>
                    </a:moveTo>
                    <a:cubicBezTo>
                      <a:pt x="41910" y="469172"/>
                      <a:pt x="83820" y="470019"/>
                      <a:pt x="127000" y="437846"/>
                    </a:cubicBezTo>
                    <a:cubicBezTo>
                      <a:pt x="170180" y="405673"/>
                      <a:pt x="259080" y="275286"/>
                      <a:pt x="259080" y="275286"/>
                    </a:cubicBezTo>
                    <a:cubicBezTo>
                      <a:pt x="299720" y="225333"/>
                      <a:pt x="324273" y="181306"/>
                      <a:pt x="370840" y="138126"/>
                    </a:cubicBezTo>
                    <a:cubicBezTo>
                      <a:pt x="417407" y="94946"/>
                      <a:pt x="474980" y="36526"/>
                      <a:pt x="538480" y="16206"/>
                    </a:cubicBezTo>
                    <a:cubicBezTo>
                      <a:pt x="601980" y="-4114"/>
                      <a:pt x="688340" y="-6654"/>
                      <a:pt x="751840" y="16206"/>
                    </a:cubicBezTo>
                    <a:cubicBezTo>
                      <a:pt x="815340" y="39066"/>
                      <a:pt x="860213" y="63619"/>
                      <a:pt x="919480" y="153366"/>
                    </a:cubicBezTo>
                    <a:cubicBezTo>
                      <a:pt x="978747" y="243113"/>
                      <a:pt x="1050713" y="398899"/>
                      <a:pt x="1107440" y="554686"/>
                    </a:cubicBezTo>
                    <a:cubicBezTo>
                      <a:pt x="1164167" y="710473"/>
                      <a:pt x="1198033" y="867953"/>
                      <a:pt x="1259840" y="1088086"/>
                    </a:cubicBezTo>
                    <a:cubicBezTo>
                      <a:pt x="1321647" y="1308219"/>
                      <a:pt x="1408007" y="1699379"/>
                      <a:pt x="1478280" y="1875486"/>
                    </a:cubicBezTo>
                    <a:cubicBezTo>
                      <a:pt x="1548553" y="2051593"/>
                      <a:pt x="1602740" y="2082919"/>
                      <a:pt x="1681480" y="2144726"/>
                    </a:cubicBezTo>
                    <a:cubicBezTo>
                      <a:pt x="1760220" y="2206533"/>
                      <a:pt x="1877060" y="2226853"/>
                      <a:pt x="1950720" y="2246326"/>
                    </a:cubicBezTo>
                    <a:cubicBezTo>
                      <a:pt x="2024380" y="2265799"/>
                      <a:pt x="2123440" y="2261566"/>
                      <a:pt x="2123440" y="2261566"/>
                    </a:cubicBezTo>
                    <a:lnTo>
                      <a:pt x="2123440" y="2261566"/>
                    </a:ln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664178" y="1579370"/>
                <a:ext cx="1007899" cy="1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3137820" y="2839528"/>
                <a:ext cx="1007899" cy="1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492250" y="1556254"/>
                <a:ext cx="9866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 smtClean="0">
                    <a:solidFill>
                      <a:srgbClr val="C00000"/>
                    </a:solidFill>
                  </a:rPr>
                  <a:t>reactants</a:t>
                </a:r>
                <a:endParaRPr lang="en-US" sz="1600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078577" y="2837748"/>
                <a:ext cx="9284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i="1" dirty="0" smtClean="0">
                    <a:solidFill>
                      <a:srgbClr val="C00000"/>
                    </a:solidFill>
                  </a:rPr>
                  <a:t>products</a:t>
                </a:r>
                <a:endParaRPr lang="en-US" sz="1600" b="1" i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1546065" y="2845305"/>
                <a:ext cx="1625093" cy="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604752" y="1595370"/>
                <a:ext cx="0" cy="1253490"/>
              </a:xfrm>
              <a:prstGeom prst="line">
                <a:avLst/>
              </a:prstGeom>
              <a:ln w="5715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674318" y="2006088"/>
                <a:ext cx="9396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C00000"/>
                    </a:solidFill>
                  </a:rPr>
                  <a:t>Δ</a:t>
                </a:r>
                <a:r>
                  <a:rPr lang="en-US" sz="2800" b="1" i="1" dirty="0" err="1" smtClean="0">
                    <a:solidFill>
                      <a:srgbClr val="C00000"/>
                    </a:solidFill>
                  </a:rPr>
                  <a:t>H</a:t>
                </a:r>
                <a:r>
                  <a:rPr lang="en-US" sz="2800" b="1" i="1" baseline="-25000" dirty="0" err="1" smtClean="0">
                    <a:solidFill>
                      <a:srgbClr val="C00000"/>
                    </a:solidFill>
                  </a:rPr>
                  <a:t>rxn</a:t>
                </a:r>
                <a:endParaRPr lang="en-US" sz="2800" b="1" i="1" baseline="-25000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9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74613"/>
            <a:ext cx="8778875" cy="731837"/>
          </a:xfrm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885825"/>
            <a:ext cx="8778875" cy="5540375"/>
          </a:xfrm>
        </p:spPr>
        <p:txBody>
          <a:bodyPr/>
          <a:lstStyle/>
          <a:p>
            <a:r>
              <a:rPr lang="en-US" dirty="0" smtClean="0"/>
              <a:t>Sketch an enthalpy diagram of an exothermic reaction</a:t>
            </a:r>
          </a:p>
          <a:p>
            <a:r>
              <a:rPr lang="en-US" dirty="0" smtClean="0">
                <a:cs typeface="Arial" panose="020B0604020202020204" pitchFamily="34" charset="0"/>
              </a:rPr>
              <a:t>Label the reactants and products</a:t>
            </a:r>
          </a:p>
          <a:p>
            <a:r>
              <a:rPr lang="en-US" dirty="0" smtClean="0">
                <a:cs typeface="Arial" panose="020B0604020202020204" pitchFamily="34" charset="0"/>
              </a:rPr>
              <a:t>Which is more stable?</a:t>
            </a:r>
          </a:p>
          <a:p>
            <a:r>
              <a:rPr lang="en-US" dirty="0" smtClean="0"/>
              <a:t>What is the sign of </a:t>
            </a:r>
            <a:r>
              <a:rPr lang="el-GR" dirty="0" smtClean="0">
                <a:cs typeface="Arial" panose="020B0604020202020204" pitchFamily="34" charset="0"/>
              </a:rPr>
              <a:t>Δ</a:t>
            </a:r>
            <a:r>
              <a:rPr lang="en-US" dirty="0" err="1" smtClean="0">
                <a:cs typeface="Arial" panose="020B0604020202020204" pitchFamily="34" charset="0"/>
              </a:rPr>
              <a:t>H</a:t>
            </a:r>
            <a:r>
              <a:rPr lang="en-US" baseline="-25000" dirty="0" err="1" smtClean="0">
                <a:cs typeface="Arial" panose="020B0604020202020204" pitchFamily="34" charset="0"/>
              </a:rPr>
              <a:t>rxn</a:t>
            </a:r>
            <a:r>
              <a:rPr lang="en-US" dirty="0" smtClean="0"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057400" y="4086225"/>
            <a:ext cx="6072250" cy="2623001"/>
            <a:chOff x="1476375" y="3407714"/>
            <a:chExt cx="6457950" cy="2935938"/>
          </a:xfrm>
        </p:grpSpPr>
        <p:sp>
          <p:nvSpPr>
            <p:cNvPr id="27" name="Freeform 26"/>
            <p:cNvSpPr/>
            <p:nvPr/>
          </p:nvSpPr>
          <p:spPr>
            <a:xfrm>
              <a:off x="3713480" y="3407714"/>
              <a:ext cx="2123440" cy="2261954"/>
            </a:xfrm>
            <a:custGeom>
              <a:avLst/>
              <a:gdLst>
                <a:gd name="connsiteX0" fmla="*/ 0 w 2123440"/>
                <a:gd name="connsiteY0" fmla="*/ 468326 h 2261954"/>
                <a:gd name="connsiteX1" fmla="*/ 127000 w 2123440"/>
                <a:gd name="connsiteY1" fmla="*/ 437846 h 2261954"/>
                <a:gd name="connsiteX2" fmla="*/ 259080 w 2123440"/>
                <a:gd name="connsiteY2" fmla="*/ 275286 h 2261954"/>
                <a:gd name="connsiteX3" fmla="*/ 370840 w 2123440"/>
                <a:gd name="connsiteY3" fmla="*/ 138126 h 2261954"/>
                <a:gd name="connsiteX4" fmla="*/ 538480 w 2123440"/>
                <a:gd name="connsiteY4" fmla="*/ 16206 h 2261954"/>
                <a:gd name="connsiteX5" fmla="*/ 751840 w 2123440"/>
                <a:gd name="connsiteY5" fmla="*/ 16206 h 2261954"/>
                <a:gd name="connsiteX6" fmla="*/ 919480 w 2123440"/>
                <a:gd name="connsiteY6" fmla="*/ 153366 h 2261954"/>
                <a:gd name="connsiteX7" fmla="*/ 1107440 w 2123440"/>
                <a:gd name="connsiteY7" fmla="*/ 554686 h 2261954"/>
                <a:gd name="connsiteX8" fmla="*/ 1259840 w 2123440"/>
                <a:gd name="connsiteY8" fmla="*/ 1088086 h 2261954"/>
                <a:gd name="connsiteX9" fmla="*/ 1478280 w 2123440"/>
                <a:gd name="connsiteY9" fmla="*/ 1875486 h 2261954"/>
                <a:gd name="connsiteX10" fmla="*/ 1681480 w 2123440"/>
                <a:gd name="connsiteY10" fmla="*/ 2144726 h 2261954"/>
                <a:gd name="connsiteX11" fmla="*/ 1950720 w 2123440"/>
                <a:gd name="connsiteY11" fmla="*/ 2246326 h 2261954"/>
                <a:gd name="connsiteX12" fmla="*/ 2123440 w 2123440"/>
                <a:gd name="connsiteY12" fmla="*/ 2261566 h 2261954"/>
                <a:gd name="connsiteX13" fmla="*/ 2123440 w 2123440"/>
                <a:gd name="connsiteY13" fmla="*/ 2261566 h 226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440" h="2261954">
                  <a:moveTo>
                    <a:pt x="0" y="468326"/>
                  </a:moveTo>
                  <a:cubicBezTo>
                    <a:pt x="41910" y="469172"/>
                    <a:pt x="83820" y="470019"/>
                    <a:pt x="127000" y="437846"/>
                  </a:cubicBezTo>
                  <a:cubicBezTo>
                    <a:pt x="170180" y="405673"/>
                    <a:pt x="259080" y="275286"/>
                    <a:pt x="259080" y="275286"/>
                  </a:cubicBezTo>
                  <a:cubicBezTo>
                    <a:pt x="299720" y="225333"/>
                    <a:pt x="324273" y="181306"/>
                    <a:pt x="370840" y="138126"/>
                  </a:cubicBezTo>
                  <a:cubicBezTo>
                    <a:pt x="417407" y="94946"/>
                    <a:pt x="474980" y="36526"/>
                    <a:pt x="538480" y="16206"/>
                  </a:cubicBezTo>
                  <a:cubicBezTo>
                    <a:pt x="601980" y="-4114"/>
                    <a:pt x="688340" y="-6654"/>
                    <a:pt x="751840" y="16206"/>
                  </a:cubicBezTo>
                  <a:cubicBezTo>
                    <a:pt x="815340" y="39066"/>
                    <a:pt x="860213" y="63619"/>
                    <a:pt x="919480" y="153366"/>
                  </a:cubicBezTo>
                  <a:cubicBezTo>
                    <a:pt x="978747" y="243113"/>
                    <a:pt x="1050713" y="398899"/>
                    <a:pt x="1107440" y="554686"/>
                  </a:cubicBezTo>
                  <a:cubicBezTo>
                    <a:pt x="1164167" y="710473"/>
                    <a:pt x="1198033" y="867953"/>
                    <a:pt x="1259840" y="1088086"/>
                  </a:cubicBezTo>
                  <a:cubicBezTo>
                    <a:pt x="1321647" y="1308219"/>
                    <a:pt x="1408007" y="1699379"/>
                    <a:pt x="1478280" y="1875486"/>
                  </a:cubicBezTo>
                  <a:cubicBezTo>
                    <a:pt x="1548553" y="2051593"/>
                    <a:pt x="1602740" y="2082919"/>
                    <a:pt x="1681480" y="2144726"/>
                  </a:cubicBezTo>
                  <a:cubicBezTo>
                    <a:pt x="1760220" y="2206533"/>
                    <a:pt x="1877060" y="2226853"/>
                    <a:pt x="1950720" y="2246326"/>
                  </a:cubicBezTo>
                  <a:cubicBezTo>
                    <a:pt x="2024380" y="2265799"/>
                    <a:pt x="2123440" y="2261566"/>
                    <a:pt x="2123440" y="2261566"/>
                  </a:cubicBezTo>
                  <a:lnTo>
                    <a:pt x="2123440" y="2261566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476375" y="3419475"/>
              <a:ext cx="0" cy="292417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1476376" y="6343651"/>
              <a:ext cx="6457949" cy="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2286000" y="3886203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5819775" y="5686428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382520" y="3853180"/>
              <a:ext cx="1087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reactants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41680" y="5683885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i="1" dirty="0" smtClean="0">
                  <a:solidFill>
                    <a:srgbClr val="C00000"/>
                  </a:solidFill>
                </a:rPr>
                <a:t>products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 flipV="1">
              <a:off x="3545840" y="5694680"/>
              <a:ext cx="2321562" cy="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9678" y="3909060"/>
              <a:ext cx="0" cy="179070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729058" y="4495800"/>
              <a:ext cx="11384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i="1" dirty="0" smtClean="0">
                  <a:solidFill>
                    <a:srgbClr val="C00000"/>
                  </a:solidFill>
                </a:rPr>
                <a:t>Δ</a:t>
              </a:r>
              <a:r>
                <a:rPr lang="en-US" sz="3200" b="1" i="1" dirty="0" err="1" smtClean="0">
                  <a:solidFill>
                    <a:srgbClr val="C00000"/>
                  </a:solidFill>
                </a:rPr>
                <a:t>H</a:t>
              </a:r>
              <a:r>
                <a:rPr lang="en-US" sz="4000" b="1" i="1" baseline="-25000" dirty="0" err="1" smtClean="0">
                  <a:solidFill>
                    <a:srgbClr val="C00000"/>
                  </a:solidFill>
                </a:rPr>
                <a:t>rxn</a:t>
              </a:r>
              <a:endParaRPr lang="en-US" sz="3200" b="1" i="1" baseline="-25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34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bump?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2880" y="3995057"/>
            <a:ext cx="8961120" cy="23324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most reactions, the reactants must get near to one another to begin breaking old bonds and forming new bonds</a:t>
            </a:r>
          </a:p>
          <a:p>
            <a:r>
              <a:rPr lang="en-US" sz="2400" dirty="0" smtClean="0"/>
              <a:t>This arrangement of the molecules has a higher overall enthalpy than either the reactants or products by themselves</a:t>
            </a:r>
          </a:p>
          <a:p>
            <a:r>
              <a:rPr lang="en-US" sz="2400" dirty="0" smtClean="0"/>
              <a:t>This arrangement of molecules is called the "</a:t>
            </a:r>
            <a:r>
              <a:rPr lang="en-US" sz="2400" b="1" dirty="0" smtClean="0"/>
              <a:t>transition state</a:t>
            </a:r>
            <a:r>
              <a:rPr lang="en-US" sz="2400" dirty="0" smtClean="0"/>
              <a:t>"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92081" y="1350850"/>
            <a:ext cx="5746296" cy="2434592"/>
            <a:chOff x="1476375" y="3407714"/>
            <a:chExt cx="6457950" cy="2935938"/>
          </a:xfrm>
        </p:grpSpPr>
        <p:sp>
          <p:nvSpPr>
            <p:cNvPr id="4" name="Freeform 3"/>
            <p:cNvSpPr/>
            <p:nvPr/>
          </p:nvSpPr>
          <p:spPr>
            <a:xfrm>
              <a:off x="3713480" y="3407714"/>
              <a:ext cx="2123440" cy="2261954"/>
            </a:xfrm>
            <a:custGeom>
              <a:avLst/>
              <a:gdLst>
                <a:gd name="connsiteX0" fmla="*/ 0 w 2123440"/>
                <a:gd name="connsiteY0" fmla="*/ 468326 h 2261954"/>
                <a:gd name="connsiteX1" fmla="*/ 127000 w 2123440"/>
                <a:gd name="connsiteY1" fmla="*/ 437846 h 2261954"/>
                <a:gd name="connsiteX2" fmla="*/ 259080 w 2123440"/>
                <a:gd name="connsiteY2" fmla="*/ 275286 h 2261954"/>
                <a:gd name="connsiteX3" fmla="*/ 370840 w 2123440"/>
                <a:gd name="connsiteY3" fmla="*/ 138126 h 2261954"/>
                <a:gd name="connsiteX4" fmla="*/ 538480 w 2123440"/>
                <a:gd name="connsiteY4" fmla="*/ 16206 h 2261954"/>
                <a:gd name="connsiteX5" fmla="*/ 751840 w 2123440"/>
                <a:gd name="connsiteY5" fmla="*/ 16206 h 2261954"/>
                <a:gd name="connsiteX6" fmla="*/ 919480 w 2123440"/>
                <a:gd name="connsiteY6" fmla="*/ 153366 h 2261954"/>
                <a:gd name="connsiteX7" fmla="*/ 1107440 w 2123440"/>
                <a:gd name="connsiteY7" fmla="*/ 554686 h 2261954"/>
                <a:gd name="connsiteX8" fmla="*/ 1259840 w 2123440"/>
                <a:gd name="connsiteY8" fmla="*/ 1088086 h 2261954"/>
                <a:gd name="connsiteX9" fmla="*/ 1478280 w 2123440"/>
                <a:gd name="connsiteY9" fmla="*/ 1875486 h 2261954"/>
                <a:gd name="connsiteX10" fmla="*/ 1681480 w 2123440"/>
                <a:gd name="connsiteY10" fmla="*/ 2144726 h 2261954"/>
                <a:gd name="connsiteX11" fmla="*/ 1950720 w 2123440"/>
                <a:gd name="connsiteY11" fmla="*/ 2246326 h 2261954"/>
                <a:gd name="connsiteX12" fmla="*/ 2123440 w 2123440"/>
                <a:gd name="connsiteY12" fmla="*/ 2261566 h 2261954"/>
                <a:gd name="connsiteX13" fmla="*/ 2123440 w 2123440"/>
                <a:gd name="connsiteY13" fmla="*/ 2261566 h 226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440" h="2261954">
                  <a:moveTo>
                    <a:pt x="0" y="468326"/>
                  </a:moveTo>
                  <a:cubicBezTo>
                    <a:pt x="41910" y="469172"/>
                    <a:pt x="83820" y="470019"/>
                    <a:pt x="127000" y="437846"/>
                  </a:cubicBezTo>
                  <a:cubicBezTo>
                    <a:pt x="170180" y="405673"/>
                    <a:pt x="259080" y="275286"/>
                    <a:pt x="259080" y="275286"/>
                  </a:cubicBezTo>
                  <a:cubicBezTo>
                    <a:pt x="299720" y="225333"/>
                    <a:pt x="324273" y="181306"/>
                    <a:pt x="370840" y="138126"/>
                  </a:cubicBezTo>
                  <a:cubicBezTo>
                    <a:pt x="417407" y="94946"/>
                    <a:pt x="474980" y="36526"/>
                    <a:pt x="538480" y="16206"/>
                  </a:cubicBezTo>
                  <a:cubicBezTo>
                    <a:pt x="601980" y="-4114"/>
                    <a:pt x="688340" y="-6654"/>
                    <a:pt x="751840" y="16206"/>
                  </a:cubicBezTo>
                  <a:cubicBezTo>
                    <a:pt x="815340" y="39066"/>
                    <a:pt x="860213" y="63619"/>
                    <a:pt x="919480" y="153366"/>
                  </a:cubicBezTo>
                  <a:cubicBezTo>
                    <a:pt x="978747" y="243113"/>
                    <a:pt x="1050713" y="398899"/>
                    <a:pt x="1107440" y="554686"/>
                  </a:cubicBezTo>
                  <a:cubicBezTo>
                    <a:pt x="1164167" y="710473"/>
                    <a:pt x="1198033" y="867953"/>
                    <a:pt x="1259840" y="1088086"/>
                  </a:cubicBezTo>
                  <a:cubicBezTo>
                    <a:pt x="1321647" y="1308219"/>
                    <a:pt x="1408007" y="1699379"/>
                    <a:pt x="1478280" y="1875486"/>
                  </a:cubicBezTo>
                  <a:cubicBezTo>
                    <a:pt x="1548553" y="2051593"/>
                    <a:pt x="1602740" y="2082919"/>
                    <a:pt x="1681480" y="2144726"/>
                  </a:cubicBezTo>
                  <a:cubicBezTo>
                    <a:pt x="1760220" y="2206533"/>
                    <a:pt x="1877060" y="2226853"/>
                    <a:pt x="1950720" y="2246326"/>
                  </a:cubicBezTo>
                  <a:cubicBezTo>
                    <a:pt x="2024380" y="2265799"/>
                    <a:pt x="2123440" y="2261566"/>
                    <a:pt x="2123440" y="2261566"/>
                  </a:cubicBezTo>
                  <a:lnTo>
                    <a:pt x="2123440" y="2261566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476375" y="3419475"/>
              <a:ext cx="0" cy="292417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1476376" y="6343651"/>
              <a:ext cx="6457949" cy="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286000" y="3886203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5819775" y="5686428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382520" y="3853180"/>
              <a:ext cx="1087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reactants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41680" y="5683885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i="1" dirty="0" smtClean="0">
                  <a:solidFill>
                    <a:srgbClr val="C00000"/>
                  </a:solidFill>
                </a:rPr>
                <a:t>products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 flipV="1">
              <a:off x="3545840" y="5694680"/>
              <a:ext cx="2321562" cy="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29678" y="3909060"/>
              <a:ext cx="0" cy="179070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729058" y="4495800"/>
              <a:ext cx="11384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i="1" dirty="0" smtClean="0">
                  <a:solidFill>
                    <a:srgbClr val="C00000"/>
                  </a:solidFill>
                </a:rPr>
                <a:t>Δ</a:t>
              </a:r>
              <a:r>
                <a:rPr lang="en-US" sz="3200" b="1" i="1" dirty="0" err="1" smtClean="0">
                  <a:solidFill>
                    <a:srgbClr val="C00000"/>
                  </a:solidFill>
                </a:rPr>
                <a:t>H</a:t>
              </a:r>
              <a:r>
                <a:rPr lang="en-US" sz="4000" b="1" i="1" baseline="-25000" dirty="0" err="1" smtClean="0">
                  <a:solidFill>
                    <a:srgbClr val="C00000"/>
                  </a:solidFill>
                </a:rPr>
                <a:t>rxn</a:t>
              </a:r>
              <a:endParaRPr lang="en-US" sz="3200" b="1" i="1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Freeform 2"/>
          <p:cNvSpPr/>
          <p:nvPr/>
        </p:nvSpPr>
        <p:spPr>
          <a:xfrm>
            <a:off x="4953000" y="656697"/>
            <a:ext cx="2631522" cy="660474"/>
          </a:xfrm>
          <a:custGeom>
            <a:avLst/>
            <a:gdLst>
              <a:gd name="connsiteX0" fmla="*/ 2046514 w 2631522"/>
              <a:gd name="connsiteY0" fmla="*/ 7332 h 660474"/>
              <a:gd name="connsiteX1" fmla="*/ 2100943 w 2631522"/>
              <a:gd name="connsiteY1" fmla="*/ 7332 h 660474"/>
              <a:gd name="connsiteX2" fmla="*/ 2405743 w 2631522"/>
              <a:gd name="connsiteY2" fmla="*/ 83532 h 660474"/>
              <a:gd name="connsiteX3" fmla="*/ 2623457 w 2631522"/>
              <a:gd name="connsiteY3" fmla="*/ 312132 h 660474"/>
              <a:gd name="connsiteX4" fmla="*/ 2558143 w 2631522"/>
              <a:gd name="connsiteY4" fmla="*/ 540732 h 660474"/>
              <a:gd name="connsiteX5" fmla="*/ 2307771 w 2631522"/>
              <a:gd name="connsiteY5" fmla="*/ 627817 h 660474"/>
              <a:gd name="connsiteX6" fmla="*/ 1883229 w 2631522"/>
              <a:gd name="connsiteY6" fmla="*/ 595160 h 660474"/>
              <a:gd name="connsiteX7" fmla="*/ 1099457 w 2631522"/>
              <a:gd name="connsiteY7" fmla="*/ 453646 h 660474"/>
              <a:gd name="connsiteX8" fmla="*/ 478971 w 2631522"/>
              <a:gd name="connsiteY8" fmla="*/ 518960 h 660474"/>
              <a:gd name="connsiteX9" fmla="*/ 0 w 2631522"/>
              <a:gd name="connsiteY9" fmla="*/ 660474 h 66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1522" h="660474">
                <a:moveTo>
                  <a:pt x="2046514" y="7332"/>
                </a:moveTo>
                <a:cubicBezTo>
                  <a:pt x="2043792" y="982"/>
                  <a:pt x="2041071" y="-5368"/>
                  <a:pt x="2100943" y="7332"/>
                </a:cubicBezTo>
                <a:cubicBezTo>
                  <a:pt x="2160815" y="20032"/>
                  <a:pt x="2318657" y="32732"/>
                  <a:pt x="2405743" y="83532"/>
                </a:cubicBezTo>
                <a:cubicBezTo>
                  <a:pt x="2492829" y="134332"/>
                  <a:pt x="2598057" y="235932"/>
                  <a:pt x="2623457" y="312132"/>
                </a:cubicBezTo>
                <a:cubicBezTo>
                  <a:pt x="2648857" y="388332"/>
                  <a:pt x="2610757" y="488118"/>
                  <a:pt x="2558143" y="540732"/>
                </a:cubicBezTo>
                <a:cubicBezTo>
                  <a:pt x="2505529" y="593346"/>
                  <a:pt x="2420257" y="618746"/>
                  <a:pt x="2307771" y="627817"/>
                </a:cubicBezTo>
                <a:cubicBezTo>
                  <a:pt x="2195285" y="636888"/>
                  <a:pt x="2084615" y="624189"/>
                  <a:pt x="1883229" y="595160"/>
                </a:cubicBezTo>
                <a:cubicBezTo>
                  <a:pt x="1681843" y="566131"/>
                  <a:pt x="1333500" y="466346"/>
                  <a:pt x="1099457" y="453646"/>
                </a:cubicBezTo>
                <a:cubicBezTo>
                  <a:pt x="865414" y="440946"/>
                  <a:pt x="662214" y="484489"/>
                  <a:pt x="478971" y="518960"/>
                </a:cubicBezTo>
                <a:cubicBezTo>
                  <a:pt x="295728" y="553431"/>
                  <a:pt x="147864" y="606952"/>
                  <a:pt x="0" y="660474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63840" y="0"/>
            <a:ext cx="128016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State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932975"/>
            <a:ext cx="7947368" cy="4925025"/>
            <a:chOff x="511231" y="-195943"/>
            <a:chExt cx="7947368" cy="492502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13" b="62313"/>
            <a:stretch/>
          </p:blipFill>
          <p:spPr bwMode="auto">
            <a:xfrm>
              <a:off x="511231" y="2245325"/>
              <a:ext cx="7947368" cy="2483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http://www.rpi.edu/dept/chem-eng/Biotech-Environ/Projects00/enzkin/transtat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408" b="25681"/>
            <a:stretch/>
          </p:blipFill>
          <p:spPr bwMode="auto">
            <a:xfrm>
              <a:off x="1102481" y="1079020"/>
              <a:ext cx="2783719" cy="2419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www.rpi.edu/dept/chem-eng/Biotech-Environ/Projects00/enzkin/transtat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0" r="38758" b="27448"/>
            <a:stretch/>
          </p:blipFill>
          <p:spPr bwMode="auto">
            <a:xfrm>
              <a:off x="5246913" y="-195943"/>
              <a:ext cx="2373087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073842" y="1519731"/>
            <a:ext cx="2651760" cy="1706646"/>
            <a:chOff x="3073842" y="1519731"/>
            <a:chExt cx="2651760" cy="1706646"/>
          </a:xfrm>
        </p:grpSpPr>
        <p:sp>
          <p:nvSpPr>
            <p:cNvPr id="8" name="TextBox 7"/>
            <p:cNvSpPr txBox="1"/>
            <p:nvPr/>
          </p:nvSpPr>
          <p:spPr>
            <a:xfrm>
              <a:off x="3073842" y="1519731"/>
              <a:ext cx="2651760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Carbon-oxygen bond is forming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 rot="20158638" flipH="1">
              <a:off x="5365461" y="2403631"/>
              <a:ext cx="283029" cy="822746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28671" y="1519731"/>
            <a:ext cx="2651760" cy="1706646"/>
            <a:chOff x="6328671" y="1519731"/>
            <a:chExt cx="2651760" cy="1706646"/>
          </a:xfrm>
        </p:grpSpPr>
        <p:sp>
          <p:nvSpPr>
            <p:cNvPr id="4" name="TextBox 3"/>
            <p:cNvSpPr txBox="1"/>
            <p:nvPr/>
          </p:nvSpPr>
          <p:spPr>
            <a:xfrm>
              <a:off x="6328671" y="1519731"/>
              <a:ext cx="2651760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Carbon-bromine bond is breaking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 rot="1441362">
              <a:off x="6366973" y="2403631"/>
              <a:ext cx="283029" cy="822746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94960" y="4679283"/>
            <a:ext cx="374904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This arrangement of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molecules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has a higher overall enthalpy than either the reactants or products by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themselves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78875" cy="1203642"/>
          </a:xfrm>
        </p:spPr>
        <p:txBody>
          <a:bodyPr/>
          <a:lstStyle/>
          <a:p>
            <a:r>
              <a:rPr lang="en-US" dirty="0" smtClean="0"/>
              <a:t>Any Questions</a:t>
            </a:r>
            <a:br>
              <a:rPr lang="en-US" dirty="0" smtClean="0"/>
            </a:br>
            <a:r>
              <a:rPr lang="en-US" dirty="0" smtClean="0"/>
              <a:t>on Worksheet?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1"/>
          <a:stretch/>
        </p:blipFill>
        <p:spPr bwMode="auto">
          <a:xfrm>
            <a:off x="199683" y="1706880"/>
            <a:ext cx="8744635" cy="51511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6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63752"/>
            <a:ext cx="8778240" cy="731520"/>
          </a:xfrm>
        </p:spPr>
        <p:txBody>
          <a:bodyPr/>
          <a:lstStyle/>
          <a:p>
            <a:r>
              <a:rPr lang="en-US" dirty="0" smtClean="0"/>
              <a:t>Activation Energy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0990" y="4506668"/>
            <a:ext cx="7863840" cy="186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difference between the enthalpy of the reactants and the enthalpy of the transition state is called the "</a:t>
            </a:r>
            <a:r>
              <a:rPr lang="en-US" sz="2800" b="1" dirty="0" smtClean="0"/>
              <a:t>activation energy" or </a:t>
            </a:r>
            <a:r>
              <a:rPr lang="en-US" sz="2800" b="1" dirty="0" err="1" smtClean="0"/>
              <a:t>E</a:t>
            </a:r>
            <a:r>
              <a:rPr lang="en-US" sz="3600" b="1" i="1" baseline="-25000" dirty="0" err="1" smtClean="0"/>
              <a:t>act</a:t>
            </a:r>
            <a:endParaRPr lang="en-US" sz="2800" b="1" i="1" baseline="-250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598316" y="1521033"/>
            <a:ext cx="7947368" cy="2483757"/>
            <a:chOff x="598316" y="1483305"/>
            <a:chExt cx="7947368" cy="2483757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13" b="62313"/>
            <a:stretch/>
          </p:blipFill>
          <p:spPr bwMode="auto">
            <a:xfrm>
              <a:off x="598316" y="1483305"/>
              <a:ext cx="7947368" cy="2483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2" name="Straight Connector 31"/>
            <p:cNvCxnSpPr/>
            <p:nvPr/>
          </p:nvCxnSpPr>
          <p:spPr>
            <a:xfrm flipH="1" flipV="1">
              <a:off x="4766723" y="3001341"/>
              <a:ext cx="2321562" cy="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525388" y="1521224"/>
              <a:ext cx="0" cy="1480125"/>
            </a:xfrm>
            <a:prstGeom prst="line">
              <a:avLst/>
            </a:prstGeom>
            <a:ln w="57150"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590021" y="1968898"/>
              <a:ext cx="7288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err="1" smtClean="0">
                  <a:solidFill>
                    <a:srgbClr val="C00000"/>
                  </a:solidFill>
                </a:rPr>
                <a:t>E</a:t>
              </a:r>
              <a:r>
                <a:rPr lang="en-US" sz="3200" b="1" i="1" baseline="-25000" dirty="0" err="1" smtClean="0">
                  <a:solidFill>
                    <a:srgbClr val="C00000"/>
                  </a:solidFill>
                </a:rPr>
                <a:t>act</a:t>
              </a:r>
              <a:endParaRPr lang="en-US" sz="3200" b="1" i="1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863840" y="4365130"/>
            <a:ext cx="128016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9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</a:t>
            </a:r>
            <a:r>
              <a:rPr lang="en-US" i="1" baseline="-25000" dirty="0" err="1" smtClean="0"/>
              <a:t>act</a:t>
            </a:r>
            <a:r>
              <a:rPr lang="en-US" dirty="0" smtClean="0"/>
              <a:t> is Important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For a reaction to happen, the reaction must get enough energy to get over the bump.</a:t>
            </a:r>
          </a:p>
          <a:p>
            <a:pPr lvl="1"/>
            <a:r>
              <a:rPr lang="en-US" b="1" i="1" dirty="0" smtClean="0"/>
              <a:t>exothermic reactions would occur spontaneously without the bump</a:t>
            </a:r>
          </a:p>
          <a:p>
            <a:r>
              <a:rPr lang="en-US" sz="2800" dirty="0" smtClean="0"/>
              <a:t>Activation energy determines how easily the reaction can occur.</a:t>
            </a:r>
          </a:p>
          <a:p>
            <a:pPr lvl="1">
              <a:spcBef>
                <a:spcPts val="600"/>
              </a:spcBef>
            </a:pPr>
            <a:r>
              <a:rPr lang="en-US" b="1" i="1" dirty="0" smtClean="0"/>
              <a:t>high activation energy = hard to get over bump</a:t>
            </a:r>
          </a:p>
          <a:p>
            <a:pPr lvl="1">
              <a:spcBef>
                <a:spcPts val="600"/>
              </a:spcBef>
            </a:pPr>
            <a:r>
              <a:rPr lang="en-US" b="1" i="1" dirty="0" smtClean="0"/>
              <a:t>low activation energy = easy to get over bump </a:t>
            </a:r>
          </a:p>
          <a:p>
            <a:r>
              <a:rPr lang="en-US" sz="2800" dirty="0" smtClean="0"/>
              <a:t>Catalyst, such as enzymes, act by stabilizing the transition states and lowering the activation energy of reactions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63840" y="0"/>
            <a:ext cx="128016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98"/>
            <a:ext cx="9144000" cy="673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2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685800" y="4659086"/>
            <a:ext cx="7772400" cy="1774360"/>
          </a:xfrm>
        </p:spPr>
        <p:txBody>
          <a:bodyPr/>
          <a:lstStyle/>
          <a:p>
            <a:r>
              <a:rPr lang="en-US" dirty="0" smtClean="0"/>
              <a:t>Which is reaction is more exothermic?</a:t>
            </a:r>
          </a:p>
          <a:p>
            <a:r>
              <a:rPr lang="en-US" dirty="0" smtClean="0"/>
              <a:t>Which reaction will happen more easily?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11457" y="1213344"/>
            <a:ext cx="5721834" cy="3417494"/>
            <a:chOff x="1711457" y="1213344"/>
            <a:chExt cx="5721834" cy="3417494"/>
          </a:xfrm>
        </p:grpSpPr>
        <p:sp>
          <p:nvSpPr>
            <p:cNvPr id="7" name="Freeform 6"/>
            <p:cNvSpPr/>
            <p:nvPr/>
          </p:nvSpPr>
          <p:spPr>
            <a:xfrm flipH="1">
              <a:off x="2635828" y="1213344"/>
              <a:ext cx="1486408" cy="2691696"/>
            </a:xfrm>
            <a:custGeom>
              <a:avLst/>
              <a:gdLst>
                <a:gd name="connsiteX0" fmla="*/ 0 w 2123440"/>
                <a:gd name="connsiteY0" fmla="*/ 468326 h 2261954"/>
                <a:gd name="connsiteX1" fmla="*/ 127000 w 2123440"/>
                <a:gd name="connsiteY1" fmla="*/ 437846 h 2261954"/>
                <a:gd name="connsiteX2" fmla="*/ 259080 w 2123440"/>
                <a:gd name="connsiteY2" fmla="*/ 275286 h 2261954"/>
                <a:gd name="connsiteX3" fmla="*/ 370840 w 2123440"/>
                <a:gd name="connsiteY3" fmla="*/ 138126 h 2261954"/>
                <a:gd name="connsiteX4" fmla="*/ 538480 w 2123440"/>
                <a:gd name="connsiteY4" fmla="*/ 16206 h 2261954"/>
                <a:gd name="connsiteX5" fmla="*/ 751840 w 2123440"/>
                <a:gd name="connsiteY5" fmla="*/ 16206 h 2261954"/>
                <a:gd name="connsiteX6" fmla="*/ 919480 w 2123440"/>
                <a:gd name="connsiteY6" fmla="*/ 153366 h 2261954"/>
                <a:gd name="connsiteX7" fmla="*/ 1107440 w 2123440"/>
                <a:gd name="connsiteY7" fmla="*/ 554686 h 2261954"/>
                <a:gd name="connsiteX8" fmla="*/ 1259840 w 2123440"/>
                <a:gd name="connsiteY8" fmla="*/ 1088086 h 2261954"/>
                <a:gd name="connsiteX9" fmla="*/ 1478280 w 2123440"/>
                <a:gd name="connsiteY9" fmla="*/ 1875486 h 2261954"/>
                <a:gd name="connsiteX10" fmla="*/ 1681480 w 2123440"/>
                <a:gd name="connsiteY10" fmla="*/ 2144726 h 2261954"/>
                <a:gd name="connsiteX11" fmla="*/ 1950720 w 2123440"/>
                <a:gd name="connsiteY11" fmla="*/ 2246326 h 2261954"/>
                <a:gd name="connsiteX12" fmla="*/ 2123440 w 2123440"/>
                <a:gd name="connsiteY12" fmla="*/ 2261566 h 2261954"/>
                <a:gd name="connsiteX13" fmla="*/ 2123440 w 2123440"/>
                <a:gd name="connsiteY13" fmla="*/ 2261566 h 226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440" h="2261954">
                  <a:moveTo>
                    <a:pt x="0" y="468326"/>
                  </a:moveTo>
                  <a:cubicBezTo>
                    <a:pt x="41910" y="469172"/>
                    <a:pt x="83820" y="470019"/>
                    <a:pt x="127000" y="437846"/>
                  </a:cubicBezTo>
                  <a:cubicBezTo>
                    <a:pt x="170180" y="405673"/>
                    <a:pt x="259080" y="275286"/>
                    <a:pt x="259080" y="275286"/>
                  </a:cubicBezTo>
                  <a:cubicBezTo>
                    <a:pt x="299720" y="225333"/>
                    <a:pt x="324273" y="181306"/>
                    <a:pt x="370840" y="138126"/>
                  </a:cubicBezTo>
                  <a:cubicBezTo>
                    <a:pt x="417407" y="94946"/>
                    <a:pt x="474980" y="36526"/>
                    <a:pt x="538480" y="16206"/>
                  </a:cubicBezTo>
                  <a:cubicBezTo>
                    <a:pt x="601980" y="-4114"/>
                    <a:pt x="688340" y="-6654"/>
                    <a:pt x="751840" y="16206"/>
                  </a:cubicBezTo>
                  <a:cubicBezTo>
                    <a:pt x="815340" y="39066"/>
                    <a:pt x="860213" y="63619"/>
                    <a:pt x="919480" y="153366"/>
                  </a:cubicBezTo>
                  <a:cubicBezTo>
                    <a:pt x="978747" y="243113"/>
                    <a:pt x="1050713" y="398899"/>
                    <a:pt x="1107440" y="554686"/>
                  </a:cubicBezTo>
                  <a:cubicBezTo>
                    <a:pt x="1164167" y="710473"/>
                    <a:pt x="1198033" y="867953"/>
                    <a:pt x="1259840" y="1088086"/>
                  </a:cubicBezTo>
                  <a:cubicBezTo>
                    <a:pt x="1321647" y="1308219"/>
                    <a:pt x="1408007" y="1699379"/>
                    <a:pt x="1478280" y="1875486"/>
                  </a:cubicBezTo>
                  <a:cubicBezTo>
                    <a:pt x="1548553" y="2051593"/>
                    <a:pt x="1602740" y="2082919"/>
                    <a:pt x="1681480" y="2144726"/>
                  </a:cubicBezTo>
                  <a:cubicBezTo>
                    <a:pt x="1760220" y="2206533"/>
                    <a:pt x="1877060" y="2226853"/>
                    <a:pt x="1950720" y="2246326"/>
                  </a:cubicBezTo>
                  <a:cubicBezTo>
                    <a:pt x="2024380" y="2265799"/>
                    <a:pt x="2123440" y="2261566"/>
                    <a:pt x="2123440" y="2261566"/>
                  </a:cubicBezTo>
                  <a:lnTo>
                    <a:pt x="2123440" y="2261566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11457" y="3922952"/>
              <a:ext cx="1007899" cy="707886"/>
              <a:chOff x="7598831" y="1767587"/>
              <a:chExt cx="1007899" cy="707886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7598831" y="1769367"/>
                <a:ext cx="1007899" cy="1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599277" y="1767587"/>
                <a:ext cx="10070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i="1" dirty="0" smtClean="0">
                    <a:solidFill>
                      <a:srgbClr val="C00000"/>
                    </a:solidFill>
                  </a:rPr>
                  <a:t>product</a:t>
                </a:r>
              </a:p>
              <a:p>
                <a:pPr algn="ctr"/>
                <a:r>
                  <a:rPr lang="en-US" sz="2000" b="1" i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sp>
          <p:nvSpPr>
            <p:cNvPr id="20" name="Freeform 19"/>
            <p:cNvSpPr/>
            <p:nvPr/>
          </p:nvSpPr>
          <p:spPr>
            <a:xfrm>
              <a:off x="5075950" y="1450954"/>
              <a:ext cx="1486408" cy="1583368"/>
            </a:xfrm>
            <a:custGeom>
              <a:avLst/>
              <a:gdLst>
                <a:gd name="connsiteX0" fmla="*/ 0 w 2123440"/>
                <a:gd name="connsiteY0" fmla="*/ 468326 h 2261954"/>
                <a:gd name="connsiteX1" fmla="*/ 127000 w 2123440"/>
                <a:gd name="connsiteY1" fmla="*/ 437846 h 2261954"/>
                <a:gd name="connsiteX2" fmla="*/ 259080 w 2123440"/>
                <a:gd name="connsiteY2" fmla="*/ 275286 h 2261954"/>
                <a:gd name="connsiteX3" fmla="*/ 370840 w 2123440"/>
                <a:gd name="connsiteY3" fmla="*/ 138126 h 2261954"/>
                <a:gd name="connsiteX4" fmla="*/ 538480 w 2123440"/>
                <a:gd name="connsiteY4" fmla="*/ 16206 h 2261954"/>
                <a:gd name="connsiteX5" fmla="*/ 751840 w 2123440"/>
                <a:gd name="connsiteY5" fmla="*/ 16206 h 2261954"/>
                <a:gd name="connsiteX6" fmla="*/ 919480 w 2123440"/>
                <a:gd name="connsiteY6" fmla="*/ 153366 h 2261954"/>
                <a:gd name="connsiteX7" fmla="*/ 1107440 w 2123440"/>
                <a:gd name="connsiteY7" fmla="*/ 554686 h 2261954"/>
                <a:gd name="connsiteX8" fmla="*/ 1259840 w 2123440"/>
                <a:gd name="connsiteY8" fmla="*/ 1088086 h 2261954"/>
                <a:gd name="connsiteX9" fmla="*/ 1478280 w 2123440"/>
                <a:gd name="connsiteY9" fmla="*/ 1875486 h 2261954"/>
                <a:gd name="connsiteX10" fmla="*/ 1681480 w 2123440"/>
                <a:gd name="connsiteY10" fmla="*/ 2144726 h 2261954"/>
                <a:gd name="connsiteX11" fmla="*/ 1950720 w 2123440"/>
                <a:gd name="connsiteY11" fmla="*/ 2246326 h 2261954"/>
                <a:gd name="connsiteX12" fmla="*/ 2123440 w 2123440"/>
                <a:gd name="connsiteY12" fmla="*/ 2261566 h 2261954"/>
                <a:gd name="connsiteX13" fmla="*/ 2123440 w 2123440"/>
                <a:gd name="connsiteY13" fmla="*/ 2261566 h 226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440" h="2261954">
                  <a:moveTo>
                    <a:pt x="0" y="468326"/>
                  </a:moveTo>
                  <a:cubicBezTo>
                    <a:pt x="41910" y="469172"/>
                    <a:pt x="83820" y="470019"/>
                    <a:pt x="127000" y="437846"/>
                  </a:cubicBezTo>
                  <a:cubicBezTo>
                    <a:pt x="170180" y="405673"/>
                    <a:pt x="259080" y="275286"/>
                    <a:pt x="259080" y="275286"/>
                  </a:cubicBezTo>
                  <a:cubicBezTo>
                    <a:pt x="299720" y="225333"/>
                    <a:pt x="324273" y="181306"/>
                    <a:pt x="370840" y="138126"/>
                  </a:cubicBezTo>
                  <a:cubicBezTo>
                    <a:pt x="417407" y="94946"/>
                    <a:pt x="474980" y="36526"/>
                    <a:pt x="538480" y="16206"/>
                  </a:cubicBezTo>
                  <a:cubicBezTo>
                    <a:pt x="601980" y="-4114"/>
                    <a:pt x="688340" y="-6654"/>
                    <a:pt x="751840" y="16206"/>
                  </a:cubicBezTo>
                  <a:cubicBezTo>
                    <a:pt x="815340" y="39066"/>
                    <a:pt x="860213" y="63619"/>
                    <a:pt x="919480" y="153366"/>
                  </a:cubicBezTo>
                  <a:cubicBezTo>
                    <a:pt x="978747" y="243113"/>
                    <a:pt x="1050713" y="398899"/>
                    <a:pt x="1107440" y="554686"/>
                  </a:cubicBezTo>
                  <a:cubicBezTo>
                    <a:pt x="1164167" y="710473"/>
                    <a:pt x="1198033" y="867953"/>
                    <a:pt x="1259840" y="1088086"/>
                  </a:cubicBezTo>
                  <a:cubicBezTo>
                    <a:pt x="1321647" y="1308219"/>
                    <a:pt x="1408007" y="1699379"/>
                    <a:pt x="1478280" y="1875486"/>
                  </a:cubicBezTo>
                  <a:cubicBezTo>
                    <a:pt x="1548553" y="2051593"/>
                    <a:pt x="1602740" y="2082919"/>
                    <a:pt x="1681480" y="2144726"/>
                  </a:cubicBezTo>
                  <a:cubicBezTo>
                    <a:pt x="1760220" y="2206533"/>
                    <a:pt x="1877060" y="2226853"/>
                    <a:pt x="1950720" y="2246326"/>
                  </a:cubicBezTo>
                  <a:cubicBezTo>
                    <a:pt x="2024380" y="2265799"/>
                    <a:pt x="2123440" y="2261566"/>
                    <a:pt x="2123440" y="2261566"/>
                  </a:cubicBezTo>
                  <a:lnTo>
                    <a:pt x="2123440" y="2261566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068051" y="1751047"/>
              <a:ext cx="1193401" cy="400110"/>
              <a:chOff x="578214" y="1751047"/>
              <a:chExt cx="1193401" cy="40011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578214" y="1774163"/>
                <a:ext cx="1007899" cy="1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588855" y="1751047"/>
                <a:ext cx="1182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C00000"/>
                    </a:solidFill>
                  </a:rPr>
                  <a:t>reactants</a:t>
                </a:r>
                <a:endParaRPr lang="en-US" sz="2000" b="1" i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425392" y="3032541"/>
              <a:ext cx="1007899" cy="707886"/>
              <a:chOff x="3137820" y="3032541"/>
              <a:chExt cx="1007899" cy="70788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3137820" y="3034321"/>
                <a:ext cx="1007899" cy="1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138266" y="3032541"/>
                <a:ext cx="10070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i="1" dirty="0" smtClean="0">
                    <a:solidFill>
                      <a:srgbClr val="C00000"/>
                    </a:solidFill>
                  </a:rPr>
                  <a:t>product</a:t>
                </a:r>
              </a:p>
              <a:p>
                <a:pPr algn="ctr"/>
                <a:r>
                  <a:rPr lang="en-US" sz="2000" b="1" i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75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42440" y="1801188"/>
            <a:ext cx="7259120" cy="4918577"/>
            <a:chOff x="1711457" y="1213344"/>
            <a:chExt cx="5721834" cy="3260467"/>
          </a:xfrm>
        </p:grpSpPr>
        <p:sp>
          <p:nvSpPr>
            <p:cNvPr id="7" name="Freeform 6"/>
            <p:cNvSpPr/>
            <p:nvPr/>
          </p:nvSpPr>
          <p:spPr>
            <a:xfrm flipH="1">
              <a:off x="2635828" y="1213344"/>
              <a:ext cx="1486408" cy="2691696"/>
            </a:xfrm>
            <a:custGeom>
              <a:avLst/>
              <a:gdLst>
                <a:gd name="connsiteX0" fmla="*/ 0 w 2123440"/>
                <a:gd name="connsiteY0" fmla="*/ 468326 h 2261954"/>
                <a:gd name="connsiteX1" fmla="*/ 127000 w 2123440"/>
                <a:gd name="connsiteY1" fmla="*/ 437846 h 2261954"/>
                <a:gd name="connsiteX2" fmla="*/ 259080 w 2123440"/>
                <a:gd name="connsiteY2" fmla="*/ 275286 h 2261954"/>
                <a:gd name="connsiteX3" fmla="*/ 370840 w 2123440"/>
                <a:gd name="connsiteY3" fmla="*/ 138126 h 2261954"/>
                <a:gd name="connsiteX4" fmla="*/ 538480 w 2123440"/>
                <a:gd name="connsiteY4" fmla="*/ 16206 h 2261954"/>
                <a:gd name="connsiteX5" fmla="*/ 751840 w 2123440"/>
                <a:gd name="connsiteY5" fmla="*/ 16206 h 2261954"/>
                <a:gd name="connsiteX6" fmla="*/ 919480 w 2123440"/>
                <a:gd name="connsiteY6" fmla="*/ 153366 h 2261954"/>
                <a:gd name="connsiteX7" fmla="*/ 1107440 w 2123440"/>
                <a:gd name="connsiteY7" fmla="*/ 554686 h 2261954"/>
                <a:gd name="connsiteX8" fmla="*/ 1259840 w 2123440"/>
                <a:gd name="connsiteY8" fmla="*/ 1088086 h 2261954"/>
                <a:gd name="connsiteX9" fmla="*/ 1478280 w 2123440"/>
                <a:gd name="connsiteY9" fmla="*/ 1875486 h 2261954"/>
                <a:gd name="connsiteX10" fmla="*/ 1681480 w 2123440"/>
                <a:gd name="connsiteY10" fmla="*/ 2144726 h 2261954"/>
                <a:gd name="connsiteX11" fmla="*/ 1950720 w 2123440"/>
                <a:gd name="connsiteY11" fmla="*/ 2246326 h 2261954"/>
                <a:gd name="connsiteX12" fmla="*/ 2123440 w 2123440"/>
                <a:gd name="connsiteY12" fmla="*/ 2261566 h 2261954"/>
                <a:gd name="connsiteX13" fmla="*/ 2123440 w 2123440"/>
                <a:gd name="connsiteY13" fmla="*/ 2261566 h 226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440" h="2261954">
                  <a:moveTo>
                    <a:pt x="0" y="468326"/>
                  </a:moveTo>
                  <a:cubicBezTo>
                    <a:pt x="41910" y="469172"/>
                    <a:pt x="83820" y="470019"/>
                    <a:pt x="127000" y="437846"/>
                  </a:cubicBezTo>
                  <a:cubicBezTo>
                    <a:pt x="170180" y="405673"/>
                    <a:pt x="259080" y="275286"/>
                    <a:pt x="259080" y="275286"/>
                  </a:cubicBezTo>
                  <a:cubicBezTo>
                    <a:pt x="299720" y="225333"/>
                    <a:pt x="324273" y="181306"/>
                    <a:pt x="370840" y="138126"/>
                  </a:cubicBezTo>
                  <a:cubicBezTo>
                    <a:pt x="417407" y="94946"/>
                    <a:pt x="474980" y="36526"/>
                    <a:pt x="538480" y="16206"/>
                  </a:cubicBezTo>
                  <a:cubicBezTo>
                    <a:pt x="601980" y="-4114"/>
                    <a:pt x="688340" y="-6654"/>
                    <a:pt x="751840" y="16206"/>
                  </a:cubicBezTo>
                  <a:cubicBezTo>
                    <a:pt x="815340" y="39066"/>
                    <a:pt x="860213" y="63619"/>
                    <a:pt x="919480" y="153366"/>
                  </a:cubicBezTo>
                  <a:cubicBezTo>
                    <a:pt x="978747" y="243113"/>
                    <a:pt x="1050713" y="398899"/>
                    <a:pt x="1107440" y="554686"/>
                  </a:cubicBezTo>
                  <a:cubicBezTo>
                    <a:pt x="1164167" y="710473"/>
                    <a:pt x="1198033" y="867953"/>
                    <a:pt x="1259840" y="1088086"/>
                  </a:cubicBezTo>
                  <a:cubicBezTo>
                    <a:pt x="1321647" y="1308219"/>
                    <a:pt x="1408007" y="1699379"/>
                    <a:pt x="1478280" y="1875486"/>
                  </a:cubicBezTo>
                  <a:cubicBezTo>
                    <a:pt x="1548553" y="2051593"/>
                    <a:pt x="1602740" y="2082919"/>
                    <a:pt x="1681480" y="2144726"/>
                  </a:cubicBezTo>
                  <a:cubicBezTo>
                    <a:pt x="1760220" y="2206533"/>
                    <a:pt x="1877060" y="2226853"/>
                    <a:pt x="1950720" y="2246326"/>
                  </a:cubicBezTo>
                  <a:cubicBezTo>
                    <a:pt x="2024380" y="2265799"/>
                    <a:pt x="2123440" y="2261566"/>
                    <a:pt x="2123440" y="2261566"/>
                  </a:cubicBezTo>
                  <a:lnTo>
                    <a:pt x="2123440" y="2261566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11457" y="3922952"/>
              <a:ext cx="1007899" cy="550859"/>
              <a:chOff x="7598831" y="1767587"/>
              <a:chExt cx="1007899" cy="550859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7598831" y="1769367"/>
                <a:ext cx="1007899" cy="1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639567" y="1767587"/>
                <a:ext cx="926422" cy="550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C00000"/>
                    </a:solidFill>
                  </a:rPr>
                  <a:t>product</a:t>
                </a:r>
              </a:p>
              <a:p>
                <a:pPr algn="ctr"/>
                <a:r>
                  <a:rPr lang="en-US" sz="2400" b="1" i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sp>
          <p:nvSpPr>
            <p:cNvPr id="20" name="Freeform 19"/>
            <p:cNvSpPr/>
            <p:nvPr/>
          </p:nvSpPr>
          <p:spPr>
            <a:xfrm>
              <a:off x="5075950" y="1450954"/>
              <a:ext cx="1486408" cy="1583368"/>
            </a:xfrm>
            <a:custGeom>
              <a:avLst/>
              <a:gdLst>
                <a:gd name="connsiteX0" fmla="*/ 0 w 2123440"/>
                <a:gd name="connsiteY0" fmla="*/ 468326 h 2261954"/>
                <a:gd name="connsiteX1" fmla="*/ 127000 w 2123440"/>
                <a:gd name="connsiteY1" fmla="*/ 437846 h 2261954"/>
                <a:gd name="connsiteX2" fmla="*/ 259080 w 2123440"/>
                <a:gd name="connsiteY2" fmla="*/ 275286 h 2261954"/>
                <a:gd name="connsiteX3" fmla="*/ 370840 w 2123440"/>
                <a:gd name="connsiteY3" fmla="*/ 138126 h 2261954"/>
                <a:gd name="connsiteX4" fmla="*/ 538480 w 2123440"/>
                <a:gd name="connsiteY4" fmla="*/ 16206 h 2261954"/>
                <a:gd name="connsiteX5" fmla="*/ 751840 w 2123440"/>
                <a:gd name="connsiteY5" fmla="*/ 16206 h 2261954"/>
                <a:gd name="connsiteX6" fmla="*/ 919480 w 2123440"/>
                <a:gd name="connsiteY6" fmla="*/ 153366 h 2261954"/>
                <a:gd name="connsiteX7" fmla="*/ 1107440 w 2123440"/>
                <a:gd name="connsiteY7" fmla="*/ 554686 h 2261954"/>
                <a:gd name="connsiteX8" fmla="*/ 1259840 w 2123440"/>
                <a:gd name="connsiteY8" fmla="*/ 1088086 h 2261954"/>
                <a:gd name="connsiteX9" fmla="*/ 1478280 w 2123440"/>
                <a:gd name="connsiteY9" fmla="*/ 1875486 h 2261954"/>
                <a:gd name="connsiteX10" fmla="*/ 1681480 w 2123440"/>
                <a:gd name="connsiteY10" fmla="*/ 2144726 h 2261954"/>
                <a:gd name="connsiteX11" fmla="*/ 1950720 w 2123440"/>
                <a:gd name="connsiteY11" fmla="*/ 2246326 h 2261954"/>
                <a:gd name="connsiteX12" fmla="*/ 2123440 w 2123440"/>
                <a:gd name="connsiteY12" fmla="*/ 2261566 h 2261954"/>
                <a:gd name="connsiteX13" fmla="*/ 2123440 w 2123440"/>
                <a:gd name="connsiteY13" fmla="*/ 2261566 h 226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440" h="2261954">
                  <a:moveTo>
                    <a:pt x="0" y="468326"/>
                  </a:moveTo>
                  <a:cubicBezTo>
                    <a:pt x="41910" y="469172"/>
                    <a:pt x="83820" y="470019"/>
                    <a:pt x="127000" y="437846"/>
                  </a:cubicBezTo>
                  <a:cubicBezTo>
                    <a:pt x="170180" y="405673"/>
                    <a:pt x="259080" y="275286"/>
                    <a:pt x="259080" y="275286"/>
                  </a:cubicBezTo>
                  <a:cubicBezTo>
                    <a:pt x="299720" y="225333"/>
                    <a:pt x="324273" y="181306"/>
                    <a:pt x="370840" y="138126"/>
                  </a:cubicBezTo>
                  <a:cubicBezTo>
                    <a:pt x="417407" y="94946"/>
                    <a:pt x="474980" y="36526"/>
                    <a:pt x="538480" y="16206"/>
                  </a:cubicBezTo>
                  <a:cubicBezTo>
                    <a:pt x="601980" y="-4114"/>
                    <a:pt x="688340" y="-6654"/>
                    <a:pt x="751840" y="16206"/>
                  </a:cubicBezTo>
                  <a:cubicBezTo>
                    <a:pt x="815340" y="39066"/>
                    <a:pt x="860213" y="63619"/>
                    <a:pt x="919480" y="153366"/>
                  </a:cubicBezTo>
                  <a:cubicBezTo>
                    <a:pt x="978747" y="243113"/>
                    <a:pt x="1050713" y="398899"/>
                    <a:pt x="1107440" y="554686"/>
                  </a:cubicBezTo>
                  <a:cubicBezTo>
                    <a:pt x="1164167" y="710473"/>
                    <a:pt x="1198033" y="867953"/>
                    <a:pt x="1259840" y="1088086"/>
                  </a:cubicBezTo>
                  <a:cubicBezTo>
                    <a:pt x="1321647" y="1308219"/>
                    <a:pt x="1408007" y="1699379"/>
                    <a:pt x="1478280" y="1875486"/>
                  </a:cubicBezTo>
                  <a:cubicBezTo>
                    <a:pt x="1548553" y="2051593"/>
                    <a:pt x="1602740" y="2082919"/>
                    <a:pt x="1681480" y="2144726"/>
                  </a:cubicBezTo>
                  <a:cubicBezTo>
                    <a:pt x="1760220" y="2206533"/>
                    <a:pt x="1877060" y="2226853"/>
                    <a:pt x="1950720" y="2246326"/>
                  </a:cubicBezTo>
                  <a:cubicBezTo>
                    <a:pt x="2024380" y="2265799"/>
                    <a:pt x="2123440" y="2261566"/>
                    <a:pt x="2123440" y="2261566"/>
                  </a:cubicBezTo>
                  <a:lnTo>
                    <a:pt x="2123440" y="2261566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068051" y="1751047"/>
              <a:ext cx="1103798" cy="306032"/>
              <a:chOff x="578214" y="1751047"/>
              <a:chExt cx="1103798" cy="306032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578214" y="1774163"/>
                <a:ext cx="1007899" cy="1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588855" y="1751047"/>
                <a:ext cx="1093157" cy="306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C00000"/>
                    </a:solidFill>
                  </a:rPr>
                  <a:t>reactants</a:t>
                </a:r>
                <a:endParaRPr lang="en-US" sz="2400" b="1" i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425392" y="3032541"/>
              <a:ext cx="1007899" cy="550858"/>
              <a:chOff x="3137820" y="3032541"/>
              <a:chExt cx="1007899" cy="550858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3137820" y="3034321"/>
                <a:ext cx="1007899" cy="1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178556" y="3032541"/>
                <a:ext cx="926422" cy="550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C00000"/>
                    </a:solidFill>
                  </a:rPr>
                  <a:t>product</a:t>
                </a:r>
              </a:p>
              <a:p>
                <a:pPr algn="ctr"/>
                <a:r>
                  <a:rPr lang="en-US" sz="2400" b="1" i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</p:grp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vs Thermodynamic</a:t>
            </a:r>
            <a:endParaRPr lang="en-US" dirty="0"/>
          </a:p>
        </p:txBody>
      </p:sp>
      <p:sp>
        <p:nvSpPr>
          <p:cNvPr id="14" name="Down Arrow Callout 13"/>
          <p:cNvSpPr/>
          <p:nvPr/>
        </p:nvSpPr>
        <p:spPr>
          <a:xfrm>
            <a:off x="283025" y="3973311"/>
            <a:ext cx="2275114" cy="1426029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thermodynamic product</a:t>
            </a:r>
            <a:endParaRPr lang="en-US" sz="2400" b="1" dirty="0"/>
          </a:p>
        </p:txBody>
      </p:sp>
      <p:sp>
        <p:nvSpPr>
          <p:cNvPr id="22" name="Down Arrow Callout 21"/>
          <p:cNvSpPr/>
          <p:nvPr/>
        </p:nvSpPr>
        <p:spPr>
          <a:xfrm>
            <a:off x="6629396" y="2647212"/>
            <a:ext cx="2275114" cy="1426029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kinetic</a:t>
            </a:r>
          </a:p>
          <a:p>
            <a:pPr algn="ctr"/>
            <a:r>
              <a:rPr lang="en-US" sz="2400" b="1" dirty="0" smtClean="0"/>
              <a:t>product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663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More on Activation Energy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7"/>
          <p:cNvSpPr>
            <a:spLocks noGrp="1"/>
          </p:cNvSpPr>
          <p:nvPr>
            <p:ph idx="4294967295"/>
          </p:nvPr>
        </p:nvSpPr>
        <p:spPr>
          <a:xfrm>
            <a:off x="326572" y="4560888"/>
            <a:ext cx="8490857" cy="18653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In endothermic reactions, the activation energy is higher than the heat of reaction!!!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961352" y="1328488"/>
            <a:ext cx="7221296" cy="2935938"/>
            <a:chOff x="2031561" y="1328488"/>
            <a:chExt cx="7221296" cy="2935938"/>
          </a:xfrm>
        </p:grpSpPr>
        <p:sp>
          <p:nvSpPr>
            <p:cNvPr id="7" name="Freeform 6"/>
            <p:cNvSpPr/>
            <p:nvPr/>
          </p:nvSpPr>
          <p:spPr>
            <a:xfrm flipH="1">
              <a:off x="3713480" y="1328488"/>
              <a:ext cx="2123440" cy="2261954"/>
            </a:xfrm>
            <a:custGeom>
              <a:avLst/>
              <a:gdLst>
                <a:gd name="connsiteX0" fmla="*/ 0 w 2123440"/>
                <a:gd name="connsiteY0" fmla="*/ 468326 h 2261954"/>
                <a:gd name="connsiteX1" fmla="*/ 127000 w 2123440"/>
                <a:gd name="connsiteY1" fmla="*/ 437846 h 2261954"/>
                <a:gd name="connsiteX2" fmla="*/ 259080 w 2123440"/>
                <a:gd name="connsiteY2" fmla="*/ 275286 h 2261954"/>
                <a:gd name="connsiteX3" fmla="*/ 370840 w 2123440"/>
                <a:gd name="connsiteY3" fmla="*/ 138126 h 2261954"/>
                <a:gd name="connsiteX4" fmla="*/ 538480 w 2123440"/>
                <a:gd name="connsiteY4" fmla="*/ 16206 h 2261954"/>
                <a:gd name="connsiteX5" fmla="*/ 751840 w 2123440"/>
                <a:gd name="connsiteY5" fmla="*/ 16206 h 2261954"/>
                <a:gd name="connsiteX6" fmla="*/ 919480 w 2123440"/>
                <a:gd name="connsiteY6" fmla="*/ 153366 h 2261954"/>
                <a:gd name="connsiteX7" fmla="*/ 1107440 w 2123440"/>
                <a:gd name="connsiteY7" fmla="*/ 554686 h 2261954"/>
                <a:gd name="connsiteX8" fmla="*/ 1259840 w 2123440"/>
                <a:gd name="connsiteY8" fmla="*/ 1088086 h 2261954"/>
                <a:gd name="connsiteX9" fmla="*/ 1478280 w 2123440"/>
                <a:gd name="connsiteY9" fmla="*/ 1875486 h 2261954"/>
                <a:gd name="connsiteX10" fmla="*/ 1681480 w 2123440"/>
                <a:gd name="connsiteY10" fmla="*/ 2144726 h 2261954"/>
                <a:gd name="connsiteX11" fmla="*/ 1950720 w 2123440"/>
                <a:gd name="connsiteY11" fmla="*/ 2246326 h 2261954"/>
                <a:gd name="connsiteX12" fmla="*/ 2123440 w 2123440"/>
                <a:gd name="connsiteY12" fmla="*/ 2261566 h 2261954"/>
                <a:gd name="connsiteX13" fmla="*/ 2123440 w 2123440"/>
                <a:gd name="connsiteY13" fmla="*/ 2261566 h 226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440" h="2261954">
                  <a:moveTo>
                    <a:pt x="0" y="468326"/>
                  </a:moveTo>
                  <a:cubicBezTo>
                    <a:pt x="41910" y="469172"/>
                    <a:pt x="83820" y="470019"/>
                    <a:pt x="127000" y="437846"/>
                  </a:cubicBezTo>
                  <a:cubicBezTo>
                    <a:pt x="170180" y="405673"/>
                    <a:pt x="259080" y="275286"/>
                    <a:pt x="259080" y="275286"/>
                  </a:cubicBezTo>
                  <a:cubicBezTo>
                    <a:pt x="299720" y="225333"/>
                    <a:pt x="324273" y="181306"/>
                    <a:pt x="370840" y="138126"/>
                  </a:cubicBezTo>
                  <a:cubicBezTo>
                    <a:pt x="417407" y="94946"/>
                    <a:pt x="474980" y="36526"/>
                    <a:pt x="538480" y="16206"/>
                  </a:cubicBezTo>
                  <a:cubicBezTo>
                    <a:pt x="601980" y="-4114"/>
                    <a:pt x="688340" y="-6654"/>
                    <a:pt x="751840" y="16206"/>
                  </a:cubicBezTo>
                  <a:cubicBezTo>
                    <a:pt x="815340" y="39066"/>
                    <a:pt x="860213" y="63619"/>
                    <a:pt x="919480" y="153366"/>
                  </a:cubicBezTo>
                  <a:cubicBezTo>
                    <a:pt x="978747" y="243113"/>
                    <a:pt x="1050713" y="398899"/>
                    <a:pt x="1107440" y="554686"/>
                  </a:cubicBezTo>
                  <a:cubicBezTo>
                    <a:pt x="1164167" y="710473"/>
                    <a:pt x="1198033" y="867953"/>
                    <a:pt x="1259840" y="1088086"/>
                  </a:cubicBezTo>
                  <a:cubicBezTo>
                    <a:pt x="1321647" y="1308219"/>
                    <a:pt x="1408007" y="1699379"/>
                    <a:pt x="1478280" y="1875486"/>
                  </a:cubicBezTo>
                  <a:cubicBezTo>
                    <a:pt x="1548553" y="2051593"/>
                    <a:pt x="1602740" y="2082919"/>
                    <a:pt x="1681480" y="2144726"/>
                  </a:cubicBezTo>
                  <a:cubicBezTo>
                    <a:pt x="1760220" y="2206533"/>
                    <a:pt x="1877060" y="2226853"/>
                    <a:pt x="1950720" y="2246326"/>
                  </a:cubicBezTo>
                  <a:cubicBezTo>
                    <a:pt x="2024380" y="2265799"/>
                    <a:pt x="2123440" y="2261566"/>
                    <a:pt x="2123440" y="2261566"/>
                  </a:cubicBezTo>
                  <a:lnTo>
                    <a:pt x="2123440" y="2261566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031561" y="1340249"/>
              <a:ext cx="0" cy="292417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031563" y="4264424"/>
              <a:ext cx="7221294" cy="2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286000" y="3581030"/>
              <a:ext cx="1439856" cy="369332"/>
              <a:chOff x="2286000" y="1773954"/>
              <a:chExt cx="1439856" cy="369332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2286000" y="1806977"/>
                <a:ext cx="1439856" cy="1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382520" y="1773954"/>
                <a:ext cx="10871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C00000"/>
                    </a:solidFill>
                  </a:rPr>
                  <a:t>reactants</a:t>
                </a:r>
                <a:endParaRPr lang="en-US" b="1" i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819775" y="1773954"/>
              <a:ext cx="1439856" cy="369332"/>
              <a:chOff x="5819775" y="3604659"/>
              <a:chExt cx="1439856" cy="36933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5819775" y="3607202"/>
                <a:ext cx="1439856" cy="1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041680" y="3604659"/>
                <a:ext cx="1019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b="1" i="1" dirty="0" smtClean="0">
                    <a:solidFill>
                      <a:srgbClr val="C00000"/>
                    </a:solidFill>
                  </a:rPr>
                  <a:t>products</a:t>
                </a:r>
                <a:endParaRPr lang="en-US" b="1" i="1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flipH="1" flipV="1">
              <a:off x="3545840" y="3615454"/>
              <a:ext cx="4139474" cy="50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156742" y="1829834"/>
              <a:ext cx="0" cy="1790700"/>
            </a:xfrm>
            <a:prstGeom prst="line">
              <a:avLst/>
            </a:prstGeom>
            <a:ln w="57150"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256122" y="2346613"/>
              <a:ext cx="11384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i="1" dirty="0" smtClean="0">
                  <a:solidFill>
                    <a:srgbClr val="C00000"/>
                  </a:solidFill>
                </a:rPr>
                <a:t>Δ</a:t>
              </a:r>
              <a:r>
                <a:rPr lang="en-US" sz="3200" b="1" i="1" dirty="0" err="1" smtClean="0">
                  <a:solidFill>
                    <a:srgbClr val="C00000"/>
                  </a:solidFill>
                </a:rPr>
                <a:t>H</a:t>
              </a:r>
              <a:r>
                <a:rPr lang="en-US" sz="4000" b="1" i="1" baseline="-25000" dirty="0" err="1" smtClean="0">
                  <a:solidFill>
                    <a:srgbClr val="C00000"/>
                  </a:solidFill>
                </a:rPr>
                <a:t>rxn</a:t>
              </a:r>
              <a:endParaRPr lang="en-US" sz="3200" b="1" i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71530" y="2346613"/>
              <a:ext cx="8258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err="1" smtClean="0">
                  <a:solidFill>
                    <a:srgbClr val="C00000"/>
                  </a:solidFill>
                </a:rPr>
                <a:t>E</a:t>
              </a:r>
              <a:r>
                <a:rPr lang="en-US" sz="4000" b="1" i="1" baseline="-25000" dirty="0" err="1" smtClean="0">
                  <a:solidFill>
                    <a:srgbClr val="C00000"/>
                  </a:solidFill>
                </a:rPr>
                <a:t>act</a:t>
              </a:r>
              <a:endParaRPr lang="en-US" sz="3200" b="1" i="1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164623" y="1340249"/>
              <a:ext cx="0" cy="2280285"/>
            </a:xfrm>
            <a:prstGeom prst="line">
              <a:avLst/>
            </a:prstGeom>
            <a:ln w="57150"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863840" y="1262776"/>
            <a:ext cx="128016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63752"/>
            <a:ext cx="8778240" cy="731520"/>
          </a:xfrm>
        </p:spPr>
        <p:txBody>
          <a:bodyPr/>
          <a:lstStyle/>
          <a:p>
            <a:r>
              <a:rPr lang="en-US" dirty="0" smtClean="0"/>
              <a:t>Don't Get Confused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5455" y="3190240"/>
            <a:ext cx="8233090" cy="351536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3546475" algn="r"/>
                <a:tab pos="3657600" algn="l"/>
              </a:tabLst>
            </a:pPr>
            <a:r>
              <a:rPr lang="en-US" sz="2800" b="1" dirty="0" smtClean="0">
                <a:cs typeface="Arial" panose="020B0604020202020204" pitchFamily="34" charset="0"/>
              </a:rPr>
              <a:t>	Enthalpy of Reaction 	= </a:t>
            </a:r>
            <a:r>
              <a:rPr lang="en-US" sz="2800" b="1" dirty="0" err="1" smtClean="0">
                <a:latin typeface="Symbol" panose="05050102010706020507" pitchFamily="18" charset="2"/>
              </a:rPr>
              <a:t>D</a:t>
            </a:r>
            <a:r>
              <a:rPr lang="en-US" sz="2800" b="1" dirty="0" err="1" smtClean="0"/>
              <a:t>H</a:t>
            </a:r>
            <a:r>
              <a:rPr lang="en-US" sz="2800" b="1" i="1" baseline="-25000" dirty="0" err="1" smtClean="0"/>
              <a:t>rxn</a:t>
            </a:r>
            <a:endParaRPr lang="en-US" sz="2800" b="1" i="1" baseline="-25000" dirty="0" smtClean="0"/>
          </a:p>
          <a:p>
            <a:pPr marL="0" indent="0">
              <a:buNone/>
              <a:tabLst>
                <a:tab pos="3546475" algn="r"/>
                <a:tab pos="3657600" algn="l"/>
              </a:tabLst>
            </a:pPr>
            <a:r>
              <a:rPr lang="en-US" sz="2800" b="1" i="1" dirty="0" smtClean="0"/>
              <a:t>		= </a:t>
            </a:r>
            <a:r>
              <a:rPr lang="en-US" sz="2800" b="1" dirty="0" err="1" smtClean="0"/>
              <a:t>H</a:t>
            </a:r>
            <a:r>
              <a:rPr lang="en-US" sz="2800" b="1" i="1" baseline="-25000" dirty="0" err="1" smtClean="0"/>
              <a:t>products</a:t>
            </a:r>
            <a:r>
              <a:rPr lang="en-US" sz="2800" b="1" dirty="0" smtClean="0"/>
              <a:t> </a:t>
            </a:r>
            <a:r>
              <a:rPr lang="en-US" sz="2800" b="1" dirty="0"/>
              <a:t>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</a:t>
            </a:r>
            <a:r>
              <a:rPr lang="en-US" sz="2800" b="1" i="1" baseline="-25000" dirty="0" err="1" smtClean="0"/>
              <a:t>reactants</a:t>
            </a:r>
            <a:endParaRPr lang="en-US" sz="2800" b="1" i="1" baseline="-25000" dirty="0" smtClean="0"/>
          </a:p>
          <a:p>
            <a:pPr marL="0" indent="0">
              <a:spcBef>
                <a:spcPts val="3600"/>
              </a:spcBef>
              <a:buNone/>
              <a:tabLst>
                <a:tab pos="3546475" algn="r"/>
                <a:tab pos="3657600" algn="l"/>
              </a:tabLst>
            </a:pPr>
            <a:r>
              <a:rPr lang="en-US" sz="2800" b="1" dirty="0" smtClean="0">
                <a:cs typeface="Arial" panose="020B0604020202020204" pitchFamily="34" charset="0"/>
              </a:rPr>
              <a:t>	Activation Energy 	= </a:t>
            </a:r>
            <a:r>
              <a:rPr lang="en-US" sz="2800" b="1" dirty="0" smtClean="0"/>
              <a:t>E</a:t>
            </a:r>
            <a:r>
              <a:rPr lang="en-US" sz="2800" b="1" i="1" baseline="-25000" dirty="0" smtClean="0"/>
              <a:t>activation</a:t>
            </a:r>
            <a:r>
              <a:rPr lang="en-US" sz="2800" b="1" dirty="0" smtClean="0"/>
              <a:t> </a:t>
            </a:r>
          </a:p>
          <a:p>
            <a:pPr marL="0" indent="0">
              <a:buNone/>
              <a:tabLst>
                <a:tab pos="3546475" algn="r"/>
                <a:tab pos="3657600" algn="l"/>
              </a:tabLst>
            </a:pPr>
            <a:r>
              <a:rPr lang="en-US" sz="2800" b="1" dirty="0"/>
              <a:t>	</a:t>
            </a:r>
            <a:r>
              <a:rPr lang="en-US" sz="2800" b="1" dirty="0" smtClean="0"/>
              <a:t>	= </a:t>
            </a:r>
            <a:r>
              <a:rPr lang="en-US" sz="2800" b="1" dirty="0" err="1" smtClean="0"/>
              <a:t>H</a:t>
            </a:r>
            <a:r>
              <a:rPr lang="en-US" sz="2800" b="1" i="1" baseline="-25000" dirty="0" err="1" smtClean="0"/>
              <a:t>transition</a:t>
            </a:r>
            <a:r>
              <a:rPr lang="en-US" sz="2800" b="1" i="1" baseline="-25000" dirty="0" smtClean="0"/>
              <a:t> state</a:t>
            </a:r>
            <a:r>
              <a:rPr lang="en-US" sz="2800" b="1" dirty="0" smtClean="0"/>
              <a:t> </a:t>
            </a:r>
            <a:r>
              <a:rPr lang="en-US" sz="2800" b="1" dirty="0"/>
              <a:t>– </a:t>
            </a:r>
            <a:r>
              <a:rPr lang="en-US" sz="2800" b="1" dirty="0" err="1" smtClean="0"/>
              <a:t>H</a:t>
            </a:r>
            <a:r>
              <a:rPr lang="en-US" sz="2800" b="1" baseline="-25000" dirty="0" err="1" smtClean="0"/>
              <a:t>reactants</a:t>
            </a:r>
            <a:endParaRPr lang="en-US" sz="2800" b="1" baseline="-25000" dirty="0"/>
          </a:p>
          <a:p>
            <a:pPr marL="0" indent="0" algn="ctr">
              <a:spcBef>
                <a:spcPts val="3600"/>
              </a:spcBef>
              <a:buNone/>
              <a:tabLst>
                <a:tab pos="3546475" algn="r"/>
                <a:tab pos="3657600" algn="l"/>
              </a:tabLst>
            </a:pPr>
            <a:r>
              <a:rPr lang="en-US" sz="2800" b="1" dirty="0" err="1" smtClean="0"/>
              <a:t>H</a:t>
            </a:r>
            <a:r>
              <a:rPr lang="en-US" sz="2800" b="1" i="1" baseline="-25000" dirty="0" err="1" smtClean="0"/>
              <a:t>transition</a:t>
            </a:r>
            <a:r>
              <a:rPr lang="en-US" sz="2800" b="1" i="1" baseline="-25000" dirty="0" smtClean="0"/>
              <a:t> </a:t>
            </a:r>
            <a:r>
              <a:rPr lang="en-US" sz="2800" b="1" i="1" baseline="-25000" dirty="0"/>
              <a:t>state</a:t>
            </a:r>
            <a:r>
              <a:rPr lang="en-US" sz="2800" b="1" dirty="0"/>
              <a:t> – </a:t>
            </a:r>
            <a:r>
              <a:rPr lang="en-US" sz="2800" b="1" dirty="0" err="1" smtClean="0"/>
              <a:t>H</a:t>
            </a:r>
            <a:r>
              <a:rPr lang="en-US" sz="2800" b="1" baseline="-25000" dirty="0" err="1" smtClean="0"/>
              <a:t>products</a:t>
            </a:r>
            <a:r>
              <a:rPr lang="en-US" sz="2800" b="1" dirty="0" smtClean="0"/>
              <a:t> </a:t>
            </a:r>
            <a:r>
              <a:rPr lang="en-US" sz="2400" dirty="0" smtClean="0"/>
              <a:t>not often used</a:t>
            </a:r>
            <a:endParaRPr lang="en-US" sz="2800" dirty="0"/>
          </a:p>
          <a:p>
            <a:pPr marL="0" indent="0">
              <a:buNone/>
              <a:tabLst>
                <a:tab pos="3546475" algn="r"/>
                <a:tab pos="3657600" algn="l"/>
              </a:tabLst>
            </a:pPr>
            <a:endParaRPr lang="en-US" sz="2800" b="1" baseline="-25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2220913" y="1158240"/>
            <a:ext cx="4702175" cy="1804961"/>
            <a:chOff x="1476375" y="3407714"/>
            <a:chExt cx="6457950" cy="2935938"/>
          </a:xfrm>
        </p:grpSpPr>
        <p:sp>
          <p:nvSpPr>
            <p:cNvPr id="11" name="Freeform 10"/>
            <p:cNvSpPr/>
            <p:nvPr/>
          </p:nvSpPr>
          <p:spPr>
            <a:xfrm>
              <a:off x="3713480" y="3407714"/>
              <a:ext cx="2123440" cy="2261954"/>
            </a:xfrm>
            <a:custGeom>
              <a:avLst/>
              <a:gdLst>
                <a:gd name="connsiteX0" fmla="*/ 0 w 2123440"/>
                <a:gd name="connsiteY0" fmla="*/ 468326 h 2261954"/>
                <a:gd name="connsiteX1" fmla="*/ 127000 w 2123440"/>
                <a:gd name="connsiteY1" fmla="*/ 437846 h 2261954"/>
                <a:gd name="connsiteX2" fmla="*/ 259080 w 2123440"/>
                <a:gd name="connsiteY2" fmla="*/ 275286 h 2261954"/>
                <a:gd name="connsiteX3" fmla="*/ 370840 w 2123440"/>
                <a:gd name="connsiteY3" fmla="*/ 138126 h 2261954"/>
                <a:gd name="connsiteX4" fmla="*/ 538480 w 2123440"/>
                <a:gd name="connsiteY4" fmla="*/ 16206 h 2261954"/>
                <a:gd name="connsiteX5" fmla="*/ 751840 w 2123440"/>
                <a:gd name="connsiteY5" fmla="*/ 16206 h 2261954"/>
                <a:gd name="connsiteX6" fmla="*/ 919480 w 2123440"/>
                <a:gd name="connsiteY6" fmla="*/ 153366 h 2261954"/>
                <a:gd name="connsiteX7" fmla="*/ 1107440 w 2123440"/>
                <a:gd name="connsiteY7" fmla="*/ 554686 h 2261954"/>
                <a:gd name="connsiteX8" fmla="*/ 1259840 w 2123440"/>
                <a:gd name="connsiteY8" fmla="*/ 1088086 h 2261954"/>
                <a:gd name="connsiteX9" fmla="*/ 1478280 w 2123440"/>
                <a:gd name="connsiteY9" fmla="*/ 1875486 h 2261954"/>
                <a:gd name="connsiteX10" fmla="*/ 1681480 w 2123440"/>
                <a:gd name="connsiteY10" fmla="*/ 2144726 h 2261954"/>
                <a:gd name="connsiteX11" fmla="*/ 1950720 w 2123440"/>
                <a:gd name="connsiteY11" fmla="*/ 2246326 h 2261954"/>
                <a:gd name="connsiteX12" fmla="*/ 2123440 w 2123440"/>
                <a:gd name="connsiteY12" fmla="*/ 2261566 h 2261954"/>
                <a:gd name="connsiteX13" fmla="*/ 2123440 w 2123440"/>
                <a:gd name="connsiteY13" fmla="*/ 2261566 h 226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440" h="2261954">
                  <a:moveTo>
                    <a:pt x="0" y="468326"/>
                  </a:moveTo>
                  <a:cubicBezTo>
                    <a:pt x="41910" y="469172"/>
                    <a:pt x="83820" y="470019"/>
                    <a:pt x="127000" y="437846"/>
                  </a:cubicBezTo>
                  <a:cubicBezTo>
                    <a:pt x="170180" y="405673"/>
                    <a:pt x="259080" y="275286"/>
                    <a:pt x="259080" y="275286"/>
                  </a:cubicBezTo>
                  <a:cubicBezTo>
                    <a:pt x="299720" y="225333"/>
                    <a:pt x="324273" y="181306"/>
                    <a:pt x="370840" y="138126"/>
                  </a:cubicBezTo>
                  <a:cubicBezTo>
                    <a:pt x="417407" y="94946"/>
                    <a:pt x="474980" y="36526"/>
                    <a:pt x="538480" y="16206"/>
                  </a:cubicBezTo>
                  <a:cubicBezTo>
                    <a:pt x="601980" y="-4114"/>
                    <a:pt x="688340" y="-6654"/>
                    <a:pt x="751840" y="16206"/>
                  </a:cubicBezTo>
                  <a:cubicBezTo>
                    <a:pt x="815340" y="39066"/>
                    <a:pt x="860213" y="63619"/>
                    <a:pt x="919480" y="153366"/>
                  </a:cubicBezTo>
                  <a:cubicBezTo>
                    <a:pt x="978747" y="243113"/>
                    <a:pt x="1050713" y="398899"/>
                    <a:pt x="1107440" y="554686"/>
                  </a:cubicBezTo>
                  <a:cubicBezTo>
                    <a:pt x="1164167" y="710473"/>
                    <a:pt x="1198033" y="867953"/>
                    <a:pt x="1259840" y="1088086"/>
                  </a:cubicBezTo>
                  <a:cubicBezTo>
                    <a:pt x="1321647" y="1308219"/>
                    <a:pt x="1408007" y="1699379"/>
                    <a:pt x="1478280" y="1875486"/>
                  </a:cubicBezTo>
                  <a:cubicBezTo>
                    <a:pt x="1548553" y="2051593"/>
                    <a:pt x="1602740" y="2082919"/>
                    <a:pt x="1681480" y="2144726"/>
                  </a:cubicBezTo>
                  <a:cubicBezTo>
                    <a:pt x="1760220" y="2206533"/>
                    <a:pt x="1877060" y="2226853"/>
                    <a:pt x="1950720" y="2246326"/>
                  </a:cubicBezTo>
                  <a:cubicBezTo>
                    <a:pt x="2024380" y="2265799"/>
                    <a:pt x="2123440" y="2261566"/>
                    <a:pt x="2123440" y="2261566"/>
                  </a:cubicBezTo>
                  <a:lnTo>
                    <a:pt x="2123440" y="2261566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476375" y="3419475"/>
              <a:ext cx="0" cy="292417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476376" y="6343651"/>
              <a:ext cx="6457949" cy="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286000" y="3886203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819775" y="5686428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382520" y="3853180"/>
              <a:ext cx="1087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reactants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41680" y="5683885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i="1" dirty="0" smtClean="0">
                  <a:solidFill>
                    <a:srgbClr val="C00000"/>
                  </a:solidFill>
                </a:rPr>
                <a:t>products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863840" y="0"/>
            <a:ext cx="128016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880" y="339950"/>
            <a:ext cx="8778240" cy="73152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the reaction enthalpy and activation energy symbols to this energy diagram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343025" y="3407714"/>
            <a:ext cx="6457950" cy="2935938"/>
            <a:chOff x="1476375" y="3407714"/>
            <a:chExt cx="6457950" cy="2935938"/>
          </a:xfrm>
        </p:grpSpPr>
        <p:sp>
          <p:nvSpPr>
            <p:cNvPr id="9" name="Freeform 8"/>
            <p:cNvSpPr/>
            <p:nvPr/>
          </p:nvSpPr>
          <p:spPr>
            <a:xfrm>
              <a:off x="3713480" y="3407714"/>
              <a:ext cx="2123440" cy="2261954"/>
            </a:xfrm>
            <a:custGeom>
              <a:avLst/>
              <a:gdLst>
                <a:gd name="connsiteX0" fmla="*/ 0 w 2123440"/>
                <a:gd name="connsiteY0" fmla="*/ 468326 h 2261954"/>
                <a:gd name="connsiteX1" fmla="*/ 127000 w 2123440"/>
                <a:gd name="connsiteY1" fmla="*/ 437846 h 2261954"/>
                <a:gd name="connsiteX2" fmla="*/ 259080 w 2123440"/>
                <a:gd name="connsiteY2" fmla="*/ 275286 h 2261954"/>
                <a:gd name="connsiteX3" fmla="*/ 370840 w 2123440"/>
                <a:gd name="connsiteY3" fmla="*/ 138126 h 2261954"/>
                <a:gd name="connsiteX4" fmla="*/ 538480 w 2123440"/>
                <a:gd name="connsiteY4" fmla="*/ 16206 h 2261954"/>
                <a:gd name="connsiteX5" fmla="*/ 751840 w 2123440"/>
                <a:gd name="connsiteY5" fmla="*/ 16206 h 2261954"/>
                <a:gd name="connsiteX6" fmla="*/ 919480 w 2123440"/>
                <a:gd name="connsiteY6" fmla="*/ 153366 h 2261954"/>
                <a:gd name="connsiteX7" fmla="*/ 1107440 w 2123440"/>
                <a:gd name="connsiteY7" fmla="*/ 554686 h 2261954"/>
                <a:gd name="connsiteX8" fmla="*/ 1259840 w 2123440"/>
                <a:gd name="connsiteY8" fmla="*/ 1088086 h 2261954"/>
                <a:gd name="connsiteX9" fmla="*/ 1478280 w 2123440"/>
                <a:gd name="connsiteY9" fmla="*/ 1875486 h 2261954"/>
                <a:gd name="connsiteX10" fmla="*/ 1681480 w 2123440"/>
                <a:gd name="connsiteY10" fmla="*/ 2144726 h 2261954"/>
                <a:gd name="connsiteX11" fmla="*/ 1950720 w 2123440"/>
                <a:gd name="connsiteY11" fmla="*/ 2246326 h 2261954"/>
                <a:gd name="connsiteX12" fmla="*/ 2123440 w 2123440"/>
                <a:gd name="connsiteY12" fmla="*/ 2261566 h 2261954"/>
                <a:gd name="connsiteX13" fmla="*/ 2123440 w 2123440"/>
                <a:gd name="connsiteY13" fmla="*/ 2261566 h 226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440" h="2261954">
                  <a:moveTo>
                    <a:pt x="0" y="468326"/>
                  </a:moveTo>
                  <a:cubicBezTo>
                    <a:pt x="41910" y="469172"/>
                    <a:pt x="83820" y="470019"/>
                    <a:pt x="127000" y="437846"/>
                  </a:cubicBezTo>
                  <a:cubicBezTo>
                    <a:pt x="170180" y="405673"/>
                    <a:pt x="259080" y="275286"/>
                    <a:pt x="259080" y="275286"/>
                  </a:cubicBezTo>
                  <a:cubicBezTo>
                    <a:pt x="299720" y="225333"/>
                    <a:pt x="324273" y="181306"/>
                    <a:pt x="370840" y="138126"/>
                  </a:cubicBezTo>
                  <a:cubicBezTo>
                    <a:pt x="417407" y="94946"/>
                    <a:pt x="474980" y="36526"/>
                    <a:pt x="538480" y="16206"/>
                  </a:cubicBezTo>
                  <a:cubicBezTo>
                    <a:pt x="601980" y="-4114"/>
                    <a:pt x="688340" y="-6654"/>
                    <a:pt x="751840" y="16206"/>
                  </a:cubicBezTo>
                  <a:cubicBezTo>
                    <a:pt x="815340" y="39066"/>
                    <a:pt x="860213" y="63619"/>
                    <a:pt x="919480" y="153366"/>
                  </a:cubicBezTo>
                  <a:cubicBezTo>
                    <a:pt x="978747" y="243113"/>
                    <a:pt x="1050713" y="398899"/>
                    <a:pt x="1107440" y="554686"/>
                  </a:cubicBezTo>
                  <a:cubicBezTo>
                    <a:pt x="1164167" y="710473"/>
                    <a:pt x="1198033" y="867953"/>
                    <a:pt x="1259840" y="1088086"/>
                  </a:cubicBezTo>
                  <a:cubicBezTo>
                    <a:pt x="1321647" y="1308219"/>
                    <a:pt x="1408007" y="1699379"/>
                    <a:pt x="1478280" y="1875486"/>
                  </a:cubicBezTo>
                  <a:cubicBezTo>
                    <a:pt x="1548553" y="2051593"/>
                    <a:pt x="1602740" y="2082919"/>
                    <a:pt x="1681480" y="2144726"/>
                  </a:cubicBezTo>
                  <a:cubicBezTo>
                    <a:pt x="1760220" y="2206533"/>
                    <a:pt x="1877060" y="2226853"/>
                    <a:pt x="1950720" y="2246326"/>
                  </a:cubicBezTo>
                  <a:cubicBezTo>
                    <a:pt x="2024380" y="2265799"/>
                    <a:pt x="2123440" y="2261566"/>
                    <a:pt x="2123440" y="2261566"/>
                  </a:cubicBezTo>
                  <a:lnTo>
                    <a:pt x="2123440" y="2261566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476375" y="3419475"/>
              <a:ext cx="0" cy="292417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1476376" y="6343651"/>
              <a:ext cx="6457949" cy="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2286000" y="3886203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5819775" y="5686428"/>
              <a:ext cx="1439856" cy="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382520" y="3853180"/>
              <a:ext cx="1087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reactants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41680" y="5683885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i="1" dirty="0" smtClean="0">
                  <a:solidFill>
                    <a:srgbClr val="C00000"/>
                  </a:solidFill>
                </a:rPr>
                <a:t>products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0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the reaction enthalpy and activation energy symbols to this enthalpy diagram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61352" y="3038142"/>
            <a:ext cx="7221296" cy="2935938"/>
            <a:chOff x="961352" y="3038142"/>
            <a:chExt cx="7221296" cy="2935938"/>
          </a:xfrm>
        </p:grpSpPr>
        <p:sp>
          <p:nvSpPr>
            <p:cNvPr id="17" name="Freeform 16"/>
            <p:cNvSpPr/>
            <p:nvPr/>
          </p:nvSpPr>
          <p:spPr>
            <a:xfrm flipH="1">
              <a:off x="2643271" y="3038142"/>
              <a:ext cx="2123440" cy="2261954"/>
            </a:xfrm>
            <a:custGeom>
              <a:avLst/>
              <a:gdLst>
                <a:gd name="connsiteX0" fmla="*/ 0 w 2123440"/>
                <a:gd name="connsiteY0" fmla="*/ 468326 h 2261954"/>
                <a:gd name="connsiteX1" fmla="*/ 127000 w 2123440"/>
                <a:gd name="connsiteY1" fmla="*/ 437846 h 2261954"/>
                <a:gd name="connsiteX2" fmla="*/ 259080 w 2123440"/>
                <a:gd name="connsiteY2" fmla="*/ 275286 h 2261954"/>
                <a:gd name="connsiteX3" fmla="*/ 370840 w 2123440"/>
                <a:gd name="connsiteY3" fmla="*/ 138126 h 2261954"/>
                <a:gd name="connsiteX4" fmla="*/ 538480 w 2123440"/>
                <a:gd name="connsiteY4" fmla="*/ 16206 h 2261954"/>
                <a:gd name="connsiteX5" fmla="*/ 751840 w 2123440"/>
                <a:gd name="connsiteY5" fmla="*/ 16206 h 2261954"/>
                <a:gd name="connsiteX6" fmla="*/ 919480 w 2123440"/>
                <a:gd name="connsiteY6" fmla="*/ 153366 h 2261954"/>
                <a:gd name="connsiteX7" fmla="*/ 1107440 w 2123440"/>
                <a:gd name="connsiteY7" fmla="*/ 554686 h 2261954"/>
                <a:gd name="connsiteX8" fmla="*/ 1259840 w 2123440"/>
                <a:gd name="connsiteY8" fmla="*/ 1088086 h 2261954"/>
                <a:gd name="connsiteX9" fmla="*/ 1478280 w 2123440"/>
                <a:gd name="connsiteY9" fmla="*/ 1875486 h 2261954"/>
                <a:gd name="connsiteX10" fmla="*/ 1681480 w 2123440"/>
                <a:gd name="connsiteY10" fmla="*/ 2144726 h 2261954"/>
                <a:gd name="connsiteX11" fmla="*/ 1950720 w 2123440"/>
                <a:gd name="connsiteY11" fmla="*/ 2246326 h 2261954"/>
                <a:gd name="connsiteX12" fmla="*/ 2123440 w 2123440"/>
                <a:gd name="connsiteY12" fmla="*/ 2261566 h 2261954"/>
                <a:gd name="connsiteX13" fmla="*/ 2123440 w 2123440"/>
                <a:gd name="connsiteY13" fmla="*/ 2261566 h 226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440" h="2261954">
                  <a:moveTo>
                    <a:pt x="0" y="468326"/>
                  </a:moveTo>
                  <a:cubicBezTo>
                    <a:pt x="41910" y="469172"/>
                    <a:pt x="83820" y="470019"/>
                    <a:pt x="127000" y="437846"/>
                  </a:cubicBezTo>
                  <a:cubicBezTo>
                    <a:pt x="170180" y="405673"/>
                    <a:pt x="259080" y="275286"/>
                    <a:pt x="259080" y="275286"/>
                  </a:cubicBezTo>
                  <a:cubicBezTo>
                    <a:pt x="299720" y="225333"/>
                    <a:pt x="324273" y="181306"/>
                    <a:pt x="370840" y="138126"/>
                  </a:cubicBezTo>
                  <a:cubicBezTo>
                    <a:pt x="417407" y="94946"/>
                    <a:pt x="474980" y="36526"/>
                    <a:pt x="538480" y="16206"/>
                  </a:cubicBezTo>
                  <a:cubicBezTo>
                    <a:pt x="601980" y="-4114"/>
                    <a:pt x="688340" y="-6654"/>
                    <a:pt x="751840" y="16206"/>
                  </a:cubicBezTo>
                  <a:cubicBezTo>
                    <a:pt x="815340" y="39066"/>
                    <a:pt x="860213" y="63619"/>
                    <a:pt x="919480" y="153366"/>
                  </a:cubicBezTo>
                  <a:cubicBezTo>
                    <a:pt x="978747" y="243113"/>
                    <a:pt x="1050713" y="398899"/>
                    <a:pt x="1107440" y="554686"/>
                  </a:cubicBezTo>
                  <a:cubicBezTo>
                    <a:pt x="1164167" y="710473"/>
                    <a:pt x="1198033" y="867953"/>
                    <a:pt x="1259840" y="1088086"/>
                  </a:cubicBezTo>
                  <a:cubicBezTo>
                    <a:pt x="1321647" y="1308219"/>
                    <a:pt x="1408007" y="1699379"/>
                    <a:pt x="1478280" y="1875486"/>
                  </a:cubicBezTo>
                  <a:cubicBezTo>
                    <a:pt x="1548553" y="2051593"/>
                    <a:pt x="1602740" y="2082919"/>
                    <a:pt x="1681480" y="2144726"/>
                  </a:cubicBezTo>
                  <a:cubicBezTo>
                    <a:pt x="1760220" y="2206533"/>
                    <a:pt x="1877060" y="2226853"/>
                    <a:pt x="1950720" y="2246326"/>
                  </a:cubicBezTo>
                  <a:cubicBezTo>
                    <a:pt x="2024380" y="2265799"/>
                    <a:pt x="2123440" y="2261566"/>
                    <a:pt x="2123440" y="2261566"/>
                  </a:cubicBezTo>
                  <a:lnTo>
                    <a:pt x="2123440" y="2261566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61352" y="3049903"/>
              <a:ext cx="0" cy="292417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961354" y="5974078"/>
              <a:ext cx="7221294" cy="2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1215791" y="5290684"/>
              <a:ext cx="1439856" cy="369332"/>
              <a:chOff x="2286000" y="1773954"/>
              <a:chExt cx="1439856" cy="36933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2286000" y="1806977"/>
                <a:ext cx="1439856" cy="1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2382520" y="1773954"/>
                <a:ext cx="10871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C00000"/>
                    </a:solidFill>
                  </a:rPr>
                  <a:t>reactants</a:t>
                </a:r>
                <a:endParaRPr lang="en-US" b="1" i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49566" y="3483608"/>
              <a:ext cx="1439856" cy="369332"/>
              <a:chOff x="5819775" y="3604659"/>
              <a:chExt cx="1439856" cy="369332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5819775" y="3607202"/>
                <a:ext cx="1439856" cy="1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6041680" y="3604659"/>
                <a:ext cx="1019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b="1" i="1" dirty="0" smtClean="0">
                    <a:solidFill>
                      <a:srgbClr val="C00000"/>
                    </a:solidFill>
                  </a:rPr>
                  <a:t>products</a:t>
                </a:r>
                <a:endParaRPr lang="en-US" b="1" i="1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66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notebook, sketch the enthalpy diagram for a reaction which is exothermic and has a high activation energy.</a:t>
            </a:r>
          </a:p>
          <a:p>
            <a:r>
              <a:rPr lang="en-US" dirty="0" smtClean="0"/>
              <a:t>Be sure your diagram includes</a:t>
            </a:r>
          </a:p>
          <a:p>
            <a:pPr lvl="1"/>
            <a:r>
              <a:rPr lang="en-US" dirty="0" smtClean="0"/>
              <a:t>reactants and products with correct relative enthalpy</a:t>
            </a:r>
          </a:p>
          <a:p>
            <a:pPr lvl="1"/>
            <a:r>
              <a:rPr lang="en-US" dirty="0" smtClean="0"/>
              <a:t>a reaction path</a:t>
            </a:r>
          </a:p>
          <a:p>
            <a:pPr lvl="1"/>
            <a:r>
              <a:rPr lang="en-US" dirty="0" smtClean="0"/>
              <a:t>labeled x and y axes</a:t>
            </a:r>
          </a:p>
          <a:p>
            <a:pPr lvl="1"/>
            <a:r>
              <a:rPr lang="en-US" dirty="0" smtClean="0"/>
              <a:t>indication of enthalpy (heat) of reaction</a:t>
            </a:r>
          </a:p>
          <a:p>
            <a:pPr lvl="1"/>
            <a:r>
              <a:rPr lang="en-US" dirty="0" smtClean="0"/>
              <a:t>indication of the activation energy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Previously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87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861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5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 Now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notebook, sketch the enthalpy diagram for a reaction which is </a:t>
            </a:r>
            <a:r>
              <a:rPr lang="en-US" dirty="0" smtClean="0"/>
              <a:t>endothermic </a:t>
            </a:r>
            <a:r>
              <a:rPr lang="en-US" dirty="0" smtClean="0"/>
              <a:t>and has a high activation energy.</a:t>
            </a:r>
          </a:p>
          <a:p>
            <a:r>
              <a:rPr lang="en-US" dirty="0" smtClean="0"/>
              <a:t>Be sure your diagram includes</a:t>
            </a:r>
          </a:p>
          <a:p>
            <a:pPr lvl="1"/>
            <a:r>
              <a:rPr lang="en-US" dirty="0" smtClean="0"/>
              <a:t>reactants and products with correct relative enthalpy</a:t>
            </a:r>
          </a:p>
          <a:p>
            <a:pPr lvl="1"/>
            <a:r>
              <a:rPr lang="en-US" dirty="0" smtClean="0"/>
              <a:t>a reaction path</a:t>
            </a:r>
          </a:p>
          <a:p>
            <a:pPr lvl="1"/>
            <a:r>
              <a:rPr lang="en-US" dirty="0" smtClean="0"/>
              <a:t>labeled x and y axes</a:t>
            </a:r>
          </a:p>
          <a:p>
            <a:pPr lvl="1"/>
            <a:r>
              <a:rPr lang="en-US" dirty="0" smtClean="0"/>
              <a:t>indication of enthalpy (heat) of reaction</a:t>
            </a:r>
          </a:p>
          <a:p>
            <a:pPr lvl="1"/>
            <a:r>
              <a:rPr lang="en-US" dirty="0" smtClean="0"/>
              <a:t>indication of the activation energy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Problem</a:t>
            </a:r>
            <a:br>
              <a:rPr lang="en-US" dirty="0" smtClean="0"/>
            </a:br>
            <a:r>
              <a:rPr lang="en-US" sz="2000" i="1" dirty="0" smtClean="0"/>
              <a:t>Do this problem on graph paper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544320"/>
            <a:ext cx="8961120" cy="488119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/>
              <a:t>Draw an </a:t>
            </a:r>
            <a:r>
              <a:rPr lang="en-US" sz="1800" b="1" dirty="0" smtClean="0"/>
              <a:t>enthalpy </a:t>
            </a:r>
            <a:r>
              <a:rPr lang="en-US" sz="1800" b="1" dirty="0"/>
              <a:t>diagram of a </a:t>
            </a:r>
            <a:r>
              <a:rPr lang="en-US" sz="1800" b="1" dirty="0" smtClean="0"/>
              <a:t>reaction.  </a:t>
            </a:r>
            <a:r>
              <a:rPr lang="en-US" sz="1800" b="1" dirty="0"/>
              <a:t>The reactants </a:t>
            </a:r>
            <a:r>
              <a:rPr lang="en-US" sz="1800" b="1" dirty="0" smtClean="0"/>
              <a:t>enthalpy </a:t>
            </a:r>
            <a:r>
              <a:rPr lang="en-US" sz="1800" b="1" dirty="0"/>
              <a:t>is 3 kcal/mole, the products </a:t>
            </a:r>
            <a:r>
              <a:rPr lang="en-US" sz="1800" b="1" dirty="0" smtClean="0"/>
              <a:t>enthalpy </a:t>
            </a:r>
            <a:r>
              <a:rPr lang="en-US" sz="1800" b="1" dirty="0"/>
              <a:t>is 14 kcal/mole, and the transition state energy is 19 kcal per mole.  Include the following items on your diagram:</a:t>
            </a:r>
          </a:p>
          <a:p>
            <a:pPr marL="346075" lvl="2" indent="-33655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q"/>
              <a:tabLst>
                <a:tab pos="8686800" algn="r"/>
              </a:tabLst>
            </a:pPr>
            <a:r>
              <a:rPr lang="en-US" sz="1800" b="1" dirty="0"/>
              <a:t>labels and energy levels for reactants, products and transition state	</a:t>
            </a:r>
            <a:r>
              <a:rPr lang="en-US" sz="1800" b="1" dirty="0" smtClean="0"/>
              <a:t>5 pts</a:t>
            </a:r>
            <a:endParaRPr lang="en-US" sz="1800" b="1" dirty="0"/>
          </a:p>
          <a:p>
            <a:pPr marL="346075" lvl="2" indent="-33655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q"/>
              <a:tabLst>
                <a:tab pos="8686800" algn="r"/>
              </a:tabLst>
            </a:pPr>
            <a:r>
              <a:rPr lang="en-US" sz="1800" b="1" dirty="0"/>
              <a:t>reaction path	1 </a:t>
            </a:r>
            <a:r>
              <a:rPr lang="en-US" sz="1800" b="1" dirty="0" smtClean="0"/>
              <a:t>pt</a:t>
            </a:r>
            <a:endParaRPr lang="en-US" sz="1800" b="1" dirty="0"/>
          </a:p>
          <a:p>
            <a:pPr marL="346075" lvl="2" indent="-33655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q"/>
              <a:tabLst>
                <a:tab pos="8686800" algn="r"/>
              </a:tabLst>
            </a:pPr>
            <a:r>
              <a:rPr lang="en-US" sz="1800" b="1" dirty="0"/>
              <a:t>label for the x and y axes	1 </a:t>
            </a:r>
            <a:r>
              <a:rPr lang="en-US" sz="1800" b="1" dirty="0" smtClean="0"/>
              <a:t>pt</a:t>
            </a:r>
            <a:endParaRPr lang="en-US" sz="1800" b="1" dirty="0"/>
          </a:p>
          <a:p>
            <a:pPr marL="346075" lvl="2" indent="-33655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q"/>
              <a:tabLst>
                <a:tab pos="8686800" algn="r"/>
              </a:tabLst>
            </a:pPr>
            <a:r>
              <a:rPr lang="en-US" sz="1800" b="1" dirty="0"/>
              <a:t>proper scale and units for the y-axis	1 </a:t>
            </a:r>
            <a:r>
              <a:rPr lang="en-US" sz="1800" b="1" dirty="0" smtClean="0"/>
              <a:t>pt</a:t>
            </a:r>
            <a:endParaRPr lang="en-US" sz="1800" b="1" dirty="0"/>
          </a:p>
          <a:p>
            <a:pPr marL="346075" lvl="2" indent="-33655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q"/>
              <a:tabLst>
                <a:tab pos="8686800" algn="r"/>
              </a:tabLst>
            </a:pPr>
            <a:r>
              <a:rPr lang="en-US" sz="1800" b="1" dirty="0"/>
              <a:t>indication of the </a:t>
            </a:r>
            <a:r>
              <a:rPr lang="en-US" sz="1800" b="1" dirty="0" smtClean="0"/>
              <a:t>enthalpy of reaction </a:t>
            </a:r>
            <a:r>
              <a:rPr lang="en-US" sz="1800" b="1" dirty="0"/>
              <a:t>(symbol, amount)	</a:t>
            </a:r>
            <a:r>
              <a:rPr lang="en-US" sz="1800" b="1" dirty="0" smtClean="0"/>
              <a:t>4 pts</a:t>
            </a:r>
            <a:endParaRPr lang="en-US" sz="1800" b="1" dirty="0"/>
          </a:p>
          <a:p>
            <a:pPr marL="346075" lvl="2" indent="-33655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q"/>
              <a:tabLst>
                <a:tab pos="8686800" algn="r"/>
              </a:tabLst>
            </a:pPr>
            <a:r>
              <a:rPr lang="en-US" sz="1800" b="1" dirty="0"/>
              <a:t>indication of the activation energy (symbol, amount)	</a:t>
            </a:r>
            <a:r>
              <a:rPr lang="en-US" sz="1800" b="1" dirty="0" smtClean="0"/>
              <a:t>4 pts</a:t>
            </a:r>
            <a:endParaRPr lang="en-US" sz="1800" b="1" dirty="0"/>
          </a:p>
          <a:p>
            <a:pPr marL="346075" lvl="2" indent="-33655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q"/>
              <a:tabLst>
                <a:tab pos="8686800" algn="r"/>
              </a:tabLst>
            </a:pPr>
            <a:r>
              <a:rPr lang="en-US" sz="1800" b="1" dirty="0"/>
              <a:t>indicate whether the reaction is exothermic or endothermic	</a:t>
            </a:r>
            <a:r>
              <a:rPr lang="en-US" sz="1800" b="1" dirty="0" smtClean="0"/>
              <a:t>4 pts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773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Y5sXRf9d60I/Tb4fiH9qCgI/AAAAAAAAFqM/4OV_Df3uOpU/s1600/graphpaper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5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33612" r="25235" b="5693"/>
          <a:stretch/>
        </p:blipFill>
        <p:spPr bwMode="auto">
          <a:xfrm>
            <a:off x="0" y="164654"/>
            <a:ext cx="9144000" cy="669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2438401"/>
            <a:ext cx="12767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Enthalpy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391398" y="3047999"/>
            <a:ext cx="149592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800" dirty="0" smtClean="0"/>
              <a:t>Δ</a:t>
            </a:r>
            <a:r>
              <a:rPr lang="en-US" sz="2800" dirty="0" err="1" smtClean="0"/>
              <a:t>H</a:t>
            </a:r>
            <a:r>
              <a:rPr lang="en-US" sz="3600" baseline="-25000" dirty="0" err="1" smtClean="0"/>
              <a:t>rxn</a:t>
            </a:r>
            <a:r>
              <a:rPr lang="en-US" sz="3600" baseline="-25000" dirty="0" smtClean="0"/>
              <a:t>       </a:t>
            </a:r>
            <a:endParaRPr lang="el-GR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24095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Homework</a:t>
            </a:r>
            <a:endParaRPr lang="en-US" altLang="en-US" sz="3200" i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51292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Worksheet on Enthalpy Diagrams</a:t>
            </a:r>
            <a:endParaRPr lang="en-US" sz="2800" dirty="0"/>
          </a:p>
          <a:p>
            <a:r>
              <a:rPr lang="en-US" sz="2800" dirty="0"/>
              <a:t>Get </a:t>
            </a:r>
            <a:r>
              <a:rPr lang="en-US" sz="2800" dirty="0" smtClean="0"/>
              <a:t>2-4 </a:t>
            </a:r>
            <a:r>
              <a:rPr lang="en-US" sz="2800" dirty="0"/>
              <a:t>pieces of graph paper</a:t>
            </a:r>
          </a:p>
          <a:p>
            <a:r>
              <a:rPr lang="en-US" sz="2800" dirty="0" smtClean="0"/>
              <a:t>We </a:t>
            </a:r>
            <a:r>
              <a:rPr lang="en-US" sz="2800" dirty="0"/>
              <a:t>will work the rest of the period on this worksheet</a:t>
            </a:r>
          </a:p>
          <a:p>
            <a:r>
              <a:rPr lang="en-US" sz="2800" dirty="0"/>
              <a:t>It will be due to me by the beginning of </a:t>
            </a:r>
            <a:r>
              <a:rPr lang="en-US" sz="2800" dirty="0" smtClean="0"/>
              <a:t>next class</a:t>
            </a:r>
            <a:endParaRPr lang="en-US" sz="2800" dirty="0"/>
          </a:p>
          <a:p>
            <a:r>
              <a:rPr lang="en-US" sz="2800" dirty="0"/>
              <a:t>It will be graded as a homework assignment.</a:t>
            </a:r>
          </a:p>
          <a:p>
            <a:r>
              <a:rPr lang="en-US" sz="2800" dirty="0"/>
              <a:t>If you fail to finish it during class, you will have to complete it for homework</a:t>
            </a:r>
          </a:p>
          <a:p>
            <a:pPr marL="0" indent="0" eaLnBrk="1" hangingPunct="1">
              <a:spcBef>
                <a:spcPts val="4200"/>
              </a:spcBef>
              <a:buNone/>
            </a:pPr>
            <a:endParaRPr lang="en-US" altLang="en-US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Backup Slides</a:t>
            </a:r>
            <a:endParaRPr lang="en-US" sz="6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heat changes that accompany chemical reactions or physical changes</a:t>
            </a:r>
          </a:p>
          <a:p>
            <a:r>
              <a:rPr lang="en-US" dirty="0" smtClean="0"/>
              <a:t>For thermochemistry, the following definitions are used</a:t>
            </a:r>
          </a:p>
          <a:p>
            <a:pPr lvl="1"/>
            <a:r>
              <a:rPr lang="en-US" dirty="0" smtClean="0"/>
              <a:t>universe - everything</a:t>
            </a:r>
          </a:p>
          <a:p>
            <a:pPr lvl="1"/>
            <a:r>
              <a:rPr lang="en-US" dirty="0" smtClean="0"/>
              <a:t>system -  the part of the universe we are studying, usually a chemical reaction or physical change</a:t>
            </a:r>
          </a:p>
          <a:p>
            <a:pPr lvl="1"/>
            <a:r>
              <a:rPr lang="en-US" dirty="0" smtClean="0"/>
              <a:t>surroundings - everything in the universe except for the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Enthalpy of 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Enthalpy (heat) of combustion</a:t>
            </a:r>
          </a:p>
          <a:p>
            <a:pPr marL="685800" indent="0">
              <a:buNone/>
            </a:pPr>
            <a:r>
              <a:rPr lang="el-GR" dirty="0" smtClean="0"/>
              <a:t>Δ</a:t>
            </a:r>
            <a:r>
              <a:rPr lang="en-US" dirty="0" err="1" smtClean="0"/>
              <a:t>H</a:t>
            </a:r>
            <a:r>
              <a:rPr lang="en-US" baseline="-25000" dirty="0" err="1" smtClean="0"/>
              <a:t>comb</a:t>
            </a:r>
            <a:r>
              <a:rPr lang="en-US" dirty="0" smtClean="0"/>
              <a:t> = enthalpy change for the complete burning of one mole of a substance</a:t>
            </a:r>
          </a:p>
          <a:p>
            <a:r>
              <a:rPr lang="en-US" dirty="0" smtClean="0"/>
              <a:t>Standard enthalpy (heat) of combustion</a:t>
            </a:r>
          </a:p>
          <a:p>
            <a:pPr marL="739775" indent="0">
              <a:buNone/>
            </a:pPr>
            <a:r>
              <a:rPr lang="el-GR" dirty="0"/>
              <a:t>Δ</a:t>
            </a:r>
            <a:r>
              <a:rPr lang="en-US" dirty="0" err="1"/>
              <a:t>H°</a:t>
            </a:r>
            <a:r>
              <a:rPr lang="en-US" baseline="-25000" dirty="0" err="1" smtClean="0"/>
              <a:t>comb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enthalpy of combustion measured at 1 </a:t>
            </a:r>
            <a:r>
              <a:rPr lang="en-US" dirty="0" err="1" smtClean="0"/>
              <a:t>atm</a:t>
            </a:r>
            <a:r>
              <a:rPr lang="en-US" dirty="0"/>
              <a:t> pressure and </a:t>
            </a:r>
            <a:r>
              <a:rPr lang="en-US" dirty="0" smtClean="0"/>
              <a:t>25°C temperature (standard conditions)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Practice calculating overall heat of combustions based on stand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2743200" algn="ctr"/>
                <a:tab pos="5943600" algn="ctr"/>
              </a:tabLst>
            </a:pPr>
            <a:r>
              <a:rPr lang="en-US" i="1" dirty="0" smtClean="0">
                <a:solidFill>
                  <a:srgbClr val="C00000"/>
                </a:solidFill>
              </a:rPr>
              <a:t>	before	after</a:t>
            </a:r>
          </a:p>
          <a:p>
            <a:pPr marL="0" indent="0">
              <a:buNone/>
              <a:tabLst>
                <a:tab pos="2743200" algn="ctr"/>
                <a:tab pos="5943600" algn="ctr"/>
              </a:tabLst>
            </a:pPr>
            <a:r>
              <a:rPr lang="en-US" i="1" dirty="0">
                <a:solidFill>
                  <a:srgbClr val="C00000"/>
                </a:solidFill>
              </a:rPr>
              <a:t>	</a:t>
            </a:r>
            <a:r>
              <a:rPr lang="en-US" i="1" dirty="0" smtClean="0">
                <a:solidFill>
                  <a:srgbClr val="C00000"/>
                </a:solidFill>
              </a:rPr>
              <a:t>reactants	products</a:t>
            </a:r>
          </a:p>
          <a:p>
            <a:pPr marL="0" indent="0">
              <a:buNone/>
              <a:tabLst>
                <a:tab pos="2743200" algn="ctr"/>
                <a:tab pos="5943600" algn="ctr"/>
              </a:tabLst>
            </a:pPr>
            <a:r>
              <a:rPr lang="en-US" i="1" dirty="0">
                <a:solidFill>
                  <a:srgbClr val="C00000"/>
                </a:solidFill>
              </a:rPr>
              <a:t>	</a:t>
            </a:r>
            <a:r>
              <a:rPr lang="en-US" i="1" dirty="0" smtClean="0">
                <a:solidFill>
                  <a:srgbClr val="C00000"/>
                </a:solidFill>
              </a:rPr>
              <a:t>A	B</a:t>
            </a:r>
          </a:p>
          <a:p>
            <a:pPr marL="0" indent="0">
              <a:buNone/>
              <a:tabLst>
                <a:tab pos="2743200" algn="ctr"/>
                <a:tab pos="5943600" algn="ctr"/>
              </a:tabLst>
            </a:pPr>
            <a:r>
              <a:rPr lang="en-US" i="1" dirty="0">
                <a:solidFill>
                  <a:srgbClr val="C00000"/>
                </a:solidFill>
              </a:rPr>
              <a:t>	</a:t>
            </a:r>
            <a:r>
              <a:rPr lang="en-US" i="1" dirty="0" smtClean="0">
                <a:solidFill>
                  <a:srgbClr val="C00000"/>
                </a:solidFill>
              </a:rPr>
              <a:t>M</a:t>
            </a:r>
            <a:r>
              <a:rPr lang="en-US" i="1" baseline="-25000" dirty="0" smtClean="0">
                <a:solidFill>
                  <a:srgbClr val="C00000"/>
                </a:solidFill>
              </a:rPr>
              <a:t>(t = 0)</a:t>
            </a:r>
            <a:r>
              <a:rPr lang="en-US" i="1" dirty="0" smtClean="0">
                <a:solidFill>
                  <a:srgbClr val="C00000"/>
                </a:solidFill>
              </a:rPr>
              <a:t>	M</a:t>
            </a:r>
            <a:r>
              <a:rPr lang="en-US" i="1" baseline="-25000" dirty="0" smtClean="0">
                <a:solidFill>
                  <a:srgbClr val="C00000"/>
                </a:solidFill>
              </a:rPr>
              <a:t>(t = 1)</a:t>
            </a:r>
          </a:p>
          <a:p>
            <a:pPr>
              <a:spcBef>
                <a:spcPts val="4200"/>
              </a:spcBef>
              <a:tabLst>
                <a:tab pos="2743200" algn="ctr"/>
                <a:tab pos="5943600" algn="ctr"/>
              </a:tabLst>
            </a:pPr>
            <a:r>
              <a:rPr lang="en-US" sz="2800" dirty="0" smtClean="0"/>
              <a:t>These are all examples of a short hand notation used to represent change.</a:t>
            </a:r>
          </a:p>
          <a:p>
            <a:pPr>
              <a:tabLst>
                <a:tab pos="2743200" algn="ctr"/>
                <a:tab pos="5943600" algn="ctr"/>
              </a:tabLst>
            </a:pPr>
            <a:r>
              <a:rPr lang="en-US" sz="2800" dirty="0" smtClean="0"/>
              <a:t>The change can be a chemical reaction, a phase change or any other change.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43375" y="1609725"/>
            <a:ext cx="1057275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43375" y="3514725"/>
            <a:ext cx="1057275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43375" y="2886075"/>
            <a:ext cx="1057275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43375" y="2266950"/>
            <a:ext cx="1057275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63840" y="0"/>
            <a:ext cx="128016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7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t="2540" r="-1"/>
          <a:stretch/>
        </p:blipFill>
        <p:spPr bwMode="auto">
          <a:xfrm>
            <a:off x="1926771" y="0"/>
            <a:ext cx="8955656" cy="718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82562" y="2722226"/>
            <a:ext cx="5943600" cy="127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What about the heat associated with chemical reactions?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 Study of Energy &amp; Heat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2" y="1296988"/>
            <a:ext cx="5943600" cy="14252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We have learned about the heat associated with temperature changes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0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</a:t>
            </a:r>
            <a:r>
              <a:rPr lang="el-GR" dirty="0" smtClean="0"/>
              <a:t>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Greek letter equivalent to our "D"</a:t>
            </a:r>
          </a:p>
          <a:p>
            <a:r>
              <a:rPr lang="en-US" dirty="0" smtClean="0"/>
              <a:t>Delta is a symbol that means "change"</a:t>
            </a:r>
          </a:p>
          <a:p>
            <a:pPr lvl="1"/>
            <a:r>
              <a:rPr lang="el-GR" b="1" dirty="0" smtClean="0"/>
              <a:t>Δ</a:t>
            </a:r>
            <a:r>
              <a:rPr lang="en-US" b="1" dirty="0" smtClean="0"/>
              <a:t>x means "change in x" or "x</a:t>
            </a:r>
            <a:r>
              <a:rPr lang="en-US" b="1" baseline="-25000" dirty="0" smtClean="0"/>
              <a:t>2</a:t>
            </a:r>
            <a:r>
              <a:rPr lang="en-US" b="1" dirty="0" smtClean="0"/>
              <a:t> - x</a:t>
            </a:r>
            <a:r>
              <a:rPr lang="en-US" b="1" baseline="-25000" dirty="0" smtClean="0"/>
              <a:t>1</a:t>
            </a:r>
            <a:r>
              <a:rPr lang="en-US" b="1" dirty="0" smtClean="0"/>
              <a:t>"</a:t>
            </a:r>
          </a:p>
          <a:p>
            <a:pPr lvl="1"/>
            <a:r>
              <a:rPr lang="el-GR" b="1" dirty="0" smtClean="0"/>
              <a:t>Δ</a:t>
            </a:r>
            <a:r>
              <a:rPr lang="en-US" b="1" dirty="0" smtClean="0"/>
              <a:t>t </a:t>
            </a:r>
            <a:r>
              <a:rPr lang="en-US" b="1" dirty="0"/>
              <a:t>means "change in </a:t>
            </a:r>
            <a:r>
              <a:rPr lang="en-US" b="1" dirty="0" smtClean="0"/>
              <a:t>t" </a:t>
            </a:r>
            <a:r>
              <a:rPr lang="en-US" b="1" dirty="0"/>
              <a:t>or </a:t>
            </a:r>
            <a:r>
              <a:rPr lang="en-US" b="1" dirty="0" smtClean="0"/>
              <a:t>"t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/>
              <a:t>- </a:t>
            </a:r>
            <a:r>
              <a:rPr lang="en-US" b="1" dirty="0" smtClean="0"/>
              <a:t>t</a:t>
            </a:r>
            <a:r>
              <a:rPr lang="en-US" b="1" baseline="-25000" dirty="0" smtClean="0"/>
              <a:t>1</a:t>
            </a:r>
            <a:r>
              <a:rPr lang="en-US" b="1" dirty="0"/>
              <a:t>"</a:t>
            </a:r>
          </a:p>
          <a:p>
            <a:r>
              <a:rPr lang="en-US" dirty="0" smtClean="0"/>
              <a:t>Delta is used frequently in math and science to indicate change.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63840" y="0"/>
            <a:ext cx="128016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0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Endothermic Reaction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86" y="1020536"/>
            <a:ext cx="7522029" cy="564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3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22234"/>
            <a:ext cx="8778240" cy="731520"/>
          </a:xfrm>
        </p:spPr>
        <p:txBody>
          <a:bodyPr/>
          <a:lstStyle/>
          <a:p>
            <a:r>
              <a:rPr lang="en-US" dirty="0" smtClean="0"/>
              <a:t>Enthalpy Diagrams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673253" y="1404689"/>
            <a:ext cx="2560571" cy="3245340"/>
          </a:xfrm>
          <a:custGeom>
            <a:avLst/>
            <a:gdLst>
              <a:gd name="connsiteX0" fmla="*/ 0 w 2123440"/>
              <a:gd name="connsiteY0" fmla="*/ 468326 h 2261954"/>
              <a:gd name="connsiteX1" fmla="*/ 127000 w 2123440"/>
              <a:gd name="connsiteY1" fmla="*/ 437846 h 2261954"/>
              <a:gd name="connsiteX2" fmla="*/ 259080 w 2123440"/>
              <a:gd name="connsiteY2" fmla="*/ 275286 h 2261954"/>
              <a:gd name="connsiteX3" fmla="*/ 370840 w 2123440"/>
              <a:gd name="connsiteY3" fmla="*/ 138126 h 2261954"/>
              <a:gd name="connsiteX4" fmla="*/ 538480 w 2123440"/>
              <a:gd name="connsiteY4" fmla="*/ 16206 h 2261954"/>
              <a:gd name="connsiteX5" fmla="*/ 751840 w 2123440"/>
              <a:gd name="connsiteY5" fmla="*/ 16206 h 2261954"/>
              <a:gd name="connsiteX6" fmla="*/ 919480 w 2123440"/>
              <a:gd name="connsiteY6" fmla="*/ 153366 h 2261954"/>
              <a:gd name="connsiteX7" fmla="*/ 1107440 w 2123440"/>
              <a:gd name="connsiteY7" fmla="*/ 554686 h 2261954"/>
              <a:gd name="connsiteX8" fmla="*/ 1259840 w 2123440"/>
              <a:gd name="connsiteY8" fmla="*/ 1088086 h 2261954"/>
              <a:gd name="connsiteX9" fmla="*/ 1478280 w 2123440"/>
              <a:gd name="connsiteY9" fmla="*/ 1875486 h 2261954"/>
              <a:gd name="connsiteX10" fmla="*/ 1681480 w 2123440"/>
              <a:gd name="connsiteY10" fmla="*/ 2144726 h 2261954"/>
              <a:gd name="connsiteX11" fmla="*/ 1950720 w 2123440"/>
              <a:gd name="connsiteY11" fmla="*/ 2246326 h 2261954"/>
              <a:gd name="connsiteX12" fmla="*/ 2123440 w 2123440"/>
              <a:gd name="connsiteY12" fmla="*/ 2261566 h 2261954"/>
              <a:gd name="connsiteX13" fmla="*/ 2123440 w 2123440"/>
              <a:gd name="connsiteY13" fmla="*/ 2261566 h 226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3440" h="2261954">
                <a:moveTo>
                  <a:pt x="0" y="468326"/>
                </a:moveTo>
                <a:cubicBezTo>
                  <a:pt x="41910" y="469172"/>
                  <a:pt x="83820" y="470019"/>
                  <a:pt x="127000" y="437846"/>
                </a:cubicBezTo>
                <a:cubicBezTo>
                  <a:pt x="170180" y="405673"/>
                  <a:pt x="259080" y="275286"/>
                  <a:pt x="259080" y="275286"/>
                </a:cubicBezTo>
                <a:cubicBezTo>
                  <a:pt x="299720" y="225333"/>
                  <a:pt x="324273" y="181306"/>
                  <a:pt x="370840" y="138126"/>
                </a:cubicBezTo>
                <a:cubicBezTo>
                  <a:pt x="417407" y="94946"/>
                  <a:pt x="474980" y="36526"/>
                  <a:pt x="538480" y="16206"/>
                </a:cubicBezTo>
                <a:cubicBezTo>
                  <a:pt x="601980" y="-4114"/>
                  <a:pt x="688340" y="-6654"/>
                  <a:pt x="751840" y="16206"/>
                </a:cubicBezTo>
                <a:cubicBezTo>
                  <a:pt x="815340" y="39066"/>
                  <a:pt x="860213" y="63619"/>
                  <a:pt x="919480" y="153366"/>
                </a:cubicBezTo>
                <a:cubicBezTo>
                  <a:pt x="978747" y="243113"/>
                  <a:pt x="1050713" y="398899"/>
                  <a:pt x="1107440" y="554686"/>
                </a:cubicBezTo>
                <a:cubicBezTo>
                  <a:pt x="1164167" y="710473"/>
                  <a:pt x="1198033" y="867953"/>
                  <a:pt x="1259840" y="1088086"/>
                </a:cubicBezTo>
                <a:cubicBezTo>
                  <a:pt x="1321647" y="1308219"/>
                  <a:pt x="1408007" y="1699379"/>
                  <a:pt x="1478280" y="1875486"/>
                </a:cubicBezTo>
                <a:cubicBezTo>
                  <a:pt x="1548553" y="2051593"/>
                  <a:pt x="1602740" y="2082919"/>
                  <a:pt x="1681480" y="2144726"/>
                </a:cubicBezTo>
                <a:cubicBezTo>
                  <a:pt x="1760220" y="2206533"/>
                  <a:pt x="1877060" y="2226853"/>
                  <a:pt x="1950720" y="2246326"/>
                </a:cubicBezTo>
                <a:cubicBezTo>
                  <a:pt x="2024380" y="2265799"/>
                  <a:pt x="2123440" y="2261566"/>
                  <a:pt x="2123440" y="2261566"/>
                </a:cubicBezTo>
                <a:lnTo>
                  <a:pt x="2123440" y="2261566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11058" y="1192957"/>
            <a:ext cx="0" cy="4195462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411059" y="5388419"/>
            <a:ext cx="7253970" cy="3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951912" y="2091201"/>
            <a:ext cx="1736264" cy="1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213149" y="4674075"/>
            <a:ext cx="1736264" cy="1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81214" y="2043822"/>
            <a:ext cx="1386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reactants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3358" y="4670427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rgbClr val="C00000"/>
                </a:solidFill>
              </a:rPr>
              <a:t>products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3471102" y="4685915"/>
            <a:ext cx="2799478" cy="11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72199" y="2123996"/>
            <a:ext cx="0" cy="2569208"/>
          </a:xfrm>
          <a:prstGeom prst="line">
            <a:avLst/>
          </a:prstGeom>
          <a:ln w="5715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92037" y="2965821"/>
            <a:ext cx="113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 smtClean="0">
                <a:solidFill>
                  <a:srgbClr val="C00000"/>
                </a:solidFill>
              </a:rPr>
              <a:t>Δ</a:t>
            </a:r>
            <a:r>
              <a:rPr lang="en-US" sz="3200" b="1" i="1" dirty="0" err="1" smtClean="0">
                <a:solidFill>
                  <a:srgbClr val="C00000"/>
                </a:solidFill>
              </a:rPr>
              <a:t>H</a:t>
            </a:r>
            <a:r>
              <a:rPr lang="en-US" sz="4000" b="1" i="1" baseline="-25000" dirty="0" err="1" smtClean="0">
                <a:solidFill>
                  <a:srgbClr val="C00000"/>
                </a:solidFill>
              </a:rPr>
              <a:t>rxn</a:t>
            </a:r>
            <a:endParaRPr lang="en-US" sz="3200" b="1" i="1" baseline="-25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7735" y="5497275"/>
            <a:ext cx="1560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reaction</a:t>
            </a:r>
          </a:p>
          <a:p>
            <a:pPr algn="ctr"/>
            <a:r>
              <a:rPr lang="en-US" sz="2400" b="1" dirty="0" smtClean="0"/>
              <a:t>coordinate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182208" y="3045035"/>
            <a:ext cx="1311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enthalpy</a:t>
            </a:r>
            <a:endParaRPr lang="en-US" sz="2400" b="1" dirty="0"/>
          </a:p>
        </p:txBody>
      </p:sp>
      <p:sp>
        <p:nvSpPr>
          <p:cNvPr id="15" name="Freeform 14"/>
          <p:cNvSpPr/>
          <p:nvPr/>
        </p:nvSpPr>
        <p:spPr>
          <a:xfrm>
            <a:off x="5181600" y="1937657"/>
            <a:ext cx="1055914" cy="359229"/>
          </a:xfrm>
          <a:custGeom>
            <a:avLst/>
            <a:gdLst>
              <a:gd name="connsiteX0" fmla="*/ 0 w 1055914"/>
              <a:gd name="connsiteY0" fmla="*/ 359229 h 359229"/>
              <a:gd name="connsiteX1" fmla="*/ 315686 w 1055914"/>
              <a:gd name="connsiteY1" fmla="*/ 97972 h 359229"/>
              <a:gd name="connsiteX2" fmla="*/ 500743 w 1055914"/>
              <a:gd name="connsiteY2" fmla="*/ 76200 h 359229"/>
              <a:gd name="connsiteX3" fmla="*/ 489857 w 1055914"/>
              <a:gd name="connsiteY3" fmla="*/ 337457 h 359229"/>
              <a:gd name="connsiteX4" fmla="*/ 1055914 w 1055914"/>
              <a:gd name="connsiteY4" fmla="*/ 0 h 3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914" h="359229">
                <a:moveTo>
                  <a:pt x="0" y="359229"/>
                </a:moveTo>
                <a:cubicBezTo>
                  <a:pt x="116114" y="252186"/>
                  <a:pt x="232229" y="145144"/>
                  <a:pt x="315686" y="97972"/>
                </a:cubicBezTo>
                <a:cubicBezTo>
                  <a:pt x="399143" y="50800"/>
                  <a:pt x="471715" y="36286"/>
                  <a:pt x="500743" y="76200"/>
                </a:cubicBezTo>
                <a:cubicBezTo>
                  <a:pt x="529771" y="116114"/>
                  <a:pt x="397329" y="350157"/>
                  <a:pt x="489857" y="337457"/>
                </a:cubicBezTo>
                <a:cubicBezTo>
                  <a:pt x="582385" y="324757"/>
                  <a:pt x="819149" y="162378"/>
                  <a:pt x="1055914" y="0"/>
                </a:cubicBezTo>
              </a:path>
            </a:pathLst>
          </a:custGeom>
          <a:noFill/>
          <a:ln w="57150">
            <a:solidFill>
              <a:schemeClr val="tx1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18093" y="1480891"/>
            <a:ext cx="133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reaction path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7402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Heat Change During a Reaction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52404" y="1221919"/>
            <a:ext cx="3017520" cy="5087313"/>
            <a:chOff x="-58838" y="1221919"/>
            <a:chExt cx="3017520" cy="508731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94" y="1221919"/>
              <a:ext cx="2740457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-58838" y="5478235"/>
              <a:ext cx="3017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reactions release heat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3895" y="1221919"/>
            <a:ext cx="3017520" cy="5087313"/>
            <a:chOff x="2997750" y="1221919"/>
            <a:chExt cx="3017520" cy="50873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339" y="1221919"/>
              <a:ext cx="2736342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997750" y="5478235"/>
              <a:ext cx="3017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reactions release </a:t>
              </a:r>
              <a:r>
                <a:rPr lang="en-US" sz="2400" b="1" u="sng" dirty="0" smtClean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lots of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heat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40195" y="1221919"/>
            <a:ext cx="3017520" cy="5087313"/>
            <a:chOff x="6140195" y="1221919"/>
            <a:chExt cx="3017520" cy="508731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7053" y="1221919"/>
              <a:ext cx="3003805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140195" y="5478235"/>
              <a:ext cx="3017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reactions need heat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42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Heat During a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8" y="1296988"/>
            <a:ext cx="5669280" cy="1424441"/>
          </a:xfrm>
        </p:spPr>
        <p:txBody>
          <a:bodyPr>
            <a:spAutoFit/>
          </a:bodyPr>
          <a:lstStyle/>
          <a:p>
            <a:r>
              <a:rPr lang="en-US" sz="2800" dirty="0" smtClean="0"/>
              <a:t>Scientists devised ways of measuring the heat change that occurred during a reaction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7" t="7640" r="10486" b="7180"/>
          <a:stretch/>
        </p:blipFill>
        <p:spPr bwMode="auto">
          <a:xfrm>
            <a:off x="5802084" y="1404267"/>
            <a:ext cx="3341915" cy="54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5948" y="2813646"/>
            <a:ext cx="56692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Calorimeters are devices created for this purpose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5948" y="3859970"/>
            <a:ext cx="56692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 this lesson, we will learn about heat changes that occur during reactions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5948" y="5337183"/>
            <a:ext cx="56692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We will also learn how to represent the heat changes on graphs called enthalpy diagrams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624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</a:rPr>
              <a:t>Enthalpy </a:t>
            </a:r>
            <a:r>
              <a:rPr lang="en-US" altLang="en-US" smtClean="0">
                <a:latin typeface="Arial" charset="0"/>
              </a:rPr>
              <a:t>of Reactions</a:t>
            </a:r>
            <a:endParaRPr lang="en-US" altLang="en-US" dirty="0" smtClean="0">
              <a:latin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177" y="1296988"/>
            <a:ext cx="7773647" cy="51292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Arial" charset="0"/>
              </a:rPr>
              <a:t>SWBAT explain the concept of enthalpy of reaction, as well as interpret and create enthalpy diagrams of chemical reactions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2774950" y="6396038"/>
            <a:ext cx="3594100" cy="46196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Write this in your 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8821</TotalTime>
  <Words>1770</Words>
  <Application>Microsoft Office PowerPoint</Application>
  <PresentationFormat>On-screen Show (4:3)</PresentationFormat>
  <Paragraphs>389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Do Now</vt:lpstr>
      <vt:lpstr>Discussion</vt:lpstr>
      <vt:lpstr>Early Enrollment Program</vt:lpstr>
      <vt:lpstr>Any Questions on Worksheet?</vt:lpstr>
      <vt:lpstr>Previously</vt:lpstr>
      <vt:lpstr>The Study of Energy &amp; Heat</vt:lpstr>
      <vt:lpstr>Heat Change During a Reaction</vt:lpstr>
      <vt:lpstr>Measuring Heat During a Reaction</vt:lpstr>
      <vt:lpstr>Enthalpy of Reactions</vt:lpstr>
      <vt:lpstr>Enthalpy</vt:lpstr>
      <vt:lpstr>   Enthalpy (Heat) of a Reaction</vt:lpstr>
      <vt:lpstr>Enthalpy Diagrams</vt:lpstr>
      <vt:lpstr>Y Axis</vt:lpstr>
      <vt:lpstr>Y Axis</vt:lpstr>
      <vt:lpstr>Check for Understanding</vt:lpstr>
      <vt:lpstr>Check for Understanding</vt:lpstr>
      <vt:lpstr>Check for Understanding</vt:lpstr>
      <vt:lpstr>Key Concept</vt:lpstr>
      <vt:lpstr>Check for Understanding</vt:lpstr>
      <vt:lpstr>Check for Understanding</vt:lpstr>
      <vt:lpstr>X Axis</vt:lpstr>
      <vt:lpstr>Connecting Line</vt:lpstr>
      <vt:lpstr>Step by Step Process   </vt:lpstr>
      <vt:lpstr>Step by Step Process from Reactants to Products</vt:lpstr>
      <vt:lpstr>Check for Understanding</vt:lpstr>
      <vt:lpstr>Do Now</vt:lpstr>
      <vt:lpstr>Answers</vt:lpstr>
      <vt:lpstr>Enthalpy Consumed or Released</vt:lpstr>
      <vt:lpstr>The Sign of ΔHrxn </vt:lpstr>
      <vt:lpstr>The Sign of ΔHrxn </vt:lpstr>
      <vt:lpstr>The Sign of ΔHrxn </vt:lpstr>
      <vt:lpstr>The Sign of ΔHrxn </vt:lpstr>
      <vt:lpstr>The Sign of ΔHrxn </vt:lpstr>
      <vt:lpstr>The Sign of ΔHrxn </vt:lpstr>
      <vt:lpstr>The Sign of ΔHrxn </vt:lpstr>
      <vt:lpstr>Check for Understanding</vt:lpstr>
      <vt:lpstr>Check for Understanding</vt:lpstr>
      <vt:lpstr>What is the bump?</vt:lpstr>
      <vt:lpstr>Transition State</vt:lpstr>
      <vt:lpstr>Activation Energy</vt:lpstr>
      <vt:lpstr>Eact is Important</vt:lpstr>
      <vt:lpstr>PowerPoint Presentation</vt:lpstr>
      <vt:lpstr>Check for Understanding</vt:lpstr>
      <vt:lpstr>Kinetic vs Thermodynamic</vt:lpstr>
      <vt:lpstr>More on Activation Energy</vt:lpstr>
      <vt:lpstr>Don't Get Confused</vt:lpstr>
      <vt:lpstr>Exit Ticket</vt:lpstr>
      <vt:lpstr>Check for Understanding</vt:lpstr>
      <vt:lpstr>Check for Understanding</vt:lpstr>
      <vt:lpstr>Do Now</vt:lpstr>
      <vt:lpstr>Group Problem Do this problem on graph paper</vt:lpstr>
      <vt:lpstr>PowerPoint Presentation</vt:lpstr>
      <vt:lpstr>PowerPoint Presentation</vt:lpstr>
      <vt:lpstr>Homework</vt:lpstr>
      <vt:lpstr>Backup Slides</vt:lpstr>
      <vt:lpstr>Not Covered</vt:lpstr>
      <vt:lpstr>Thermochemistry</vt:lpstr>
      <vt:lpstr>Enthalpy of Combustion</vt:lpstr>
      <vt:lpstr>Representing Change</vt:lpstr>
      <vt:lpstr>Delta Δ</vt:lpstr>
      <vt:lpstr>Endothermic Reaction</vt:lpstr>
      <vt:lpstr>Enthalpy Diagrams</vt:lpstr>
      <vt:lpstr>Check for Understanding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590</cp:revision>
  <cp:lastPrinted>2014-10-08T12:04:07Z</cp:lastPrinted>
  <dcterms:created xsi:type="dcterms:W3CDTF">2012-09-15T16:31:25Z</dcterms:created>
  <dcterms:modified xsi:type="dcterms:W3CDTF">2014-10-09T12:58:39Z</dcterms:modified>
</cp:coreProperties>
</file>