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21"/>
  </p:notesMasterIdLst>
  <p:handoutMasterIdLst>
    <p:handoutMasterId r:id="rId22"/>
  </p:handoutMasterIdLst>
  <p:sldIdLst>
    <p:sldId id="395" r:id="rId3"/>
    <p:sldId id="394" r:id="rId4"/>
    <p:sldId id="402" r:id="rId5"/>
    <p:sldId id="403" r:id="rId6"/>
    <p:sldId id="383" r:id="rId7"/>
    <p:sldId id="391" r:id="rId8"/>
    <p:sldId id="392" r:id="rId9"/>
    <p:sldId id="393" r:id="rId10"/>
    <p:sldId id="404" r:id="rId11"/>
    <p:sldId id="405" r:id="rId12"/>
    <p:sldId id="407" r:id="rId13"/>
    <p:sldId id="390" r:id="rId14"/>
    <p:sldId id="406" r:id="rId15"/>
    <p:sldId id="355" r:id="rId16"/>
    <p:sldId id="398" r:id="rId17"/>
    <p:sldId id="399" r:id="rId18"/>
    <p:sldId id="400" r:id="rId19"/>
    <p:sldId id="401" r:id="rId20"/>
  </p:sldIdLst>
  <p:sldSz cx="9144000" cy="6858000" type="screen4x3"/>
  <p:notesSz cx="9312275" cy="70262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663300"/>
    <a:srgbClr val="CC0000"/>
    <a:srgbClr val="FFE07D"/>
    <a:srgbClr val="C9E7E9"/>
    <a:srgbClr val="C4E4E6"/>
    <a:srgbClr val="CCFF99"/>
    <a:srgbClr val="FFCC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660"/>
  </p:normalViewPr>
  <p:slideViewPr>
    <p:cSldViewPr snapToGrid="0">
      <p:cViewPr varScale="1">
        <p:scale>
          <a:sx n="78" d="100"/>
          <a:sy n="78" d="100"/>
        </p:scale>
        <p:origin x="1526"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5319" cy="3513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5274801" y="0"/>
            <a:ext cx="4035319" cy="351314"/>
          </a:xfrm>
          <a:prstGeom prst="rect">
            <a:avLst/>
          </a:prstGeom>
        </p:spPr>
        <p:txBody>
          <a:bodyPr vert="horz" lIns="93360" tIns="46680" rIns="93360" bIns="46680" rtlCol="0"/>
          <a:lstStyle>
            <a:lvl1pPr algn="r">
              <a:defRPr sz="1200"/>
            </a:lvl1pPr>
          </a:lstStyle>
          <a:p>
            <a:fld id="{EE3C571F-1940-4037-8165-EE3DE2050E19}" type="datetimeFigureOut">
              <a:rPr lang="en-US" smtClean="0"/>
              <a:t>11/7/2019</a:t>
            </a:fld>
            <a:endParaRPr lang="en-US"/>
          </a:p>
        </p:txBody>
      </p:sp>
      <p:sp>
        <p:nvSpPr>
          <p:cNvPr id="4" name="Footer Placeholder 3"/>
          <p:cNvSpPr>
            <a:spLocks noGrp="1"/>
          </p:cNvSpPr>
          <p:nvPr>
            <p:ph type="ftr" sz="quarter" idx="2"/>
          </p:nvPr>
        </p:nvSpPr>
        <p:spPr>
          <a:xfrm>
            <a:off x="0" y="6673742"/>
            <a:ext cx="4035319" cy="351314"/>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5274801" y="6673742"/>
            <a:ext cx="4035319" cy="351314"/>
          </a:xfrm>
          <a:prstGeom prst="rect">
            <a:avLst/>
          </a:prstGeom>
        </p:spPr>
        <p:txBody>
          <a:bodyPr vert="horz" lIns="93360" tIns="46680" rIns="93360" bIns="46680" rtlCol="0" anchor="b"/>
          <a:lstStyle>
            <a:lvl1pPr algn="r">
              <a:defRPr sz="1200"/>
            </a:lvl1pPr>
          </a:lstStyle>
          <a:p>
            <a:fld id="{25017C8B-1089-4070-8346-465A13EFF770}" type="slidenum">
              <a:rPr lang="en-US" smtClean="0"/>
              <a:t>‹#›</a:t>
            </a:fld>
            <a:endParaRPr lang="en-US"/>
          </a:p>
        </p:txBody>
      </p:sp>
    </p:spTree>
    <p:extLst>
      <p:ext uri="{BB962C8B-B14F-4D97-AF65-F5344CB8AC3E}">
        <p14:creationId xmlns:p14="http://schemas.microsoft.com/office/powerpoint/2010/main" val="2647740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5319" cy="3513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5274801" y="0"/>
            <a:ext cx="4035319" cy="351314"/>
          </a:xfrm>
          <a:prstGeom prst="rect">
            <a:avLst/>
          </a:prstGeom>
        </p:spPr>
        <p:txBody>
          <a:bodyPr vert="horz" lIns="93360" tIns="46680" rIns="93360" bIns="46680" rtlCol="0"/>
          <a:lstStyle>
            <a:lvl1pPr algn="r">
              <a:defRPr sz="1200"/>
            </a:lvl1pPr>
          </a:lstStyle>
          <a:p>
            <a:fld id="{932A4971-2819-4C66-8E47-6ED3E69662C9}" type="datetimeFigureOut">
              <a:rPr lang="en-US" smtClean="0"/>
              <a:t>11/7/2019</a:t>
            </a:fld>
            <a:endParaRPr lang="en-US"/>
          </a:p>
        </p:txBody>
      </p:sp>
      <p:sp>
        <p:nvSpPr>
          <p:cNvPr id="4" name="Slide Image Placeholder 3"/>
          <p:cNvSpPr>
            <a:spLocks noGrp="1" noRot="1" noChangeAspect="1"/>
          </p:cNvSpPr>
          <p:nvPr>
            <p:ph type="sldImg" idx="2"/>
          </p:nvPr>
        </p:nvSpPr>
        <p:spPr>
          <a:xfrm>
            <a:off x="2900363" y="527050"/>
            <a:ext cx="3511550" cy="263525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931228" y="3337481"/>
            <a:ext cx="7449820" cy="3161824"/>
          </a:xfrm>
          <a:prstGeom prst="rect">
            <a:avLst/>
          </a:prstGeom>
        </p:spPr>
        <p:txBody>
          <a:bodyPr vert="horz" lIns="93360" tIns="46680" rIns="93360" bIns="466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73742"/>
            <a:ext cx="4035319" cy="3513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5274801" y="6673742"/>
            <a:ext cx="4035319" cy="351314"/>
          </a:xfrm>
          <a:prstGeom prst="rect">
            <a:avLst/>
          </a:prstGeom>
        </p:spPr>
        <p:txBody>
          <a:bodyPr vert="horz" lIns="93360" tIns="46680" rIns="93360" bIns="46680" rtlCol="0" anchor="b"/>
          <a:lstStyle>
            <a:lvl1pPr algn="r">
              <a:defRPr sz="1200"/>
            </a:lvl1pPr>
          </a:lstStyle>
          <a:p>
            <a:fld id="{4E0B0F9A-194D-45E4-8DDA-9768935C81FC}" type="slidenum">
              <a:rPr lang="en-US" smtClean="0"/>
              <a:t>‹#›</a:t>
            </a:fld>
            <a:endParaRPr lang="en-US"/>
          </a:p>
        </p:txBody>
      </p:sp>
    </p:spTree>
    <p:extLst>
      <p:ext uri="{BB962C8B-B14F-4D97-AF65-F5344CB8AC3E}">
        <p14:creationId xmlns:p14="http://schemas.microsoft.com/office/powerpoint/2010/main" val="2872949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0B0F9A-194D-45E4-8DDA-9768935C81FC}" type="slidenum">
              <a:rPr lang="en-US" smtClean="0"/>
              <a:t>14</a:t>
            </a:fld>
            <a:endParaRPr lang="en-US"/>
          </a:p>
        </p:txBody>
      </p:sp>
    </p:spTree>
    <p:extLst>
      <p:ext uri="{BB962C8B-B14F-4D97-AF65-F5344CB8AC3E}">
        <p14:creationId xmlns:p14="http://schemas.microsoft.com/office/powerpoint/2010/main" val="418974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61B2CF2-496B-452B-A169-6AD161B48598}" type="slidenum">
              <a:rPr lang="en-US"/>
              <a:pPr>
                <a:defRPr/>
              </a:pPr>
              <a:t>‹#›</a:t>
            </a:fld>
            <a:endParaRPr lang="en-US"/>
          </a:p>
        </p:txBody>
      </p:sp>
    </p:spTree>
    <p:extLst>
      <p:ext uri="{BB962C8B-B14F-4D97-AF65-F5344CB8AC3E}">
        <p14:creationId xmlns:p14="http://schemas.microsoft.com/office/powerpoint/2010/main" val="2574099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11E6D533-96AB-40F9-8F0B-ADFEFE7EA84F}" type="slidenum">
              <a:rPr lang="en-US"/>
              <a:pPr>
                <a:defRPr/>
              </a:pPr>
              <a:t>‹#›</a:t>
            </a:fld>
            <a:endParaRPr lang="en-US"/>
          </a:p>
        </p:txBody>
      </p:sp>
    </p:spTree>
    <p:extLst>
      <p:ext uri="{BB962C8B-B14F-4D97-AF65-F5344CB8AC3E}">
        <p14:creationId xmlns:p14="http://schemas.microsoft.com/office/powerpoint/2010/main" val="408458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A93456CD-406E-4CDF-941A-AAF5B45C5445}" type="slidenum">
              <a:rPr lang="en-US"/>
              <a:pPr>
                <a:defRPr/>
              </a:pPr>
              <a:t>‹#›</a:t>
            </a:fld>
            <a:endParaRPr lang="en-US"/>
          </a:p>
        </p:txBody>
      </p:sp>
    </p:spTree>
    <p:extLst>
      <p:ext uri="{BB962C8B-B14F-4D97-AF65-F5344CB8AC3E}">
        <p14:creationId xmlns:p14="http://schemas.microsoft.com/office/powerpoint/2010/main" val="136169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E9F188-2C9B-43EF-97A1-E98CD16AC10F}" type="slidenum">
              <a:rPr lang="en-US"/>
              <a:pPr>
                <a:defRPr/>
              </a:pPr>
              <a:t>‹#›</a:t>
            </a:fld>
            <a:endParaRPr lang="en-US"/>
          </a:p>
        </p:txBody>
      </p:sp>
    </p:spTree>
    <p:extLst>
      <p:ext uri="{BB962C8B-B14F-4D97-AF65-F5344CB8AC3E}">
        <p14:creationId xmlns:p14="http://schemas.microsoft.com/office/powerpoint/2010/main" val="174305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4211AF-D954-47DF-9569-AA2CB5795108}" type="slidenum">
              <a:rPr lang="en-US"/>
              <a:pPr>
                <a:defRPr/>
              </a:pPr>
              <a:t>‹#›</a:t>
            </a:fld>
            <a:endParaRPr lang="en-US"/>
          </a:p>
        </p:txBody>
      </p:sp>
    </p:spTree>
    <p:extLst>
      <p:ext uri="{BB962C8B-B14F-4D97-AF65-F5344CB8AC3E}">
        <p14:creationId xmlns:p14="http://schemas.microsoft.com/office/powerpoint/2010/main" val="4146392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6656DD-E8DC-4F09-B53A-66704320536C}" type="slidenum">
              <a:rPr lang="en-US"/>
              <a:pPr>
                <a:defRPr/>
              </a:pPr>
              <a:t>‹#›</a:t>
            </a:fld>
            <a:endParaRPr lang="en-US"/>
          </a:p>
        </p:txBody>
      </p:sp>
    </p:spTree>
    <p:extLst>
      <p:ext uri="{BB962C8B-B14F-4D97-AF65-F5344CB8AC3E}">
        <p14:creationId xmlns:p14="http://schemas.microsoft.com/office/powerpoint/2010/main" val="2659084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954428-3C11-4243-B007-B3C92841C5A4}" type="slidenum">
              <a:rPr lang="en-US"/>
              <a:pPr>
                <a:defRPr/>
              </a:pPr>
              <a:t>‹#›</a:t>
            </a:fld>
            <a:endParaRPr lang="en-US"/>
          </a:p>
        </p:txBody>
      </p:sp>
    </p:spTree>
    <p:extLst>
      <p:ext uri="{BB962C8B-B14F-4D97-AF65-F5344CB8AC3E}">
        <p14:creationId xmlns:p14="http://schemas.microsoft.com/office/powerpoint/2010/main" val="1601691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ADE3BD0-1666-4CC8-988A-60AD4A70FC05}" type="slidenum">
              <a:rPr lang="en-US"/>
              <a:pPr>
                <a:defRPr/>
              </a:pPr>
              <a:t>‹#›</a:t>
            </a:fld>
            <a:endParaRPr lang="en-US"/>
          </a:p>
        </p:txBody>
      </p:sp>
    </p:spTree>
    <p:extLst>
      <p:ext uri="{BB962C8B-B14F-4D97-AF65-F5344CB8AC3E}">
        <p14:creationId xmlns:p14="http://schemas.microsoft.com/office/powerpoint/2010/main" val="3320523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EA05545-6D0F-4CC5-A479-4C7D96DD3DB8}" type="slidenum">
              <a:rPr lang="en-US"/>
              <a:pPr>
                <a:defRPr/>
              </a:pPr>
              <a:t>‹#›</a:t>
            </a:fld>
            <a:endParaRPr lang="en-US"/>
          </a:p>
        </p:txBody>
      </p:sp>
    </p:spTree>
    <p:extLst>
      <p:ext uri="{BB962C8B-B14F-4D97-AF65-F5344CB8AC3E}">
        <p14:creationId xmlns:p14="http://schemas.microsoft.com/office/powerpoint/2010/main" val="2942454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F086023-D1A8-4D1F-AD46-BB80C53AC72E}" type="slidenum">
              <a:rPr lang="en-US"/>
              <a:pPr>
                <a:defRPr/>
              </a:pPr>
              <a:t>‹#›</a:t>
            </a:fld>
            <a:endParaRPr lang="en-US"/>
          </a:p>
        </p:txBody>
      </p:sp>
    </p:spTree>
    <p:extLst>
      <p:ext uri="{BB962C8B-B14F-4D97-AF65-F5344CB8AC3E}">
        <p14:creationId xmlns:p14="http://schemas.microsoft.com/office/powerpoint/2010/main" val="23309179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DC311D-E6C5-4282-A918-E554F6B7784E}" type="slidenum">
              <a:rPr lang="en-US"/>
              <a:pPr>
                <a:defRPr/>
              </a:pPr>
              <a:t>‹#›</a:t>
            </a:fld>
            <a:endParaRPr lang="en-US"/>
          </a:p>
        </p:txBody>
      </p:sp>
    </p:spTree>
    <p:extLst>
      <p:ext uri="{BB962C8B-B14F-4D97-AF65-F5344CB8AC3E}">
        <p14:creationId xmlns:p14="http://schemas.microsoft.com/office/powerpoint/2010/main" val="4139525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221633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7BD715-640F-4E17-98D2-37005ABBC084}" type="slidenum">
              <a:rPr lang="en-US"/>
              <a:pPr>
                <a:defRPr/>
              </a:pPr>
              <a:t>‹#›</a:t>
            </a:fld>
            <a:endParaRPr lang="en-US"/>
          </a:p>
        </p:txBody>
      </p:sp>
    </p:spTree>
    <p:extLst>
      <p:ext uri="{BB962C8B-B14F-4D97-AF65-F5344CB8AC3E}">
        <p14:creationId xmlns:p14="http://schemas.microsoft.com/office/powerpoint/2010/main" val="821843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8940D5-7372-4046-B289-C5E27E793D14}" type="slidenum">
              <a:rPr lang="en-US"/>
              <a:pPr>
                <a:defRPr/>
              </a:pPr>
              <a:t>‹#›</a:t>
            </a:fld>
            <a:endParaRPr lang="en-US"/>
          </a:p>
        </p:txBody>
      </p:sp>
    </p:spTree>
    <p:extLst>
      <p:ext uri="{BB962C8B-B14F-4D97-AF65-F5344CB8AC3E}">
        <p14:creationId xmlns:p14="http://schemas.microsoft.com/office/powerpoint/2010/main" val="1847935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A9A9DB-5397-43F9-A9E0-7B746284466A}" type="slidenum">
              <a:rPr lang="en-US"/>
              <a:pPr>
                <a:defRPr/>
              </a:pPr>
              <a:t>‹#›</a:t>
            </a:fld>
            <a:endParaRPr lang="en-US"/>
          </a:p>
        </p:txBody>
      </p:sp>
    </p:spTree>
    <p:extLst>
      <p:ext uri="{BB962C8B-B14F-4D97-AF65-F5344CB8AC3E}">
        <p14:creationId xmlns:p14="http://schemas.microsoft.com/office/powerpoint/2010/main" val="131945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A3424B08-1105-4281-9710-DE0CA37B57BC}" type="slidenum">
              <a:rPr lang="en-US"/>
              <a:pPr>
                <a:defRPr/>
              </a:pPr>
              <a:t>‹#›</a:t>
            </a:fld>
            <a:endParaRPr lang="en-US"/>
          </a:p>
        </p:txBody>
      </p:sp>
    </p:spTree>
    <p:extLst>
      <p:ext uri="{BB962C8B-B14F-4D97-AF65-F5344CB8AC3E}">
        <p14:creationId xmlns:p14="http://schemas.microsoft.com/office/powerpoint/2010/main" val="2616530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41EB7CAF-10EA-45C4-AA45-19B975869403}" type="slidenum">
              <a:rPr lang="en-US"/>
              <a:pPr>
                <a:defRPr/>
              </a:pPr>
              <a:t>‹#›</a:t>
            </a:fld>
            <a:endParaRPr lang="en-US"/>
          </a:p>
        </p:txBody>
      </p:sp>
    </p:spTree>
    <p:extLst>
      <p:ext uri="{BB962C8B-B14F-4D97-AF65-F5344CB8AC3E}">
        <p14:creationId xmlns:p14="http://schemas.microsoft.com/office/powerpoint/2010/main" val="3667534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D9477A6B-45FC-4FC5-8C60-5DFA778B7E43}" type="slidenum">
              <a:rPr lang="en-US"/>
              <a:pPr>
                <a:defRPr/>
              </a:pPr>
              <a:t>‹#›</a:t>
            </a:fld>
            <a:endParaRPr lang="en-US"/>
          </a:p>
        </p:txBody>
      </p:sp>
    </p:spTree>
    <p:extLst>
      <p:ext uri="{BB962C8B-B14F-4D97-AF65-F5344CB8AC3E}">
        <p14:creationId xmlns:p14="http://schemas.microsoft.com/office/powerpoint/2010/main" val="241121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E65D28F-827F-4CA9-B422-FBD6C64C148A}" type="slidenum">
              <a:rPr lang="en-US"/>
              <a:pPr>
                <a:defRPr/>
              </a:pPr>
              <a:t>‹#›</a:t>
            </a:fld>
            <a:endParaRPr lang="en-US"/>
          </a:p>
        </p:txBody>
      </p:sp>
    </p:spTree>
    <p:extLst>
      <p:ext uri="{BB962C8B-B14F-4D97-AF65-F5344CB8AC3E}">
        <p14:creationId xmlns:p14="http://schemas.microsoft.com/office/powerpoint/2010/main" val="1263836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7E09F6F-17C2-4643-98AE-95875B66BD50}" type="slidenum">
              <a:rPr lang="en-US"/>
              <a:pPr>
                <a:defRPr/>
              </a:pPr>
              <a:t>‹#›</a:t>
            </a:fld>
            <a:endParaRPr lang="en-US"/>
          </a:p>
        </p:txBody>
      </p:sp>
    </p:spTree>
    <p:extLst>
      <p:ext uri="{BB962C8B-B14F-4D97-AF65-F5344CB8AC3E}">
        <p14:creationId xmlns:p14="http://schemas.microsoft.com/office/powerpoint/2010/main" val="131163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4FED2B45-9E45-4188-9C8D-301AE45E120E}" type="slidenum">
              <a:rPr lang="en-US"/>
              <a:pPr>
                <a:defRPr/>
              </a:pPr>
              <a:t>‹#›</a:t>
            </a:fld>
            <a:endParaRPr lang="en-US"/>
          </a:p>
        </p:txBody>
      </p:sp>
    </p:spTree>
    <p:extLst>
      <p:ext uri="{BB962C8B-B14F-4D97-AF65-F5344CB8AC3E}">
        <p14:creationId xmlns:p14="http://schemas.microsoft.com/office/powerpoint/2010/main" val="381759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E5AE0E2D-B697-4CF1-94EA-AEFE4D714FCF}" type="slidenum">
              <a:rPr lang="en-US"/>
              <a:pPr>
                <a:defRPr/>
              </a:pPr>
              <a:t>‹#›</a:t>
            </a:fld>
            <a:endParaRPr lang="en-US"/>
          </a:p>
        </p:txBody>
      </p:sp>
    </p:spTree>
    <p:extLst>
      <p:ext uri="{BB962C8B-B14F-4D97-AF65-F5344CB8AC3E}">
        <p14:creationId xmlns:p14="http://schemas.microsoft.com/office/powerpoint/2010/main" val="3542057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TextBox 6"/>
          <p:cNvSpPr txBox="1"/>
          <p:nvPr userDrawn="1"/>
        </p:nvSpPr>
        <p:spPr>
          <a:xfrm>
            <a:off x="8504081" y="6611779"/>
            <a:ext cx="639919" cy="246221"/>
          </a:xfrm>
          <a:prstGeom prst="rect">
            <a:avLst/>
          </a:prstGeom>
          <a:noFill/>
        </p:spPr>
        <p:txBody>
          <a:bodyPr wrap="none" rtlCol="0">
            <a:spAutoFit/>
          </a:bodyPr>
          <a:lstStyle/>
          <a:p>
            <a:pPr algn="r"/>
            <a:r>
              <a:rPr lang="en-US" sz="1000" i="1" dirty="0" smtClean="0"/>
              <a:t>slide </a:t>
            </a:r>
            <a:fld id="{243568BA-2971-4540-BE0B-793FCC9B529C}" type="slidenum">
              <a:rPr lang="en-US" sz="1000" i="1" smtClean="0"/>
              <a:t>‹#›</a:t>
            </a:fld>
            <a:endParaRPr lang="en-US" sz="1000" i="1"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798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798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2A2533A-7E23-4A0B-8B6C-608DF240A883}" type="slidenum">
              <a:rPr lang="en-US"/>
              <a:pPr>
                <a:defRPr/>
              </a:pPr>
              <a:t>‹#›</a:t>
            </a:fld>
            <a:endParaRPr lang="en-US"/>
          </a:p>
        </p:txBody>
      </p:sp>
      <p:grpSp>
        <p:nvGrpSpPr>
          <p:cNvPr id="2055" name="Group 7"/>
          <p:cNvGrpSpPr>
            <a:grpSpLocks/>
          </p:cNvGrpSpPr>
          <p:nvPr userDrawn="1"/>
        </p:nvGrpSpPr>
        <p:grpSpPr bwMode="auto">
          <a:xfrm>
            <a:off x="152400" y="6537325"/>
            <a:ext cx="8839200" cy="242888"/>
            <a:chOff x="96" y="4118"/>
            <a:chExt cx="5568" cy="153"/>
          </a:xfrm>
        </p:grpSpPr>
        <p:sp>
          <p:nvSpPr>
            <p:cNvPr id="2056" name="Rectangle 8"/>
            <p:cNvSpPr>
              <a:spLocks noChangeArrowheads="1"/>
            </p:cNvSpPr>
            <p:nvPr userDrawn="1"/>
          </p:nvSpPr>
          <p:spPr bwMode="auto">
            <a:xfrm>
              <a:off x="96" y="4128"/>
              <a:ext cx="1200"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fld id="{C5C091BB-DF80-4CA9-AC6D-E851E91FD1A5}" type="slidenum">
                <a:rPr lang="en-US" sz="1400" b="1">
                  <a:solidFill>
                    <a:srgbClr val="006600"/>
                  </a:solidFill>
                </a:rPr>
                <a:pPr/>
                <a:t>‹#›</a:t>
              </a:fld>
              <a:endParaRPr lang="en-US" sz="1400" b="1">
                <a:solidFill>
                  <a:srgbClr val="006600"/>
                </a:solidFill>
              </a:endParaRPr>
            </a:p>
          </p:txBody>
        </p:sp>
        <p:sp>
          <p:nvSpPr>
            <p:cNvPr id="79881" name="TextBox 5"/>
            <p:cNvSpPr txBox="1">
              <a:spLocks noChangeArrowheads="1"/>
            </p:cNvSpPr>
            <p:nvPr userDrawn="1"/>
          </p:nvSpPr>
          <p:spPr bwMode="auto">
            <a:xfrm>
              <a:off x="146" y="4118"/>
              <a:ext cx="5468"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203" tIns="22602" rIns="45203" bIns="22602">
              <a:spAutoFit/>
            </a:bodyPr>
            <a:lstStyle>
              <a:lvl1pPr defTabSz="452438">
                <a:defRPr>
                  <a:solidFill>
                    <a:schemeClr val="tx1"/>
                  </a:solidFill>
                  <a:latin typeface="Arial" charset="0"/>
                </a:defRPr>
              </a:lvl1pPr>
              <a:lvl2pPr marL="26670000" indent="-26349325" defTabSz="452438">
                <a:defRPr>
                  <a:solidFill>
                    <a:schemeClr val="tx1"/>
                  </a:solidFill>
                  <a:latin typeface="Arial" charset="0"/>
                </a:defRPr>
              </a:lvl2pPr>
              <a:lvl3pPr marL="36352163" indent="-35709225" defTabSz="452438">
                <a:defRPr>
                  <a:solidFill>
                    <a:schemeClr val="tx1"/>
                  </a:solidFill>
                  <a:latin typeface="Arial" charset="0"/>
                </a:defRPr>
              </a:lvl3pPr>
              <a:lvl4pPr marL="36672838" indent="-35709225" defTabSz="452438">
                <a:defRPr>
                  <a:solidFill>
                    <a:schemeClr val="tx1"/>
                  </a:solidFill>
                  <a:latin typeface="Arial" charset="0"/>
                </a:defRPr>
              </a:lvl4pPr>
              <a:lvl5pPr marL="36995100" indent="-35709225" defTabSz="452438">
                <a:defRPr>
                  <a:solidFill>
                    <a:schemeClr val="tx1"/>
                  </a:solidFill>
                  <a:latin typeface="Arial" charset="0"/>
                </a:defRPr>
              </a:lvl5pPr>
              <a:lvl6pPr marL="37452300" indent="-35709225" defTabSz="452438" fontAlgn="base">
                <a:spcBef>
                  <a:spcPct val="0"/>
                </a:spcBef>
                <a:spcAft>
                  <a:spcPct val="0"/>
                </a:spcAft>
                <a:defRPr>
                  <a:solidFill>
                    <a:schemeClr val="tx1"/>
                  </a:solidFill>
                  <a:latin typeface="Arial" charset="0"/>
                </a:defRPr>
              </a:lvl6pPr>
              <a:lvl7pPr marL="37909500" indent="-35709225" defTabSz="452438" fontAlgn="base">
                <a:spcBef>
                  <a:spcPct val="0"/>
                </a:spcBef>
                <a:spcAft>
                  <a:spcPct val="0"/>
                </a:spcAft>
                <a:defRPr>
                  <a:solidFill>
                    <a:schemeClr val="tx1"/>
                  </a:solidFill>
                  <a:latin typeface="Arial" charset="0"/>
                </a:defRPr>
              </a:lvl7pPr>
              <a:lvl8pPr marL="38366700" indent="-35709225" defTabSz="452438" fontAlgn="base">
                <a:spcBef>
                  <a:spcPct val="0"/>
                </a:spcBef>
                <a:spcAft>
                  <a:spcPct val="0"/>
                </a:spcAft>
                <a:defRPr>
                  <a:solidFill>
                    <a:schemeClr val="tx1"/>
                  </a:solidFill>
                  <a:latin typeface="Arial" charset="0"/>
                </a:defRPr>
              </a:lvl8pPr>
              <a:lvl9pPr marL="38823900" indent="-35709225" defTabSz="452438" fontAlgn="base">
                <a:spcBef>
                  <a:spcPct val="0"/>
                </a:spcBef>
                <a:spcAft>
                  <a:spcPct val="0"/>
                </a:spcAft>
                <a:defRPr>
                  <a:solidFill>
                    <a:schemeClr val="tx1"/>
                  </a:solidFill>
                  <a:latin typeface="Arial" charset="0"/>
                </a:defRPr>
              </a:lvl9pPr>
            </a:lstStyle>
            <a:p>
              <a:pPr algn="r">
                <a:defRPr/>
              </a:pPr>
              <a:r>
                <a:rPr lang="en-US" sz="1300" smtClean="0">
                  <a:solidFill>
                    <a:srgbClr val="006600"/>
                  </a:solidFill>
                  <a:ea typeface="ヒラギノ角ゴ ProN W3" charset="-128"/>
                  <a:sym typeface="Arial" charset="0"/>
                </a:rPr>
                <a:t>5.1  The Atom Has a Structure</a:t>
              </a:r>
            </a:p>
          </p:txBody>
        </p:sp>
        <p:sp>
          <p:nvSpPr>
            <p:cNvPr id="2058" name="Line 10"/>
            <p:cNvSpPr>
              <a:spLocks noChangeShapeType="1"/>
            </p:cNvSpPr>
            <p:nvPr userDrawn="1"/>
          </p:nvSpPr>
          <p:spPr bwMode="auto">
            <a:xfrm>
              <a:off x="96" y="4128"/>
              <a:ext cx="5568" cy="0"/>
            </a:xfrm>
            <a:prstGeom prst="line">
              <a:avLst/>
            </a:prstGeom>
            <a:noFill/>
            <a:ln w="1905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229600" cy="792162"/>
          </a:xfrm>
        </p:spPr>
        <p:txBody>
          <a:bodyPr/>
          <a:lstStyle/>
          <a:p>
            <a:r>
              <a:rPr lang="en-US" sz="4000" b="1" dirty="0" smtClean="0">
                <a:solidFill>
                  <a:srgbClr val="0070C0"/>
                </a:solidFill>
              </a:rPr>
              <a:t>Fill in the Table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113927"/>
              </p:ext>
            </p:extLst>
          </p:nvPr>
        </p:nvGraphicFramePr>
        <p:xfrm>
          <a:off x="274320" y="1295400"/>
          <a:ext cx="8595360" cy="5121276"/>
        </p:xfrm>
        <a:graphic>
          <a:graphicData uri="http://schemas.openxmlformats.org/drawingml/2006/table">
            <a:tbl>
              <a:tblPr firstRow="1" bandRow="1">
                <a:tableStyleId>{7DF18680-E054-41AD-8BC1-D1AEF772440D}</a:tableStyleId>
              </a:tblPr>
              <a:tblGrid>
                <a:gridCol w="1371600"/>
                <a:gridCol w="1280160"/>
                <a:gridCol w="1463040"/>
                <a:gridCol w="1371600"/>
                <a:gridCol w="1371600"/>
                <a:gridCol w="1737360"/>
              </a:tblGrid>
              <a:tr h="1280319">
                <a:tc>
                  <a:txBody>
                    <a:bodyPr/>
                    <a:lstStyle/>
                    <a:p>
                      <a:pPr algn="ctr"/>
                      <a:r>
                        <a:rPr lang="en-US" sz="2400" b="1" dirty="0" smtClean="0">
                          <a:solidFill>
                            <a:schemeClr val="bg1"/>
                          </a:solidFill>
                        </a:rPr>
                        <a:t>type</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abbrev.</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location in atom</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relative</a:t>
                      </a:r>
                      <a:r>
                        <a:rPr lang="en-US" sz="2400" b="1" baseline="0" dirty="0" smtClean="0">
                          <a:solidFill>
                            <a:schemeClr val="bg1"/>
                          </a:solidFill>
                        </a:rPr>
                        <a:t> mass</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charge</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change in number produces</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r>
              <a:tr h="1280319">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80319">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80319">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30317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69197880"/>
              </p:ext>
            </p:extLst>
          </p:nvPr>
        </p:nvGraphicFramePr>
        <p:xfrm>
          <a:off x="0" y="1800225"/>
          <a:ext cx="9117782" cy="3476625"/>
        </p:xfrm>
        <a:graphic>
          <a:graphicData uri="http://schemas.openxmlformats.org/drawingml/2006/table">
            <a:tbl>
              <a:tblPr firstRow="1" firstCol="1" bandRow="1"/>
              <a:tblGrid>
                <a:gridCol w="1534657"/>
                <a:gridCol w="1534657"/>
                <a:gridCol w="1188720"/>
                <a:gridCol w="1214937"/>
                <a:gridCol w="1214937"/>
                <a:gridCol w="1214937"/>
                <a:gridCol w="1214937"/>
              </a:tblGrid>
              <a:tr h="1158875">
                <a:tc>
                  <a:txBody>
                    <a:bodyPr/>
                    <a:lstStyle/>
                    <a:p>
                      <a:pPr marL="0" marR="0" algn="ctr">
                        <a:spcBef>
                          <a:spcPts val="0"/>
                        </a:spcBef>
                        <a:spcAft>
                          <a:spcPts val="0"/>
                        </a:spcAft>
                      </a:pPr>
                      <a:r>
                        <a:rPr lang="en-US" sz="1800" b="1" dirty="0">
                          <a:effectLst/>
                          <a:latin typeface="Arial"/>
                          <a:ea typeface="MS Mincho"/>
                          <a:cs typeface="Times New Roman"/>
                        </a:rPr>
                        <a:t>isotope name</a:t>
                      </a:r>
                      <a:endParaRPr lang="en-US" sz="1200"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atomic notation</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atomic number</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mass number</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 of protons</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 of neutrons</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 of electrons</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158875">
                <a:tc>
                  <a:txBody>
                    <a:bodyPr/>
                    <a:lstStyle/>
                    <a:p>
                      <a:pPr marL="0" marR="0" algn="ctr">
                        <a:spcBef>
                          <a:spcPts val="0"/>
                        </a:spcBef>
                        <a:spcAft>
                          <a:spcPts val="0"/>
                        </a:spcAft>
                      </a:pPr>
                      <a:r>
                        <a:rPr lang="en-US" sz="2000" b="1" dirty="0" smtClean="0">
                          <a:effectLst/>
                          <a:latin typeface="Arial"/>
                          <a:ea typeface="MS Mincho"/>
                          <a:cs typeface="Times New Roman"/>
                        </a:rPr>
                        <a:t>oxygen-18 dianion</a:t>
                      </a:r>
                      <a:endParaRPr lang="en-US" sz="1400"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158875">
                <a:tc>
                  <a:txBody>
                    <a:bodyPr/>
                    <a:lstStyle/>
                    <a:p>
                      <a:pPr marL="0" marR="0" algn="ctr">
                        <a:spcBef>
                          <a:spcPts val="0"/>
                        </a:spcBef>
                        <a:spcAft>
                          <a:spcPts val="0"/>
                        </a:spcAft>
                      </a:pPr>
                      <a:endParaRPr lang="en-US" sz="20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effectLst/>
                          <a:latin typeface="Arial"/>
                          <a:ea typeface="MS Mincho"/>
                          <a:cs typeface="Times New Roman"/>
                        </a:rPr>
                        <a:t>24</a:t>
                      </a:r>
                      <a:endParaRPr lang="en-US" sz="2800" b="1"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effectLst/>
                          <a:latin typeface="Arial"/>
                          <a:ea typeface="MS Mincho"/>
                          <a:cs typeface="Times New Roman"/>
                        </a:rPr>
                        <a:t>28</a:t>
                      </a:r>
                      <a:endParaRPr lang="en-US" sz="2800" b="1"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effectLst/>
                          <a:latin typeface="Arial"/>
                          <a:ea typeface="MS Mincho"/>
                          <a:cs typeface="Times New Roman"/>
                        </a:rPr>
                        <a:t>18</a:t>
                      </a:r>
                      <a:endParaRPr lang="en-US" sz="2800" b="1"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4" name="Title 3"/>
          <p:cNvSpPr>
            <a:spLocks noGrp="1"/>
          </p:cNvSpPr>
          <p:nvPr>
            <p:ph type="title"/>
          </p:nvPr>
        </p:nvSpPr>
        <p:spPr>
          <a:xfrm>
            <a:off x="457200" y="274638"/>
            <a:ext cx="8229600" cy="766762"/>
          </a:xfrm>
        </p:spPr>
        <p:txBody>
          <a:bodyPr/>
          <a:lstStyle/>
          <a:p>
            <a:r>
              <a:rPr lang="en-US" b="1" dirty="0" smtClean="0">
                <a:solidFill>
                  <a:srgbClr val="0070C0"/>
                </a:solidFill>
              </a:rPr>
              <a:t>Complete the Table</a:t>
            </a:r>
            <a:endParaRPr lang="en-US" b="1" dirty="0">
              <a:solidFill>
                <a:srgbClr val="0070C0"/>
              </a:solidFill>
            </a:endParaRPr>
          </a:p>
        </p:txBody>
      </p:sp>
    </p:spTree>
    <p:extLst>
      <p:ext uri="{BB962C8B-B14F-4D97-AF65-F5344CB8AC3E}">
        <p14:creationId xmlns:p14="http://schemas.microsoft.com/office/powerpoint/2010/main" val="3296241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1642379290"/>
                  </p:ext>
                </p:extLst>
              </p:nvPr>
            </p:nvGraphicFramePr>
            <p:xfrm>
              <a:off x="0" y="1800225"/>
              <a:ext cx="9117782" cy="3476625"/>
            </p:xfrm>
            <a:graphic>
              <a:graphicData uri="http://schemas.openxmlformats.org/drawingml/2006/table">
                <a:tbl>
                  <a:tblPr firstRow="1" firstCol="1" bandRow="1"/>
                  <a:tblGrid>
                    <a:gridCol w="1534657"/>
                    <a:gridCol w="1534657"/>
                    <a:gridCol w="1188720"/>
                    <a:gridCol w="1214937"/>
                    <a:gridCol w="1214937"/>
                    <a:gridCol w="1214937"/>
                    <a:gridCol w="1214937"/>
                  </a:tblGrid>
                  <a:tr h="1158875">
                    <a:tc>
                      <a:txBody>
                        <a:bodyPr/>
                        <a:lstStyle/>
                        <a:p>
                          <a:pPr marL="0" marR="0" algn="ctr">
                            <a:spcBef>
                              <a:spcPts val="0"/>
                            </a:spcBef>
                            <a:spcAft>
                              <a:spcPts val="0"/>
                            </a:spcAft>
                          </a:pPr>
                          <a:r>
                            <a:rPr lang="en-US" sz="1800" b="1" dirty="0">
                              <a:effectLst/>
                              <a:latin typeface="Arial"/>
                              <a:ea typeface="MS Mincho"/>
                              <a:cs typeface="Times New Roman"/>
                            </a:rPr>
                            <a:t>isotope name</a:t>
                          </a:r>
                          <a:endParaRPr lang="en-US" sz="1200"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atomic notation</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atomic number</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mass number</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 of protons</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 of neutrons</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 of electrons</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158875">
                    <a:tc>
                      <a:txBody>
                        <a:bodyPr/>
                        <a:lstStyle/>
                        <a:p>
                          <a:pPr marL="0" marR="0" algn="ctr">
                            <a:spcBef>
                              <a:spcPts val="0"/>
                            </a:spcBef>
                            <a:spcAft>
                              <a:spcPts val="0"/>
                            </a:spcAft>
                          </a:pPr>
                          <a:r>
                            <a:rPr lang="en-US" sz="2000" b="1" dirty="0" smtClean="0">
                              <a:effectLst/>
                              <a:latin typeface="Arial"/>
                              <a:ea typeface="MS Mincho"/>
                              <a:cs typeface="Times New Roman"/>
                            </a:rPr>
                            <a:t>oxygen-18 dianion</a:t>
                          </a:r>
                          <a:endParaRPr lang="en-US" sz="1400"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m>
                                <m:mPr>
                                  <m:mcs>
                                    <m:mc>
                                      <m:mcPr>
                                        <m:count m:val="1"/>
                                        <m:mcJc m:val="center"/>
                                      </m:mcPr>
                                    </m:mc>
                                  </m:mcs>
                                  <m:ctrlPr>
                                    <a:rPr lang="en-US" sz="2400" b="1" i="1" smtClean="0">
                                      <a:solidFill>
                                        <a:srgbClr val="FF0000"/>
                                      </a:solidFill>
                                      <a:effectLst/>
                                      <a:latin typeface="Cambria Math" panose="02040503050406030204" pitchFamily="18" charset="0"/>
                                      <a:ea typeface="MS Mincho"/>
                                      <a:cs typeface="Times New Roman"/>
                                    </a:rPr>
                                  </m:ctrlPr>
                                </m:mPr>
                                <m:mr>
                                  <m:e>
                                    <m:r>
                                      <a:rPr lang="en-US" sz="2400" b="1" i="1" smtClean="0">
                                        <a:solidFill>
                                          <a:srgbClr val="FF0000"/>
                                        </a:solidFill>
                                        <a:effectLst/>
                                        <a:latin typeface="Cambria Math" panose="02040503050406030204" pitchFamily="18" charset="0"/>
                                        <a:ea typeface="MS Mincho"/>
                                        <a:cs typeface="Times New Roman"/>
                                      </a:rPr>
                                      <m:t>𝟏𝟖</m:t>
                                    </m:r>
                                  </m:e>
                                </m:mr>
                                <m:mr>
                                  <m:e>
                                    <m:r>
                                      <a:rPr lang="en-US" sz="2400" b="1" i="1" smtClean="0">
                                        <a:solidFill>
                                          <a:srgbClr val="FF0000"/>
                                        </a:solidFill>
                                        <a:effectLst/>
                                        <a:latin typeface="Cambria Math" panose="02040503050406030204" pitchFamily="18" charset="0"/>
                                        <a:ea typeface="MS Mincho"/>
                                        <a:cs typeface="Times New Roman"/>
                                      </a:rPr>
                                      <m:t>𝟖</m:t>
                                    </m:r>
                                  </m:e>
                                </m:mr>
                              </m:m>
                            </m:oMath>
                          </a14:m>
                          <a:r>
                            <a:rPr lang="en-US" sz="2800" b="1" dirty="0" smtClean="0">
                              <a:solidFill>
                                <a:srgbClr val="FF0000"/>
                              </a:solidFill>
                              <a:effectLst/>
                              <a:latin typeface="+mn-lt"/>
                              <a:ea typeface="MS Mincho"/>
                              <a:cs typeface="Times New Roman"/>
                            </a:rPr>
                            <a:t>O</a:t>
                          </a:r>
                          <a14:m>
                            <m:oMath xmlns:m="http://schemas.openxmlformats.org/officeDocument/2006/math">
                              <m:m>
                                <m:mPr>
                                  <m:mcs>
                                    <m:mc>
                                      <m:mcPr>
                                        <m:count m:val="1"/>
                                        <m:mcJc m:val="center"/>
                                      </m:mcPr>
                                    </m:mc>
                                  </m:mcs>
                                  <m:ctrlPr>
                                    <a:rPr lang="en-US" sz="2400" b="1" i="1">
                                      <a:effectLst/>
                                      <a:latin typeface="Cambria Math" panose="02040503050406030204" pitchFamily="18" charset="0"/>
                                      <a:ea typeface="MS Mincho"/>
                                      <a:cs typeface="Times New Roman"/>
                                    </a:rPr>
                                  </m:ctrlPr>
                                </m:mPr>
                                <m:mr>
                                  <m:e>
                                    <m:r>
                                      <a:rPr lang="en-US" sz="2400" b="1" i="1" smtClean="0">
                                        <a:solidFill>
                                          <a:srgbClr val="FF0000"/>
                                        </a:solidFill>
                                        <a:effectLst/>
                                        <a:latin typeface="Cambria Math"/>
                                        <a:ea typeface="MS Mincho"/>
                                        <a:cs typeface="Times New Roman"/>
                                      </a:rPr>
                                      <m:t>−</m:t>
                                    </m:r>
                                    <m:r>
                                      <a:rPr lang="en-US" sz="2400" b="1" i="1" smtClean="0">
                                        <a:solidFill>
                                          <a:srgbClr val="FF0000"/>
                                        </a:solidFill>
                                        <a:effectLst/>
                                        <a:latin typeface="Cambria Math" panose="02040503050406030204" pitchFamily="18" charset="0"/>
                                        <a:ea typeface="MS Mincho"/>
                                        <a:cs typeface="Times New Roman"/>
                                      </a:rPr>
                                      <m:t>𝟐</m:t>
                                    </m:r>
                                  </m:e>
                                </m:mr>
                                <m:mr>
                                  <m:e>
                                    <m:r>
                                      <a:rPr lang="en-US" sz="2400" b="1" i="1">
                                        <a:solidFill>
                                          <a:srgbClr val="FFFFFF"/>
                                        </a:solidFill>
                                        <a:effectLst/>
                                        <a:latin typeface="Cambria Math"/>
                                        <a:ea typeface="MS Mincho"/>
                                        <a:cs typeface="Times New Roman"/>
                                      </a:rPr>
                                      <m:t>𝒙</m:t>
                                    </m:r>
                                  </m:e>
                                </m:mr>
                              </m:m>
                            </m:oMath>
                          </a14:m>
                          <a:endParaRPr lang="en-US" sz="1200" dirty="0">
                            <a:effectLst/>
                            <a:latin typeface="+mn-lt"/>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8</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18</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8</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10</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10</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158875">
                    <a:tc>
                      <a:txBody>
                        <a:bodyPr/>
                        <a:lstStyle/>
                        <a:p>
                          <a:pPr marL="0" marR="0" algn="ctr">
                            <a:spcBef>
                              <a:spcPts val="0"/>
                            </a:spcBef>
                            <a:spcAft>
                              <a:spcPts val="0"/>
                            </a:spcAft>
                          </a:pPr>
                          <a:r>
                            <a:rPr lang="en-US" sz="2000" b="1" dirty="0" smtClean="0">
                              <a:solidFill>
                                <a:srgbClr val="FF0000"/>
                              </a:solidFill>
                              <a:effectLst/>
                              <a:latin typeface="Arial"/>
                              <a:ea typeface="MS Mincho"/>
                              <a:cs typeface="Times New Roman"/>
                            </a:rPr>
                            <a:t>chromium</a:t>
                          </a:r>
                        </a:p>
                        <a:p>
                          <a:pPr marL="0" marR="0" algn="ctr">
                            <a:spcBef>
                              <a:spcPts val="0"/>
                            </a:spcBef>
                            <a:spcAft>
                              <a:spcPts val="0"/>
                            </a:spcAft>
                          </a:pPr>
                          <a:r>
                            <a:rPr lang="en-US" sz="2000" b="1" dirty="0" smtClean="0">
                              <a:solidFill>
                                <a:srgbClr val="FF0000"/>
                              </a:solidFill>
                              <a:effectLst/>
                              <a:latin typeface="Arial"/>
                              <a:ea typeface="MS Mincho"/>
                              <a:cs typeface="Times New Roman"/>
                            </a:rPr>
                            <a:t>-52</a:t>
                          </a:r>
                          <a:r>
                            <a:rPr lang="en-US" sz="2000" b="1" baseline="0" dirty="0" smtClean="0">
                              <a:solidFill>
                                <a:srgbClr val="FF0000"/>
                              </a:solidFill>
                              <a:effectLst/>
                              <a:latin typeface="Arial"/>
                              <a:ea typeface="MS Mincho"/>
                              <a:cs typeface="Times New Roman"/>
                            </a:rPr>
                            <a:t> hexacation</a:t>
                          </a:r>
                          <a:endParaRPr lang="en-US" sz="20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m>
                                <m:mPr>
                                  <m:mcs>
                                    <m:mc>
                                      <m:mcPr>
                                        <m:count m:val="1"/>
                                        <m:mcJc m:val="center"/>
                                      </m:mcPr>
                                    </m:mc>
                                  </m:mcs>
                                  <m:ctrlPr>
                                    <a:rPr lang="en-US" sz="2400" b="1" i="1" smtClean="0">
                                      <a:solidFill>
                                        <a:srgbClr val="FF0000"/>
                                      </a:solidFill>
                                      <a:effectLst/>
                                      <a:latin typeface="Cambria Math" panose="02040503050406030204" pitchFamily="18" charset="0"/>
                                      <a:ea typeface="MS Mincho"/>
                                      <a:cs typeface="Times New Roman"/>
                                    </a:rPr>
                                  </m:ctrlPr>
                                </m:mPr>
                                <m:mr>
                                  <m:e>
                                    <m:r>
                                      <a:rPr lang="en-US" sz="2400" b="1" i="1" smtClean="0">
                                        <a:solidFill>
                                          <a:srgbClr val="FF0000"/>
                                        </a:solidFill>
                                        <a:effectLst/>
                                        <a:latin typeface="Cambria Math" panose="02040503050406030204" pitchFamily="18" charset="0"/>
                                        <a:ea typeface="MS Mincho"/>
                                        <a:cs typeface="Times New Roman"/>
                                      </a:rPr>
                                      <m:t>𝟓𝟐</m:t>
                                    </m:r>
                                  </m:e>
                                </m:mr>
                                <m:mr>
                                  <m:e>
                                    <m:r>
                                      <a:rPr lang="en-US" sz="2400" b="1" i="1" smtClean="0">
                                        <a:solidFill>
                                          <a:srgbClr val="FF0000"/>
                                        </a:solidFill>
                                        <a:effectLst/>
                                        <a:latin typeface="Cambria Math"/>
                                        <a:ea typeface="MS Mincho"/>
                                        <a:cs typeface="Times New Roman"/>
                                      </a:rPr>
                                      <m:t>𝟐</m:t>
                                    </m:r>
                                    <m:r>
                                      <a:rPr lang="en-US" sz="2400" b="1" i="1" smtClean="0">
                                        <a:solidFill>
                                          <a:srgbClr val="FF0000"/>
                                        </a:solidFill>
                                        <a:effectLst/>
                                        <a:latin typeface="Cambria Math" panose="02040503050406030204" pitchFamily="18" charset="0"/>
                                        <a:ea typeface="MS Mincho"/>
                                        <a:cs typeface="Times New Roman"/>
                                      </a:rPr>
                                      <m:t>𝟒</m:t>
                                    </m:r>
                                  </m:e>
                                </m:mr>
                              </m:m>
                            </m:oMath>
                          </a14:m>
                          <a:r>
                            <a:rPr lang="en-US" sz="2800" b="1" dirty="0" smtClean="0">
                              <a:solidFill>
                                <a:srgbClr val="FF0000"/>
                              </a:solidFill>
                              <a:effectLst/>
                              <a:latin typeface="+mn-lt"/>
                              <a:ea typeface="MS Mincho"/>
                              <a:cs typeface="Times New Roman"/>
                            </a:rPr>
                            <a:t>Cr</a:t>
                          </a:r>
                          <a14:m>
                            <m:oMath xmlns:m="http://schemas.openxmlformats.org/officeDocument/2006/math">
                              <m:m>
                                <m:mPr>
                                  <m:mcs>
                                    <m:mc>
                                      <m:mcPr>
                                        <m:count m:val="1"/>
                                        <m:mcJc m:val="center"/>
                                      </m:mcPr>
                                    </m:mc>
                                  </m:mcs>
                                  <m:ctrlPr>
                                    <a:rPr lang="en-US" sz="2400" b="1" i="1">
                                      <a:effectLst/>
                                      <a:latin typeface="Cambria Math" panose="02040503050406030204" pitchFamily="18" charset="0"/>
                                      <a:ea typeface="MS Mincho"/>
                                      <a:cs typeface="Times New Roman"/>
                                    </a:rPr>
                                  </m:ctrlPr>
                                </m:mPr>
                                <m:mr>
                                  <m:e>
                                    <m:r>
                                      <a:rPr lang="en-US" sz="2400" b="1" i="1" smtClean="0">
                                        <a:solidFill>
                                          <a:srgbClr val="FF0000"/>
                                        </a:solidFill>
                                        <a:effectLst/>
                                        <a:latin typeface="Cambria Math"/>
                                        <a:ea typeface="MS Mincho"/>
                                        <a:cs typeface="Times New Roman"/>
                                      </a:rPr>
                                      <m:t>+</m:t>
                                    </m:r>
                                    <m:r>
                                      <a:rPr lang="en-US" sz="2400" b="1" i="1" smtClean="0">
                                        <a:solidFill>
                                          <a:srgbClr val="FF0000"/>
                                        </a:solidFill>
                                        <a:effectLst/>
                                        <a:latin typeface="Cambria Math" panose="02040503050406030204" pitchFamily="18" charset="0"/>
                                        <a:ea typeface="MS Mincho"/>
                                        <a:cs typeface="Times New Roman"/>
                                      </a:rPr>
                                      <m:t>𝟔</m:t>
                                    </m:r>
                                  </m:e>
                                </m:mr>
                                <m:mr>
                                  <m:e>
                                    <m:r>
                                      <a:rPr lang="en-US" sz="2400" b="1" i="1">
                                        <a:solidFill>
                                          <a:srgbClr val="FFFFFF"/>
                                        </a:solidFill>
                                        <a:effectLst/>
                                        <a:latin typeface="Cambria Math"/>
                                        <a:ea typeface="MS Mincho"/>
                                        <a:cs typeface="Times New Roman"/>
                                      </a:rPr>
                                      <m:t>𝒙</m:t>
                                    </m:r>
                                  </m:e>
                                </m:mr>
                              </m:m>
                            </m:oMath>
                          </a14:m>
                          <a:endParaRPr lang="en-US" sz="1200" dirty="0">
                            <a:effectLst/>
                            <a:latin typeface="+mn-lt"/>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24</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52</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effectLst/>
                              <a:latin typeface="Arial"/>
                              <a:ea typeface="MS Mincho"/>
                              <a:cs typeface="Times New Roman"/>
                            </a:rPr>
                            <a:t>24</a:t>
                          </a:r>
                          <a:endParaRPr lang="en-US" sz="2800" b="1"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effectLst/>
                              <a:latin typeface="Arial"/>
                              <a:ea typeface="MS Mincho"/>
                              <a:cs typeface="Times New Roman"/>
                            </a:rPr>
                            <a:t>28</a:t>
                          </a:r>
                          <a:endParaRPr lang="en-US" sz="2800" b="1"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effectLst/>
                              <a:latin typeface="Arial"/>
                              <a:ea typeface="MS Mincho"/>
                              <a:cs typeface="Times New Roman"/>
                            </a:rPr>
                            <a:t>18</a:t>
                          </a:r>
                          <a:endParaRPr lang="en-US" sz="2800" b="1"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1642379290"/>
                  </p:ext>
                </p:extLst>
              </p:nvPr>
            </p:nvGraphicFramePr>
            <p:xfrm>
              <a:off x="0" y="1800225"/>
              <a:ext cx="9117782" cy="3476625"/>
            </p:xfrm>
            <a:graphic>
              <a:graphicData uri="http://schemas.openxmlformats.org/drawingml/2006/table">
                <a:tbl>
                  <a:tblPr firstRow="1" firstCol="1" bandRow="1"/>
                  <a:tblGrid>
                    <a:gridCol w="1534657"/>
                    <a:gridCol w="1534657"/>
                    <a:gridCol w="1188720"/>
                    <a:gridCol w="1214937"/>
                    <a:gridCol w="1214937"/>
                    <a:gridCol w="1214937"/>
                    <a:gridCol w="1214937"/>
                  </a:tblGrid>
                  <a:tr h="1158875">
                    <a:tc>
                      <a:txBody>
                        <a:bodyPr/>
                        <a:lstStyle/>
                        <a:p>
                          <a:pPr marL="0" marR="0" algn="ctr">
                            <a:spcBef>
                              <a:spcPts val="0"/>
                            </a:spcBef>
                            <a:spcAft>
                              <a:spcPts val="0"/>
                            </a:spcAft>
                          </a:pPr>
                          <a:r>
                            <a:rPr lang="en-US" sz="1800" b="1" dirty="0">
                              <a:effectLst/>
                              <a:latin typeface="Arial"/>
                              <a:ea typeface="MS Mincho"/>
                              <a:cs typeface="Times New Roman"/>
                            </a:rPr>
                            <a:t>isotope name</a:t>
                          </a:r>
                          <a:endParaRPr lang="en-US" sz="1200"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atomic notation</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atomic number</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mass number</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 of protons</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 of neutrons</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Arial"/>
                              <a:ea typeface="MS Mincho"/>
                              <a:cs typeface="Times New Roman"/>
                            </a:rPr>
                            <a:t># of electrons</a:t>
                          </a:r>
                          <a:endParaRPr lang="en-US" sz="120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158875">
                    <a:tc>
                      <a:txBody>
                        <a:bodyPr/>
                        <a:lstStyle/>
                        <a:p>
                          <a:pPr marL="0" marR="0" algn="ctr">
                            <a:spcBef>
                              <a:spcPts val="0"/>
                            </a:spcBef>
                            <a:spcAft>
                              <a:spcPts val="0"/>
                            </a:spcAft>
                          </a:pPr>
                          <a:r>
                            <a:rPr lang="en-US" sz="2000" b="1" dirty="0" smtClean="0">
                              <a:effectLst/>
                              <a:latin typeface="Arial"/>
                              <a:ea typeface="MS Mincho"/>
                              <a:cs typeface="Times New Roman"/>
                            </a:rPr>
                            <a:t>oxygen-18 dianion</a:t>
                          </a:r>
                          <a:endParaRPr lang="en-US" sz="1400"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endParaRPr lang="en-US"/>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blipFill rotWithShape="0">
                          <a:blip r:embed="rId2"/>
                          <a:stretch>
                            <a:fillRect l="-100794" t="-100524" r="-394841" b="-102618"/>
                          </a:stretch>
                        </a:blipFill>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8</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18</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8</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10</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10</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158875">
                    <a:tc>
                      <a:txBody>
                        <a:bodyPr/>
                        <a:lstStyle/>
                        <a:p>
                          <a:pPr marL="0" marR="0" algn="ctr">
                            <a:spcBef>
                              <a:spcPts val="0"/>
                            </a:spcBef>
                            <a:spcAft>
                              <a:spcPts val="0"/>
                            </a:spcAft>
                          </a:pPr>
                          <a:r>
                            <a:rPr lang="en-US" sz="2000" b="1" dirty="0" smtClean="0">
                              <a:solidFill>
                                <a:srgbClr val="FF0000"/>
                              </a:solidFill>
                              <a:effectLst/>
                              <a:latin typeface="Arial"/>
                              <a:ea typeface="MS Mincho"/>
                              <a:cs typeface="Times New Roman"/>
                            </a:rPr>
                            <a:t>chromium</a:t>
                          </a:r>
                        </a:p>
                        <a:p>
                          <a:pPr marL="0" marR="0" algn="ctr">
                            <a:spcBef>
                              <a:spcPts val="0"/>
                            </a:spcBef>
                            <a:spcAft>
                              <a:spcPts val="0"/>
                            </a:spcAft>
                          </a:pPr>
                          <a:r>
                            <a:rPr lang="en-US" sz="2000" b="1" dirty="0" smtClean="0">
                              <a:solidFill>
                                <a:srgbClr val="FF0000"/>
                              </a:solidFill>
                              <a:effectLst/>
                              <a:latin typeface="Arial"/>
                              <a:ea typeface="MS Mincho"/>
                              <a:cs typeface="Times New Roman"/>
                            </a:rPr>
                            <a:t>-52</a:t>
                          </a:r>
                          <a:r>
                            <a:rPr lang="en-US" sz="2000" b="1" baseline="0" dirty="0" smtClean="0">
                              <a:solidFill>
                                <a:srgbClr val="FF0000"/>
                              </a:solidFill>
                              <a:effectLst/>
                              <a:latin typeface="Arial"/>
                              <a:ea typeface="MS Mincho"/>
                              <a:cs typeface="Times New Roman"/>
                            </a:rPr>
                            <a:t> hexacation</a:t>
                          </a:r>
                          <a:endParaRPr lang="en-US" sz="20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endParaRPr lang="en-US"/>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blipFill rotWithShape="0">
                          <a:blip r:embed="rId2"/>
                          <a:stretch>
                            <a:fillRect l="-100794" t="-201579" r="-394841" b="-3158"/>
                          </a:stretch>
                        </a:blipFill>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24</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solidFill>
                                <a:srgbClr val="FF0000"/>
                              </a:solidFill>
                              <a:effectLst/>
                              <a:latin typeface="Arial"/>
                              <a:ea typeface="MS Mincho"/>
                              <a:cs typeface="Times New Roman"/>
                            </a:rPr>
                            <a:t>52</a:t>
                          </a:r>
                          <a:endParaRPr lang="en-US" sz="2800" b="1" dirty="0">
                            <a:solidFill>
                              <a:srgbClr val="FF0000"/>
                            </a:solidFill>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effectLst/>
                              <a:latin typeface="Arial"/>
                              <a:ea typeface="MS Mincho"/>
                              <a:cs typeface="Times New Roman"/>
                            </a:rPr>
                            <a:t>24</a:t>
                          </a:r>
                          <a:endParaRPr lang="en-US" sz="2800" b="1"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effectLst/>
                              <a:latin typeface="Arial"/>
                              <a:ea typeface="MS Mincho"/>
                              <a:cs typeface="Times New Roman"/>
                            </a:rPr>
                            <a:t>28</a:t>
                          </a:r>
                          <a:endParaRPr lang="en-US" sz="2800" b="1"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smtClean="0">
                              <a:effectLst/>
                              <a:latin typeface="Arial"/>
                              <a:ea typeface="MS Mincho"/>
                              <a:cs typeface="Times New Roman"/>
                            </a:rPr>
                            <a:t>18</a:t>
                          </a:r>
                          <a:endParaRPr lang="en-US" sz="2800" b="1" dirty="0">
                            <a:effectLst/>
                            <a:latin typeface="Arial"/>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mc:Fallback>
      </mc:AlternateContent>
      <p:sp>
        <p:nvSpPr>
          <p:cNvPr id="4" name="Title 3"/>
          <p:cNvSpPr>
            <a:spLocks noGrp="1"/>
          </p:cNvSpPr>
          <p:nvPr>
            <p:ph type="title"/>
          </p:nvPr>
        </p:nvSpPr>
        <p:spPr>
          <a:xfrm>
            <a:off x="457200" y="274638"/>
            <a:ext cx="8229600" cy="766762"/>
          </a:xfrm>
        </p:spPr>
        <p:txBody>
          <a:bodyPr/>
          <a:lstStyle/>
          <a:p>
            <a:r>
              <a:rPr lang="en-US" b="1" dirty="0" smtClean="0">
                <a:solidFill>
                  <a:srgbClr val="0070C0"/>
                </a:solidFill>
              </a:rPr>
              <a:t>Complete the Table</a:t>
            </a:r>
            <a:endParaRPr lang="en-US" b="1" dirty="0">
              <a:solidFill>
                <a:srgbClr val="0070C0"/>
              </a:solidFill>
            </a:endParaRPr>
          </a:p>
        </p:txBody>
      </p:sp>
    </p:spTree>
    <p:extLst>
      <p:ext uri="{BB962C8B-B14F-4D97-AF65-F5344CB8AC3E}">
        <p14:creationId xmlns:p14="http://schemas.microsoft.com/office/powerpoint/2010/main" val="467127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70C0"/>
                </a:solidFill>
              </a:rPr>
              <a:t>Write the Definitions</a:t>
            </a:r>
            <a:endParaRPr lang="en-US" sz="4000" b="1" dirty="0">
              <a:solidFill>
                <a:srgbClr val="0070C0"/>
              </a:solidFill>
            </a:endParaRPr>
          </a:p>
        </p:txBody>
      </p:sp>
      <p:graphicFrame>
        <p:nvGraphicFramePr>
          <p:cNvPr id="3" name="Content Placeholder 3"/>
          <p:cNvGraphicFramePr>
            <a:graphicFrameLocks/>
          </p:cNvGraphicFramePr>
          <p:nvPr>
            <p:extLst>
              <p:ext uri="{D42A27DB-BD31-4B8C-83A1-F6EECF244321}">
                <p14:modId xmlns:p14="http://schemas.microsoft.com/office/powerpoint/2010/main" val="457852050"/>
              </p:ext>
            </p:extLst>
          </p:nvPr>
        </p:nvGraphicFramePr>
        <p:xfrm>
          <a:off x="457200" y="1600200"/>
          <a:ext cx="8229600" cy="3657600"/>
        </p:xfrm>
        <a:graphic>
          <a:graphicData uri="http://schemas.openxmlformats.org/drawingml/2006/table">
            <a:tbl>
              <a:tblPr firstRow="1" bandRow="1">
                <a:tableStyleId>{5C22544A-7EE6-4342-B048-85BDC9FD1C3A}</a:tableStyleId>
              </a:tblPr>
              <a:tblGrid>
                <a:gridCol w="2926080"/>
                <a:gridCol w="5303520"/>
              </a:tblGrid>
              <a:tr h="914400">
                <a:tc>
                  <a:txBody>
                    <a:bodyPr/>
                    <a:lstStyle/>
                    <a:p>
                      <a:pPr algn="l"/>
                      <a:r>
                        <a:rPr lang="en-US" sz="2400" b="1" dirty="0" smtClean="0">
                          <a:solidFill>
                            <a:schemeClr val="tx1"/>
                          </a:solidFill>
                        </a:rPr>
                        <a:t>Atomic Number</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14400">
                <a:tc>
                  <a:txBody>
                    <a:bodyPr/>
                    <a:lstStyle/>
                    <a:p>
                      <a:pPr algn="l"/>
                      <a:r>
                        <a:rPr lang="en-US" sz="2400" b="1" dirty="0" smtClean="0">
                          <a:solidFill>
                            <a:schemeClr val="tx1"/>
                          </a:solidFill>
                        </a:rPr>
                        <a:t>Mass Number</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14400">
                <a:tc>
                  <a:txBody>
                    <a:bodyPr/>
                    <a:lstStyle/>
                    <a:p>
                      <a:pPr algn="l"/>
                      <a:r>
                        <a:rPr lang="en-US" sz="2400" b="1" dirty="0" smtClean="0">
                          <a:solidFill>
                            <a:schemeClr val="tx1"/>
                          </a:solidFill>
                        </a:rPr>
                        <a:t>Atomic Symbol</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14400">
                <a:tc>
                  <a:txBody>
                    <a:bodyPr/>
                    <a:lstStyle/>
                    <a:p>
                      <a:pPr algn="ctr"/>
                      <a:r>
                        <a:rPr lang="en-US" sz="2400" b="1" dirty="0" smtClean="0">
                          <a:solidFill>
                            <a:schemeClr val="tx1"/>
                          </a:solidFill>
                        </a:rPr>
                        <a:t>Standard Atomic Mass </a:t>
                      </a:r>
                      <a:endParaRPr lang="en-US" sz="24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912959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4136648431"/>
              </p:ext>
            </p:extLst>
          </p:nvPr>
        </p:nvGraphicFramePr>
        <p:xfrm>
          <a:off x="457200" y="1600200"/>
          <a:ext cx="8229600" cy="3657600"/>
        </p:xfrm>
        <a:graphic>
          <a:graphicData uri="http://schemas.openxmlformats.org/drawingml/2006/table">
            <a:tbl>
              <a:tblPr firstRow="1" bandRow="1">
                <a:tableStyleId>{5C22544A-7EE6-4342-B048-85BDC9FD1C3A}</a:tableStyleId>
              </a:tblPr>
              <a:tblGrid>
                <a:gridCol w="2926080"/>
                <a:gridCol w="5303520"/>
              </a:tblGrid>
              <a:tr h="914400">
                <a:tc>
                  <a:txBody>
                    <a:bodyPr/>
                    <a:lstStyle/>
                    <a:p>
                      <a:pPr algn="l"/>
                      <a:r>
                        <a:rPr lang="en-US" sz="2400" b="1" dirty="0" smtClean="0">
                          <a:solidFill>
                            <a:schemeClr val="tx1"/>
                          </a:solidFill>
                        </a:rPr>
                        <a:t>Atomic Number</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400" b="1" dirty="0" smtClean="0">
                          <a:solidFill>
                            <a:srgbClr val="FF0000"/>
                          </a:solidFill>
                        </a:rPr>
                        <a:t>Number of protons in nucleus</a:t>
                      </a:r>
                      <a:endParaRPr lang="en-US"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14400">
                <a:tc>
                  <a:txBody>
                    <a:bodyPr/>
                    <a:lstStyle/>
                    <a:p>
                      <a:pPr algn="l"/>
                      <a:r>
                        <a:rPr lang="en-US" sz="2400" b="1" dirty="0" smtClean="0">
                          <a:solidFill>
                            <a:schemeClr val="tx1"/>
                          </a:solidFill>
                        </a:rPr>
                        <a:t>Mass Number</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400" b="1" dirty="0" smtClean="0">
                          <a:solidFill>
                            <a:srgbClr val="FF0000"/>
                          </a:solidFill>
                        </a:rPr>
                        <a:t>Number of protons and neutrons (nucleons) in nucleus</a:t>
                      </a:r>
                      <a:endParaRPr lang="en-US"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14400">
                <a:tc>
                  <a:txBody>
                    <a:bodyPr/>
                    <a:lstStyle/>
                    <a:p>
                      <a:pPr algn="l"/>
                      <a:r>
                        <a:rPr lang="en-US" sz="2400" b="1" dirty="0" smtClean="0">
                          <a:solidFill>
                            <a:schemeClr val="tx1"/>
                          </a:solidFill>
                        </a:rPr>
                        <a:t>Atomic Symbol</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400" b="1" dirty="0" smtClean="0">
                          <a:solidFill>
                            <a:srgbClr val="FF0000"/>
                          </a:solidFill>
                        </a:rPr>
                        <a:t>1-2</a:t>
                      </a:r>
                      <a:r>
                        <a:rPr lang="en-US" sz="2400" b="1" baseline="0" dirty="0" smtClean="0">
                          <a:solidFill>
                            <a:srgbClr val="FF0000"/>
                          </a:solidFill>
                        </a:rPr>
                        <a:t> letter abbreviation for element name</a:t>
                      </a:r>
                      <a:endParaRPr lang="en-US"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14400">
                <a:tc>
                  <a:txBody>
                    <a:bodyPr/>
                    <a:lstStyle/>
                    <a:p>
                      <a:pPr algn="ctr"/>
                      <a:r>
                        <a:rPr lang="en-US" sz="2400" b="1" dirty="0" smtClean="0">
                          <a:solidFill>
                            <a:schemeClr val="tx1"/>
                          </a:solidFill>
                        </a:rPr>
                        <a:t>Standard Atomic Mass </a:t>
                      </a:r>
                      <a:endParaRPr lang="en-US" sz="24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400" b="1" baseline="0" dirty="0" smtClean="0">
                          <a:solidFill>
                            <a:srgbClr val="FF0000"/>
                          </a:solidFill>
                        </a:rPr>
                        <a:t>Mass of element weighted according to natural abundance</a:t>
                      </a:r>
                      <a:endParaRPr lang="en-US"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itle 1"/>
          <p:cNvSpPr>
            <a:spLocks noGrp="1"/>
          </p:cNvSpPr>
          <p:nvPr>
            <p:ph type="title"/>
          </p:nvPr>
        </p:nvSpPr>
        <p:spPr/>
        <p:txBody>
          <a:bodyPr/>
          <a:lstStyle/>
          <a:p>
            <a:r>
              <a:rPr lang="en-US" sz="4000" b="1" dirty="0" smtClean="0">
                <a:solidFill>
                  <a:srgbClr val="0070C0"/>
                </a:solidFill>
              </a:rPr>
              <a:t>Write the Definitions</a:t>
            </a:r>
            <a:endParaRPr lang="en-US" sz="4000" b="1" dirty="0">
              <a:solidFill>
                <a:srgbClr val="0070C0"/>
              </a:solidFill>
            </a:endParaRPr>
          </a:p>
        </p:txBody>
      </p:sp>
    </p:spTree>
    <p:extLst>
      <p:ext uri="{BB962C8B-B14F-4D97-AF65-F5344CB8AC3E}">
        <p14:creationId xmlns:p14="http://schemas.microsoft.com/office/powerpoint/2010/main" val="57757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538"/>
            <a:ext cx="8229600" cy="652462"/>
          </a:xfrm>
        </p:spPr>
        <p:txBody>
          <a:bodyPr/>
          <a:lstStyle/>
          <a:p>
            <a:r>
              <a:rPr lang="en-US" b="1" dirty="0" smtClean="0">
                <a:solidFill>
                  <a:srgbClr val="0070C0"/>
                </a:solidFill>
              </a:rPr>
              <a:t>Do Now</a:t>
            </a:r>
            <a:endParaRPr lang="en-US" b="1" dirty="0">
              <a:solidFill>
                <a:srgbClr val="0070C0"/>
              </a:solidFill>
            </a:endParaRPr>
          </a:p>
        </p:txBody>
      </p:sp>
      <p:grpSp>
        <p:nvGrpSpPr>
          <p:cNvPr id="3" name="Group 2"/>
          <p:cNvGrpSpPr/>
          <p:nvPr/>
        </p:nvGrpSpPr>
        <p:grpSpPr>
          <a:xfrm>
            <a:off x="1667114" y="1547807"/>
            <a:ext cx="6216173" cy="5006340"/>
            <a:chOff x="1667114" y="1547807"/>
            <a:chExt cx="6216173" cy="5006340"/>
          </a:xfrm>
        </p:grpSpPr>
        <p:sp>
          <p:nvSpPr>
            <p:cNvPr id="28" name="Rectangle 27"/>
            <p:cNvSpPr/>
            <p:nvPr/>
          </p:nvSpPr>
          <p:spPr bwMode="auto">
            <a:xfrm>
              <a:off x="3282712" y="1650994"/>
              <a:ext cx="1631950" cy="2119313"/>
            </a:xfrm>
            <a:prstGeom prst="rect">
              <a:avLst/>
            </a:prstGeom>
            <a:solidFill>
              <a:srgbClr val="FFE07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TextBox 11"/>
            <p:cNvSpPr txBox="1">
              <a:spLocks noChangeArrowheads="1"/>
            </p:cNvSpPr>
            <p:nvPr/>
          </p:nvSpPr>
          <p:spPr bwMode="auto">
            <a:xfrm>
              <a:off x="3543876" y="3308640"/>
              <a:ext cx="1109622" cy="461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2400" b="1"/>
                <a:t>12.011</a:t>
              </a:r>
            </a:p>
          </p:txBody>
        </p:sp>
        <p:sp>
          <p:nvSpPr>
            <p:cNvPr id="30" name="TextBox 12"/>
            <p:cNvSpPr txBox="1">
              <a:spLocks noChangeArrowheads="1"/>
            </p:cNvSpPr>
            <p:nvPr/>
          </p:nvSpPr>
          <p:spPr bwMode="auto">
            <a:xfrm>
              <a:off x="3849398" y="1547807"/>
              <a:ext cx="498578" cy="769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4400" b="1"/>
                <a:t>6</a:t>
              </a:r>
            </a:p>
          </p:txBody>
        </p:sp>
        <p:sp>
          <p:nvSpPr>
            <p:cNvPr id="31" name="Rectangle 13"/>
            <p:cNvSpPr>
              <a:spLocks noChangeArrowheads="1"/>
            </p:cNvSpPr>
            <p:nvPr/>
          </p:nvSpPr>
          <p:spPr bwMode="auto">
            <a:xfrm>
              <a:off x="3636317" y="2206138"/>
              <a:ext cx="924739" cy="1323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8000" b="1">
                  <a:solidFill>
                    <a:srgbClr val="000000"/>
                  </a:solidFill>
                </a:rPr>
                <a:t>C</a:t>
              </a:r>
            </a:p>
          </p:txBody>
        </p:sp>
        <p:sp>
          <p:nvSpPr>
            <p:cNvPr id="24" name="Right Arrow 23"/>
            <p:cNvSpPr/>
            <p:nvPr/>
          </p:nvSpPr>
          <p:spPr bwMode="auto">
            <a:xfrm>
              <a:off x="2400062" y="1865307"/>
              <a:ext cx="700088" cy="3302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ight Arrow 24"/>
            <p:cNvSpPr/>
            <p:nvPr/>
          </p:nvSpPr>
          <p:spPr bwMode="auto">
            <a:xfrm>
              <a:off x="2400062" y="3371844"/>
              <a:ext cx="700088" cy="3302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Right Arrow 26"/>
            <p:cNvSpPr/>
            <p:nvPr/>
          </p:nvSpPr>
          <p:spPr bwMode="auto">
            <a:xfrm flipH="1">
              <a:off x="5128975" y="2757482"/>
              <a:ext cx="700087" cy="32861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TextBox 21"/>
            <p:cNvSpPr txBox="1">
              <a:spLocks noChangeArrowheads="1"/>
            </p:cNvSpPr>
            <p:nvPr/>
          </p:nvSpPr>
          <p:spPr bwMode="auto">
            <a:xfrm>
              <a:off x="3430350" y="5206994"/>
              <a:ext cx="639968" cy="5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3200" b="1"/>
                <a:t>12</a:t>
              </a:r>
            </a:p>
          </p:txBody>
        </p:sp>
        <p:sp>
          <p:nvSpPr>
            <p:cNvPr id="19" name="TextBox 22"/>
            <p:cNvSpPr txBox="1">
              <a:spLocks noChangeArrowheads="1"/>
            </p:cNvSpPr>
            <p:nvPr/>
          </p:nvSpPr>
          <p:spPr bwMode="auto">
            <a:xfrm>
              <a:off x="3657995" y="5968669"/>
              <a:ext cx="412324" cy="5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3200" b="1"/>
                <a:t>6</a:t>
              </a:r>
            </a:p>
          </p:txBody>
        </p:sp>
        <p:sp>
          <p:nvSpPr>
            <p:cNvPr id="20" name="Rectangle 23"/>
            <p:cNvSpPr>
              <a:spLocks noChangeArrowheads="1"/>
            </p:cNvSpPr>
            <p:nvPr/>
          </p:nvSpPr>
          <p:spPr bwMode="auto">
            <a:xfrm>
              <a:off x="3841701" y="5215502"/>
              <a:ext cx="925324" cy="1322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8000" b="1">
                  <a:solidFill>
                    <a:srgbClr val="000000"/>
                  </a:solidFill>
                </a:rPr>
                <a:t>C</a:t>
              </a:r>
            </a:p>
          </p:txBody>
        </p:sp>
        <p:sp>
          <p:nvSpPr>
            <p:cNvPr id="13" name="Right Arrow 12"/>
            <p:cNvSpPr/>
            <p:nvPr/>
          </p:nvSpPr>
          <p:spPr bwMode="auto">
            <a:xfrm>
              <a:off x="2400062" y="5365744"/>
              <a:ext cx="700088" cy="3286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ight Arrow 13"/>
            <p:cNvSpPr/>
            <p:nvPr/>
          </p:nvSpPr>
          <p:spPr bwMode="auto">
            <a:xfrm>
              <a:off x="2400062" y="6153144"/>
              <a:ext cx="700088" cy="3302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ight Arrow 16"/>
            <p:cNvSpPr/>
            <p:nvPr/>
          </p:nvSpPr>
          <p:spPr bwMode="auto">
            <a:xfrm flipH="1">
              <a:off x="5128975" y="5767382"/>
              <a:ext cx="700087" cy="3302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ular Callout 8"/>
            <p:cNvSpPr/>
            <p:nvPr/>
          </p:nvSpPr>
          <p:spPr>
            <a:xfrm>
              <a:off x="4800362" y="3957631"/>
              <a:ext cx="3082925" cy="1017587"/>
            </a:xfrm>
            <a:prstGeom prst="wedgeRectCallout">
              <a:avLst>
                <a:gd name="adj1" fmla="val -54845"/>
                <a:gd name="adj2" fmla="val 1007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This is also called </a:t>
              </a:r>
              <a:r>
                <a:rPr lang="en-US" sz="2400" b="1" dirty="0" smtClean="0">
                  <a:solidFill>
                    <a:schemeClr val="bg1"/>
                  </a:solidFill>
                </a:rPr>
                <a:t>"carbon-</a:t>
              </a:r>
              <a:r>
                <a:rPr lang="en-US" sz="4000" b="1" dirty="0" smtClean="0">
                  <a:solidFill>
                    <a:schemeClr val="bg1"/>
                  </a:solidFill>
                </a:rPr>
                <a:t>12</a:t>
              </a:r>
              <a:r>
                <a:rPr lang="en-US" sz="2400" b="1" dirty="0" smtClean="0">
                  <a:solidFill>
                    <a:schemeClr val="bg1"/>
                  </a:solidFill>
                </a:rPr>
                <a:t>"</a:t>
              </a:r>
              <a:endParaRPr lang="en-US" sz="2400" b="1" dirty="0">
                <a:solidFill>
                  <a:schemeClr val="bg1"/>
                </a:solidFill>
              </a:endParaRPr>
            </a:p>
          </p:txBody>
        </p:sp>
        <p:sp>
          <p:nvSpPr>
            <p:cNvPr id="33" name="Oval 32"/>
            <p:cNvSpPr>
              <a:spLocks noChangeAspect="1"/>
            </p:cNvSpPr>
            <p:nvPr/>
          </p:nvSpPr>
          <p:spPr>
            <a:xfrm>
              <a:off x="1667114" y="1756087"/>
              <a:ext cx="548640" cy="54864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3600" b="1" dirty="0" smtClean="0">
                  <a:solidFill>
                    <a:srgbClr val="FF0000"/>
                  </a:solidFill>
                </a:rPr>
                <a:t>1</a:t>
              </a:r>
              <a:endParaRPr lang="en-US" sz="3600" b="1" dirty="0">
                <a:solidFill>
                  <a:srgbClr val="FF0000"/>
                </a:solidFill>
              </a:endParaRPr>
            </a:p>
          </p:txBody>
        </p:sp>
        <p:sp>
          <p:nvSpPr>
            <p:cNvPr id="34" name="Oval 33"/>
            <p:cNvSpPr>
              <a:spLocks noChangeAspect="1"/>
            </p:cNvSpPr>
            <p:nvPr/>
          </p:nvSpPr>
          <p:spPr>
            <a:xfrm>
              <a:off x="6067504" y="2647468"/>
              <a:ext cx="548640" cy="54864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3600" b="1" dirty="0" smtClean="0">
                  <a:solidFill>
                    <a:srgbClr val="FF0000"/>
                  </a:solidFill>
                </a:rPr>
                <a:t>2</a:t>
              </a:r>
              <a:endParaRPr lang="en-US" sz="3600" b="1" dirty="0">
                <a:solidFill>
                  <a:srgbClr val="FF0000"/>
                </a:solidFill>
              </a:endParaRPr>
            </a:p>
          </p:txBody>
        </p:sp>
        <p:sp>
          <p:nvSpPr>
            <p:cNvPr id="35" name="Oval 34"/>
            <p:cNvSpPr>
              <a:spLocks noChangeAspect="1"/>
            </p:cNvSpPr>
            <p:nvPr/>
          </p:nvSpPr>
          <p:spPr>
            <a:xfrm>
              <a:off x="1667114" y="3255264"/>
              <a:ext cx="548640" cy="54864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3600" b="1" dirty="0" smtClean="0">
                  <a:solidFill>
                    <a:srgbClr val="FF0000"/>
                  </a:solidFill>
                </a:rPr>
                <a:t>3</a:t>
              </a:r>
              <a:endParaRPr lang="en-US" sz="3600" b="1" dirty="0">
                <a:solidFill>
                  <a:srgbClr val="FF0000"/>
                </a:solidFill>
              </a:endParaRPr>
            </a:p>
          </p:txBody>
        </p:sp>
        <p:sp>
          <p:nvSpPr>
            <p:cNvPr id="36" name="Oval 35"/>
            <p:cNvSpPr>
              <a:spLocks noChangeAspect="1"/>
            </p:cNvSpPr>
            <p:nvPr/>
          </p:nvSpPr>
          <p:spPr>
            <a:xfrm>
              <a:off x="6067504" y="4350378"/>
              <a:ext cx="548640" cy="54864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3600" b="1" dirty="0" smtClean="0">
                  <a:solidFill>
                    <a:srgbClr val="FF0000"/>
                  </a:solidFill>
                </a:rPr>
                <a:t>4</a:t>
              </a:r>
              <a:endParaRPr lang="en-US" sz="3600" b="1" dirty="0">
                <a:solidFill>
                  <a:srgbClr val="FF0000"/>
                </a:solidFill>
              </a:endParaRPr>
            </a:p>
          </p:txBody>
        </p:sp>
        <p:sp>
          <p:nvSpPr>
            <p:cNvPr id="37" name="Oval 36"/>
            <p:cNvSpPr>
              <a:spLocks noChangeAspect="1"/>
            </p:cNvSpPr>
            <p:nvPr/>
          </p:nvSpPr>
          <p:spPr>
            <a:xfrm>
              <a:off x="1667114" y="5229790"/>
              <a:ext cx="548640" cy="54864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3600" b="1" dirty="0" smtClean="0">
                  <a:solidFill>
                    <a:srgbClr val="FF0000"/>
                  </a:solidFill>
                </a:rPr>
                <a:t>5</a:t>
              </a:r>
              <a:endParaRPr lang="en-US" sz="3600" b="1" dirty="0">
                <a:solidFill>
                  <a:srgbClr val="FF0000"/>
                </a:solidFill>
              </a:endParaRPr>
            </a:p>
          </p:txBody>
        </p:sp>
        <p:sp>
          <p:nvSpPr>
            <p:cNvPr id="38" name="Oval 37"/>
            <p:cNvSpPr>
              <a:spLocks noChangeAspect="1"/>
            </p:cNvSpPr>
            <p:nvPr/>
          </p:nvSpPr>
          <p:spPr>
            <a:xfrm>
              <a:off x="6067504" y="5662607"/>
              <a:ext cx="548640" cy="54864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3600" b="1" dirty="0" smtClean="0">
                  <a:solidFill>
                    <a:srgbClr val="FF0000"/>
                  </a:solidFill>
                </a:rPr>
                <a:t>6</a:t>
              </a:r>
              <a:endParaRPr lang="en-US" sz="3600" b="1" dirty="0">
                <a:solidFill>
                  <a:srgbClr val="FF0000"/>
                </a:solidFill>
              </a:endParaRPr>
            </a:p>
          </p:txBody>
        </p:sp>
        <p:sp>
          <p:nvSpPr>
            <p:cNvPr id="39" name="Oval 38"/>
            <p:cNvSpPr>
              <a:spLocks noChangeAspect="1"/>
            </p:cNvSpPr>
            <p:nvPr/>
          </p:nvSpPr>
          <p:spPr>
            <a:xfrm>
              <a:off x="1667114" y="6005507"/>
              <a:ext cx="548640" cy="54864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3600" b="1" dirty="0" smtClean="0">
                  <a:solidFill>
                    <a:srgbClr val="FF0000"/>
                  </a:solidFill>
                </a:rPr>
                <a:t>7</a:t>
              </a:r>
              <a:endParaRPr lang="en-US" sz="3600" b="1" dirty="0">
                <a:solidFill>
                  <a:srgbClr val="FF0000"/>
                </a:solidFill>
              </a:endParaRPr>
            </a:p>
          </p:txBody>
        </p:sp>
      </p:grpSp>
      <p:sp>
        <p:nvSpPr>
          <p:cNvPr id="42" name="TextBox 41"/>
          <p:cNvSpPr txBox="1"/>
          <p:nvPr/>
        </p:nvSpPr>
        <p:spPr>
          <a:xfrm>
            <a:off x="857682" y="927094"/>
            <a:ext cx="7428637" cy="461665"/>
          </a:xfrm>
          <a:prstGeom prst="rect">
            <a:avLst/>
          </a:prstGeom>
          <a:noFill/>
        </p:spPr>
        <p:txBody>
          <a:bodyPr wrap="none" rtlCol="0">
            <a:spAutoFit/>
          </a:bodyPr>
          <a:lstStyle/>
          <a:p>
            <a:r>
              <a:rPr lang="en-US" sz="2400" b="1" i="1" dirty="0" smtClean="0"/>
              <a:t>Identify the seven parts of atomic notation below:</a:t>
            </a:r>
            <a:endParaRPr lang="en-US" sz="2400" b="1" i="1" dirty="0"/>
          </a:p>
        </p:txBody>
      </p:sp>
    </p:spTree>
    <p:extLst>
      <p:ext uri="{BB962C8B-B14F-4D97-AF65-F5344CB8AC3E}">
        <p14:creationId xmlns:p14="http://schemas.microsoft.com/office/powerpoint/2010/main" val="2088828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r>
              <a:rPr lang="en-US" dirty="0" smtClean="0">
                <a:solidFill>
                  <a:schemeClr val="bg1"/>
                </a:solidFill>
              </a:rPr>
              <a:t>Check for Understanding</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How does Dalton's atomic theory explain the law of conservation of mass?</a:t>
            </a:r>
          </a:p>
          <a:p>
            <a:r>
              <a:rPr lang="en-US" sz="2800" b="1" dirty="0">
                <a:solidFill>
                  <a:srgbClr val="FF0000"/>
                </a:solidFill>
              </a:rPr>
              <a:t>Mass is conserved because atoms cannot be created, divided or destroyed.  </a:t>
            </a:r>
            <a:endParaRPr lang="en-US" sz="2800" dirty="0">
              <a:solidFill>
                <a:srgbClr val="FF0000"/>
              </a:solidFill>
            </a:endParaRPr>
          </a:p>
        </p:txBody>
      </p:sp>
    </p:spTree>
    <p:extLst>
      <p:ext uri="{BB962C8B-B14F-4D97-AF65-F5344CB8AC3E}">
        <p14:creationId xmlns:p14="http://schemas.microsoft.com/office/powerpoint/2010/main" val="86762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dirty="0" smtClean="0">
                <a:solidFill>
                  <a:schemeClr val="bg1"/>
                </a:solidFill>
              </a:rPr>
              <a:t>Check for Understanding</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Why did Thomson believe that the particles in the cathode ray were negatively-charged?</a:t>
            </a:r>
          </a:p>
          <a:p>
            <a:r>
              <a:rPr lang="en-US" sz="2800" b="1" dirty="0" smtClean="0">
                <a:solidFill>
                  <a:srgbClr val="FF0000"/>
                </a:solidFill>
              </a:rPr>
              <a:t>Because they were repelled by the negative pole of a magnet</a:t>
            </a:r>
            <a:endParaRPr lang="en-US" sz="2800" b="1" dirty="0">
              <a:solidFill>
                <a:srgbClr val="FF0000"/>
              </a:solidFill>
            </a:endParaRPr>
          </a:p>
        </p:txBody>
      </p:sp>
    </p:spTree>
    <p:extLst>
      <p:ext uri="{BB962C8B-B14F-4D97-AF65-F5344CB8AC3E}">
        <p14:creationId xmlns:p14="http://schemas.microsoft.com/office/powerpoint/2010/main" val="86846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6600"/>
          </a:solidFill>
        </p:spPr>
        <p:txBody>
          <a:bodyPr/>
          <a:lstStyle/>
          <a:p>
            <a:r>
              <a:rPr lang="en-US" dirty="0" smtClean="0">
                <a:solidFill>
                  <a:schemeClr val="bg1"/>
                </a:solidFill>
              </a:rPr>
              <a:t>Check for Understanding</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Before Rutherford's experiment, it was theorized that the positive and negative charges of an atom were spread out thinly throughout the space of an atom.  What part of Rutherford's data showed that this theory was wrong?</a:t>
            </a:r>
          </a:p>
          <a:p>
            <a:r>
              <a:rPr lang="en-US" sz="2800" b="1" dirty="0" smtClean="0">
                <a:solidFill>
                  <a:srgbClr val="FF0000"/>
                </a:solidFill>
              </a:rPr>
              <a:t>A few heavy, positively-charged alpha particles were deflected or even bounced backwards.  This meant the positive charge of the atom was concentrated and massive</a:t>
            </a:r>
            <a:endParaRPr lang="en-US" sz="2800" b="1" dirty="0">
              <a:solidFill>
                <a:srgbClr val="FF0000"/>
              </a:solidFill>
            </a:endParaRPr>
          </a:p>
        </p:txBody>
      </p:sp>
    </p:spTree>
    <p:extLst>
      <p:ext uri="{BB962C8B-B14F-4D97-AF65-F5344CB8AC3E}">
        <p14:creationId xmlns:p14="http://schemas.microsoft.com/office/powerpoint/2010/main" val="407070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solidFill>
                  <a:schemeClr val="bg1"/>
                </a:solidFill>
              </a:rPr>
              <a:t>Check for Understanding</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Why did Chadwick believe the particles released by the beryllium were neutral?</a:t>
            </a:r>
          </a:p>
          <a:p>
            <a:r>
              <a:rPr lang="en-US" sz="2800" b="1" dirty="0" smtClean="0">
                <a:solidFill>
                  <a:srgbClr val="FF0000"/>
                </a:solidFill>
              </a:rPr>
              <a:t>Because a magnet had no effect on their path (unlike the cathode rays in Thomson's experiment)</a:t>
            </a:r>
            <a:endParaRPr lang="en-US" sz="2800" b="1" dirty="0">
              <a:solidFill>
                <a:srgbClr val="FF0000"/>
              </a:solidFill>
            </a:endParaRPr>
          </a:p>
        </p:txBody>
      </p:sp>
    </p:spTree>
    <p:extLst>
      <p:ext uri="{BB962C8B-B14F-4D97-AF65-F5344CB8AC3E}">
        <p14:creationId xmlns:p14="http://schemas.microsoft.com/office/powerpoint/2010/main" val="370347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229600" cy="792162"/>
          </a:xfrm>
        </p:spPr>
        <p:txBody>
          <a:bodyPr/>
          <a:lstStyle/>
          <a:p>
            <a:r>
              <a:rPr lang="en-US" sz="4000" b="1" dirty="0" smtClean="0">
                <a:solidFill>
                  <a:srgbClr val="0070C0"/>
                </a:solidFill>
              </a:rPr>
              <a:t>Sub-Atomic Particles</a:t>
            </a:r>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1028323091"/>
                  </p:ext>
                </p:extLst>
              </p:nvPr>
            </p:nvGraphicFramePr>
            <p:xfrm>
              <a:off x="274320" y="1295400"/>
              <a:ext cx="8595360" cy="5121276"/>
            </p:xfrm>
            <a:graphic>
              <a:graphicData uri="http://schemas.openxmlformats.org/drawingml/2006/table">
                <a:tbl>
                  <a:tblPr firstRow="1" bandRow="1">
                    <a:tableStyleId>{7DF18680-E054-41AD-8BC1-D1AEF772440D}</a:tableStyleId>
                  </a:tblPr>
                  <a:tblGrid>
                    <a:gridCol w="1371600"/>
                    <a:gridCol w="1280160"/>
                    <a:gridCol w="1463040"/>
                    <a:gridCol w="1371600"/>
                    <a:gridCol w="1371600"/>
                    <a:gridCol w="1737360"/>
                  </a:tblGrid>
                  <a:tr h="1280319">
                    <a:tc>
                      <a:txBody>
                        <a:bodyPr/>
                        <a:lstStyle/>
                        <a:p>
                          <a:pPr algn="ctr"/>
                          <a:r>
                            <a:rPr lang="en-US" sz="2400" b="1" dirty="0" smtClean="0">
                              <a:solidFill>
                                <a:schemeClr val="bg1"/>
                              </a:solidFill>
                            </a:rPr>
                            <a:t>type</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abbrev.</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location in atom</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relative</a:t>
                          </a:r>
                          <a:r>
                            <a:rPr lang="en-US" sz="2400" b="1" baseline="0" dirty="0" smtClean="0">
                              <a:solidFill>
                                <a:schemeClr val="bg1"/>
                              </a:solidFill>
                            </a:rPr>
                            <a:t> mass</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charge</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change in number produces</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r>
                  <a:tr h="1280319">
                    <a:tc>
                      <a:txBody>
                        <a:bodyPr/>
                        <a:lstStyle/>
                        <a:p>
                          <a:pPr algn="ctr"/>
                          <a:r>
                            <a:rPr lang="en-US" sz="2400" b="1" dirty="0" smtClean="0">
                              <a:solidFill>
                                <a:schemeClr val="tx1"/>
                              </a:solidFill>
                            </a:rPr>
                            <a:t>proton</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p</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nucleus</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1</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+1</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different element</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80319">
                    <a:tc>
                      <a:txBody>
                        <a:bodyPr/>
                        <a:lstStyle/>
                        <a:p>
                          <a:pPr algn="ctr"/>
                          <a:r>
                            <a:rPr lang="en-US" sz="2400" b="1" dirty="0" smtClean="0">
                              <a:solidFill>
                                <a:schemeClr val="tx1"/>
                              </a:solidFill>
                            </a:rPr>
                            <a:t>neutron</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n</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nucleus</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1</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0</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isotope</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80319">
                    <a:tc>
                      <a:txBody>
                        <a:bodyPr/>
                        <a:lstStyle/>
                        <a:p>
                          <a:pPr algn="ctr"/>
                          <a:r>
                            <a:rPr lang="en-US" sz="2400" b="1" dirty="0" smtClean="0">
                              <a:solidFill>
                                <a:schemeClr val="tx1"/>
                              </a:solidFill>
                            </a:rPr>
                            <a:t>electron</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e</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cloud</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f>
                                  <m:fPr>
                                    <m:ctrlPr>
                                      <a:rPr lang="en-US" sz="2400" b="1" i="1" smtClean="0">
                                        <a:solidFill>
                                          <a:schemeClr val="tx1"/>
                                        </a:solidFill>
                                        <a:latin typeface="Cambria Math" panose="02040503050406030204" pitchFamily="18" charset="0"/>
                                      </a:rPr>
                                    </m:ctrlPr>
                                  </m:fPr>
                                  <m:num>
                                    <m:r>
                                      <a:rPr lang="en-US" sz="2400" b="1" i="1" smtClean="0">
                                        <a:solidFill>
                                          <a:schemeClr val="tx1"/>
                                        </a:solidFill>
                                        <a:latin typeface="Cambria Math"/>
                                      </a:rPr>
                                      <m:t>𝟏</m:t>
                                    </m:r>
                                  </m:num>
                                  <m:den>
                                    <m:r>
                                      <a:rPr lang="en-US" sz="2400" b="1" i="1" smtClean="0">
                                        <a:solidFill>
                                          <a:schemeClr val="tx1"/>
                                        </a:solidFill>
                                        <a:latin typeface="Cambria Math"/>
                                      </a:rPr>
                                      <m:t>𝟏𝟖𝟒𝟎</m:t>
                                    </m:r>
                                  </m:den>
                                </m:f>
                              </m:oMath>
                            </m:oMathPara>
                          </a14:m>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dk1"/>
                              </a:solidFill>
                            </a:rPr>
                            <a:t>-1</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ion</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3866579516"/>
                  </p:ext>
                </p:extLst>
              </p:nvPr>
            </p:nvGraphicFramePr>
            <p:xfrm>
              <a:off x="274320" y="1295400"/>
              <a:ext cx="8595360" cy="5121276"/>
            </p:xfrm>
            <a:graphic>
              <a:graphicData uri="http://schemas.openxmlformats.org/drawingml/2006/table">
                <a:tbl>
                  <a:tblPr firstRow="1" bandRow="1">
                    <a:tableStyleId>{7DF18680-E054-41AD-8BC1-D1AEF772440D}</a:tableStyleId>
                  </a:tblPr>
                  <a:tblGrid>
                    <a:gridCol w="1371600"/>
                    <a:gridCol w="1280160"/>
                    <a:gridCol w="1463040"/>
                    <a:gridCol w="1371600"/>
                    <a:gridCol w="1371600"/>
                    <a:gridCol w="1737360"/>
                  </a:tblGrid>
                  <a:tr h="1280319">
                    <a:tc>
                      <a:txBody>
                        <a:bodyPr/>
                        <a:lstStyle/>
                        <a:p>
                          <a:pPr algn="ctr"/>
                          <a:r>
                            <a:rPr lang="en-US" sz="2400" b="1" dirty="0" smtClean="0">
                              <a:solidFill>
                                <a:schemeClr val="bg1"/>
                              </a:solidFill>
                            </a:rPr>
                            <a:t>type</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abbrev.</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location in atom</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relative</a:t>
                          </a:r>
                          <a:r>
                            <a:rPr lang="en-US" sz="2400" b="1" baseline="0" dirty="0" smtClean="0">
                              <a:solidFill>
                                <a:schemeClr val="bg1"/>
                              </a:solidFill>
                            </a:rPr>
                            <a:t> </a:t>
                          </a:r>
                          <a:r>
                            <a:rPr lang="en-US" sz="2400" b="1" baseline="0" dirty="0" smtClean="0">
                              <a:solidFill>
                                <a:schemeClr val="bg1"/>
                              </a:solidFill>
                            </a:rPr>
                            <a:t>mass</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charge</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c>
                      <a:txBody>
                        <a:bodyPr/>
                        <a:lstStyle/>
                        <a:p>
                          <a:pPr algn="ctr"/>
                          <a:r>
                            <a:rPr lang="en-US" sz="2400" b="1" dirty="0" smtClean="0">
                              <a:solidFill>
                                <a:schemeClr val="bg1"/>
                              </a:solidFill>
                            </a:rPr>
                            <a:t>change in number produces</a:t>
                          </a:r>
                          <a:endParaRPr lang="en-US" sz="2400" b="1" dirty="0">
                            <a:solidFill>
                              <a:schemeClr val="bg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00"/>
                        </a:solidFill>
                      </a:tcPr>
                    </a:tc>
                  </a:tr>
                  <a:tr h="1280319">
                    <a:tc>
                      <a:txBody>
                        <a:bodyPr/>
                        <a:lstStyle/>
                        <a:p>
                          <a:pPr algn="ctr"/>
                          <a:r>
                            <a:rPr lang="en-US" sz="2400" b="1" dirty="0" smtClean="0">
                              <a:solidFill>
                                <a:schemeClr val="tx1"/>
                              </a:solidFill>
                            </a:rPr>
                            <a:t>proton</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p</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nucleus</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1</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+1</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different element</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80319">
                    <a:tc>
                      <a:txBody>
                        <a:bodyPr/>
                        <a:lstStyle/>
                        <a:p>
                          <a:pPr algn="ctr"/>
                          <a:r>
                            <a:rPr lang="en-US" sz="2400" b="1" dirty="0" smtClean="0">
                              <a:solidFill>
                                <a:schemeClr val="tx1"/>
                              </a:solidFill>
                            </a:rPr>
                            <a:t>neutron</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n</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nucleus</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1</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0</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isotope</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80319">
                    <a:tc>
                      <a:txBody>
                        <a:bodyPr/>
                        <a:lstStyle/>
                        <a:p>
                          <a:pPr algn="ctr"/>
                          <a:r>
                            <a:rPr lang="en-US" sz="2400" b="1" dirty="0" smtClean="0">
                              <a:solidFill>
                                <a:schemeClr val="tx1"/>
                              </a:solidFill>
                            </a:rPr>
                            <a:t>electron</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e</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cloud</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2"/>
                          <a:stretch>
                            <a:fillRect l="-300000" t="-300476" r="-226667"/>
                          </a:stretch>
                        </a:blipFill>
                      </a:tcPr>
                    </a:tc>
                    <a:tc>
                      <a:txBody>
                        <a:bodyPr/>
                        <a:lstStyle/>
                        <a:p>
                          <a:pPr algn="ctr"/>
                          <a:r>
                            <a:rPr lang="en-US" sz="2400" b="1" dirty="0" smtClean="0">
                              <a:solidFill>
                                <a:schemeClr val="dk1"/>
                              </a:solidFill>
                            </a:rPr>
                            <a:t>-1</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smtClean="0">
                              <a:solidFill>
                                <a:schemeClr val="tx1"/>
                              </a:solidFill>
                            </a:rPr>
                            <a:t>ion</a:t>
                          </a:r>
                          <a:endParaRPr lang="en-US" sz="2400" b="1" dirty="0">
                            <a:solidFill>
                              <a:schemeClr val="tx1"/>
                            </a:solidFill>
                          </a:endParaRPr>
                        </a:p>
                      </a:txBody>
                      <a:tcPr marT="45726" marB="4572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mc:Fallback>
      </mc:AlternateContent>
    </p:spTree>
    <p:extLst>
      <p:ext uri="{BB962C8B-B14F-4D97-AF65-F5344CB8AC3E}">
        <p14:creationId xmlns:p14="http://schemas.microsoft.com/office/powerpoint/2010/main" val="1336960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715962"/>
          </a:xfrm>
        </p:spPr>
        <p:txBody>
          <a:bodyPr/>
          <a:lstStyle/>
          <a:p>
            <a:r>
              <a:rPr lang="en-US" sz="4000" b="1" dirty="0" smtClean="0">
                <a:solidFill>
                  <a:srgbClr val="0070C0"/>
                </a:solidFill>
              </a:rPr>
              <a:t>What are the Definitions?</a:t>
            </a:r>
          </a:p>
        </p:txBody>
      </p:sp>
      <p:sp>
        <p:nvSpPr>
          <p:cNvPr id="29699" name="Content Placeholder 2"/>
          <p:cNvSpPr>
            <a:spLocks noGrp="1"/>
          </p:cNvSpPr>
          <p:nvPr>
            <p:ph idx="1"/>
          </p:nvPr>
        </p:nvSpPr>
        <p:spPr>
          <a:xfrm>
            <a:off x="304800" y="1295400"/>
            <a:ext cx="8686800" cy="4830763"/>
          </a:xfrm>
        </p:spPr>
        <p:txBody>
          <a:bodyPr/>
          <a:lstStyle/>
          <a:p>
            <a:pPr marL="0" indent="0">
              <a:spcBef>
                <a:spcPts val="2400"/>
              </a:spcBef>
              <a:buFontTx/>
              <a:buNone/>
            </a:pPr>
            <a:r>
              <a:rPr lang="en-US" sz="2800" b="1" dirty="0" smtClean="0">
                <a:solidFill>
                  <a:srgbClr val="008000"/>
                </a:solidFill>
              </a:rPr>
              <a:t>Element</a:t>
            </a:r>
            <a:r>
              <a:rPr lang="en-US" sz="2800" dirty="0" smtClean="0">
                <a:solidFill>
                  <a:schemeClr val="bg1"/>
                </a:solidFill>
              </a:rPr>
              <a:t> - atoms with the same number of protons</a:t>
            </a:r>
          </a:p>
          <a:p>
            <a:pPr marL="0" indent="0">
              <a:spcBef>
                <a:spcPts val="2400"/>
              </a:spcBef>
              <a:buFontTx/>
              <a:buNone/>
            </a:pPr>
            <a:r>
              <a:rPr lang="en-US" sz="2800" b="1" dirty="0" smtClean="0">
                <a:solidFill>
                  <a:srgbClr val="008000"/>
                </a:solidFill>
              </a:rPr>
              <a:t>Isotopes</a:t>
            </a:r>
            <a:r>
              <a:rPr lang="en-US" sz="2800" dirty="0" smtClean="0">
                <a:solidFill>
                  <a:schemeClr val="bg1"/>
                </a:solidFill>
              </a:rPr>
              <a:t> - atoms with the same number of protons (e.g. same element), but different number of neutrons</a:t>
            </a:r>
          </a:p>
          <a:p>
            <a:pPr marL="0" indent="0">
              <a:spcBef>
                <a:spcPts val="2400"/>
              </a:spcBef>
              <a:buFontTx/>
              <a:buNone/>
            </a:pPr>
            <a:r>
              <a:rPr lang="en-US" sz="2800" b="1" dirty="0" smtClean="0">
                <a:solidFill>
                  <a:srgbClr val="008000"/>
                </a:solidFill>
              </a:rPr>
              <a:t>Ions</a:t>
            </a:r>
            <a:r>
              <a:rPr lang="en-US" sz="2800" dirty="0" smtClean="0">
                <a:solidFill>
                  <a:schemeClr val="bg1"/>
                </a:solidFill>
              </a:rPr>
              <a:t> - atoms with a charge, usually through the gain or loss of electrons</a:t>
            </a:r>
          </a:p>
          <a:p>
            <a:pPr marL="0" indent="0">
              <a:spcBef>
                <a:spcPts val="1200"/>
              </a:spcBef>
              <a:buFontTx/>
              <a:buNone/>
            </a:pPr>
            <a:r>
              <a:rPr lang="en-US" sz="2800" dirty="0" smtClean="0"/>
              <a:t>	</a:t>
            </a:r>
            <a:r>
              <a:rPr lang="en-US" sz="2800" b="1" dirty="0" smtClean="0">
                <a:solidFill>
                  <a:srgbClr val="008000"/>
                </a:solidFill>
              </a:rPr>
              <a:t>Cation</a:t>
            </a:r>
            <a:r>
              <a:rPr lang="en-US" sz="2800" dirty="0" smtClean="0">
                <a:solidFill>
                  <a:schemeClr val="bg1"/>
                </a:solidFill>
              </a:rPr>
              <a:t> - atoms with a positive charge</a:t>
            </a:r>
          </a:p>
          <a:p>
            <a:pPr marL="0" indent="0">
              <a:spcBef>
                <a:spcPts val="1200"/>
              </a:spcBef>
              <a:buFontTx/>
              <a:buNone/>
            </a:pPr>
            <a:r>
              <a:rPr lang="en-US" sz="2800" dirty="0" smtClean="0"/>
              <a:t>	</a:t>
            </a:r>
            <a:r>
              <a:rPr lang="en-US" sz="2800" b="1" dirty="0" smtClean="0">
                <a:solidFill>
                  <a:srgbClr val="008000"/>
                </a:solidFill>
              </a:rPr>
              <a:t>Anion</a:t>
            </a:r>
            <a:r>
              <a:rPr lang="en-US" sz="2800" dirty="0" smtClean="0">
                <a:solidFill>
                  <a:schemeClr val="bg1"/>
                </a:solidFill>
              </a:rPr>
              <a:t> - atoms with a negative charge</a:t>
            </a:r>
          </a:p>
          <a:p>
            <a:pPr marL="0" indent="0">
              <a:spcBef>
                <a:spcPts val="2400"/>
              </a:spcBef>
              <a:buFontTx/>
              <a:buNone/>
            </a:pPr>
            <a:r>
              <a:rPr lang="en-US" sz="2800" b="1" dirty="0" smtClean="0">
                <a:solidFill>
                  <a:srgbClr val="008000"/>
                </a:solidFill>
              </a:rPr>
              <a:t>Nucleons</a:t>
            </a:r>
            <a:r>
              <a:rPr lang="en-US" sz="2800" dirty="0" smtClean="0">
                <a:solidFill>
                  <a:schemeClr val="bg1"/>
                </a:solidFill>
              </a:rPr>
              <a:t> - subatomic particles in the nucleus (e.g. protons and neutrons)</a:t>
            </a:r>
          </a:p>
        </p:txBody>
      </p:sp>
    </p:spTree>
    <p:extLst>
      <p:ext uri="{BB962C8B-B14F-4D97-AF65-F5344CB8AC3E}">
        <p14:creationId xmlns:p14="http://schemas.microsoft.com/office/powerpoint/2010/main" val="1363957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715962"/>
          </a:xfrm>
        </p:spPr>
        <p:txBody>
          <a:bodyPr/>
          <a:lstStyle/>
          <a:p>
            <a:r>
              <a:rPr lang="en-US" sz="4000" b="1" dirty="0" smtClean="0">
                <a:solidFill>
                  <a:srgbClr val="0070C0"/>
                </a:solidFill>
              </a:rPr>
              <a:t>Vocabulary</a:t>
            </a:r>
          </a:p>
        </p:txBody>
      </p:sp>
      <p:sp>
        <p:nvSpPr>
          <p:cNvPr id="29699" name="Content Placeholder 2"/>
          <p:cNvSpPr>
            <a:spLocks noGrp="1"/>
          </p:cNvSpPr>
          <p:nvPr>
            <p:ph idx="1"/>
          </p:nvPr>
        </p:nvSpPr>
        <p:spPr>
          <a:xfrm>
            <a:off x="304800" y="1295400"/>
            <a:ext cx="8686800" cy="4830763"/>
          </a:xfrm>
        </p:spPr>
        <p:txBody>
          <a:bodyPr/>
          <a:lstStyle/>
          <a:p>
            <a:pPr marL="0" indent="0">
              <a:spcBef>
                <a:spcPts val="2400"/>
              </a:spcBef>
              <a:buFontTx/>
              <a:buNone/>
            </a:pPr>
            <a:r>
              <a:rPr lang="en-US" sz="2800" b="1" dirty="0" smtClean="0">
                <a:solidFill>
                  <a:srgbClr val="008000"/>
                </a:solidFill>
              </a:rPr>
              <a:t>Element</a:t>
            </a:r>
            <a:r>
              <a:rPr lang="en-US" sz="2800" dirty="0" smtClean="0"/>
              <a:t> - atoms with the same number of protons</a:t>
            </a:r>
          </a:p>
          <a:p>
            <a:pPr marL="0" indent="0">
              <a:spcBef>
                <a:spcPts val="2400"/>
              </a:spcBef>
              <a:buFontTx/>
              <a:buNone/>
            </a:pPr>
            <a:r>
              <a:rPr lang="en-US" sz="2800" b="1" dirty="0" smtClean="0">
                <a:solidFill>
                  <a:srgbClr val="008000"/>
                </a:solidFill>
              </a:rPr>
              <a:t>Isotopes</a:t>
            </a:r>
            <a:r>
              <a:rPr lang="en-US" sz="2800" dirty="0" smtClean="0"/>
              <a:t> - atoms with the same number of protons (e.g. same element), but different number of neutrons</a:t>
            </a:r>
          </a:p>
          <a:p>
            <a:pPr marL="0" indent="0">
              <a:spcBef>
                <a:spcPts val="2400"/>
              </a:spcBef>
              <a:buFontTx/>
              <a:buNone/>
            </a:pPr>
            <a:r>
              <a:rPr lang="en-US" sz="2800" b="1" dirty="0" smtClean="0">
                <a:solidFill>
                  <a:srgbClr val="008000"/>
                </a:solidFill>
              </a:rPr>
              <a:t>Ions</a:t>
            </a:r>
            <a:r>
              <a:rPr lang="en-US" sz="2800" dirty="0" smtClean="0"/>
              <a:t> - atoms with a charge, usually through the gain or loss of electrons</a:t>
            </a:r>
          </a:p>
          <a:p>
            <a:pPr marL="0" indent="0">
              <a:spcBef>
                <a:spcPts val="1200"/>
              </a:spcBef>
              <a:buFontTx/>
              <a:buNone/>
            </a:pPr>
            <a:r>
              <a:rPr lang="en-US" sz="2800" dirty="0" smtClean="0"/>
              <a:t>	</a:t>
            </a:r>
            <a:r>
              <a:rPr lang="en-US" sz="2800" b="1" dirty="0" smtClean="0">
                <a:solidFill>
                  <a:srgbClr val="008000"/>
                </a:solidFill>
              </a:rPr>
              <a:t>Cation</a:t>
            </a:r>
            <a:r>
              <a:rPr lang="en-US" sz="2800" dirty="0" smtClean="0"/>
              <a:t> - atoms with a positive charge</a:t>
            </a:r>
          </a:p>
          <a:p>
            <a:pPr marL="0" indent="0">
              <a:spcBef>
                <a:spcPts val="1200"/>
              </a:spcBef>
              <a:buFontTx/>
              <a:buNone/>
            </a:pPr>
            <a:r>
              <a:rPr lang="en-US" sz="2800" dirty="0" smtClean="0"/>
              <a:t>	</a:t>
            </a:r>
            <a:r>
              <a:rPr lang="en-US" sz="2800" b="1" dirty="0" smtClean="0">
                <a:solidFill>
                  <a:srgbClr val="008000"/>
                </a:solidFill>
              </a:rPr>
              <a:t>Anion</a:t>
            </a:r>
            <a:r>
              <a:rPr lang="en-US" sz="2800" dirty="0" smtClean="0"/>
              <a:t> - atoms with a negative charge</a:t>
            </a:r>
          </a:p>
          <a:p>
            <a:pPr marL="0" indent="0">
              <a:spcBef>
                <a:spcPts val="2400"/>
              </a:spcBef>
              <a:buFontTx/>
              <a:buNone/>
            </a:pPr>
            <a:r>
              <a:rPr lang="en-US" sz="2800" b="1" dirty="0" smtClean="0">
                <a:solidFill>
                  <a:srgbClr val="008000"/>
                </a:solidFill>
              </a:rPr>
              <a:t>Nucleons</a:t>
            </a:r>
            <a:r>
              <a:rPr lang="en-US" sz="2800" dirty="0" smtClean="0"/>
              <a:t> - subatomic particles in the nucleus (e.g. protons and neutrons)</a:t>
            </a:r>
          </a:p>
        </p:txBody>
      </p:sp>
    </p:spTree>
    <p:extLst>
      <p:ext uri="{BB962C8B-B14F-4D97-AF65-F5344CB8AC3E}">
        <p14:creationId xmlns:p14="http://schemas.microsoft.com/office/powerpoint/2010/main" val="1741038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b="1" dirty="0" smtClean="0">
                <a:solidFill>
                  <a:srgbClr val="0070C0"/>
                </a:solidFill>
              </a:rPr>
              <a:t>Review</a:t>
            </a:r>
            <a:endParaRPr lang="en-US" b="1" dirty="0">
              <a:solidFill>
                <a:srgbClr val="0070C0"/>
              </a:solidFill>
            </a:endParaRPr>
          </a:p>
        </p:txBody>
      </p:sp>
      <p:sp>
        <p:nvSpPr>
          <p:cNvPr id="3" name="Content Placeholder 2"/>
          <p:cNvSpPr>
            <a:spLocks noGrp="1"/>
          </p:cNvSpPr>
          <p:nvPr>
            <p:ph idx="1"/>
          </p:nvPr>
        </p:nvSpPr>
        <p:spPr>
          <a:xfrm>
            <a:off x="457200" y="1193800"/>
            <a:ext cx="8229600" cy="5410200"/>
          </a:xfrm>
        </p:spPr>
        <p:txBody>
          <a:bodyPr/>
          <a:lstStyle/>
          <a:p>
            <a:pPr marL="0" indent="0">
              <a:buNone/>
              <a:tabLst>
                <a:tab pos="4572000" algn="r"/>
              </a:tabLst>
            </a:pPr>
            <a:r>
              <a:rPr lang="en-US" sz="3600" b="1" dirty="0" smtClean="0"/>
              <a:t>What is the abbreviation for:</a:t>
            </a:r>
          </a:p>
          <a:p>
            <a:pPr marL="0" indent="0">
              <a:spcBef>
                <a:spcPts val="600"/>
              </a:spcBef>
              <a:buNone/>
              <a:tabLst>
                <a:tab pos="4572000" algn="r"/>
              </a:tabLst>
            </a:pPr>
            <a:r>
              <a:rPr lang="en-US" sz="3600" b="1" dirty="0" smtClean="0"/>
              <a:t>	</a:t>
            </a:r>
            <a:r>
              <a:rPr lang="en-US" sz="3600" b="1" i="1" dirty="0" smtClean="0">
                <a:solidFill>
                  <a:srgbClr val="00B050"/>
                </a:solidFill>
              </a:rPr>
              <a:t>atomic number:</a:t>
            </a:r>
          </a:p>
          <a:p>
            <a:pPr marL="0" indent="0">
              <a:spcBef>
                <a:spcPts val="600"/>
              </a:spcBef>
              <a:buNone/>
              <a:tabLst>
                <a:tab pos="4572000" algn="r"/>
              </a:tabLst>
            </a:pPr>
            <a:r>
              <a:rPr lang="en-US" sz="3600" b="1" i="1" dirty="0" smtClean="0">
                <a:solidFill>
                  <a:srgbClr val="00B050"/>
                </a:solidFill>
              </a:rPr>
              <a:t>	mass number:</a:t>
            </a:r>
          </a:p>
          <a:p>
            <a:pPr marL="0" indent="0">
              <a:spcBef>
                <a:spcPts val="1800"/>
              </a:spcBef>
              <a:buNone/>
              <a:tabLst>
                <a:tab pos="4572000" algn="r"/>
              </a:tabLst>
            </a:pPr>
            <a:r>
              <a:rPr lang="en-US" sz="3600" b="1" dirty="0" smtClean="0"/>
              <a:t>What is the equation for:</a:t>
            </a:r>
          </a:p>
          <a:p>
            <a:pPr marL="0" indent="0">
              <a:spcBef>
                <a:spcPts val="600"/>
              </a:spcBef>
              <a:buNone/>
              <a:tabLst>
                <a:tab pos="4572000" algn="r"/>
              </a:tabLst>
            </a:pPr>
            <a:r>
              <a:rPr lang="en-US" sz="3600" b="1" dirty="0" smtClean="0"/>
              <a:t>	</a:t>
            </a:r>
            <a:r>
              <a:rPr lang="en-US" sz="3600" b="1" i="1" dirty="0" smtClean="0">
                <a:solidFill>
                  <a:srgbClr val="00B050"/>
                </a:solidFill>
              </a:rPr>
              <a:t>atomic number:</a:t>
            </a:r>
          </a:p>
          <a:p>
            <a:pPr marL="0" indent="0">
              <a:spcBef>
                <a:spcPts val="600"/>
              </a:spcBef>
              <a:buNone/>
              <a:tabLst>
                <a:tab pos="4572000" algn="r"/>
              </a:tabLst>
            </a:pPr>
            <a:r>
              <a:rPr lang="en-US" sz="3600" b="1" i="1" dirty="0" smtClean="0">
                <a:solidFill>
                  <a:srgbClr val="00B050"/>
                </a:solidFill>
              </a:rPr>
              <a:t>	mass number:</a:t>
            </a:r>
          </a:p>
          <a:p>
            <a:pPr marL="0" indent="0">
              <a:spcBef>
                <a:spcPts val="600"/>
              </a:spcBef>
              <a:buNone/>
              <a:tabLst>
                <a:tab pos="4572000" algn="r"/>
              </a:tabLst>
            </a:pPr>
            <a:r>
              <a:rPr lang="en-US" sz="3600" b="1" i="1" dirty="0" smtClean="0">
                <a:solidFill>
                  <a:srgbClr val="00B050"/>
                </a:solidFill>
              </a:rPr>
              <a:t>	charge:</a:t>
            </a:r>
          </a:p>
          <a:p>
            <a:pPr marL="0" indent="0">
              <a:buNone/>
            </a:pPr>
            <a:endParaRPr lang="en-US" sz="3600" b="1" dirty="0"/>
          </a:p>
        </p:txBody>
      </p:sp>
    </p:spTree>
    <p:extLst>
      <p:ext uri="{BB962C8B-B14F-4D97-AF65-F5344CB8AC3E}">
        <p14:creationId xmlns:p14="http://schemas.microsoft.com/office/powerpoint/2010/main" val="1759137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70C0"/>
                </a:solidFill>
              </a:rPr>
              <a:t>Review</a:t>
            </a:r>
            <a:endParaRPr lang="en-US" sz="4000" b="1" dirty="0">
              <a:solidFill>
                <a:srgbClr val="0070C0"/>
              </a:solidFill>
            </a:endParaRPr>
          </a:p>
        </p:txBody>
      </p:sp>
      <p:sp>
        <p:nvSpPr>
          <p:cNvPr id="3" name="Content Placeholder 2"/>
          <p:cNvSpPr>
            <a:spLocks noGrp="1"/>
          </p:cNvSpPr>
          <p:nvPr>
            <p:ph idx="1"/>
          </p:nvPr>
        </p:nvSpPr>
        <p:spPr/>
        <p:txBody>
          <a:bodyPr/>
          <a:lstStyle/>
          <a:p>
            <a:r>
              <a:rPr lang="en-US" dirty="0" smtClean="0"/>
              <a:t>What are the five parts of Dalton's atomic theory?</a:t>
            </a:r>
          </a:p>
          <a:p>
            <a:r>
              <a:rPr lang="en-US" dirty="0" smtClean="0"/>
              <a:t>Describe the three key experiments on the subatomic particles and what they discovered.</a:t>
            </a:r>
          </a:p>
        </p:txBody>
      </p:sp>
    </p:spTree>
    <p:extLst>
      <p:ext uri="{BB962C8B-B14F-4D97-AF65-F5344CB8AC3E}">
        <p14:creationId xmlns:p14="http://schemas.microsoft.com/office/powerpoint/2010/main" val="978303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9462"/>
          </a:xfrm>
        </p:spPr>
        <p:txBody>
          <a:bodyPr/>
          <a:lstStyle/>
          <a:p>
            <a:r>
              <a:rPr lang="en-US" sz="4000" b="1" dirty="0" smtClean="0">
                <a:solidFill>
                  <a:srgbClr val="0070C0"/>
                </a:solidFill>
              </a:rPr>
              <a:t>Dalton's Atomic Theory</a:t>
            </a:r>
            <a:endParaRPr lang="en-US" sz="4000" b="1" dirty="0">
              <a:solidFill>
                <a:srgbClr val="0070C0"/>
              </a:solidFill>
            </a:endParaRPr>
          </a:p>
        </p:txBody>
      </p:sp>
      <p:sp>
        <p:nvSpPr>
          <p:cNvPr id="3" name="Content Placeholder 2"/>
          <p:cNvSpPr>
            <a:spLocks noGrp="1"/>
          </p:cNvSpPr>
          <p:nvPr>
            <p:ph idx="1"/>
          </p:nvPr>
        </p:nvSpPr>
        <p:spPr>
          <a:xfrm>
            <a:off x="457200" y="1168400"/>
            <a:ext cx="8229600" cy="4957763"/>
          </a:xfrm>
        </p:spPr>
        <p:txBody>
          <a:bodyPr>
            <a:noAutofit/>
          </a:bodyPr>
          <a:lstStyle/>
          <a:p>
            <a:pPr marL="514350" indent="-514350">
              <a:buFont typeface="+mj-lt"/>
              <a:buAutoNum type="arabicParenR"/>
            </a:pPr>
            <a:r>
              <a:rPr lang="en-US" sz="2800" dirty="0"/>
              <a:t>Elements are made of extremely small particles called atoms.</a:t>
            </a:r>
          </a:p>
          <a:p>
            <a:pPr marL="514350" indent="-514350">
              <a:buFont typeface="+mj-lt"/>
              <a:buAutoNum type="arabicParenR"/>
            </a:pPr>
            <a:r>
              <a:rPr lang="en-US" sz="2800" dirty="0"/>
              <a:t>Atoms of a given element are </a:t>
            </a:r>
            <a:r>
              <a:rPr lang="en-US" sz="2800" dirty="0" smtClean="0"/>
              <a:t>the same; </a:t>
            </a:r>
            <a:r>
              <a:rPr lang="en-US" sz="2800" dirty="0"/>
              <a:t>atoms of different elements </a:t>
            </a:r>
            <a:r>
              <a:rPr lang="en-US" sz="2800" dirty="0" smtClean="0"/>
              <a:t>are not the same</a:t>
            </a:r>
            <a:endParaRPr lang="en-US" sz="2800" dirty="0"/>
          </a:p>
          <a:p>
            <a:pPr marL="514350" indent="-514350">
              <a:buFont typeface="+mj-lt"/>
              <a:buAutoNum type="arabicParenR"/>
            </a:pPr>
            <a:r>
              <a:rPr lang="en-US" sz="2800" dirty="0"/>
              <a:t>Atoms cannot be subdivided, created, or destroyed.</a:t>
            </a:r>
          </a:p>
          <a:p>
            <a:pPr marL="514350" indent="-514350">
              <a:buFont typeface="+mj-lt"/>
              <a:buAutoNum type="arabicParenR"/>
            </a:pPr>
            <a:r>
              <a:rPr lang="en-US" sz="2800" dirty="0"/>
              <a:t>Atoms of different elements combine in simple whole-number ratios to form chemical compounds.</a:t>
            </a:r>
          </a:p>
          <a:p>
            <a:pPr marL="514350" indent="-514350">
              <a:buFont typeface="+mj-lt"/>
              <a:buAutoNum type="arabicParenR"/>
            </a:pPr>
            <a:r>
              <a:rPr lang="en-US" sz="2800" dirty="0"/>
              <a:t>In chemical reactions, atoms are combined, separated, or rearranged</a:t>
            </a:r>
          </a:p>
        </p:txBody>
      </p:sp>
    </p:spTree>
    <p:extLst>
      <p:ext uri="{BB962C8B-B14F-4D97-AF65-F5344CB8AC3E}">
        <p14:creationId xmlns:p14="http://schemas.microsoft.com/office/powerpoint/2010/main" val="143772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0262"/>
          </a:xfrm>
        </p:spPr>
        <p:txBody>
          <a:bodyPr/>
          <a:lstStyle/>
          <a:p>
            <a:r>
              <a:rPr lang="en-US" sz="4000" b="1" dirty="0" smtClean="0">
                <a:solidFill>
                  <a:srgbClr val="0070C0"/>
                </a:solidFill>
              </a:rPr>
              <a:t>Key Experiments</a:t>
            </a:r>
            <a:endParaRPr lang="en-US" sz="4000" b="1" dirty="0">
              <a:solidFill>
                <a:srgbClr val="0070C0"/>
              </a:solidFill>
            </a:endParaRPr>
          </a:p>
        </p:txBody>
      </p:sp>
      <p:sp>
        <p:nvSpPr>
          <p:cNvPr id="3" name="Content Placeholder 2"/>
          <p:cNvSpPr>
            <a:spLocks noGrp="1"/>
          </p:cNvSpPr>
          <p:nvPr>
            <p:ph idx="1"/>
          </p:nvPr>
        </p:nvSpPr>
        <p:spPr>
          <a:xfrm>
            <a:off x="457200" y="1206500"/>
            <a:ext cx="8229600" cy="4919663"/>
          </a:xfrm>
        </p:spPr>
        <p:txBody>
          <a:bodyPr/>
          <a:lstStyle/>
          <a:p>
            <a:r>
              <a:rPr lang="en-US" dirty="0" smtClean="0"/>
              <a:t>Thomson Experiment</a:t>
            </a:r>
          </a:p>
          <a:p>
            <a:pPr lvl="1"/>
            <a:r>
              <a:rPr lang="en-US" sz="2600" i="1" dirty="0" smtClean="0"/>
              <a:t>Cathode rays bent in magnetic field</a:t>
            </a:r>
          </a:p>
          <a:p>
            <a:pPr lvl="1"/>
            <a:r>
              <a:rPr lang="en-US" sz="2600" i="1" dirty="0" smtClean="0"/>
              <a:t>Leads to discovery of subatomic particles &amp; electron</a:t>
            </a:r>
          </a:p>
          <a:p>
            <a:pPr>
              <a:spcBef>
                <a:spcPts val="2400"/>
              </a:spcBef>
            </a:pPr>
            <a:r>
              <a:rPr lang="en-US" dirty="0" smtClean="0"/>
              <a:t>Rutherford Experiment</a:t>
            </a:r>
          </a:p>
          <a:p>
            <a:pPr lvl="1"/>
            <a:r>
              <a:rPr lang="en-US" sz="2600" i="1" dirty="0" smtClean="0"/>
              <a:t>Alpha particles rarely bounce off of thin gold foil</a:t>
            </a:r>
          </a:p>
          <a:p>
            <a:pPr lvl="1"/>
            <a:r>
              <a:rPr lang="en-US" sz="2600" i="1" dirty="0" smtClean="0"/>
              <a:t>Leads to discovery of nucleus and proton</a:t>
            </a:r>
          </a:p>
          <a:p>
            <a:pPr>
              <a:spcBef>
                <a:spcPts val="2400"/>
              </a:spcBef>
            </a:pPr>
            <a:r>
              <a:rPr lang="en-US" dirty="0" smtClean="0"/>
              <a:t>Chadwick Experiment</a:t>
            </a:r>
          </a:p>
          <a:p>
            <a:pPr lvl="1"/>
            <a:r>
              <a:rPr lang="en-US" sz="2600" i="1" dirty="0" smtClean="0"/>
              <a:t>Alpha particle bombardment create a neutral ray</a:t>
            </a:r>
          </a:p>
          <a:p>
            <a:pPr lvl="1"/>
            <a:r>
              <a:rPr lang="en-US" sz="2600" i="1" dirty="0" smtClean="0"/>
              <a:t>Leads to discovery of the neutron</a:t>
            </a:r>
            <a:endParaRPr lang="en-US" sz="2600" i="1" dirty="0"/>
          </a:p>
        </p:txBody>
      </p:sp>
    </p:spTree>
    <p:extLst>
      <p:ext uri="{BB962C8B-B14F-4D97-AF65-F5344CB8AC3E}">
        <p14:creationId xmlns:p14="http://schemas.microsoft.com/office/powerpoint/2010/main" val="2575176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8662"/>
          </a:xfrm>
        </p:spPr>
        <p:txBody>
          <a:bodyPr/>
          <a:lstStyle/>
          <a:p>
            <a:r>
              <a:rPr lang="en-US" sz="4000" b="1" dirty="0" smtClean="0">
                <a:solidFill>
                  <a:srgbClr val="0070C0"/>
                </a:solidFill>
              </a:rPr>
              <a:t>Questions</a:t>
            </a:r>
            <a:endParaRPr lang="en-US" sz="4000" b="1" dirty="0">
              <a:solidFill>
                <a:srgbClr val="0070C0"/>
              </a:solidFill>
            </a:endParaRPr>
          </a:p>
        </p:txBody>
      </p:sp>
      <p:sp>
        <p:nvSpPr>
          <p:cNvPr id="3" name="Content Placeholder 2"/>
          <p:cNvSpPr>
            <a:spLocks noGrp="1"/>
          </p:cNvSpPr>
          <p:nvPr>
            <p:ph idx="1"/>
          </p:nvPr>
        </p:nvSpPr>
        <p:spPr>
          <a:xfrm>
            <a:off x="274320" y="1155700"/>
            <a:ext cx="8869680" cy="5613400"/>
          </a:xfrm>
        </p:spPr>
        <p:txBody>
          <a:bodyPr/>
          <a:lstStyle/>
          <a:p>
            <a:pPr marL="514350" indent="-514350">
              <a:spcBef>
                <a:spcPts val="3000"/>
              </a:spcBef>
              <a:buFont typeface="+mj-lt"/>
              <a:buAutoNum type="arabicParenR"/>
            </a:pPr>
            <a:r>
              <a:rPr lang="en-US" dirty="0" smtClean="0"/>
              <a:t>What is the electron cloud?</a:t>
            </a:r>
          </a:p>
          <a:p>
            <a:pPr marL="514350" indent="-514350">
              <a:spcBef>
                <a:spcPts val="3000"/>
              </a:spcBef>
              <a:buFont typeface="+mj-lt"/>
              <a:buAutoNum type="arabicParenR"/>
            </a:pPr>
            <a:r>
              <a:rPr lang="en-US" dirty="0" smtClean="0"/>
              <a:t>What percentage of the mass of the atom is in the nucleus?</a:t>
            </a:r>
          </a:p>
          <a:p>
            <a:pPr marL="514350" indent="-514350">
              <a:spcBef>
                <a:spcPts val="3000"/>
              </a:spcBef>
              <a:buFont typeface="+mj-lt"/>
              <a:buAutoNum type="arabicParenR"/>
            </a:pPr>
            <a:r>
              <a:rPr lang="en-US" dirty="0" smtClean="0"/>
              <a:t>What effect does electrostatic force have on a proton and an electron interaction?</a:t>
            </a:r>
            <a:endParaRPr lang="en-US" dirty="0"/>
          </a:p>
          <a:p>
            <a:pPr marL="514350" indent="-514350">
              <a:spcBef>
                <a:spcPts val="3000"/>
              </a:spcBef>
              <a:buFont typeface="+mj-lt"/>
              <a:buAutoNum type="arabicParenR"/>
            </a:pPr>
            <a:r>
              <a:rPr lang="en-US" dirty="0" smtClean="0"/>
              <a:t>How can some elements have no charge when they are made up of charged particles?</a:t>
            </a:r>
          </a:p>
          <a:p>
            <a:pPr marL="514350" indent="-514350">
              <a:spcBef>
                <a:spcPts val="3000"/>
              </a:spcBef>
              <a:buFont typeface="+mj-lt"/>
              <a:buAutoNum type="arabicParenR"/>
            </a:pPr>
            <a:r>
              <a:rPr lang="en-US" dirty="0" smtClean="0"/>
              <a:t>What is strong nuclear force?</a:t>
            </a:r>
          </a:p>
        </p:txBody>
      </p:sp>
    </p:spTree>
    <p:extLst>
      <p:ext uri="{BB962C8B-B14F-4D97-AF65-F5344CB8AC3E}">
        <p14:creationId xmlns:p14="http://schemas.microsoft.com/office/powerpoint/2010/main" val="2552641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3586</TotalTime>
  <Words>656</Words>
  <Application>Microsoft Office PowerPoint</Application>
  <PresentationFormat>On-screen Show (4:3)</PresentationFormat>
  <Paragraphs>157</Paragraphs>
  <Slides>18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Calibri</vt:lpstr>
      <vt:lpstr>Cambria Math</vt:lpstr>
      <vt:lpstr>MS Mincho</vt:lpstr>
      <vt:lpstr>Times New Roman</vt:lpstr>
      <vt:lpstr>ヒラギノ角ゴ ProN W3</vt:lpstr>
      <vt:lpstr>Default Design</vt:lpstr>
      <vt:lpstr>Custom Design</vt:lpstr>
      <vt:lpstr>Fill in the Table</vt:lpstr>
      <vt:lpstr>Sub-Atomic Particles</vt:lpstr>
      <vt:lpstr>What are the Definitions?</vt:lpstr>
      <vt:lpstr>Vocabulary</vt:lpstr>
      <vt:lpstr>Review</vt:lpstr>
      <vt:lpstr>Review</vt:lpstr>
      <vt:lpstr>Dalton's Atomic Theory</vt:lpstr>
      <vt:lpstr>Key Experiments</vt:lpstr>
      <vt:lpstr>Questions</vt:lpstr>
      <vt:lpstr>Complete the Table</vt:lpstr>
      <vt:lpstr>Complete the Table</vt:lpstr>
      <vt:lpstr>Write the Definitions</vt:lpstr>
      <vt:lpstr>Write the Definitions</vt:lpstr>
      <vt:lpstr>Do Now</vt:lpstr>
      <vt:lpstr>Check for Understanding</vt:lpstr>
      <vt:lpstr>Check for Understanding</vt:lpstr>
      <vt:lpstr>Check for Understanding</vt:lpstr>
      <vt:lpstr>Check for Understanding</vt:lpstr>
    </vt:vector>
  </TitlesOfParts>
  <Company>ergopedia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Manos Chaniotakis</dc:creator>
  <cp:lastModifiedBy>Staff Peter McCarthy</cp:lastModifiedBy>
  <cp:revision>131</cp:revision>
  <cp:lastPrinted>2013-04-04T01:36:32Z</cp:lastPrinted>
  <dcterms:created xsi:type="dcterms:W3CDTF">2011-01-04T21:05:15Z</dcterms:created>
  <dcterms:modified xsi:type="dcterms:W3CDTF">2019-11-07T18:31:22Z</dcterms:modified>
</cp:coreProperties>
</file>