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804" r:id="rId2"/>
    <p:sldId id="752" r:id="rId3"/>
    <p:sldId id="753" r:id="rId4"/>
    <p:sldId id="803" r:id="rId5"/>
    <p:sldId id="802" r:id="rId6"/>
    <p:sldId id="590" r:id="rId7"/>
    <p:sldId id="704" r:id="rId8"/>
    <p:sldId id="717" r:id="rId9"/>
    <p:sldId id="716" r:id="rId10"/>
    <p:sldId id="694" r:id="rId11"/>
    <p:sldId id="719" r:id="rId12"/>
    <p:sldId id="720" r:id="rId13"/>
    <p:sldId id="751" r:id="rId14"/>
    <p:sldId id="727" r:id="rId15"/>
    <p:sldId id="728" r:id="rId16"/>
    <p:sldId id="744" r:id="rId17"/>
    <p:sldId id="732" r:id="rId18"/>
    <p:sldId id="745" r:id="rId19"/>
    <p:sldId id="746" r:id="rId20"/>
    <p:sldId id="747" r:id="rId21"/>
    <p:sldId id="748" r:id="rId22"/>
    <p:sldId id="749" r:id="rId23"/>
    <p:sldId id="780" r:id="rId24"/>
    <p:sldId id="754" r:id="rId25"/>
    <p:sldId id="781" r:id="rId26"/>
    <p:sldId id="750" r:id="rId27"/>
    <p:sldId id="731" r:id="rId28"/>
    <p:sldId id="729" r:id="rId29"/>
    <p:sldId id="783" r:id="rId30"/>
    <p:sldId id="784" r:id="rId31"/>
    <p:sldId id="785" r:id="rId32"/>
    <p:sldId id="799" r:id="rId33"/>
    <p:sldId id="786" r:id="rId34"/>
    <p:sldId id="798" r:id="rId35"/>
    <p:sldId id="801" r:id="rId36"/>
    <p:sldId id="689" r:id="rId3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FF33"/>
    <a:srgbClr val="008A3E"/>
    <a:srgbClr val="0000FF"/>
    <a:srgbClr val="FFD1D1"/>
    <a:srgbClr val="D7F5D7"/>
    <a:srgbClr val="00E266"/>
    <a:srgbClr val="FFE499"/>
    <a:srgbClr val="E4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199" autoAdjust="0"/>
    <p:restoredTop sz="99500" autoAdjust="0"/>
  </p:normalViewPr>
  <p:slideViewPr>
    <p:cSldViewPr snapToGrid="0">
      <p:cViewPr>
        <p:scale>
          <a:sx n="80" d="100"/>
          <a:sy n="80" d="100"/>
        </p:scale>
        <p:origin x="-1286" y="-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BE05EE-DD1D-468D-9A8F-5F65C199C307}" type="datetimeFigureOut">
              <a:rPr lang="en-US"/>
              <a:pPr>
                <a:defRPr/>
              </a:pPr>
              <a:t>10/25/2014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5" tIns="48317" rIns="96635" bIns="4831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35" tIns="48317" rIns="96635" bIns="4831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A83C83-814F-4BD3-8FC2-6BA303F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2E4FBB-45CD-467F-BF58-C63AFB8CAC46}" type="datetimeFigureOut">
              <a:rPr lang="en-US"/>
              <a:pPr>
                <a:defRPr/>
              </a:pPr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45A5B0-7D4E-4458-A7EF-718A25E7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3F4479-F087-4AA8-8F35-3E89A0BDEC06}" type="datetimeFigureOut">
              <a:rPr lang="en-US"/>
              <a:pPr>
                <a:defRPr/>
              </a:pPr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1A9DF-8D08-4560-8F48-6BA8C3A0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3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6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41B675-0EC5-4F47-AD5B-9892A09ACA8D}" type="datetimeFigureOut">
              <a:rPr lang="en-US"/>
              <a:pPr>
                <a:defRPr/>
              </a:pPr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B0E890-5A7C-42FB-A2B4-4329902F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BF3143-AA04-4600-A179-AA5251F1F7D9}" type="datetimeFigureOut">
              <a:rPr lang="en-US"/>
              <a:pPr>
                <a:defRPr/>
              </a:pPr>
              <a:t>10/25/2014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A451D3-FD4E-4EFE-9E09-E5F8FBA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91CAFD-9E56-4E69-A90E-EDDFA35CC4F8}" type="datetimeFigureOut">
              <a:rPr lang="en-US"/>
              <a:pPr>
                <a:defRPr/>
              </a:pPr>
              <a:t>10/25/2014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0A55A8-04F9-445F-B847-EA3256F1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0FF88D-3B31-4CEA-99D4-56D184CB3F06}" type="datetimeFigureOut">
              <a:rPr lang="en-US"/>
              <a:pPr>
                <a:defRPr/>
              </a:pPr>
              <a:t>10/25/2014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CC2421-6F9F-4982-B3A3-300E40A2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5AD909-40AB-4C6F-92C4-246A9BA1AADA}" type="datetimeFigureOut">
              <a:rPr lang="en-US"/>
              <a:pPr>
                <a:defRPr/>
              </a:pPr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8CE8E2-44E4-451A-97A9-48554F552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E82CA4-DFA5-4E7D-B29E-2FC7516F04DF}" type="datetimeFigureOut">
              <a:rPr lang="en-US"/>
              <a:pPr>
                <a:defRPr/>
              </a:pPr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88CDD5-9159-44B0-B69C-A5ECB95AA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274638"/>
            <a:ext cx="877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296988"/>
            <a:ext cx="877887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Box 6"/>
          <p:cNvSpPr txBox="1">
            <a:spLocks noChangeArrowheads="1"/>
          </p:cNvSpPr>
          <p:nvPr userDrawn="1"/>
        </p:nvSpPr>
        <p:spPr bwMode="auto">
          <a:xfrm>
            <a:off x="8458200" y="65960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altLang="en-US" sz="1100" smtClean="0">
                <a:latin typeface="Arial" charset="0"/>
              </a:rPr>
              <a:t>slide </a:t>
            </a:r>
            <a:fld id="{F23424E0-1781-4D89-9BBD-DB8FC2B2F9B9}" type="slidenum">
              <a:rPr lang="en-US" altLang="en-US" sz="1100" smtClean="0">
                <a:latin typeface="Arial" charset="0"/>
              </a:rPr>
              <a:pPr algn="r">
                <a:defRPr/>
              </a:pPr>
              <a:t>‹#›</a:t>
            </a:fld>
            <a:endParaRPr lang="en-US" altLang="en-US" sz="1100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Enrollment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969" y="1296988"/>
            <a:ext cx="7866062" cy="5129212"/>
          </a:xfrm>
        </p:spPr>
        <p:txBody>
          <a:bodyPr/>
          <a:lstStyle/>
          <a:p>
            <a:r>
              <a:rPr lang="en-US" dirty="0" smtClean="0"/>
              <a:t>Application forms in black basket</a:t>
            </a:r>
          </a:p>
          <a:p>
            <a:r>
              <a:rPr lang="en-US" dirty="0" smtClean="0"/>
              <a:t>This is a 4 credit class</a:t>
            </a:r>
          </a:p>
          <a:p>
            <a:r>
              <a:rPr lang="en-US" dirty="0" smtClean="0"/>
              <a:t>Call #: 12361</a:t>
            </a:r>
          </a:p>
          <a:p>
            <a:r>
              <a:rPr lang="en-US" dirty="0" smtClean="0"/>
              <a:t>Application deadline is October 15</a:t>
            </a:r>
          </a:p>
          <a:p>
            <a:r>
              <a:rPr lang="en-US" dirty="0" smtClean="0"/>
              <a:t>Return application form to Mrs. </a:t>
            </a:r>
            <a:r>
              <a:rPr lang="en-US" dirty="0" err="1" smtClean="0"/>
              <a:t>Nobrega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1000" y="1371600"/>
            <a:ext cx="4800600" cy="1981200"/>
            <a:chOff x="381000" y="1371600"/>
            <a:chExt cx="4800600" cy="1981200"/>
          </a:xfrm>
        </p:grpSpPr>
        <p:pic>
          <p:nvPicPr>
            <p:cNvPr id="16387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371600"/>
              <a:ext cx="3657600" cy="150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88" name="Text Box 12"/>
            <p:cNvSpPr txBox="1">
              <a:spLocks noChangeArrowheads="1"/>
            </p:cNvSpPr>
            <p:nvPr/>
          </p:nvSpPr>
          <p:spPr bwMode="auto">
            <a:xfrm>
              <a:off x="1085850" y="2895600"/>
              <a:ext cx="2012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Chemical energy</a:t>
              </a:r>
            </a:p>
          </p:txBody>
        </p:sp>
        <p:sp>
          <p:nvSpPr>
            <p:cNvPr id="16398" name="Rectangle 25"/>
            <p:cNvSpPr>
              <a:spLocks noChangeArrowheads="1"/>
            </p:cNvSpPr>
            <p:nvPr/>
          </p:nvSpPr>
          <p:spPr bwMode="auto">
            <a:xfrm>
              <a:off x="381000" y="1371600"/>
              <a:ext cx="3733800" cy="1981200"/>
            </a:xfrm>
            <a:prstGeom prst="rect">
              <a:avLst/>
            </a:prstGeom>
            <a:noFill/>
            <a:ln w="28575">
              <a:solidFill>
                <a:srgbClr val="FFAB5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95" name="AutoShape 22"/>
            <p:cNvSpPr>
              <a:spLocks noChangeArrowheads="1"/>
            </p:cNvSpPr>
            <p:nvPr/>
          </p:nvSpPr>
          <p:spPr bwMode="auto">
            <a:xfrm>
              <a:off x="4343400" y="2133600"/>
              <a:ext cx="838200" cy="457200"/>
            </a:xfrm>
            <a:prstGeom prst="rightArrow">
              <a:avLst>
                <a:gd name="adj1" fmla="val 50000"/>
                <a:gd name="adj2" fmla="val 45833"/>
              </a:avLst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10200" y="1524000"/>
            <a:ext cx="3276600" cy="2362200"/>
            <a:chOff x="5410200" y="1524000"/>
            <a:chExt cx="3276600" cy="2362200"/>
          </a:xfrm>
        </p:grpSpPr>
        <p:sp>
          <p:nvSpPr>
            <p:cNvPr id="16390" name="Text Box 14"/>
            <p:cNvSpPr txBox="1">
              <a:spLocks noChangeArrowheads="1"/>
            </p:cNvSpPr>
            <p:nvPr/>
          </p:nvSpPr>
          <p:spPr bwMode="auto">
            <a:xfrm>
              <a:off x="6083300" y="2743200"/>
              <a:ext cx="1885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Thermal energy</a:t>
              </a:r>
            </a:p>
          </p:txBody>
        </p:sp>
        <p:grpSp>
          <p:nvGrpSpPr>
            <p:cNvPr id="16394" name="Group 21"/>
            <p:cNvGrpSpPr>
              <a:grpSpLocks/>
            </p:cNvGrpSpPr>
            <p:nvPr/>
          </p:nvGrpSpPr>
          <p:grpSpPr bwMode="auto">
            <a:xfrm>
              <a:off x="5715000" y="1676400"/>
              <a:ext cx="2743200" cy="987425"/>
              <a:chOff x="3504" y="1056"/>
              <a:chExt cx="1728" cy="622"/>
            </a:xfrm>
          </p:grpSpPr>
          <p:pic>
            <p:nvPicPr>
              <p:cNvPr id="16402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1104"/>
                <a:ext cx="1728" cy="5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403" name="Oval 19"/>
              <p:cNvSpPr>
                <a:spLocks noChangeArrowheads="1"/>
              </p:cNvSpPr>
              <p:nvPr/>
            </p:nvSpPr>
            <p:spPr bwMode="auto">
              <a:xfrm>
                <a:off x="4272" y="1056"/>
                <a:ext cx="48" cy="9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4" name="Oval 20"/>
              <p:cNvSpPr>
                <a:spLocks noChangeArrowheads="1"/>
              </p:cNvSpPr>
              <p:nvPr/>
            </p:nvSpPr>
            <p:spPr bwMode="auto">
              <a:xfrm>
                <a:off x="4368" y="1056"/>
                <a:ext cx="48" cy="9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6399" name="Rectangle 26"/>
            <p:cNvSpPr>
              <a:spLocks noChangeArrowheads="1"/>
            </p:cNvSpPr>
            <p:nvPr/>
          </p:nvSpPr>
          <p:spPr bwMode="auto">
            <a:xfrm>
              <a:off x="5410200" y="1524000"/>
              <a:ext cx="3276600" cy="1676400"/>
            </a:xfrm>
            <a:prstGeom prst="rect">
              <a:avLst/>
            </a:prstGeom>
            <a:noFill/>
            <a:ln w="28575">
              <a:solidFill>
                <a:srgbClr val="FFAB5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97" name="AutoShape 24"/>
            <p:cNvSpPr>
              <a:spLocks noChangeArrowheads="1"/>
            </p:cNvSpPr>
            <p:nvPr/>
          </p:nvSpPr>
          <p:spPr bwMode="auto">
            <a:xfrm rot="5400000">
              <a:off x="6819900" y="3390900"/>
              <a:ext cx="533400" cy="457200"/>
            </a:xfrm>
            <a:prstGeom prst="rightArrow">
              <a:avLst>
                <a:gd name="adj1" fmla="val 50000"/>
                <a:gd name="adj2" fmla="val 29167"/>
              </a:avLst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67200" y="4038600"/>
            <a:ext cx="4419600" cy="2209800"/>
            <a:chOff x="4267200" y="4038600"/>
            <a:chExt cx="4419600" cy="2209800"/>
          </a:xfrm>
        </p:grpSpPr>
        <p:sp>
          <p:nvSpPr>
            <p:cNvPr id="16391" name="Text Box 15"/>
            <p:cNvSpPr txBox="1">
              <a:spLocks noChangeArrowheads="1"/>
            </p:cNvSpPr>
            <p:nvPr/>
          </p:nvSpPr>
          <p:spPr bwMode="auto">
            <a:xfrm>
              <a:off x="6172200" y="5791200"/>
              <a:ext cx="2228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Mechanical energy</a:t>
              </a:r>
            </a:p>
          </p:txBody>
        </p:sp>
        <p:grpSp>
          <p:nvGrpSpPr>
            <p:cNvPr id="16393" name="Group 18"/>
            <p:cNvGrpSpPr>
              <a:grpSpLocks/>
            </p:cNvGrpSpPr>
            <p:nvPr/>
          </p:nvGrpSpPr>
          <p:grpSpPr bwMode="auto">
            <a:xfrm>
              <a:off x="5791200" y="4038600"/>
              <a:ext cx="2743200" cy="1711325"/>
              <a:chOff x="3552" y="2496"/>
              <a:chExt cx="1728" cy="1078"/>
            </a:xfrm>
          </p:grpSpPr>
          <p:pic>
            <p:nvPicPr>
              <p:cNvPr id="16405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2544"/>
                <a:ext cx="1728" cy="1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406" name="Rectangle 17"/>
              <p:cNvSpPr>
                <a:spLocks noChangeArrowheads="1"/>
              </p:cNvSpPr>
              <p:nvPr/>
            </p:nvSpPr>
            <p:spPr bwMode="auto">
              <a:xfrm>
                <a:off x="4224" y="2496"/>
                <a:ext cx="384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6400" name="Rectangle 27"/>
            <p:cNvSpPr>
              <a:spLocks noChangeArrowheads="1"/>
            </p:cNvSpPr>
            <p:nvPr/>
          </p:nvSpPr>
          <p:spPr bwMode="auto">
            <a:xfrm>
              <a:off x="5410200" y="4038600"/>
              <a:ext cx="3276600" cy="2209800"/>
            </a:xfrm>
            <a:prstGeom prst="rect">
              <a:avLst/>
            </a:prstGeom>
            <a:noFill/>
            <a:ln w="28575">
              <a:solidFill>
                <a:srgbClr val="FFAB5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96" name="AutoShape 23"/>
            <p:cNvSpPr>
              <a:spLocks noChangeArrowheads="1"/>
            </p:cNvSpPr>
            <p:nvPr/>
          </p:nvSpPr>
          <p:spPr bwMode="auto">
            <a:xfrm rot="10800000">
              <a:off x="4267200" y="4953000"/>
              <a:ext cx="838200" cy="457200"/>
            </a:xfrm>
            <a:prstGeom prst="rightArrow">
              <a:avLst>
                <a:gd name="adj1" fmla="val 50000"/>
                <a:gd name="adj2" fmla="val 45833"/>
              </a:avLst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1000" y="4038600"/>
            <a:ext cx="3733800" cy="2209800"/>
            <a:chOff x="381000" y="4038600"/>
            <a:chExt cx="3733800" cy="2209800"/>
          </a:xfrm>
        </p:grpSpPr>
        <p:pic>
          <p:nvPicPr>
            <p:cNvPr id="1638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129088"/>
              <a:ext cx="3429000" cy="1687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89" name="Text Box 13"/>
            <p:cNvSpPr txBox="1">
              <a:spLocks noChangeArrowheads="1"/>
            </p:cNvSpPr>
            <p:nvPr/>
          </p:nvSpPr>
          <p:spPr bwMode="auto">
            <a:xfrm>
              <a:off x="1143000" y="5805488"/>
              <a:ext cx="2012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Electrical energy</a:t>
              </a:r>
            </a:p>
          </p:txBody>
        </p:sp>
        <p:sp>
          <p:nvSpPr>
            <p:cNvPr id="16401" name="Rectangle 28"/>
            <p:cNvSpPr>
              <a:spLocks noChangeArrowheads="1"/>
            </p:cNvSpPr>
            <p:nvPr/>
          </p:nvSpPr>
          <p:spPr bwMode="auto">
            <a:xfrm>
              <a:off x="381000" y="4038600"/>
              <a:ext cx="3733800" cy="2209800"/>
            </a:xfrm>
            <a:prstGeom prst="rect">
              <a:avLst/>
            </a:prstGeom>
            <a:noFill/>
            <a:ln w="28575">
              <a:solidFill>
                <a:srgbClr val="FFAB5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4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in Chemical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9"/>
            <a:ext cx="8778875" cy="1609498"/>
          </a:xfrm>
        </p:spPr>
        <p:txBody>
          <a:bodyPr/>
          <a:lstStyle/>
          <a:p>
            <a:r>
              <a:rPr lang="en-US" dirty="0" smtClean="0"/>
              <a:t>Kinetic Energy</a:t>
            </a:r>
          </a:p>
          <a:p>
            <a:pPr lvl="1"/>
            <a:r>
              <a:rPr lang="en-US" dirty="0" smtClean="0"/>
              <a:t>random motion of particles</a:t>
            </a:r>
          </a:p>
          <a:p>
            <a:pPr lvl="1"/>
            <a:r>
              <a:rPr lang="en-US" dirty="0" smtClean="0"/>
              <a:t>stretching or bending of bonds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5725" y="1077714"/>
            <a:ext cx="1438274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0754">
            <a:off x="5291601" y="1683614"/>
            <a:ext cx="2950198" cy="225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1" b="35933"/>
          <a:stretch/>
        </p:blipFill>
        <p:spPr bwMode="auto">
          <a:xfrm>
            <a:off x="578985" y="4855029"/>
            <a:ext cx="834730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2563" y="2999808"/>
            <a:ext cx="8778875" cy="170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Potential Energy</a:t>
            </a:r>
          </a:p>
          <a:p>
            <a:pPr lvl="1"/>
            <a:r>
              <a:rPr lang="en-US" dirty="0" smtClean="0"/>
              <a:t>energy of bonds</a:t>
            </a:r>
          </a:p>
          <a:p>
            <a:pPr lvl="1"/>
            <a:r>
              <a:rPr lang="en-US" dirty="0" smtClean="0"/>
              <a:t>energy of atoms</a:t>
            </a:r>
          </a:p>
          <a:p>
            <a:pPr lvl="1"/>
            <a:r>
              <a:rPr lang="en-US" dirty="0" smtClean="0"/>
              <a:t>number of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4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81632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Energy stored in a substance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sz="2800" i="1" dirty="0" smtClean="0"/>
              <a:t>energy released when burning propane</a:t>
            </a:r>
            <a:endParaRPr lang="en-US" sz="2800" i="1" dirty="0"/>
          </a:p>
          <a:p>
            <a:pPr marL="403225" lvl="1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205630" y="3374579"/>
            <a:ext cx="6732741" cy="2703723"/>
            <a:chOff x="1205630" y="3374579"/>
            <a:chExt cx="6732741" cy="270372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9" t="33477" r="12423"/>
            <a:stretch/>
          </p:blipFill>
          <p:spPr bwMode="auto">
            <a:xfrm>
              <a:off x="3236890" y="3374579"/>
              <a:ext cx="2648449" cy="1817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1205630" y="5431971"/>
              <a:ext cx="6732741" cy="646331"/>
              <a:chOff x="1371600" y="5431971"/>
              <a:chExt cx="6732741" cy="64633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371600" y="5431971"/>
                <a:ext cx="67327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600" b="1" dirty="0">
                    <a:solidFill>
                      <a:srgbClr val="0070C0"/>
                    </a:solidFill>
                  </a:rPr>
                  <a:t>C</a:t>
                </a:r>
                <a:r>
                  <a:rPr lang="en-US" sz="3600" b="1" baseline="-25000" dirty="0">
                    <a:solidFill>
                      <a:srgbClr val="0070C0"/>
                    </a:solidFill>
                  </a:rPr>
                  <a:t>3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H</a:t>
                </a:r>
                <a:r>
                  <a:rPr lang="en-US" sz="3600" b="1" baseline="-25000" dirty="0">
                    <a:solidFill>
                      <a:srgbClr val="0070C0"/>
                    </a:solidFill>
                  </a:rPr>
                  <a:t>8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  +  5O</a:t>
                </a:r>
                <a:r>
                  <a:rPr lang="en-US" sz="3600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                4H</a:t>
                </a:r>
                <a:r>
                  <a:rPr lang="en-US" sz="3600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O  +   </a:t>
                </a:r>
                <a:r>
                  <a:rPr lang="en-US" sz="3600" b="1" dirty="0" smtClean="0">
                    <a:solidFill>
                      <a:srgbClr val="0070C0"/>
                    </a:solidFill>
                  </a:rPr>
                  <a:t>3CO</a:t>
                </a:r>
                <a:r>
                  <a:rPr lang="en-US" sz="3600" b="1" baseline="-25000" dirty="0" smtClean="0">
                    <a:solidFill>
                      <a:srgbClr val="0070C0"/>
                    </a:solidFill>
                  </a:rPr>
                  <a:t>2</a:t>
                </a:r>
                <a:endParaRPr lang="en-US" sz="3600" b="1" baseline="-25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rot="16200000">
                <a:off x="4474032" y="5178194"/>
                <a:ext cx="0" cy="1153885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7705725" y="1349864"/>
            <a:ext cx="1438274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that is in the process of flowing from a warmer object to a cooler object</a:t>
            </a:r>
          </a:p>
          <a:p>
            <a:r>
              <a:rPr lang="en-US" dirty="0" smtClean="0"/>
              <a:t>The symbol for heat is "q"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05726" y="0"/>
            <a:ext cx="1438274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0" b="7122"/>
          <a:stretch/>
        </p:blipFill>
        <p:spPr bwMode="auto">
          <a:xfrm>
            <a:off x="1906270" y="3262884"/>
            <a:ext cx="5331460" cy="319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5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66360"/>
            <a:ext cx="9144000" cy="1173480"/>
          </a:xfrm>
        </p:spPr>
        <p:txBody>
          <a:bodyPr>
            <a:noAutofit/>
          </a:bodyPr>
          <a:lstStyle/>
          <a:p>
            <a:r>
              <a:rPr lang="en-US" sz="2700" b="1" dirty="0" smtClean="0"/>
              <a:t>warmer object loses energy &amp; its temperature drops</a:t>
            </a:r>
          </a:p>
          <a:p>
            <a:r>
              <a:rPr lang="en-US" sz="2700" b="1" dirty="0" smtClean="0"/>
              <a:t>cooler object gains energy &amp; its temperature rises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6228"/>
          <a:stretch/>
        </p:blipFill>
        <p:spPr bwMode="auto">
          <a:xfrm>
            <a:off x="520935" y="0"/>
            <a:ext cx="810213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6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of 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calories (</a:t>
            </a:r>
            <a:r>
              <a:rPr lang="en-US" dirty="0" err="1" smtClean="0"/>
              <a:t>cal</a:t>
            </a:r>
            <a:r>
              <a:rPr lang="en-US" dirty="0" smtClean="0"/>
              <a:t>) - energy required to raise the temperature of one gram of water by one degree Celsius</a:t>
            </a:r>
          </a:p>
          <a:p>
            <a:r>
              <a:rPr lang="en-US" dirty="0" smtClean="0"/>
              <a:t>Calories (Cal) - calories with a capital "C" are nutritional calories and are equal to 1000 calories or 1 kcal</a:t>
            </a:r>
          </a:p>
          <a:p>
            <a:r>
              <a:rPr lang="en-US" dirty="0" smtClean="0"/>
              <a:t>joule (J) - SI unit of heat.  1 </a:t>
            </a:r>
            <a:r>
              <a:rPr lang="en-US" dirty="0" err="1" smtClean="0"/>
              <a:t>cal</a:t>
            </a:r>
            <a:r>
              <a:rPr lang="en-US" dirty="0" smtClean="0"/>
              <a:t> = 4.184 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5726" y="0"/>
            <a:ext cx="1438274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7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318"/>
            <a:ext cx="8778875" cy="731837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807720"/>
            <a:ext cx="8778875" cy="5527040"/>
          </a:xfrm>
        </p:spPr>
        <p:txBody>
          <a:bodyPr>
            <a:normAutofit/>
          </a:bodyPr>
          <a:lstStyle/>
          <a:p>
            <a:pPr>
              <a:spcBef>
                <a:spcPts val="9000"/>
              </a:spcBef>
            </a:pPr>
            <a:r>
              <a:rPr lang="en-US" sz="2400" b="1" dirty="0" smtClean="0"/>
              <a:t>Convert 55.3 </a:t>
            </a:r>
            <a:r>
              <a:rPr lang="en-US" sz="2400" b="1" dirty="0" err="1" smtClean="0"/>
              <a:t>cal</a:t>
            </a:r>
            <a:r>
              <a:rPr lang="en-US" sz="2400" b="1" dirty="0" smtClean="0"/>
              <a:t> into joules</a:t>
            </a:r>
          </a:p>
          <a:p>
            <a:pPr>
              <a:spcBef>
                <a:spcPts val="9000"/>
              </a:spcBef>
            </a:pPr>
            <a:r>
              <a:rPr lang="en-US" sz="2400" b="1" dirty="0" smtClean="0"/>
              <a:t>Convert 9,445 joules into </a:t>
            </a:r>
            <a:r>
              <a:rPr lang="en-US" sz="2400" b="1" dirty="0" err="1" smtClean="0"/>
              <a:t>cal</a:t>
            </a:r>
            <a:endParaRPr lang="en-US" sz="2400" b="1" dirty="0" smtClean="0"/>
          </a:p>
          <a:p>
            <a:pPr>
              <a:spcBef>
                <a:spcPts val="9000"/>
              </a:spcBef>
            </a:pPr>
            <a:r>
              <a:rPr lang="en-US" sz="2400" b="1" dirty="0" smtClean="0"/>
              <a:t>Convert 120 Calories into calories</a:t>
            </a:r>
          </a:p>
          <a:p>
            <a:pPr>
              <a:spcBef>
                <a:spcPts val="9000"/>
              </a:spcBef>
            </a:pPr>
            <a:r>
              <a:rPr lang="en-US" sz="2400" b="1" dirty="0" smtClean="0"/>
              <a:t>Convert 76 Calories into joules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016772"/>
              </p:ext>
            </p:extLst>
          </p:nvPr>
        </p:nvGraphicFramePr>
        <p:xfrm>
          <a:off x="2164080" y="1290320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55.3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4.184 J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 J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585300"/>
              </p:ext>
            </p:extLst>
          </p:nvPr>
        </p:nvGraphicFramePr>
        <p:xfrm>
          <a:off x="2164080" y="2804160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9445 J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2257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4.184 J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93368"/>
              </p:ext>
            </p:extLst>
          </p:nvPr>
        </p:nvGraphicFramePr>
        <p:xfrm>
          <a:off x="1676400" y="4318000"/>
          <a:ext cx="70713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1524000"/>
                <a:gridCol w="1524000"/>
                <a:gridCol w="1920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Calories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120,000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Calorie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119711"/>
              </p:ext>
            </p:extLst>
          </p:nvPr>
        </p:nvGraphicFramePr>
        <p:xfrm>
          <a:off x="1426464" y="5831840"/>
          <a:ext cx="757123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700784"/>
                <a:gridCol w="1700784"/>
                <a:gridCol w="640080"/>
                <a:gridCol w="17007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Calories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4.184 J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320,000 J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Calorie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88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03238"/>
            <a:ext cx="8778875" cy="731837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dirty="0" smtClean="0"/>
              <a:t>Heat &amp; Temperature</a:t>
            </a:r>
            <a:br>
              <a:rPr lang="en-US" dirty="0" smtClean="0"/>
            </a:br>
            <a:r>
              <a:rPr lang="en-US" sz="2800" i="1" dirty="0" smtClean="0"/>
              <a:t>similar but not the same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600200"/>
            <a:ext cx="8778875" cy="4826000"/>
          </a:xfrm>
        </p:spPr>
        <p:txBody>
          <a:bodyPr/>
          <a:lstStyle/>
          <a:p>
            <a:r>
              <a:rPr lang="en-US" dirty="0" smtClean="0"/>
              <a:t>Heat </a:t>
            </a:r>
            <a:r>
              <a:rPr lang="en-US" dirty="0"/>
              <a:t>is defined as </a:t>
            </a:r>
            <a:r>
              <a:rPr lang="en-US" dirty="0" smtClean="0"/>
              <a:t>energy </a:t>
            </a:r>
            <a:r>
              <a:rPr lang="en-US" dirty="0"/>
              <a:t>that is in the process of flowing from a warmer object to a cooler </a:t>
            </a:r>
            <a:r>
              <a:rPr lang="en-US" dirty="0" smtClean="0"/>
              <a:t>object</a:t>
            </a:r>
          </a:p>
          <a:p>
            <a:r>
              <a:rPr lang="en-US" dirty="0" smtClean="0"/>
              <a:t>Heat and temperature are measures similar phenomena - similar but not identical</a:t>
            </a:r>
          </a:p>
          <a:p>
            <a:pPr marL="803275"/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Heat measures the total amount of kinetic energy of a sample</a:t>
            </a:r>
          </a:p>
          <a:p>
            <a:pPr marL="803275"/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Temperature measures the average kinetic energy of a sample</a:t>
            </a:r>
            <a:endParaRPr lang="en-US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Bucket vs Cup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87853" y="1090613"/>
            <a:ext cx="7168295" cy="3609975"/>
            <a:chOff x="709613" y="1090613"/>
            <a:chExt cx="7168295" cy="3609975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13" y="1090613"/>
              <a:ext cx="3019425" cy="360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10"/>
            <a:stretch/>
          </p:blipFill>
          <p:spPr bwMode="auto">
            <a:xfrm>
              <a:off x="4877521" y="1922584"/>
              <a:ext cx="3000387" cy="222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794659" y="4833258"/>
            <a:ext cx="314060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b="1" dirty="0" smtClean="0">
                <a:solidFill>
                  <a:srgbClr val="0070C0"/>
                </a:solidFill>
              </a:rPr>
              <a:t>Bucket of water</a:t>
            </a:r>
          </a:p>
          <a:p>
            <a:pPr algn="ctr">
              <a:spcBef>
                <a:spcPts val="1200"/>
              </a:spcBef>
            </a:pPr>
            <a:r>
              <a:rPr lang="en-US" sz="2400" b="1" dirty="0">
                <a:solidFill>
                  <a:srgbClr val="0070C0"/>
                </a:solidFill>
              </a:rPr>
              <a:t>temperature = 100°F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4" y="4833258"/>
            <a:ext cx="314060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b="1" dirty="0" smtClean="0">
                <a:solidFill>
                  <a:srgbClr val="0070C0"/>
                </a:solidFill>
              </a:rPr>
              <a:t>Cup of water</a:t>
            </a:r>
          </a:p>
          <a:p>
            <a:pPr algn="ctr">
              <a:spcBef>
                <a:spcPts val="1200"/>
              </a:spcBef>
            </a:pPr>
            <a:r>
              <a:rPr lang="en-US" sz="2400" b="1" dirty="0">
                <a:solidFill>
                  <a:srgbClr val="0070C0"/>
                </a:solidFill>
              </a:rPr>
              <a:t>temperature = </a:t>
            </a:r>
            <a:r>
              <a:rPr lang="en-US" sz="2400" b="1" dirty="0" smtClean="0">
                <a:solidFill>
                  <a:srgbClr val="0070C0"/>
                </a:solidFill>
              </a:rPr>
              <a:t>212°F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Bucket vs Cup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87853" y="1090613"/>
            <a:ext cx="7168295" cy="3609975"/>
            <a:chOff x="709613" y="1090613"/>
            <a:chExt cx="7168295" cy="3609975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13" y="1090613"/>
              <a:ext cx="3019425" cy="360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10"/>
            <a:stretch/>
          </p:blipFill>
          <p:spPr bwMode="auto">
            <a:xfrm>
              <a:off x="4877521" y="1922584"/>
              <a:ext cx="3000387" cy="222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454274" y="5236036"/>
            <a:ext cx="4235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Which one is hotter?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822371" y="1556657"/>
            <a:ext cx="3690258" cy="2960914"/>
          </a:xfrm>
          <a:prstGeom prst="roundRect">
            <a:avLst/>
          </a:prstGeom>
          <a:noFill/>
          <a:ln w="76200"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7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" y="141287"/>
            <a:ext cx="8778240" cy="725487"/>
          </a:xfrm>
          <a:noFill/>
        </p:spPr>
        <p:txBody>
          <a:bodyPr/>
          <a:lstStyle/>
          <a:p>
            <a:r>
              <a:rPr lang="en-US" sz="4000" b="1" dirty="0" smtClean="0"/>
              <a:t>Do Now</a:t>
            </a:r>
            <a:endParaRPr lang="en-US" sz="2800" b="1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2880" y="4072255"/>
            <a:ext cx="8778240" cy="2739338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 smtClean="0"/>
              <a:t>If you could take one bill from either the wallet or the dump truck, which would you take it from?  Why?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/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endParaRPr lang="en-US" sz="1600" b="1" i="1" dirty="0" smtClean="0">
              <a:solidFill>
                <a:srgbClr val="FF0000"/>
              </a:solidFill>
            </a:endParaRPr>
          </a:p>
          <a:p>
            <a:pPr marL="514350" indent="-514350">
              <a:spcBef>
                <a:spcPts val="2400"/>
              </a:spcBef>
              <a:buFont typeface="+mj-lt"/>
              <a:buAutoNum type="arabicPeriod" startAt="2"/>
            </a:pPr>
            <a:r>
              <a:rPr lang="en-US" sz="2400" b="1" dirty="0" smtClean="0"/>
              <a:t>If you could have all the bills from either the wallet or the dump truck, which would you take it from?  Why?</a:t>
            </a:r>
          </a:p>
          <a:p>
            <a:pPr marL="0" indent="0">
              <a:spcBef>
                <a:spcPts val="2400"/>
              </a:spcBef>
              <a:buNone/>
            </a:pPr>
            <a:endParaRPr lang="en-US" sz="24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67648" y="1152842"/>
            <a:ext cx="5608704" cy="2676407"/>
            <a:chOff x="1895762" y="1071562"/>
            <a:chExt cx="5608704" cy="2676407"/>
          </a:xfrm>
        </p:grpSpPr>
        <p:grpSp>
          <p:nvGrpSpPr>
            <p:cNvPr id="3" name="Group 2"/>
            <p:cNvGrpSpPr/>
            <p:nvPr/>
          </p:nvGrpSpPr>
          <p:grpSpPr>
            <a:xfrm>
              <a:off x="1895762" y="1071562"/>
              <a:ext cx="5352477" cy="1762125"/>
              <a:chOff x="1741488" y="1071562"/>
              <a:chExt cx="5352477" cy="176212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1488" y="1171575"/>
                <a:ext cx="2082800" cy="156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643"/>
              <a:stretch/>
            </p:blipFill>
            <p:spPr bwMode="auto">
              <a:xfrm>
                <a:off x="5301233" y="1071562"/>
                <a:ext cx="1792732" cy="176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981200" y="2916972"/>
              <a:ext cx="17219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A wallet full</a:t>
              </a:r>
            </a:p>
            <a:p>
              <a:pPr algn="ctr"/>
              <a:r>
                <a:rPr lang="en-US" sz="2400" b="1" dirty="0" smtClean="0"/>
                <a:t>of $100 bills</a:t>
              </a:r>
              <a:endParaRPr lang="en-US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55507" y="2916972"/>
              <a:ext cx="20489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A dump truck </a:t>
              </a:r>
            </a:p>
            <a:p>
              <a:pPr algn="ctr"/>
              <a:r>
                <a:rPr lang="en-US" sz="2400" b="1" dirty="0" smtClean="0"/>
                <a:t>full of $20 bills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332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Bucket vs Cup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87853" y="1090613"/>
            <a:ext cx="7168295" cy="3609975"/>
            <a:chOff x="709613" y="1090613"/>
            <a:chExt cx="7168295" cy="3609975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13" y="1090613"/>
              <a:ext cx="3019425" cy="360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10"/>
            <a:stretch/>
          </p:blipFill>
          <p:spPr bwMode="auto">
            <a:xfrm>
              <a:off x="4877521" y="1922584"/>
              <a:ext cx="3000387" cy="222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044441" y="4942114"/>
            <a:ext cx="70551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If your bathtub was a little too cold,</a:t>
            </a:r>
          </a:p>
          <a:p>
            <a:pPr algn="ctr"/>
            <a:r>
              <a:rPr lang="en-US" sz="3200" b="1" dirty="0" smtClean="0"/>
              <a:t>which would warm it up more?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 rot="5400000">
            <a:off x="652436" y="1415143"/>
            <a:ext cx="3690258" cy="2960914"/>
          </a:xfrm>
          <a:prstGeom prst="roundRect">
            <a:avLst/>
          </a:prstGeom>
          <a:noFill/>
          <a:ln w="76200"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4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Bucket vs Cup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87853" y="1090613"/>
            <a:ext cx="7168295" cy="3609975"/>
            <a:chOff x="709613" y="1090613"/>
            <a:chExt cx="7168295" cy="3609975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13" y="1090613"/>
              <a:ext cx="3019425" cy="360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10"/>
            <a:stretch/>
          </p:blipFill>
          <p:spPr bwMode="auto">
            <a:xfrm>
              <a:off x="4877521" y="1922584"/>
              <a:ext cx="3000387" cy="222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4822371" y="1556657"/>
            <a:ext cx="3690258" cy="2960914"/>
          </a:xfrm>
          <a:prstGeom prst="roundRect">
            <a:avLst/>
          </a:prstGeom>
          <a:noFill/>
          <a:ln w="76200"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2314" y="4811482"/>
            <a:ext cx="91486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The average kinetic energy of the water</a:t>
            </a:r>
          </a:p>
          <a:p>
            <a:pPr algn="ctr"/>
            <a:r>
              <a:rPr lang="en-US" sz="3200" b="1" dirty="0" smtClean="0"/>
              <a:t>in the teacup is greater than that in the bucket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41889" y="6039862"/>
            <a:ext cx="6460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 teacup has a higher temperature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Bucket vs Cup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87853" y="1090613"/>
            <a:ext cx="7168295" cy="3609975"/>
            <a:chOff x="709613" y="1090613"/>
            <a:chExt cx="7168295" cy="3609975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13" y="1090613"/>
              <a:ext cx="3019425" cy="360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10"/>
            <a:stretch/>
          </p:blipFill>
          <p:spPr bwMode="auto">
            <a:xfrm>
              <a:off x="4877521" y="1922584"/>
              <a:ext cx="3000387" cy="222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 rot="5400000">
            <a:off x="652436" y="1415143"/>
            <a:ext cx="3690258" cy="2960914"/>
          </a:xfrm>
          <a:prstGeom prst="roundRect">
            <a:avLst/>
          </a:prstGeom>
          <a:noFill/>
          <a:ln w="76200"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60016" y="4887684"/>
            <a:ext cx="92640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The total amount of kinetic energy of the water</a:t>
            </a:r>
          </a:p>
          <a:p>
            <a:pPr algn="ctr"/>
            <a:r>
              <a:rPr lang="en-US" sz="3200" b="1" dirty="0" smtClean="0"/>
              <a:t>in the bucket is greater than that in the cup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9552" y="6039862"/>
            <a:ext cx="4584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 bucket has more heat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" y="141288"/>
            <a:ext cx="8778240" cy="515937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sz="320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2880" y="3686175"/>
            <a:ext cx="8778240" cy="2739338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 smtClean="0"/>
              <a:t>If you could take one bill from either the wallet or the dump truck, which would you take it from?  Why?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	</a:t>
            </a:r>
            <a:endParaRPr lang="en-US" sz="1600" b="1" i="1" dirty="0" smtClean="0">
              <a:solidFill>
                <a:srgbClr val="FF0000"/>
              </a:solidFill>
            </a:endParaRPr>
          </a:p>
          <a:p>
            <a:pPr marL="514350" indent="-514350">
              <a:spcBef>
                <a:spcPts val="2400"/>
              </a:spcBef>
              <a:buFont typeface="+mj-lt"/>
              <a:buAutoNum type="arabicPeriod" startAt="2"/>
            </a:pPr>
            <a:r>
              <a:rPr lang="en-US" sz="2400" b="1" dirty="0" smtClean="0"/>
              <a:t>If you could have all the bills from either the wallet or the dump truck, which would you take it from?  Why?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	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67648" y="766762"/>
            <a:ext cx="5608704" cy="2676407"/>
            <a:chOff x="1895762" y="1071562"/>
            <a:chExt cx="5608704" cy="2676407"/>
          </a:xfrm>
        </p:grpSpPr>
        <p:grpSp>
          <p:nvGrpSpPr>
            <p:cNvPr id="3" name="Group 2"/>
            <p:cNvGrpSpPr/>
            <p:nvPr/>
          </p:nvGrpSpPr>
          <p:grpSpPr>
            <a:xfrm>
              <a:off x="1895762" y="1071562"/>
              <a:ext cx="5352477" cy="1762125"/>
              <a:chOff x="1741488" y="1071562"/>
              <a:chExt cx="5352477" cy="176212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1488" y="1171575"/>
                <a:ext cx="2082800" cy="156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643"/>
              <a:stretch/>
            </p:blipFill>
            <p:spPr bwMode="auto">
              <a:xfrm>
                <a:off x="5301233" y="1071562"/>
                <a:ext cx="1792732" cy="176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981200" y="2916972"/>
              <a:ext cx="17219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A wallet full</a:t>
              </a:r>
            </a:p>
            <a:p>
              <a:pPr algn="ctr"/>
              <a:r>
                <a:rPr lang="en-US" sz="2400" b="1" dirty="0" smtClean="0"/>
                <a:t>of $100 bills</a:t>
              </a:r>
              <a:endParaRPr lang="en-US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55507" y="2916972"/>
              <a:ext cx="20489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A dump truck </a:t>
              </a:r>
            </a:p>
            <a:p>
              <a:pPr algn="ctr"/>
              <a:r>
                <a:rPr lang="en-US" sz="2400" b="1" dirty="0" smtClean="0"/>
                <a:t>full of $20 bills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260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" y="141288"/>
            <a:ext cx="8778240" cy="515937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sz="320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2880" y="3686175"/>
            <a:ext cx="8778240" cy="2739338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 smtClean="0"/>
              <a:t>If you could take one bill from either the wallet or the dump truck, which would you take it from?  Why?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wallet has a higher "temperature" of money</a:t>
            </a:r>
            <a:endParaRPr lang="en-US" sz="1600" b="1" i="1" dirty="0" smtClean="0">
              <a:solidFill>
                <a:srgbClr val="FF0000"/>
              </a:solidFill>
            </a:endParaRPr>
          </a:p>
          <a:p>
            <a:pPr marL="514350" indent="-514350">
              <a:spcBef>
                <a:spcPts val="2400"/>
              </a:spcBef>
              <a:buFont typeface="+mj-lt"/>
              <a:buAutoNum type="arabicPeriod" startAt="2"/>
            </a:pPr>
            <a:r>
              <a:rPr lang="en-US" sz="2400" b="1" dirty="0" smtClean="0"/>
              <a:t>If you could have all the bills from either the wallet or the dump truck, which would you take it from?  Why?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	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67648" y="766762"/>
            <a:ext cx="5608704" cy="2676407"/>
            <a:chOff x="1895762" y="1071562"/>
            <a:chExt cx="5608704" cy="2676407"/>
          </a:xfrm>
        </p:grpSpPr>
        <p:grpSp>
          <p:nvGrpSpPr>
            <p:cNvPr id="3" name="Group 2"/>
            <p:cNvGrpSpPr/>
            <p:nvPr/>
          </p:nvGrpSpPr>
          <p:grpSpPr>
            <a:xfrm>
              <a:off x="1895762" y="1071562"/>
              <a:ext cx="5352477" cy="1762125"/>
              <a:chOff x="1741488" y="1071562"/>
              <a:chExt cx="5352477" cy="176212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1488" y="1171575"/>
                <a:ext cx="2082800" cy="156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643"/>
              <a:stretch/>
            </p:blipFill>
            <p:spPr bwMode="auto">
              <a:xfrm>
                <a:off x="5301233" y="1071562"/>
                <a:ext cx="1792732" cy="176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981200" y="2916972"/>
              <a:ext cx="17219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A wallet full</a:t>
              </a:r>
            </a:p>
            <a:p>
              <a:pPr algn="ctr"/>
              <a:r>
                <a:rPr lang="en-US" sz="2400" b="1" dirty="0" smtClean="0"/>
                <a:t>of $100 bills</a:t>
              </a:r>
              <a:endParaRPr lang="en-US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55507" y="2916972"/>
              <a:ext cx="20489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A dump truck </a:t>
              </a:r>
            </a:p>
            <a:p>
              <a:pPr algn="ctr"/>
              <a:r>
                <a:rPr lang="en-US" sz="2400" b="1" dirty="0" smtClean="0"/>
                <a:t>full of $20 bills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785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" y="141288"/>
            <a:ext cx="8778240" cy="515937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sz="320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2880" y="3686175"/>
            <a:ext cx="8778240" cy="2739338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 smtClean="0"/>
              <a:t>If you could take one bill from either the wallet or the dump truck, which would you take it from?  Why?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wallet has a higher "temperature" of money</a:t>
            </a:r>
            <a:endParaRPr lang="en-US" sz="1600" b="1" i="1" dirty="0" smtClean="0">
              <a:solidFill>
                <a:srgbClr val="FF0000"/>
              </a:solidFill>
            </a:endParaRPr>
          </a:p>
          <a:p>
            <a:pPr marL="514350" indent="-514350">
              <a:spcBef>
                <a:spcPts val="2400"/>
              </a:spcBef>
              <a:buFont typeface="+mj-lt"/>
              <a:buAutoNum type="arabicPeriod" startAt="2"/>
            </a:pPr>
            <a:r>
              <a:rPr lang="en-US" sz="2400" b="1" dirty="0" smtClean="0"/>
              <a:t>If you could have all the bills from either the wallet or the dump truck, which would you take it from?  Why?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dump truck has a greater "heat" of money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67648" y="766762"/>
            <a:ext cx="5608704" cy="2676407"/>
            <a:chOff x="1895762" y="1071562"/>
            <a:chExt cx="5608704" cy="2676407"/>
          </a:xfrm>
        </p:grpSpPr>
        <p:grpSp>
          <p:nvGrpSpPr>
            <p:cNvPr id="3" name="Group 2"/>
            <p:cNvGrpSpPr/>
            <p:nvPr/>
          </p:nvGrpSpPr>
          <p:grpSpPr>
            <a:xfrm>
              <a:off x="1895762" y="1071562"/>
              <a:ext cx="5352477" cy="1762125"/>
              <a:chOff x="1741488" y="1071562"/>
              <a:chExt cx="5352477" cy="176212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1488" y="1171575"/>
                <a:ext cx="2082800" cy="156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643"/>
              <a:stretch/>
            </p:blipFill>
            <p:spPr bwMode="auto">
              <a:xfrm>
                <a:off x="5301233" y="1071562"/>
                <a:ext cx="1792732" cy="176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981200" y="2916972"/>
              <a:ext cx="17219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A wallet full</a:t>
              </a:r>
            </a:p>
            <a:p>
              <a:pPr algn="ctr"/>
              <a:r>
                <a:rPr lang="en-US" sz="2400" b="1" dirty="0" smtClean="0"/>
                <a:t>of $100 bills</a:t>
              </a:r>
              <a:endParaRPr lang="en-US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55507" y="2916972"/>
              <a:ext cx="20489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A dump truck </a:t>
              </a:r>
            </a:p>
            <a:p>
              <a:pPr algn="ctr"/>
              <a:r>
                <a:rPr lang="en-US" sz="2400" b="1" dirty="0" smtClean="0"/>
                <a:t>full of $20 bills</a:t>
              </a:r>
              <a:endParaRPr lang="en-US" sz="24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72809" y="219729"/>
            <a:ext cx="579838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an extensive  property?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8309" y="1520785"/>
            <a:ext cx="92525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7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" y="2667000"/>
            <a:ext cx="8442960" cy="262128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03238"/>
            <a:ext cx="8778875" cy="731837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dirty="0" smtClean="0"/>
              <a:t>Heat &amp; Temperature</a:t>
            </a:r>
            <a:br>
              <a:rPr lang="en-US" dirty="0" smtClean="0"/>
            </a:br>
            <a:r>
              <a:rPr lang="en-US" sz="2800" i="1" dirty="0" smtClean="0"/>
              <a:t>similar but not the same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600200"/>
            <a:ext cx="8778875" cy="4826000"/>
          </a:xfrm>
        </p:spPr>
        <p:txBody>
          <a:bodyPr/>
          <a:lstStyle/>
          <a:p>
            <a:r>
              <a:rPr lang="en-US" dirty="0" smtClean="0"/>
              <a:t>Heat and temperature are measures similar phenomena - similar but not identical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Heat measures the total amount of kinetic energy of a sample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Temperature measures the average kinetic energy of a sample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5726" y="0"/>
            <a:ext cx="1438274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78875" cy="1036002"/>
          </a:xfrm>
        </p:spPr>
        <p:txBody>
          <a:bodyPr/>
          <a:lstStyle/>
          <a:p>
            <a:r>
              <a:rPr lang="en-US" dirty="0" smtClean="0"/>
              <a:t>Relationship between</a:t>
            </a:r>
            <a:br>
              <a:rPr lang="en-US" dirty="0" smtClean="0"/>
            </a:br>
            <a:r>
              <a:rPr lang="en-US" dirty="0" smtClean="0"/>
              <a:t>Heat and Temperature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563" y="1798320"/>
                <a:ext cx="8778875" cy="4627880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𝒒</m:t>
                      </m:r>
                      <m:r>
                        <a:rPr lang="en-US" sz="4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sz="4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∗</m:t>
                      </m:r>
                      <m:r>
                        <a:rPr lang="en-US" sz="4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en-US" sz="4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∗∆</m:t>
                      </m:r>
                      <m:r>
                        <a:rPr lang="en-US" sz="4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𝑻</m:t>
                      </m:r>
                    </m:oMath>
                  </m:oMathPara>
                </a14:m>
                <a:endParaRPr lang="en-US" b="1" dirty="0" smtClean="0"/>
              </a:p>
              <a:p>
                <a:pPr marL="403225" lvl="1" indent="0">
                  <a:spcBef>
                    <a:spcPts val="3600"/>
                  </a:spcBef>
                  <a:buNone/>
                  <a:tabLst>
                    <a:tab pos="3200400" algn="r"/>
                    <a:tab pos="3429000" algn="l"/>
                  </a:tabLst>
                </a:pPr>
                <a:r>
                  <a:rPr lang="en-US" sz="2800" dirty="0" smtClean="0"/>
                  <a:t>       Where: 	q 	= heat</a:t>
                </a:r>
              </a:p>
              <a:p>
                <a:pPr marL="403225" lvl="1" indent="0">
                  <a:buNone/>
                  <a:tabLst>
                    <a:tab pos="3200400" algn="r"/>
                    <a:tab pos="3429000" algn="l"/>
                  </a:tabLst>
                </a:pPr>
                <a:r>
                  <a:rPr lang="en-US" sz="2800" dirty="0" smtClean="0"/>
                  <a:t>	c 	= specific heat</a:t>
                </a:r>
              </a:p>
              <a:p>
                <a:pPr marL="403225" lvl="1" indent="0">
                  <a:buNone/>
                  <a:tabLst>
                    <a:tab pos="3200400" algn="r"/>
                    <a:tab pos="3429000" algn="l"/>
                  </a:tabLst>
                </a:pPr>
                <a:r>
                  <a:rPr lang="en-US" sz="2800" dirty="0" smtClean="0"/>
                  <a:t>	m 	= mass</a:t>
                </a:r>
              </a:p>
              <a:p>
                <a:pPr marL="403225" lvl="1" indent="0">
                  <a:buNone/>
                  <a:tabLst>
                    <a:tab pos="3200400" algn="r"/>
                    <a:tab pos="3429000" algn="l"/>
                  </a:tabLst>
                </a:pPr>
                <a:r>
                  <a:rPr lang="en-US" sz="2800" dirty="0" smtClean="0"/>
                  <a:t>	</a:t>
                </a:r>
                <a:r>
                  <a:rPr lang="el-GR" sz="2800" dirty="0" smtClean="0"/>
                  <a:t>Δ</a:t>
                </a:r>
                <a:r>
                  <a:rPr lang="en-US" sz="2800" dirty="0"/>
                  <a:t>T </a:t>
                </a:r>
                <a:r>
                  <a:rPr lang="en-US" sz="2800" dirty="0" smtClean="0"/>
                  <a:t>	= change in temperature</a:t>
                </a:r>
              </a:p>
              <a:p>
                <a:pPr marL="403225" lvl="1" indent="0">
                  <a:buNone/>
                  <a:tabLst>
                    <a:tab pos="3200400" algn="r"/>
                    <a:tab pos="3429000" algn="l"/>
                  </a:tabLst>
                </a:pPr>
                <a:r>
                  <a:rPr lang="en-US" sz="2800" dirty="0" smtClean="0"/>
                  <a:t>	</a:t>
                </a:r>
                <a:r>
                  <a:rPr lang="en-US" sz="2800" dirty="0"/>
                  <a:t>	</a:t>
                </a:r>
                <a:r>
                  <a:rPr lang="en-US" sz="2800" dirty="0" smtClean="0"/>
                  <a:t>= </a:t>
                </a:r>
                <a:r>
                  <a:rPr lang="en-US" sz="2800" dirty="0" err="1" smtClean="0"/>
                  <a:t>T</a:t>
                </a:r>
                <a:r>
                  <a:rPr lang="en-US" sz="3600" i="1" baseline="-25000" dirty="0" err="1" smtClean="0"/>
                  <a:t>final</a:t>
                </a:r>
                <a:r>
                  <a:rPr lang="en-US" sz="2800" dirty="0" smtClean="0"/>
                  <a:t> - </a:t>
                </a:r>
                <a:r>
                  <a:rPr lang="en-US" sz="2800" dirty="0" err="1" smtClean="0"/>
                  <a:t>T</a:t>
                </a:r>
                <a:r>
                  <a:rPr lang="en-US" sz="3600" i="1" baseline="-25000" dirty="0" err="1" smtClean="0"/>
                  <a:t>initial</a:t>
                </a:r>
                <a:r>
                  <a:rPr lang="en-US" sz="2800" dirty="0" smtClean="0"/>
                  <a:t> = T</a:t>
                </a:r>
                <a:r>
                  <a:rPr lang="en-US" sz="3600" i="1" baseline="-25000" dirty="0" smtClean="0"/>
                  <a:t>2</a:t>
                </a:r>
                <a:r>
                  <a:rPr lang="en-US" sz="2800" dirty="0" smtClean="0"/>
                  <a:t> - T</a:t>
                </a:r>
                <a:r>
                  <a:rPr lang="en-US" sz="3600" i="1" baseline="-25000" dirty="0" smtClean="0"/>
                  <a:t>1</a:t>
                </a:r>
                <a:endParaRPr lang="en-US" sz="2800" i="1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563" y="1798320"/>
                <a:ext cx="8778875" cy="462788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705726" y="0"/>
            <a:ext cx="1438274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Specific Heat?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2" y="1296988"/>
            <a:ext cx="8123237" cy="5129212"/>
          </a:xfrm>
        </p:spPr>
        <p:txBody>
          <a:bodyPr/>
          <a:lstStyle/>
          <a:p>
            <a:r>
              <a:rPr lang="en-US" dirty="0" smtClean="0"/>
              <a:t>The amount of heat required to raise the temperature of one gram of substance by one degree Celsius</a:t>
            </a:r>
          </a:p>
          <a:p>
            <a:r>
              <a:rPr lang="en-US" dirty="0" smtClean="0"/>
              <a:t>Specific heat can vary dramatically between different substances</a:t>
            </a:r>
          </a:p>
          <a:p>
            <a:r>
              <a:rPr lang="en-US" dirty="0" smtClean="0"/>
              <a:t>Symbol is "c"</a:t>
            </a:r>
          </a:p>
          <a:p>
            <a:r>
              <a:rPr lang="en-US" dirty="0" smtClean="0"/>
              <a:t>Units are </a:t>
            </a:r>
            <a:r>
              <a:rPr lang="en-US" dirty="0" err="1"/>
              <a:t>cal</a:t>
            </a:r>
            <a:r>
              <a:rPr lang="en-US" dirty="0"/>
              <a:t>/g°C </a:t>
            </a:r>
            <a:r>
              <a:rPr lang="en-US" dirty="0" smtClean="0"/>
              <a:t>or J/g°C</a:t>
            </a:r>
          </a:p>
          <a:p>
            <a:r>
              <a:rPr lang="en-US" dirty="0" smtClean="0"/>
              <a:t>By definition, the specific heat of water is       1 </a:t>
            </a:r>
            <a:r>
              <a:rPr lang="en-US" dirty="0" err="1"/>
              <a:t>cal</a:t>
            </a:r>
            <a:r>
              <a:rPr lang="en-US" dirty="0"/>
              <a:t>/g°C </a:t>
            </a:r>
            <a:r>
              <a:rPr lang="en-US" dirty="0" smtClean="0"/>
              <a:t>or 4.184 </a:t>
            </a:r>
            <a:r>
              <a:rPr lang="en-US" dirty="0"/>
              <a:t>J/g°C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05726" y="0"/>
            <a:ext cx="1438274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49398" y="3952875"/>
                <a:ext cx="1055096" cy="1241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𝐜𝐚𝐥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𝐠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℃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398" y="3952875"/>
                <a:ext cx="1055096" cy="12419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97315" y="3952875"/>
                <a:ext cx="1055096" cy="1241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𝐉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𝐠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℃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15" y="3952875"/>
                <a:ext cx="1055096" cy="12419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04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30"/>
          <a:stretch/>
        </p:blipFill>
        <p:spPr bwMode="auto">
          <a:xfrm>
            <a:off x="274321" y="1605280"/>
            <a:ext cx="1920240" cy="48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in Specific Heat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2880" y="3371215"/>
            <a:ext cx="8778240" cy="2739338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 smtClean="0"/>
              <a:t>If you could take one bill from either the wallet or the dump truck, which would you take it from?  Why?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The wallet has a higher average bill value.</a:t>
            </a:r>
            <a:endParaRPr lang="en-US" sz="1600" b="1" i="1" dirty="0" smtClean="0">
              <a:solidFill>
                <a:srgbClr val="FF0000"/>
              </a:solidFill>
            </a:endParaRPr>
          </a:p>
          <a:p>
            <a:pPr marL="514350" indent="-514350">
              <a:spcBef>
                <a:spcPts val="2400"/>
              </a:spcBef>
              <a:buFont typeface="+mj-lt"/>
              <a:buAutoNum type="arabicPeriod" startAt="2"/>
            </a:pPr>
            <a:r>
              <a:rPr lang="en-US" sz="2400" b="1" dirty="0" smtClean="0"/>
              <a:t>If you could have all the bills from either the wallet or the dump truck, which would you take it from?  Why?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The dump truck has a greater amount of money.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67648" y="451802"/>
            <a:ext cx="5608704" cy="2676407"/>
            <a:chOff x="1895762" y="1071562"/>
            <a:chExt cx="5608704" cy="2676407"/>
          </a:xfrm>
        </p:grpSpPr>
        <p:grpSp>
          <p:nvGrpSpPr>
            <p:cNvPr id="3" name="Group 2"/>
            <p:cNvGrpSpPr/>
            <p:nvPr/>
          </p:nvGrpSpPr>
          <p:grpSpPr>
            <a:xfrm>
              <a:off x="1895762" y="1071562"/>
              <a:ext cx="5352477" cy="1762125"/>
              <a:chOff x="1741488" y="1071562"/>
              <a:chExt cx="5352477" cy="176212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1488" y="1171575"/>
                <a:ext cx="2082800" cy="156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643"/>
              <a:stretch/>
            </p:blipFill>
            <p:spPr bwMode="auto">
              <a:xfrm>
                <a:off x="5301233" y="1071562"/>
                <a:ext cx="1792732" cy="176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981200" y="2916972"/>
              <a:ext cx="17219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A wallet full</a:t>
              </a:r>
            </a:p>
            <a:p>
              <a:pPr algn="ctr"/>
              <a:r>
                <a:rPr lang="en-US" sz="2400" b="1" dirty="0" smtClean="0"/>
                <a:t>of $100 bills</a:t>
              </a:r>
              <a:endParaRPr lang="en-US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55507" y="2916972"/>
              <a:ext cx="20489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A dump truck </a:t>
              </a:r>
            </a:p>
            <a:p>
              <a:pPr algn="ctr"/>
              <a:r>
                <a:rPr lang="en-US" sz="2400" b="1" dirty="0" smtClean="0"/>
                <a:t>full of $20 bills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124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362200" y="660400"/>
            <a:ext cx="1863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/>
                </a:solidFill>
              </a:rPr>
              <a:t>Same</a:t>
            </a:r>
            <a:r>
              <a:rPr lang="en-US" sz="2400" dirty="0" smtClean="0">
                <a:solidFill>
                  <a:srgbClr val="333399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333399"/>
                </a:solidFill>
              </a:rPr>
              <a:t>energy input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86"/>
          <a:stretch/>
        </p:blipFill>
        <p:spPr bwMode="auto">
          <a:xfrm>
            <a:off x="274321" y="1605280"/>
            <a:ext cx="3799840" cy="48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7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362200" y="660400"/>
            <a:ext cx="1863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/>
                </a:solidFill>
              </a:rPr>
              <a:t>Same</a:t>
            </a:r>
            <a:r>
              <a:rPr lang="en-US" sz="2400" dirty="0" smtClean="0">
                <a:solidFill>
                  <a:srgbClr val="333399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333399"/>
                </a:solidFill>
              </a:rPr>
              <a:t>energy input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605280"/>
            <a:ext cx="6493933" cy="48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84320" y="4124960"/>
            <a:ext cx="2915920" cy="233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362200" y="660400"/>
            <a:ext cx="1863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/>
                </a:solidFill>
              </a:rPr>
              <a:t>Same</a:t>
            </a:r>
            <a:r>
              <a:rPr lang="en-US" sz="2400" dirty="0" smtClean="0">
                <a:solidFill>
                  <a:srgbClr val="333399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333399"/>
                </a:solidFill>
              </a:rPr>
              <a:t>energy input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157720" y="3657600"/>
            <a:ext cx="1828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/>
                </a:solidFill>
              </a:rPr>
              <a:t>Different</a:t>
            </a:r>
            <a:r>
              <a:rPr lang="en-US" sz="2400" dirty="0" smtClean="0">
                <a:solidFill>
                  <a:srgbClr val="333399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333399"/>
                </a:solidFill>
              </a:rPr>
              <a:t>temperature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333399"/>
                </a:solidFill>
              </a:rPr>
              <a:t>change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605280"/>
            <a:ext cx="6493933" cy="48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6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4953000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054725" y="3413125"/>
            <a:ext cx="28749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333399"/>
                </a:solidFill>
              </a:rPr>
              <a:t>Specific heat of water: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4.184 J/(g</a:t>
            </a:r>
            <a:r>
              <a:rPr lang="en-US" sz="2000" smtClean="0">
                <a:solidFill>
                  <a:srgbClr val="000000"/>
                </a:solidFill>
                <a:cs typeface="Arial" charset="0"/>
              </a:rPr>
              <a:t>·</a:t>
            </a:r>
            <a:r>
              <a:rPr lang="en-US" sz="2000" baseline="30000" smtClean="0">
                <a:solidFill>
                  <a:srgbClr val="000000"/>
                </a:solidFill>
              </a:rPr>
              <a:t>o</a:t>
            </a:r>
            <a:r>
              <a:rPr lang="en-US" sz="2000" smtClean="0">
                <a:solidFill>
                  <a:srgbClr val="000000"/>
                </a:solidFill>
              </a:rPr>
              <a:t>C)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333399"/>
                </a:solidFill>
              </a:rPr>
              <a:t>Specific heat of gold: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0.129 J/(g·</a:t>
            </a:r>
            <a:r>
              <a:rPr lang="en-US" sz="2000" baseline="30000" smtClean="0">
                <a:solidFill>
                  <a:srgbClr val="000000"/>
                </a:solidFill>
              </a:rPr>
              <a:t>o</a:t>
            </a:r>
            <a:r>
              <a:rPr lang="en-US" sz="2000" smtClean="0">
                <a:solidFill>
                  <a:srgbClr val="000000"/>
                </a:solidFill>
              </a:rPr>
              <a:t>C)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152400" y="1371600"/>
            <a:ext cx="8839200" cy="914400"/>
          </a:xfrm>
          <a:prstGeom prst="rect">
            <a:avLst/>
          </a:prstGeom>
          <a:solidFill>
            <a:srgbClr val="FFFFCC"/>
          </a:solidFill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600200" y="1447800"/>
            <a:ext cx="746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333399"/>
                </a:solidFill>
              </a:rPr>
              <a:t>specific heat:</a:t>
            </a:r>
            <a:r>
              <a:rPr lang="en-US" sz="2000" smtClean="0">
                <a:solidFill>
                  <a:srgbClr val="000000"/>
                </a:solidFill>
              </a:rPr>
              <a:t> the quantity of energy it takes per gram of a certain material to raise the temperature by one degree Celsius.</a:t>
            </a:r>
            <a:endParaRPr lang="en-US" sz="2000" b="1" smtClean="0">
              <a:solidFill>
                <a:srgbClr val="000000"/>
              </a:solidFill>
            </a:endParaRPr>
          </a:p>
        </p:txBody>
      </p:sp>
      <p:pic>
        <p:nvPicPr>
          <p:cNvPr id="19474" name="Picture 1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2"/>
          <a:stretch>
            <a:fillRect/>
          </a:stretch>
        </p:blipFill>
        <p:spPr bwMode="auto">
          <a:xfrm>
            <a:off x="228600" y="1447800"/>
            <a:ext cx="137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838200" y="2362200"/>
            <a:ext cx="5029200" cy="3810000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14613"/>
            <a:ext cx="8715375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04800" y="2157413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333399"/>
                </a:solidFill>
              </a:rPr>
              <a:t>One reason is:</a:t>
            </a: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78875" cy="1201737"/>
          </a:xfrm>
        </p:spPr>
        <p:txBody>
          <a:bodyPr/>
          <a:lstStyle/>
          <a:p>
            <a:r>
              <a:rPr lang="en-US" dirty="0" smtClean="0"/>
              <a:t>Why do different substances have different specific heats?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0"/>
            <a:ext cx="8778875" cy="731837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714375"/>
            <a:ext cx="8778875" cy="59150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Energy is the ability to do work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Two basic forms are kinetic and potential energy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Energy cannot be created or destroyed, but only converted from one form to another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Chemical systems also have kinetic and potential energy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Chemical potential energy is the energy stored in a substance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Heat is energy that is in the process of flowing from a warmer object to a cooler object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Heat is represented by q and is measured in calories, Calories or joules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 calorie is the energy required to raise the temperature of one gram </a:t>
            </a:r>
            <a:r>
              <a:rPr lang="en-US" sz="2000" dirty="0"/>
              <a:t>of water by </a:t>
            </a:r>
            <a:r>
              <a:rPr lang="en-US" sz="2000" dirty="0" smtClean="0"/>
              <a:t>1°C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1 calorie = 4.184 J.   1000 calories = 1 Calorie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Heat measures the total amount of kinetic energy of a sample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Temperature measures the average kinetic energy of a sample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q = c m </a:t>
            </a:r>
            <a:r>
              <a:rPr lang="el-GR" sz="2000" dirty="0" smtClean="0"/>
              <a:t>Δ</a:t>
            </a:r>
            <a:r>
              <a:rPr lang="en-US" sz="2000" dirty="0" smtClean="0"/>
              <a:t>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Specific heat is the amount of heat required to raise the temperature of substance by 1°C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Specific heat is represented c and is measured in </a:t>
            </a:r>
            <a:r>
              <a:rPr lang="en-US" sz="2000" dirty="0" err="1" smtClean="0"/>
              <a:t>cal</a:t>
            </a:r>
            <a:r>
              <a:rPr lang="en-US" sz="2000" dirty="0" smtClean="0"/>
              <a:t>/g or J/g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Specific heat varies from substance to substance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64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3" y="2677885"/>
            <a:ext cx="3291840" cy="58782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be Covered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1264" y="1338936"/>
            <a:ext cx="4114800" cy="5120640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sz="2400" dirty="0"/>
              <a:t>Introduction to Chemistry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400" dirty="0"/>
              <a:t>Science &amp; the Scientific Method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400" b="1" dirty="0">
                <a:solidFill>
                  <a:srgbClr val="FF0000"/>
                </a:solidFill>
              </a:rPr>
              <a:t>Energy &amp; Matter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400" dirty="0"/>
              <a:t>Atomic Theory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400" dirty="0"/>
              <a:t>The Mole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400" dirty="0"/>
              <a:t>Electrons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400" dirty="0"/>
              <a:t>Periodic Properties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400" dirty="0" smtClean="0"/>
              <a:t>Bonding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400" dirty="0" smtClean="0"/>
              <a:t>Nomenclature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48046" y="1338935"/>
            <a:ext cx="4389120" cy="5120640"/>
          </a:xfrm>
        </p:spPr>
        <p:txBody>
          <a:bodyPr>
            <a:noAutofit/>
          </a:bodyPr>
          <a:lstStyle/>
          <a:p>
            <a:pPr marL="631825" lvl="0" indent="-631825">
              <a:buFont typeface="+mj-lt"/>
              <a:buAutoNum type="arabicParenR" startAt="10"/>
            </a:pPr>
            <a:r>
              <a:rPr lang="en-US" sz="2400" dirty="0" smtClean="0"/>
              <a:t>Chemical </a:t>
            </a:r>
            <a:r>
              <a:rPr lang="en-US" sz="2400" dirty="0"/>
              <a:t>Reactions</a:t>
            </a:r>
          </a:p>
          <a:p>
            <a:pPr marL="631825" lvl="0" indent="-631825">
              <a:buFont typeface="+mj-lt"/>
              <a:buAutoNum type="arabicParenR" startAt="10"/>
            </a:pPr>
            <a:r>
              <a:rPr lang="en-US" sz="2400" dirty="0"/>
              <a:t>Stoichiometry</a:t>
            </a:r>
          </a:p>
          <a:p>
            <a:pPr marL="631825" lvl="0" indent="-631825">
              <a:buFont typeface="+mj-lt"/>
              <a:buAutoNum type="arabicParenR" startAt="10"/>
            </a:pPr>
            <a:r>
              <a:rPr lang="en-US" sz="2400" dirty="0"/>
              <a:t>Mixtures and Solutions</a:t>
            </a:r>
          </a:p>
          <a:p>
            <a:pPr marL="631825" lvl="0" indent="-631825">
              <a:buFont typeface="+mj-lt"/>
              <a:buAutoNum type="arabicParenR" startAt="10"/>
            </a:pPr>
            <a:r>
              <a:rPr lang="en-US" sz="2400" dirty="0"/>
              <a:t>Chemical Equilibrium</a:t>
            </a:r>
          </a:p>
          <a:p>
            <a:pPr marL="631825" lvl="0" indent="-631825">
              <a:buFont typeface="+mj-lt"/>
              <a:buAutoNum type="arabicParenR" startAt="10"/>
            </a:pPr>
            <a:r>
              <a:rPr lang="en-US" sz="2400" dirty="0"/>
              <a:t>Acid-Base Chemistry</a:t>
            </a:r>
          </a:p>
          <a:p>
            <a:pPr marL="631825" lvl="0" indent="-631825">
              <a:buFont typeface="+mj-lt"/>
              <a:buAutoNum type="arabicParenR" startAt="10"/>
            </a:pPr>
            <a:r>
              <a:rPr lang="en-US" sz="2400" dirty="0"/>
              <a:t>Redox &amp; Electrochemistry</a:t>
            </a:r>
          </a:p>
          <a:p>
            <a:pPr marL="631825" lvl="0" indent="-631825">
              <a:buFont typeface="+mj-lt"/>
              <a:buAutoNum type="arabicParenR" startAt="10"/>
            </a:pPr>
            <a:r>
              <a:rPr lang="en-US" sz="2400" dirty="0"/>
              <a:t>Thermodynamics</a:t>
            </a:r>
          </a:p>
          <a:p>
            <a:pPr marL="631825" lvl="0" indent="-631825">
              <a:buFont typeface="+mj-lt"/>
              <a:buAutoNum type="arabicParenR" startAt="10"/>
            </a:pPr>
            <a:r>
              <a:rPr lang="en-US" sz="2400" dirty="0"/>
              <a:t>Nuclear Chemistry</a:t>
            </a:r>
          </a:p>
          <a:p>
            <a:pPr marL="631825" lvl="0" indent="-631825">
              <a:buFont typeface="+mj-lt"/>
              <a:buAutoNum type="arabicParenR" startAt="10"/>
            </a:pPr>
            <a:r>
              <a:rPr lang="en-US" sz="2400" dirty="0"/>
              <a:t>Gas Laws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09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Homework on Matter</a:t>
            </a:r>
            <a:endParaRPr lang="en-US" altLang="en-US" sz="3200" i="1" dirty="0" smtClean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986696"/>
              </p:ext>
            </p:extLst>
          </p:nvPr>
        </p:nvGraphicFramePr>
        <p:xfrm>
          <a:off x="182563" y="1296988"/>
          <a:ext cx="8778876" cy="3291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89438"/>
                <a:gridCol w="4389438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Lesson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Matter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3: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17, 39, 60, 62, 67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&amp; Chemical Changes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3: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12, 33,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34, 41, 45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 Laws of Matter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3: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27, 55, 71, 73, 75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01648" y="4920335"/>
            <a:ext cx="2340705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next class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82563" y="442278"/>
            <a:ext cx="8778875" cy="73183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</a:rPr>
              <a:t>Energy and Heat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95350" y="1447800"/>
            <a:ext cx="7353300" cy="4978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Arial" charset="0"/>
              </a:rPr>
              <a:t>SWBAT explain the concepts of energy, heat and specific heat</a:t>
            </a: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3199349" y="0"/>
            <a:ext cx="2745303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Arial" charset="0"/>
              </a:rPr>
              <a:t>Write this in your notes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3857625"/>
            <a:ext cx="745255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Should we introduce enthalpy here so it is not confused with heat later on???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is . . . </a:t>
            </a:r>
            <a:r>
              <a:rPr lang="en-US" i="1" dirty="0" smtClean="0"/>
              <a:t>energy!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Energy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the ability to do work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power </a:t>
            </a:r>
            <a:r>
              <a:rPr lang="en-US" b="1" dirty="0">
                <a:solidFill>
                  <a:srgbClr val="FF0000"/>
                </a:solidFill>
              </a:rPr>
              <a:t>which may be translated into motion, overcoming resistance, or effecting physical </a:t>
            </a:r>
            <a:r>
              <a:rPr lang="en-US" b="1" dirty="0" smtClean="0">
                <a:solidFill>
                  <a:srgbClr val="FF0000"/>
                </a:solidFill>
              </a:rPr>
              <a:t>change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The symbol for energy is E</a:t>
            </a:r>
            <a:endParaRPr lang="en-US" sz="2800" b="1" dirty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05725" y="2656184"/>
            <a:ext cx="1438274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1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Basic Forms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2306183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Many subtypes, but basic forms are: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Kinetic Energy</a:t>
            </a:r>
          </a:p>
          <a:p>
            <a:pPr lvl="1"/>
            <a:r>
              <a:rPr lang="en-US" dirty="0" smtClean="0"/>
              <a:t>Energy of motion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Potential Energy</a:t>
            </a:r>
          </a:p>
          <a:p>
            <a:pPr lvl="1"/>
            <a:r>
              <a:rPr lang="en-US" dirty="0" smtClean="0"/>
              <a:t>Energy due to the composition or position of an object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05725" y="1077714"/>
            <a:ext cx="1438274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72" y="4105310"/>
            <a:ext cx="1944099" cy="259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2"/>
          <a:stretch/>
        </p:blipFill>
        <p:spPr bwMode="auto">
          <a:xfrm>
            <a:off x="707564" y="4264272"/>
            <a:ext cx="2090052" cy="250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5"/>
          <a:stretch/>
        </p:blipFill>
        <p:spPr bwMode="auto">
          <a:xfrm>
            <a:off x="3741947" y="4188072"/>
            <a:ext cx="1798877" cy="250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92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 of Conservation of Energy</a:t>
            </a:r>
          </a:p>
          <a:p>
            <a:pPr marL="403225" lvl="1" indent="0">
              <a:buNone/>
            </a:pPr>
            <a:r>
              <a:rPr lang="en-US" i="1" dirty="0" smtClean="0"/>
              <a:t>           (First Law of Thermodynamics)</a:t>
            </a:r>
          </a:p>
          <a:p>
            <a:pPr lvl="1"/>
            <a:r>
              <a:rPr lang="en-US" sz="2800" dirty="0" smtClean="0"/>
              <a:t>Energy can not be created or destroyed but only converted from one form to another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55280" y="0"/>
            <a:ext cx="118872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8312</TotalTime>
  <Words>1253</Words>
  <Application>Microsoft Office PowerPoint</Application>
  <PresentationFormat>On-screen Show (4:3)</PresentationFormat>
  <Paragraphs>247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Early Enrollment Program</vt:lpstr>
      <vt:lpstr>Do Now</vt:lpstr>
      <vt:lpstr>PowerPoint Presentation</vt:lpstr>
      <vt:lpstr>Topics to be Covered</vt:lpstr>
      <vt:lpstr>Homework on Matter</vt:lpstr>
      <vt:lpstr>Energy and Heat</vt:lpstr>
      <vt:lpstr>What is Energy?</vt:lpstr>
      <vt:lpstr>Two Basic Forms of Energy</vt:lpstr>
      <vt:lpstr>Conservation of Energy</vt:lpstr>
      <vt:lpstr>Energy Conversion</vt:lpstr>
      <vt:lpstr>Energy in Chemical Systems</vt:lpstr>
      <vt:lpstr>Chemical Potential Energy</vt:lpstr>
      <vt:lpstr>Heat</vt:lpstr>
      <vt:lpstr>PowerPoint Presentation</vt:lpstr>
      <vt:lpstr>Units of  Heat</vt:lpstr>
      <vt:lpstr>Check for Understanding</vt:lpstr>
      <vt:lpstr>Heat &amp; Temperature similar but not the same</vt:lpstr>
      <vt:lpstr>Bucket vs Cup</vt:lpstr>
      <vt:lpstr>Bucket vs Cup</vt:lpstr>
      <vt:lpstr>Bucket vs Cup</vt:lpstr>
      <vt:lpstr>Bucket vs Cup</vt:lpstr>
      <vt:lpstr>Bucket vs Cup</vt:lpstr>
      <vt:lpstr>Do Now</vt:lpstr>
      <vt:lpstr>Do Now</vt:lpstr>
      <vt:lpstr>Do Now</vt:lpstr>
      <vt:lpstr>Heat &amp; Temperature similar but not the same</vt:lpstr>
      <vt:lpstr>Relationship between Heat and Temperature</vt:lpstr>
      <vt:lpstr>What is Specific Heat?</vt:lpstr>
      <vt:lpstr>Differences in Specific Heat</vt:lpstr>
      <vt:lpstr>PowerPoint Presentation</vt:lpstr>
      <vt:lpstr>PowerPoint Presentation</vt:lpstr>
      <vt:lpstr>PowerPoint Presentation</vt:lpstr>
      <vt:lpstr>PowerPoint Presentation</vt:lpstr>
      <vt:lpstr>Why do different substances have different specific heats?</vt:lpstr>
      <vt:lpstr>Review</vt:lpstr>
      <vt:lpstr>Announcements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590</cp:revision>
  <cp:lastPrinted>2013-10-18T12:35:34Z</cp:lastPrinted>
  <dcterms:created xsi:type="dcterms:W3CDTF">2012-09-15T16:31:25Z</dcterms:created>
  <dcterms:modified xsi:type="dcterms:W3CDTF">2014-10-25T15:43:11Z</dcterms:modified>
</cp:coreProperties>
</file>