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5"/>
  </p:notesMasterIdLst>
  <p:sldIdLst>
    <p:sldId id="427" r:id="rId3"/>
    <p:sldId id="462" r:id="rId4"/>
    <p:sldId id="331" r:id="rId5"/>
    <p:sldId id="467" r:id="rId6"/>
    <p:sldId id="468" r:id="rId7"/>
    <p:sldId id="469" r:id="rId8"/>
    <p:sldId id="475" r:id="rId9"/>
    <p:sldId id="476" r:id="rId10"/>
    <p:sldId id="477" r:id="rId11"/>
    <p:sldId id="478" r:id="rId12"/>
    <p:sldId id="470" r:id="rId13"/>
    <p:sldId id="471" r:id="rId14"/>
    <p:sldId id="472" r:id="rId15"/>
    <p:sldId id="473" r:id="rId16"/>
    <p:sldId id="474" r:id="rId17"/>
    <p:sldId id="415" r:id="rId18"/>
    <p:sldId id="414" r:id="rId19"/>
    <p:sldId id="416" r:id="rId20"/>
    <p:sldId id="457" r:id="rId21"/>
    <p:sldId id="458" r:id="rId22"/>
    <p:sldId id="459" r:id="rId23"/>
    <p:sldId id="460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F3"/>
    <a:srgbClr val="FFD9D9"/>
    <a:srgbClr val="008000"/>
    <a:srgbClr val="FF6600"/>
    <a:srgbClr val="006260"/>
    <a:srgbClr val="009999"/>
    <a:srgbClr val="CC00CC"/>
    <a:srgbClr val="663300"/>
    <a:srgbClr val="FFFF43"/>
    <a:srgbClr val="FFF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4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BD98BE0-A549-4A95-851B-5DF79A15B58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40E9BB9-430F-4D01-83F7-2993995A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84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B2CF2-496B-452B-A169-6AD161B48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9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D533-96AB-40F9-8F0B-ADFEFE7EA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8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456CD-406E-4CDF-941A-AAF5B45C5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9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9F188-2C9B-43EF-97A1-E98CD16AC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5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211AF-D954-47DF-9569-AA2CB5795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92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656DD-E8DC-4F09-B53A-667043205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84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54428-3C11-4243-B007-B3C92841C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91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E3BD0-1666-4CC8-988A-60AD4A70F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23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05545-6D0F-4CC5-A479-4C7D96DD3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54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86023-D1A8-4D1F-AD46-BB80C53AC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17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311D-E6C5-4282-A918-E554F6B77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2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5835D-8D2C-4063-BA75-D8860FFE2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1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BD715-640F-4E17-98D2-37005ABBC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43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940D5-7372-4046-B289-C5E27E793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35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9A9DB-5397-43F9-A9E0-7B7462844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24B08-1105-4281-9710-DE0CA37B5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3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B7CAF-10EA-45C4-AA45-19B975869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77A6B-45FC-4FC5-8C60-5DFA778B7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1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D28F-827F-4CA9-B422-FBD6C64C1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3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09F6F-17C2-4643-98AE-95875B66B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D2B45-9E45-4188-9C8D-301AE45E1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E0E2D-B697-4CF1-94EA-AEFE4D714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5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055" name="Group 7"/>
          <p:cNvGrpSpPr>
            <a:grpSpLocks/>
          </p:cNvGrpSpPr>
          <p:nvPr userDrawn="1"/>
        </p:nvGrpSpPr>
        <p:grpSpPr bwMode="auto">
          <a:xfrm>
            <a:off x="152400" y="6537325"/>
            <a:ext cx="8839200" cy="242888"/>
            <a:chOff x="96" y="4118"/>
            <a:chExt cx="5568" cy="153"/>
          </a:xfrm>
        </p:grpSpPr>
        <p:sp>
          <p:nvSpPr>
            <p:cNvPr id="2056" name="Rectangle 8"/>
            <p:cNvSpPr>
              <a:spLocks noChangeArrowheads="1"/>
            </p:cNvSpPr>
            <p:nvPr userDrawn="1"/>
          </p:nvSpPr>
          <p:spPr bwMode="auto">
            <a:xfrm>
              <a:off x="96" y="4128"/>
              <a:ext cx="120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fld id="{C5C091BB-DF80-4CA9-AC6D-E851E91FD1A5}" type="slidenum">
                <a:rPr lang="en-US" sz="1400" b="1">
                  <a:solidFill>
                    <a:srgbClr val="006600"/>
                  </a:solidFill>
                </a:rPr>
                <a:pPr/>
                <a:t>‹#›</a:t>
              </a:fld>
              <a:endParaRPr lang="en-US" sz="1400" b="1">
                <a:solidFill>
                  <a:srgbClr val="006600"/>
                </a:solidFill>
              </a:endParaRPr>
            </a:p>
          </p:txBody>
        </p:sp>
        <p:sp>
          <p:nvSpPr>
            <p:cNvPr id="79881" name="TextBox 5"/>
            <p:cNvSpPr txBox="1">
              <a:spLocks noChangeArrowheads="1"/>
            </p:cNvSpPr>
            <p:nvPr userDrawn="1"/>
          </p:nvSpPr>
          <p:spPr bwMode="auto">
            <a:xfrm>
              <a:off x="146" y="4118"/>
              <a:ext cx="546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203" tIns="22602" rIns="45203" bIns="22602">
              <a:spAutoFit/>
            </a:bodyPr>
            <a:lstStyle>
              <a:lvl1pPr defTabSz="452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26670000" indent="-26349325" defTabSz="452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36352163" indent="-35709225" defTabSz="452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36672838" indent="-35709225" defTabSz="452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36995100" indent="-35709225" defTabSz="452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37452300" indent="-35709225" defTabSz="452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7909500" indent="-35709225" defTabSz="452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8366700" indent="-35709225" defTabSz="452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23900" indent="-35709225" defTabSz="452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en-US" sz="1300" smtClean="0">
                  <a:solidFill>
                    <a:srgbClr val="006600"/>
                  </a:solidFill>
                  <a:ea typeface="ヒラギノ角ゴ ProN W3" charset="-128"/>
                  <a:sym typeface="Arial" charset="0"/>
                </a:rPr>
                <a:t>5.1  The Atom Has a Structure</a:t>
              </a:r>
            </a:p>
          </p:txBody>
        </p:sp>
        <p:sp>
          <p:nvSpPr>
            <p:cNvPr id="2058" name="Line 10"/>
            <p:cNvSpPr>
              <a:spLocks noChangeShapeType="1"/>
            </p:cNvSpPr>
            <p:nvPr userDrawn="1"/>
          </p:nvSpPr>
          <p:spPr bwMode="auto">
            <a:xfrm>
              <a:off x="96" y="4128"/>
              <a:ext cx="5568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 userDrawn="1"/>
        </p:nvSpPr>
        <p:spPr>
          <a:xfrm>
            <a:off x="0" y="6345382"/>
            <a:ext cx="9144000" cy="512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1689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Do Now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808" y="1600200"/>
            <a:ext cx="7955280" cy="452596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What is the atomic number of </a:t>
            </a:r>
            <a:r>
              <a:rPr lang="en-US" sz="2800" b="1" dirty="0" smtClean="0"/>
              <a:t>copper?</a:t>
            </a:r>
            <a:endParaRPr lang="en-US" sz="2800" b="1" dirty="0" smtClean="0"/>
          </a:p>
          <a:p>
            <a:pPr marL="1147763" lvl="1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29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What element has 80 </a:t>
            </a:r>
            <a:r>
              <a:rPr lang="en-US" sz="2800" b="1" dirty="0" smtClean="0"/>
              <a:t>protons?</a:t>
            </a:r>
            <a:endParaRPr lang="en-US" sz="2800" b="1" dirty="0" smtClean="0"/>
          </a:p>
          <a:p>
            <a:pPr marL="1147763" lvl="1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mercury (Hg)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An isotope of magnesium (Mg) has a mass number of 26.  How many neutrons does it have?</a:t>
            </a:r>
          </a:p>
          <a:p>
            <a:pPr marL="1147763" lvl="1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0987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5076"/>
          </a:xfrm>
          <a:solidFill>
            <a:srgbClr val="0070C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Atomic Notation Summary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747189" y="1719669"/>
            <a:ext cx="1649622" cy="1346450"/>
            <a:chOff x="3922201" y="5025732"/>
            <a:chExt cx="1649622" cy="1346450"/>
          </a:xfrm>
        </p:grpSpPr>
        <p:sp>
          <p:nvSpPr>
            <p:cNvPr id="38" name="TextBox 14"/>
            <p:cNvSpPr txBox="1">
              <a:spLocks noChangeArrowheads="1"/>
            </p:cNvSpPr>
            <p:nvPr/>
          </p:nvSpPr>
          <p:spPr bwMode="auto">
            <a:xfrm>
              <a:off x="5090601" y="5025732"/>
              <a:ext cx="4812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3200" b="1" dirty="0" smtClean="0">
                  <a:solidFill>
                    <a:srgbClr val="0070C0"/>
                  </a:solidFill>
                </a:rPr>
                <a:t>C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39" name="Rectangle 4"/>
            <p:cNvSpPr>
              <a:spLocks noChangeArrowheads="1"/>
            </p:cNvSpPr>
            <p:nvPr/>
          </p:nvSpPr>
          <p:spPr bwMode="auto">
            <a:xfrm>
              <a:off x="4312438" y="5034240"/>
              <a:ext cx="869149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</a:rPr>
                <a:t>E</a:t>
              </a:r>
              <a:endParaRPr lang="en-US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3922201" y="5025732"/>
              <a:ext cx="481222" cy="1346450"/>
              <a:chOff x="3922201" y="5025732"/>
              <a:chExt cx="481222" cy="1346450"/>
            </a:xfrm>
          </p:grpSpPr>
          <p:sp>
            <p:nvSpPr>
              <p:cNvPr id="41" name="TextBox 15"/>
              <p:cNvSpPr txBox="1">
                <a:spLocks noChangeArrowheads="1"/>
              </p:cNvSpPr>
              <p:nvPr/>
            </p:nvSpPr>
            <p:spPr bwMode="auto">
              <a:xfrm>
                <a:off x="3968689" y="5787407"/>
                <a:ext cx="43473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 smtClean="0">
                    <a:solidFill>
                      <a:srgbClr val="00B050"/>
                    </a:solidFill>
                  </a:rPr>
                  <a:t>Z</a:t>
                </a:r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2" name="TextBox 14"/>
              <p:cNvSpPr txBox="1">
                <a:spLocks noChangeArrowheads="1"/>
              </p:cNvSpPr>
              <p:nvPr/>
            </p:nvSpPr>
            <p:spPr bwMode="auto">
              <a:xfrm>
                <a:off x="3922201" y="5025732"/>
                <a:ext cx="48122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 smtClean="0">
                    <a:solidFill>
                      <a:srgbClr val="CC00CC"/>
                    </a:solidFill>
                  </a:rPr>
                  <a:t>A</a:t>
                </a:r>
                <a:endParaRPr lang="en-US" sz="3200" b="1" dirty="0">
                  <a:solidFill>
                    <a:srgbClr val="CC00CC"/>
                  </a:solidFill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1161893" y="3449941"/>
            <a:ext cx="7077037" cy="2194560"/>
            <a:chOff x="1161893" y="3449941"/>
            <a:chExt cx="7077037" cy="2194560"/>
          </a:xfrm>
        </p:grpSpPr>
        <p:grpSp>
          <p:nvGrpSpPr>
            <p:cNvPr id="21" name="Group 20"/>
            <p:cNvGrpSpPr/>
            <p:nvPr/>
          </p:nvGrpSpPr>
          <p:grpSpPr>
            <a:xfrm>
              <a:off x="1161893" y="3861869"/>
              <a:ext cx="6796888" cy="1706149"/>
              <a:chOff x="1161893" y="4449698"/>
              <a:chExt cx="6796888" cy="1706149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1161893" y="4449698"/>
                <a:ext cx="1544012" cy="954107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B050"/>
                    </a:solidFill>
                  </a:rPr>
                  <a:t>element</a:t>
                </a:r>
              </a:p>
              <a:p>
                <a:pPr algn="ctr"/>
                <a:r>
                  <a:rPr lang="en-US" sz="2800" b="1" dirty="0" smtClean="0">
                    <a:solidFill>
                      <a:srgbClr val="00B050"/>
                    </a:solidFill>
                  </a:rPr>
                  <a:t>name</a:t>
                </a:r>
                <a:endParaRPr lang="en-US" sz="28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157205" y="4449698"/>
                <a:ext cx="1502334" cy="954107"/>
              </a:xfrm>
              <a:prstGeom prst="rect">
                <a:avLst/>
              </a:prstGeom>
              <a:noFill/>
              <a:ln w="28575">
                <a:solidFill>
                  <a:srgbClr val="CC00CC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CC00CC"/>
                    </a:solidFill>
                  </a:rPr>
                  <a:t>mass</a:t>
                </a:r>
              </a:p>
              <a:p>
                <a:pPr algn="ctr"/>
                <a:r>
                  <a:rPr lang="en-US" sz="2800" b="1" dirty="0" smtClean="0">
                    <a:solidFill>
                      <a:srgbClr val="CC00CC"/>
                    </a:solidFill>
                  </a:rPr>
                  <a:t>number</a:t>
                </a:r>
                <a:endParaRPr lang="en-US" sz="2800" b="1" dirty="0">
                  <a:solidFill>
                    <a:srgbClr val="CC00CC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696555" y="4572808"/>
                <a:ext cx="4700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000" b="1" dirty="0" smtClean="0"/>
                  <a:t>–</a:t>
                </a:r>
                <a:endParaRPr lang="en-US" sz="2800" i="1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543499" y="4665141"/>
                <a:ext cx="1164101" cy="523220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0070C0"/>
                    </a:solidFill>
                  </a:rPr>
                  <a:t>prefix</a:t>
                </a:r>
                <a:endParaRPr lang="en-US" i="1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714531" y="4451263"/>
                <a:ext cx="1244250" cy="950976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none" lIns="91440" tIns="0" rIns="0" bIns="0" rtlCol="0" anchor="ctr" anchorCtr="0">
                <a:noAutofit/>
              </a:bodyPr>
              <a:lstStyle/>
              <a:p>
                <a:pPr algn="ctr">
                  <a:lnSpc>
                    <a:spcPts val="2600"/>
                  </a:lnSpc>
                </a:pPr>
                <a:r>
                  <a:rPr lang="en-US" sz="2800" b="1" dirty="0" smtClean="0">
                    <a:solidFill>
                      <a:srgbClr val="0070C0"/>
                    </a:solidFill>
                  </a:rPr>
                  <a:t>cation</a:t>
                </a:r>
              </a:p>
              <a:p>
                <a:pPr algn="ctr">
                  <a:lnSpc>
                    <a:spcPts val="1700"/>
                  </a:lnSpc>
                </a:pPr>
                <a:r>
                  <a:rPr lang="en-US" sz="1600" i="1" dirty="0" smtClean="0"/>
                  <a:t>or</a:t>
                </a:r>
              </a:p>
              <a:p>
                <a:pPr algn="ctr">
                  <a:lnSpc>
                    <a:spcPts val="2600"/>
                  </a:lnSpc>
                </a:pPr>
                <a:r>
                  <a:rPr lang="en-US" sz="2800" b="1" dirty="0" smtClean="0">
                    <a:solidFill>
                      <a:srgbClr val="0070C0"/>
                    </a:solidFill>
                  </a:rPr>
                  <a:t>anion</a:t>
                </a:r>
                <a:endParaRPr lang="en-US" i="1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772896" y="5571072"/>
                <a:ext cx="7312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i="1" dirty="0" smtClean="0"/>
                  <a:t>space</a:t>
                </a:r>
                <a:endParaRPr lang="en-US" sz="1600" i="1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294267" y="5571072"/>
                <a:ext cx="12586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i="1" dirty="0" smtClean="0"/>
                  <a:t>dash, not a </a:t>
                </a:r>
              </a:p>
              <a:p>
                <a:pPr algn="ctr"/>
                <a:r>
                  <a:rPr lang="en-US" sz="1600" i="1" dirty="0" smtClean="0"/>
                  <a:t>minus sign</a:t>
                </a:r>
                <a:endParaRPr lang="en-US" sz="1600" i="1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553918" y="5571072"/>
                <a:ext cx="11432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i="1" dirty="0" smtClean="0"/>
                  <a:t>number </a:t>
                </a:r>
              </a:p>
              <a:p>
                <a:pPr algn="ctr"/>
                <a:r>
                  <a:rPr lang="en-US" sz="1600" i="1" dirty="0" smtClean="0"/>
                  <a:t>of charges</a:t>
                </a:r>
                <a:endParaRPr lang="en-US" sz="1600" i="1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765025" y="5571072"/>
                <a:ext cx="11432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i="1" dirty="0" smtClean="0"/>
                  <a:t>type </a:t>
                </a:r>
              </a:p>
              <a:p>
                <a:pPr algn="ctr"/>
                <a:r>
                  <a:rPr lang="en-US" sz="1600" i="1" dirty="0" smtClean="0"/>
                  <a:t>of charges</a:t>
                </a:r>
                <a:endParaRPr lang="en-US" sz="1600" i="1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4760897" y="3449941"/>
              <a:ext cx="3478033" cy="2194560"/>
            </a:xfrm>
            <a:prstGeom prst="rect">
              <a:avLst/>
            </a:prstGeom>
            <a:noFill/>
            <a:ln w="31750">
              <a:solidFill>
                <a:srgbClr val="0070C0"/>
              </a:solidFill>
              <a:prstDash val="dash"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1600" i="1" dirty="0" smtClean="0"/>
                <a:t>not written if no charge</a:t>
              </a:r>
              <a:endParaRPr lang="en-US" sz="16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2153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5076"/>
          </a:xfrm>
          <a:solidFill>
            <a:srgbClr val="0070C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Check for Understanding 1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44584" y="1523726"/>
            <a:ext cx="7909438" cy="1363708"/>
            <a:chOff x="544584" y="3343196"/>
            <a:chExt cx="7909438" cy="1363708"/>
          </a:xfrm>
        </p:grpSpPr>
        <p:grpSp>
          <p:nvGrpSpPr>
            <p:cNvPr id="17" name="Group 16"/>
            <p:cNvGrpSpPr/>
            <p:nvPr/>
          </p:nvGrpSpPr>
          <p:grpSpPr>
            <a:xfrm>
              <a:off x="748148" y="3343196"/>
              <a:ext cx="3096848" cy="461468"/>
              <a:chOff x="598852" y="2130221"/>
              <a:chExt cx="3096848" cy="461468"/>
            </a:xfrm>
          </p:grpSpPr>
          <p:sp>
            <p:nvSpPr>
              <p:cNvPr id="7" name="TextBox 17"/>
              <p:cNvSpPr txBox="1">
                <a:spLocks noChangeArrowheads="1"/>
              </p:cNvSpPr>
              <p:nvPr/>
            </p:nvSpPr>
            <p:spPr bwMode="auto">
              <a:xfrm>
                <a:off x="598852" y="2130221"/>
                <a:ext cx="2186619" cy="461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2400" b="1" dirty="0">
                    <a:solidFill>
                      <a:srgbClr val="CC00CC"/>
                    </a:solidFill>
                  </a:rPr>
                  <a:t>mass number</a:t>
                </a:r>
              </a:p>
            </p:txBody>
          </p:sp>
          <p:sp>
            <p:nvSpPr>
              <p:cNvPr id="9" name="Right Arrow 8"/>
              <p:cNvSpPr/>
              <p:nvPr/>
            </p:nvSpPr>
            <p:spPr bwMode="auto">
              <a:xfrm>
                <a:off x="2995613" y="2222500"/>
                <a:ext cx="700087" cy="328613"/>
              </a:xfrm>
              <a:prstGeom prst="rightArrow">
                <a:avLst/>
              </a:prstGeom>
              <a:solidFill>
                <a:srgbClr val="CC00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44584" y="4158569"/>
              <a:ext cx="3300412" cy="461468"/>
              <a:chOff x="395288" y="2926932"/>
              <a:chExt cx="3300412" cy="461468"/>
            </a:xfrm>
          </p:grpSpPr>
          <p:sp>
            <p:nvSpPr>
              <p:cNvPr id="8" name="TextBox 18"/>
              <p:cNvSpPr txBox="1">
                <a:spLocks noChangeArrowheads="1"/>
              </p:cNvSpPr>
              <p:nvPr/>
            </p:nvSpPr>
            <p:spPr bwMode="auto">
              <a:xfrm>
                <a:off x="395288" y="2926932"/>
                <a:ext cx="2390183" cy="461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2400" b="1" dirty="0">
                    <a:solidFill>
                      <a:srgbClr val="00B050"/>
                    </a:solidFill>
                  </a:rPr>
                  <a:t>atomic number</a:t>
                </a:r>
              </a:p>
            </p:txBody>
          </p:sp>
          <p:sp>
            <p:nvSpPr>
              <p:cNvPr id="10" name="Right Arrow 9"/>
              <p:cNvSpPr/>
              <p:nvPr/>
            </p:nvSpPr>
            <p:spPr bwMode="auto">
              <a:xfrm>
                <a:off x="2995613" y="3009900"/>
                <a:ext cx="700087" cy="328613"/>
              </a:xfrm>
              <a:prstGeom prst="rightArrow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787022" y="3368596"/>
              <a:ext cx="1979867" cy="461665"/>
              <a:chOff x="5815013" y="2155621"/>
              <a:chExt cx="1979867" cy="461665"/>
            </a:xfrm>
          </p:grpSpPr>
          <p:sp>
            <p:nvSpPr>
              <p:cNvPr id="12" name="TextBox 22"/>
              <p:cNvSpPr txBox="1">
                <a:spLocks noChangeArrowheads="1"/>
              </p:cNvSpPr>
              <p:nvPr/>
            </p:nvSpPr>
            <p:spPr bwMode="auto">
              <a:xfrm>
                <a:off x="6600321" y="2155621"/>
                <a:ext cx="119455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b="1" dirty="0" smtClean="0">
                    <a:solidFill>
                      <a:srgbClr val="0070C0"/>
                    </a:solidFill>
                  </a:rPr>
                  <a:t>charge</a:t>
                </a:r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3" name="Right Arrow 12"/>
              <p:cNvSpPr/>
              <p:nvPr/>
            </p:nvSpPr>
            <p:spPr bwMode="auto">
              <a:xfrm flipH="1">
                <a:off x="5815013" y="2251400"/>
                <a:ext cx="700087" cy="328612"/>
              </a:xfrm>
              <a:prstGeom prst="rightArrow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873088" y="3360704"/>
              <a:ext cx="1808319" cy="1346200"/>
              <a:chOff x="3903779" y="2063750"/>
              <a:chExt cx="1808319" cy="1346200"/>
            </a:xfrm>
          </p:grpSpPr>
          <p:sp>
            <p:nvSpPr>
              <p:cNvPr id="4" name="TextBox 14"/>
              <p:cNvSpPr txBox="1">
                <a:spLocks noChangeArrowheads="1"/>
              </p:cNvSpPr>
              <p:nvPr/>
            </p:nvSpPr>
            <p:spPr bwMode="auto">
              <a:xfrm>
                <a:off x="5059355" y="2063750"/>
                <a:ext cx="652743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 smtClean="0">
                    <a:solidFill>
                      <a:srgbClr val="0070C0"/>
                    </a:solidFill>
                  </a:rPr>
                  <a:t>+2</a:t>
                </a:r>
                <a:endParaRPr lang="en-US" sz="32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" name="TextBox 15"/>
              <p:cNvSpPr txBox="1">
                <a:spLocks noChangeArrowheads="1"/>
              </p:cNvSpPr>
              <p:nvPr/>
            </p:nvSpPr>
            <p:spPr bwMode="auto">
              <a:xfrm>
                <a:off x="4131443" y="2825425"/>
                <a:ext cx="412255" cy="584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>
                    <a:solidFill>
                      <a:srgbClr val="00B050"/>
                    </a:solidFill>
                  </a:rPr>
                  <a:t>6</a:t>
                </a:r>
              </a:p>
            </p:txBody>
          </p:sp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4315118" y="2072258"/>
                <a:ext cx="925170" cy="13228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0" b="1" dirty="0">
                    <a:solidFill>
                      <a:srgbClr val="FF0000"/>
                    </a:solidFill>
                  </a:rPr>
                  <a:t>C</a:t>
                </a:r>
              </a:p>
            </p:txBody>
          </p:sp>
          <p:sp>
            <p:nvSpPr>
              <p:cNvPr id="14" name="TextBox 14"/>
              <p:cNvSpPr txBox="1">
                <a:spLocks noChangeArrowheads="1"/>
              </p:cNvSpPr>
              <p:nvPr/>
            </p:nvSpPr>
            <p:spPr bwMode="auto">
              <a:xfrm>
                <a:off x="3903779" y="2063750"/>
                <a:ext cx="639919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 smtClean="0">
                    <a:solidFill>
                      <a:srgbClr val="CC00CC"/>
                    </a:solidFill>
                  </a:rPr>
                  <a:t>13</a:t>
                </a:r>
                <a:endParaRPr lang="en-US" sz="3200" b="1" dirty="0">
                  <a:solidFill>
                    <a:srgbClr val="CC00CC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329822" y="3931059"/>
              <a:ext cx="3124200" cy="461468"/>
              <a:chOff x="5357813" y="2680760"/>
              <a:chExt cx="3124200" cy="461468"/>
            </a:xfrm>
          </p:grpSpPr>
          <p:sp>
            <p:nvSpPr>
              <p:cNvPr id="15" name="TextBox 22"/>
              <p:cNvSpPr txBox="1">
                <a:spLocks noChangeArrowheads="1"/>
              </p:cNvSpPr>
              <p:nvPr/>
            </p:nvSpPr>
            <p:spPr bwMode="auto">
              <a:xfrm>
                <a:off x="6143121" y="2680760"/>
                <a:ext cx="2338892" cy="461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2400" b="1" dirty="0">
                    <a:solidFill>
                      <a:srgbClr val="FF0000"/>
                    </a:solidFill>
                  </a:rPr>
                  <a:t>atomic symbol</a:t>
                </a:r>
              </a:p>
            </p:txBody>
          </p:sp>
          <p:sp>
            <p:nvSpPr>
              <p:cNvPr id="16" name="Right Arrow 15"/>
              <p:cNvSpPr/>
              <p:nvPr/>
            </p:nvSpPr>
            <p:spPr bwMode="auto">
              <a:xfrm flipH="1">
                <a:off x="5357813" y="2747188"/>
                <a:ext cx="700087" cy="328612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5041683" y="3484317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Z = p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14286" y="3484317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6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53121" y="3484317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00B050"/>
                </a:solidFill>
              </a:rPr>
              <a:t>p: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20639" y="4403093"/>
            <a:ext cx="2116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C00CC"/>
                </a:solidFill>
              </a:rPr>
              <a:t>A = p + n</a:t>
            </a:r>
            <a:endParaRPr lang="en-US" sz="3600" b="1" dirty="0">
              <a:solidFill>
                <a:srgbClr val="CC00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14286" y="4403093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C00CC"/>
                </a:solidFill>
              </a:rPr>
              <a:t>7</a:t>
            </a:r>
            <a:endParaRPr lang="en-US" sz="3600" b="1" dirty="0">
              <a:solidFill>
                <a:srgbClr val="CC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53121" y="4403093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CC00CC"/>
                </a:solidFill>
              </a:rPr>
              <a:t>n:</a:t>
            </a:r>
            <a:endParaRPr lang="en-US" sz="3600" b="1" dirty="0">
              <a:solidFill>
                <a:srgbClr val="CC00CC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67194" y="5321870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C = p – e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14286" y="532187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4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78769" y="5321870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0070C0"/>
                </a:solidFill>
              </a:rPr>
              <a:t>e: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54507" y="3484317"/>
            <a:ext cx="124906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6 = p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53926" y="4403093"/>
            <a:ext cx="241604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C00CC"/>
                </a:solidFill>
              </a:rPr>
              <a:t>13 =  6 + n</a:t>
            </a:r>
            <a:endParaRPr lang="en-US" sz="3600" b="1" dirty="0">
              <a:solidFill>
                <a:srgbClr val="CC00CC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00482" y="5321870"/>
            <a:ext cx="251863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+2 =  6 – e 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5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3" grpId="0"/>
      <p:bldP spid="42" grpId="0"/>
      <p:bldP spid="38" grpId="0"/>
      <p:bldP spid="40" grpId="0"/>
      <p:bldP spid="44" grpId="0"/>
      <p:bldP spid="39" grpId="0"/>
      <p:bldP spid="41" grpId="0"/>
      <p:bldP spid="45" grpId="0"/>
      <p:bldP spid="46" grpId="0" animBg="1"/>
      <p:bldP spid="47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70391"/>
          </a:xfrm>
          <a:solidFill>
            <a:srgbClr val="66330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Check for Understanding 2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292765" y="1541234"/>
            <a:ext cx="2558470" cy="1346450"/>
            <a:chOff x="-124995" y="1541234"/>
            <a:chExt cx="2558470" cy="1346450"/>
          </a:xfrm>
        </p:grpSpPr>
        <p:sp>
          <p:nvSpPr>
            <p:cNvPr id="81" name="TextBox 14"/>
            <p:cNvSpPr txBox="1">
              <a:spLocks noChangeArrowheads="1"/>
            </p:cNvSpPr>
            <p:nvPr/>
          </p:nvSpPr>
          <p:spPr bwMode="auto">
            <a:xfrm>
              <a:off x="1780732" y="1541234"/>
              <a:ext cx="6527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3200" b="1" dirty="0" smtClean="0">
                  <a:solidFill>
                    <a:srgbClr val="0070C0"/>
                  </a:solidFill>
                </a:rPr>
                <a:t>+3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83" name="Rectangle 4"/>
            <p:cNvSpPr>
              <a:spLocks noChangeArrowheads="1"/>
            </p:cNvSpPr>
            <p:nvPr/>
          </p:nvSpPr>
          <p:spPr bwMode="auto">
            <a:xfrm>
              <a:off x="656347" y="1549742"/>
              <a:ext cx="1210588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</a:rPr>
                <a:t>Pt</a:t>
              </a:r>
              <a:endParaRPr lang="en-US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-124995" y="1541234"/>
              <a:ext cx="867546" cy="1346450"/>
              <a:chOff x="-124995" y="1541234"/>
              <a:chExt cx="867546" cy="1346450"/>
            </a:xfrm>
          </p:grpSpPr>
          <p:sp>
            <p:nvSpPr>
              <p:cNvPr id="82" name="TextBox 15"/>
              <p:cNvSpPr txBox="1">
                <a:spLocks noChangeArrowheads="1"/>
              </p:cNvSpPr>
              <p:nvPr/>
            </p:nvSpPr>
            <p:spPr bwMode="auto">
              <a:xfrm>
                <a:off x="102632" y="2302909"/>
                <a:ext cx="639919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 smtClean="0">
                    <a:solidFill>
                      <a:srgbClr val="00B050"/>
                    </a:solidFill>
                  </a:rPr>
                  <a:t>78</a:t>
                </a:r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84" name="TextBox 14"/>
              <p:cNvSpPr txBox="1">
                <a:spLocks noChangeArrowheads="1"/>
              </p:cNvSpPr>
              <p:nvPr/>
            </p:nvSpPr>
            <p:spPr bwMode="auto">
              <a:xfrm>
                <a:off x="-124995" y="1541234"/>
                <a:ext cx="867546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 smtClean="0">
                    <a:solidFill>
                      <a:srgbClr val="CC00CC"/>
                    </a:solidFill>
                  </a:rPr>
                  <a:t>197</a:t>
                </a:r>
                <a:endParaRPr lang="en-US" sz="3200" b="1" dirty="0">
                  <a:solidFill>
                    <a:srgbClr val="CC00CC"/>
                  </a:solidFill>
                </a:endParaRPr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>
            <a:off x="3287867" y="3129755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78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650641" y="3129755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00B050"/>
                </a:solidFill>
              </a:rPr>
              <a:t>p: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87867" y="3814136"/>
            <a:ext cx="928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C00CC"/>
                </a:solidFill>
              </a:rPr>
              <a:t>119</a:t>
            </a:r>
            <a:endParaRPr lang="en-US" sz="3600" b="1" dirty="0">
              <a:solidFill>
                <a:srgbClr val="CC00CC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50641" y="3814136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CC00CC"/>
                </a:solidFill>
              </a:rPr>
              <a:t>n:</a:t>
            </a:r>
            <a:endParaRPr lang="en-US" sz="3600" b="1" dirty="0">
              <a:solidFill>
                <a:srgbClr val="CC00CC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87867" y="4498517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75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676289" y="4498517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0070C0"/>
                </a:solidFill>
              </a:rPr>
              <a:t>e: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262219" y="5182898"/>
            <a:ext cx="4440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platinum</a:t>
            </a:r>
            <a:r>
              <a:rPr lang="en-US" sz="3200" b="1" dirty="0" smtClean="0"/>
              <a:t>-</a:t>
            </a:r>
            <a:r>
              <a:rPr lang="en-US" sz="3200" b="1" dirty="0" smtClean="0">
                <a:solidFill>
                  <a:srgbClr val="CC00CC"/>
                </a:solidFill>
              </a:rPr>
              <a:t>197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trication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853948" y="5182898"/>
            <a:ext cx="139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 smtClean="0"/>
              <a:t>name: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6267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7" grpId="0"/>
      <p:bldP spid="79" grpId="0"/>
      <p:bldP spid="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70391"/>
          </a:xfrm>
          <a:solidFill>
            <a:srgbClr val="00626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Check for Understanding 3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68729" y="1541234"/>
            <a:ext cx="3006543" cy="1346450"/>
            <a:chOff x="3292765" y="1541234"/>
            <a:chExt cx="3006543" cy="1346450"/>
          </a:xfrm>
        </p:grpSpPr>
        <p:sp>
          <p:nvSpPr>
            <p:cNvPr id="81" name="TextBox 14"/>
            <p:cNvSpPr txBox="1">
              <a:spLocks noChangeArrowheads="1"/>
            </p:cNvSpPr>
            <p:nvPr/>
          </p:nvSpPr>
          <p:spPr bwMode="auto">
            <a:xfrm>
              <a:off x="5431763" y="1541234"/>
              <a:ext cx="86754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3200" b="1" dirty="0" smtClean="0">
                  <a:solidFill>
                    <a:srgbClr val="0070C0"/>
                  </a:solidFill>
                </a:rPr>
                <a:t>– 5 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83" name="Rectangle 4"/>
            <p:cNvSpPr>
              <a:spLocks noChangeArrowheads="1"/>
            </p:cNvSpPr>
            <p:nvPr/>
          </p:nvSpPr>
          <p:spPr bwMode="auto">
            <a:xfrm>
              <a:off x="4074107" y="1549742"/>
              <a:ext cx="1495922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</a:rPr>
                <a:t>Pu</a:t>
              </a:r>
              <a:endParaRPr lang="en-US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292765" y="1541234"/>
              <a:ext cx="867546" cy="1346450"/>
              <a:chOff x="-124995" y="1541234"/>
              <a:chExt cx="867546" cy="1346450"/>
            </a:xfrm>
          </p:grpSpPr>
          <p:sp>
            <p:nvSpPr>
              <p:cNvPr id="82" name="TextBox 15"/>
              <p:cNvSpPr txBox="1">
                <a:spLocks noChangeArrowheads="1"/>
              </p:cNvSpPr>
              <p:nvPr/>
            </p:nvSpPr>
            <p:spPr bwMode="auto">
              <a:xfrm>
                <a:off x="102632" y="2302909"/>
                <a:ext cx="639919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 smtClean="0">
                    <a:solidFill>
                      <a:srgbClr val="00B050"/>
                    </a:solidFill>
                  </a:rPr>
                  <a:t>94</a:t>
                </a:r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84" name="TextBox 14"/>
              <p:cNvSpPr txBox="1">
                <a:spLocks noChangeArrowheads="1"/>
              </p:cNvSpPr>
              <p:nvPr/>
            </p:nvSpPr>
            <p:spPr bwMode="auto">
              <a:xfrm>
                <a:off x="-124995" y="1541234"/>
                <a:ext cx="867546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 smtClean="0">
                    <a:solidFill>
                      <a:srgbClr val="CC00CC"/>
                    </a:solidFill>
                  </a:rPr>
                  <a:t>241</a:t>
                </a:r>
                <a:endParaRPr lang="en-US" sz="3200" b="1" dirty="0">
                  <a:solidFill>
                    <a:srgbClr val="CC00CC"/>
                  </a:solidFill>
                </a:endParaRPr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>
            <a:off x="3287867" y="3129755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94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650641" y="3129755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00B050"/>
                </a:solidFill>
              </a:rPr>
              <a:t>p: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87867" y="3814136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C00CC"/>
                </a:solidFill>
              </a:rPr>
              <a:t>147</a:t>
            </a:r>
            <a:endParaRPr lang="en-US" sz="3600" b="1" dirty="0">
              <a:solidFill>
                <a:srgbClr val="CC00CC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50641" y="3814136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CC00CC"/>
                </a:solidFill>
              </a:rPr>
              <a:t>n:</a:t>
            </a:r>
            <a:endParaRPr lang="en-US" sz="3600" b="1" dirty="0">
              <a:solidFill>
                <a:srgbClr val="CC00CC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87867" y="4498517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99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676289" y="4498517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0070C0"/>
                </a:solidFill>
              </a:rPr>
              <a:t>e: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262219" y="5182898"/>
            <a:ext cx="52806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plutonium</a:t>
            </a:r>
            <a:r>
              <a:rPr lang="en-US" sz="3200" b="1" dirty="0" smtClean="0"/>
              <a:t>-</a:t>
            </a:r>
            <a:r>
              <a:rPr lang="en-US" sz="3200" b="1" dirty="0" smtClean="0">
                <a:solidFill>
                  <a:srgbClr val="CC00CC"/>
                </a:solidFill>
              </a:rPr>
              <a:t>241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pentaanion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853948" y="5182898"/>
            <a:ext cx="139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 smtClean="0"/>
              <a:t>name: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5674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7" grpId="0"/>
      <p:bldP spid="79" grpId="0"/>
      <p:bldP spid="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70391"/>
          </a:xfrm>
          <a:solidFill>
            <a:srgbClr val="FF660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Check for Understanding 4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96356" y="1541234"/>
            <a:ext cx="2778916" cy="1346450"/>
            <a:chOff x="3520392" y="1541234"/>
            <a:chExt cx="2778916" cy="1346450"/>
          </a:xfrm>
        </p:grpSpPr>
        <p:sp>
          <p:nvSpPr>
            <p:cNvPr id="81" name="TextBox 14"/>
            <p:cNvSpPr txBox="1">
              <a:spLocks noChangeArrowheads="1"/>
            </p:cNvSpPr>
            <p:nvPr/>
          </p:nvSpPr>
          <p:spPr bwMode="auto">
            <a:xfrm>
              <a:off x="5431763" y="1541234"/>
              <a:ext cx="86754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3200" b="1" dirty="0" smtClean="0">
                  <a:solidFill>
                    <a:srgbClr val="0070C0"/>
                  </a:solidFill>
                </a:rPr>
                <a:t>– 2 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83" name="Rectangle 4"/>
            <p:cNvSpPr>
              <a:spLocks noChangeArrowheads="1"/>
            </p:cNvSpPr>
            <p:nvPr/>
          </p:nvSpPr>
          <p:spPr bwMode="auto">
            <a:xfrm>
              <a:off x="4074107" y="1549742"/>
              <a:ext cx="1439818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</a:rPr>
                <a:t>Se</a:t>
              </a:r>
              <a:endParaRPr lang="en-US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520392" y="1541234"/>
              <a:ext cx="639919" cy="1346450"/>
              <a:chOff x="102632" y="1541234"/>
              <a:chExt cx="639919" cy="1346450"/>
            </a:xfrm>
          </p:grpSpPr>
          <p:sp>
            <p:nvSpPr>
              <p:cNvPr id="82" name="TextBox 15"/>
              <p:cNvSpPr txBox="1">
                <a:spLocks noChangeArrowheads="1"/>
              </p:cNvSpPr>
              <p:nvPr/>
            </p:nvSpPr>
            <p:spPr bwMode="auto">
              <a:xfrm>
                <a:off x="102632" y="2302909"/>
                <a:ext cx="639919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 smtClean="0">
                    <a:solidFill>
                      <a:srgbClr val="00B050"/>
                    </a:solidFill>
                  </a:rPr>
                  <a:t>34</a:t>
                </a:r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84" name="TextBox 14"/>
              <p:cNvSpPr txBox="1">
                <a:spLocks noChangeArrowheads="1"/>
              </p:cNvSpPr>
              <p:nvPr/>
            </p:nvSpPr>
            <p:spPr bwMode="auto">
              <a:xfrm>
                <a:off x="102632" y="1541234"/>
                <a:ext cx="639919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 smtClean="0">
                    <a:solidFill>
                      <a:srgbClr val="CC00CC"/>
                    </a:solidFill>
                  </a:rPr>
                  <a:t>79</a:t>
                </a:r>
                <a:endParaRPr lang="en-US" sz="3200" b="1" dirty="0">
                  <a:solidFill>
                    <a:srgbClr val="CC00CC"/>
                  </a:solidFill>
                </a:endParaRPr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>
            <a:off x="3287867" y="3129755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34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650641" y="3129755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00B050"/>
                </a:solidFill>
              </a:rPr>
              <a:t>p: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87867" y="3814136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C00CC"/>
                </a:solidFill>
              </a:rPr>
              <a:t>45</a:t>
            </a:r>
            <a:endParaRPr lang="en-US" sz="3600" b="1" dirty="0">
              <a:solidFill>
                <a:srgbClr val="CC00CC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50641" y="3814136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CC00CC"/>
                </a:solidFill>
              </a:rPr>
              <a:t>n:</a:t>
            </a:r>
            <a:endParaRPr lang="en-US" sz="3600" b="1" dirty="0">
              <a:solidFill>
                <a:srgbClr val="CC00CC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87867" y="4498517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36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676289" y="4498517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0070C0"/>
                </a:solidFill>
              </a:rPr>
              <a:t>e: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262219" y="5182898"/>
            <a:ext cx="41216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selenium</a:t>
            </a:r>
            <a:r>
              <a:rPr lang="en-US" sz="3200" b="1" dirty="0" smtClean="0"/>
              <a:t>-</a:t>
            </a:r>
            <a:r>
              <a:rPr lang="en-US" sz="3200" b="1" dirty="0" smtClean="0">
                <a:solidFill>
                  <a:srgbClr val="CC00CC"/>
                </a:solidFill>
              </a:rPr>
              <a:t>79</a:t>
            </a:r>
            <a:r>
              <a:rPr lang="en-US" sz="3200" b="1" dirty="0" smtClean="0">
                <a:solidFill>
                  <a:srgbClr val="0070C0"/>
                </a:solidFill>
              </a:rPr>
              <a:t> dianion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853948" y="5182898"/>
            <a:ext cx="139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 smtClean="0"/>
              <a:t>name: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1471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7" grpId="0"/>
      <p:bldP spid="79" grpId="0"/>
      <p:bldP spid="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5076"/>
          </a:xfrm>
          <a:solidFill>
            <a:srgbClr val="0070C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Atomic Notation Summary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747189" y="1719669"/>
            <a:ext cx="1649622" cy="1346450"/>
            <a:chOff x="3922201" y="5025732"/>
            <a:chExt cx="1649622" cy="1346450"/>
          </a:xfrm>
        </p:grpSpPr>
        <p:sp>
          <p:nvSpPr>
            <p:cNvPr id="38" name="TextBox 14"/>
            <p:cNvSpPr txBox="1">
              <a:spLocks noChangeArrowheads="1"/>
            </p:cNvSpPr>
            <p:nvPr/>
          </p:nvSpPr>
          <p:spPr bwMode="auto">
            <a:xfrm>
              <a:off x="5090601" y="5025732"/>
              <a:ext cx="4812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3200" b="1" dirty="0" smtClean="0">
                  <a:solidFill>
                    <a:srgbClr val="0070C0"/>
                  </a:solidFill>
                </a:rPr>
                <a:t>C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39" name="Rectangle 4"/>
            <p:cNvSpPr>
              <a:spLocks noChangeArrowheads="1"/>
            </p:cNvSpPr>
            <p:nvPr/>
          </p:nvSpPr>
          <p:spPr bwMode="auto">
            <a:xfrm>
              <a:off x="4312438" y="5034240"/>
              <a:ext cx="869149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</a:rPr>
                <a:t>E</a:t>
              </a:r>
              <a:endParaRPr lang="en-US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3922201" y="5025732"/>
              <a:ext cx="481222" cy="1346450"/>
              <a:chOff x="3922201" y="5025732"/>
              <a:chExt cx="481222" cy="1346450"/>
            </a:xfrm>
          </p:grpSpPr>
          <p:sp>
            <p:nvSpPr>
              <p:cNvPr id="41" name="TextBox 15"/>
              <p:cNvSpPr txBox="1">
                <a:spLocks noChangeArrowheads="1"/>
              </p:cNvSpPr>
              <p:nvPr/>
            </p:nvSpPr>
            <p:spPr bwMode="auto">
              <a:xfrm>
                <a:off x="3968689" y="5787407"/>
                <a:ext cx="43473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 smtClean="0">
                    <a:solidFill>
                      <a:srgbClr val="00B050"/>
                    </a:solidFill>
                  </a:rPr>
                  <a:t>Z</a:t>
                </a:r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2" name="TextBox 14"/>
              <p:cNvSpPr txBox="1">
                <a:spLocks noChangeArrowheads="1"/>
              </p:cNvSpPr>
              <p:nvPr/>
            </p:nvSpPr>
            <p:spPr bwMode="auto">
              <a:xfrm>
                <a:off x="3922201" y="5025732"/>
                <a:ext cx="48122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 smtClean="0">
                    <a:solidFill>
                      <a:srgbClr val="CC00CC"/>
                    </a:solidFill>
                  </a:rPr>
                  <a:t>A</a:t>
                </a:r>
                <a:endParaRPr lang="en-US" sz="3200" b="1" dirty="0">
                  <a:solidFill>
                    <a:srgbClr val="CC00CC"/>
                  </a:solidFill>
                </a:endParaRP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1161893" y="3449941"/>
            <a:ext cx="7077037" cy="2194560"/>
            <a:chOff x="1161893" y="3449941"/>
            <a:chExt cx="7077037" cy="2194560"/>
          </a:xfrm>
        </p:grpSpPr>
        <p:grpSp>
          <p:nvGrpSpPr>
            <p:cNvPr id="20" name="Group 19"/>
            <p:cNvGrpSpPr/>
            <p:nvPr/>
          </p:nvGrpSpPr>
          <p:grpSpPr>
            <a:xfrm>
              <a:off x="1161893" y="3861869"/>
              <a:ext cx="6796888" cy="1706149"/>
              <a:chOff x="1161893" y="4449698"/>
              <a:chExt cx="6796888" cy="1706149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161893" y="4449698"/>
                <a:ext cx="1544012" cy="954107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B050"/>
                    </a:solidFill>
                  </a:rPr>
                  <a:t>element</a:t>
                </a:r>
              </a:p>
              <a:p>
                <a:pPr algn="ctr"/>
                <a:r>
                  <a:rPr lang="en-US" sz="2800" b="1" dirty="0" smtClean="0">
                    <a:solidFill>
                      <a:srgbClr val="00B050"/>
                    </a:solidFill>
                  </a:rPr>
                  <a:t>name</a:t>
                </a:r>
                <a:endParaRPr lang="en-US" sz="28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157205" y="4449698"/>
                <a:ext cx="1502334" cy="954107"/>
              </a:xfrm>
              <a:prstGeom prst="rect">
                <a:avLst/>
              </a:prstGeom>
              <a:noFill/>
              <a:ln w="28575">
                <a:solidFill>
                  <a:srgbClr val="CC00CC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CC00CC"/>
                    </a:solidFill>
                  </a:rPr>
                  <a:t>mass</a:t>
                </a:r>
              </a:p>
              <a:p>
                <a:pPr algn="ctr"/>
                <a:r>
                  <a:rPr lang="en-US" sz="2800" b="1" dirty="0" smtClean="0">
                    <a:solidFill>
                      <a:srgbClr val="CC00CC"/>
                    </a:solidFill>
                  </a:rPr>
                  <a:t>number</a:t>
                </a:r>
                <a:endParaRPr lang="en-US" sz="2800" b="1" dirty="0">
                  <a:solidFill>
                    <a:srgbClr val="CC00CC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696555" y="4572808"/>
                <a:ext cx="4700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000" b="1" dirty="0" smtClean="0"/>
                  <a:t>–</a:t>
                </a:r>
                <a:endParaRPr lang="en-US" sz="2800" i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543499" y="4665141"/>
                <a:ext cx="1164101" cy="523220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0070C0"/>
                    </a:solidFill>
                  </a:rPr>
                  <a:t>prefix</a:t>
                </a:r>
                <a:endParaRPr lang="en-US" i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714531" y="4451263"/>
                <a:ext cx="1244250" cy="950976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none" lIns="91440" tIns="0" rIns="0" bIns="0" rtlCol="0" anchor="ctr" anchorCtr="0">
                <a:noAutofit/>
              </a:bodyPr>
              <a:lstStyle/>
              <a:p>
                <a:pPr algn="ctr">
                  <a:lnSpc>
                    <a:spcPts val="2600"/>
                  </a:lnSpc>
                </a:pPr>
                <a:r>
                  <a:rPr lang="en-US" sz="2800" b="1" dirty="0" smtClean="0">
                    <a:solidFill>
                      <a:srgbClr val="0070C0"/>
                    </a:solidFill>
                  </a:rPr>
                  <a:t>cation</a:t>
                </a:r>
              </a:p>
              <a:p>
                <a:pPr algn="ctr">
                  <a:lnSpc>
                    <a:spcPts val="1700"/>
                  </a:lnSpc>
                </a:pPr>
                <a:r>
                  <a:rPr lang="en-US" sz="1600" i="1" dirty="0" smtClean="0"/>
                  <a:t>or</a:t>
                </a:r>
              </a:p>
              <a:p>
                <a:pPr algn="ctr">
                  <a:lnSpc>
                    <a:spcPts val="2600"/>
                  </a:lnSpc>
                </a:pPr>
                <a:r>
                  <a:rPr lang="en-US" sz="2800" b="1" dirty="0" smtClean="0">
                    <a:solidFill>
                      <a:srgbClr val="0070C0"/>
                    </a:solidFill>
                  </a:rPr>
                  <a:t>anion</a:t>
                </a:r>
                <a:endParaRPr lang="en-US" i="1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772896" y="5571072"/>
                <a:ext cx="7312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i="1" dirty="0" smtClean="0"/>
                  <a:t>space</a:t>
                </a:r>
                <a:endParaRPr lang="en-US" sz="1600" i="1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294267" y="5571072"/>
                <a:ext cx="12586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i="1" dirty="0" smtClean="0"/>
                  <a:t>dash, not a </a:t>
                </a:r>
              </a:p>
              <a:p>
                <a:pPr algn="ctr"/>
                <a:r>
                  <a:rPr lang="en-US" sz="1600" i="1" dirty="0" smtClean="0"/>
                  <a:t>minus sign</a:t>
                </a:r>
                <a:endParaRPr lang="en-US" sz="1600" i="1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53918" y="5571072"/>
                <a:ext cx="11432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i="1" dirty="0" smtClean="0"/>
                  <a:t>number </a:t>
                </a:r>
              </a:p>
              <a:p>
                <a:pPr algn="ctr"/>
                <a:r>
                  <a:rPr lang="en-US" sz="1600" i="1" dirty="0" smtClean="0"/>
                  <a:t>of charges</a:t>
                </a:r>
                <a:endParaRPr lang="en-US" sz="1600" i="1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765025" y="5571072"/>
                <a:ext cx="11432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i="1" dirty="0" smtClean="0"/>
                  <a:t>type </a:t>
                </a:r>
              </a:p>
              <a:p>
                <a:pPr algn="ctr"/>
                <a:r>
                  <a:rPr lang="en-US" sz="1600" i="1" dirty="0" smtClean="0"/>
                  <a:t>of charges</a:t>
                </a:r>
                <a:endParaRPr lang="en-US" sz="1600" i="1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4760897" y="3449941"/>
              <a:ext cx="3478033" cy="2194560"/>
            </a:xfrm>
            <a:prstGeom prst="rect">
              <a:avLst/>
            </a:prstGeom>
            <a:noFill/>
            <a:ln w="31750">
              <a:solidFill>
                <a:srgbClr val="0070C0"/>
              </a:solidFill>
              <a:prstDash val="dash"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1600" i="1" dirty="0" smtClean="0"/>
                <a:t>not written if no charge</a:t>
              </a:r>
              <a:endParaRPr lang="en-US" sz="16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2896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758146"/>
              </p:ext>
            </p:extLst>
          </p:nvPr>
        </p:nvGraphicFramePr>
        <p:xfrm>
          <a:off x="182880" y="2076370"/>
          <a:ext cx="8778240" cy="3566160"/>
        </p:xfrm>
        <a:graphic>
          <a:graphicData uri="http://schemas.openxmlformats.org/drawingml/2006/table">
            <a:tbl>
              <a:tblPr firstRow="1" firstCol="1" bandRow="1"/>
              <a:tblGrid>
                <a:gridCol w="1005840"/>
                <a:gridCol w="1188720"/>
                <a:gridCol w="1097280"/>
                <a:gridCol w="1097280"/>
                <a:gridCol w="1097280"/>
                <a:gridCol w="1097280"/>
                <a:gridCol w="1097280"/>
                <a:gridCol w="1097280"/>
              </a:tblGrid>
              <a:tr h="1188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Example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isotope name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atomic notation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atomic number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mass number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# of protons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# of neutrons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# of electrons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calcium-43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16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20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18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Examples from Practice Sheet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31021" y="0"/>
            <a:ext cx="1212978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2745803"/>
                  </p:ext>
                </p:extLst>
              </p:nvPr>
            </p:nvGraphicFramePr>
            <p:xfrm>
              <a:off x="182880" y="2076370"/>
              <a:ext cx="8778240" cy="35661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005840"/>
                    <a:gridCol w="1188720"/>
                    <a:gridCol w="1097280"/>
                    <a:gridCol w="1097280"/>
                    <a:gridCol w="1097280"/>
                    <a:gridCol w="1097280"/>
                    <a:gridCol w="1097280"/>
                    <a:gridCol w="1097280"/>
                  </a:tblGrid>
                  <a:tr h="11887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Example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isotope name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notation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number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mass number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protons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neutrons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electrons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887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calcium-43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400" b="1" i="0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MS Mincho"/>
                                          <a:cs typeface="Times New Roman"/>
                                        </a:rPr>
                                        <m:t>𝟒</m:t>
                                      </m:r>
                                      <m:r>
                                        <a:rPr lang="en-US" sz="2400" b="1" i="0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MS Mincho"/>
                                          <a:cs typeface="Times New Roman"/>
                                        </a:rPr>
                                        <m:t>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b="1" i="0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MS Mincho"/>
                                          <a:cs typeface="Times New Roman"/>
                                        </a:rPr>
                                        <m:t>𝟐𝟎</m:t>
                                      </m:r>
                                    </m:e>
                                  </m:mr>
                                </m:m>
                                <m:r>
                                  <a:rPr lang="en-US" sz="2400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𝐂𝐚</m:t>
                                </m:r>
                              </m:oMath>
                            </m:oMathPara>
                          </a14:m>
                          <a:endParaRPr lang="en-US" sz="2400" b="1" i="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20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43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20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23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20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887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b="1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16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20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18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2745803"/>
                  </p:ext>
                </p:extLst>
              </p:nvPr>
            </p:nvGraphicFramePr>
            <p:xfrm>
              <a:off x="182880" y="2076370"/>
              <a:ext cx="8778240" cy="35661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005840"/>
                    <a:gridCol w="1188720"/>
                    <a:gridCol w="1097280"/>
                    <a:gridCol w="1097280"/>
                    <a:gridCol w="1097280"/>
                    <a:gridCol w="1097280"/>
                    <a:gridCol w="1097280"/>
                    <a:gridCol w="1097280"/>
                  </a:tblGrid>
                  <a:tr h="11887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Example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isotope name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notation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number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mass number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protons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neutrons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electrons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887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calcium-43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000" t="-100513" r="-5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20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43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20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23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20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887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b="1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16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20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18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</a:rPr>
              <a:t>Examples from Practice Sheet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31021" y="0"/>
            <a:ext cx="1212978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65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6935717"/>
                  </p:ext>
                </p:extLst>
              </p:nvPr>
            </p:nvGraphicFramePr>
            <p:xfrm>
              <a:off x="182880" y="2076370"/>
              <a:ext cx="8778240" cy="35661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005840"/>
                    <a:gridCol w="1188720"/>
                    <a:gridCol w="1097280"/>
                    <a:gridCol w="1097280"/>
                    <a:gridCol w="1097280"/>
                    <a:gridCol w="1097280"/>
                    <a:gridCol w="1097280"/>
                    <a:gridCol w="1097280"/>
                  </a:tblGrid>
                  <a:tr h="11887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Example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isotope name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notation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number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mass number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protons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neutrons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electrons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887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calcium-43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400" b="1" i="0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MS Mincho"/>
                                          <a:cs typeface="Times New Roman"/>
                                        </a:rPr>
                                        <m:t>𝟒</m:t>
                                      </m:r>
                                      <m:r>
                                        <a:rPr lang="en-US" sz="2400" b="1" i="0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MS Mincho"/>
                                          <a:cs typeface="Times New Roman"/>
                                        </a:rPr>
                                        <m:t>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b="1" i="0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MS Mincho"/>
                                          <a:cs typeface="Times New Roman"/>
                                        </a:rPr>
                                        <m:t>𝟐𝟎</m:t>
                                      </m:r>
                                    </m:e>
                                  </m:mr>
                                </m:m>
                                <m:r>
                                  <a:rPr lang="en-US" sz="2400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𝐂𝐚</m:t>
                                </m:r>
                              </m:oMath>
                            </m:oMathPara>
                          </a14:m>
                          <a:endParaRPr lang="en-US" sz="2400" b="1" i="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20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43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20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23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20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887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sulfur-36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 err="1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dianion</a:t>
                          </a: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MS Mincho"/>
                                          <a:cs typeface="Times New Roman"/>
                                        </a:rPr>
                                        <m:t>𝟑</m:t>
                                      </m:r>
                                      <m:r>
                                        <a:rPr lang="en-US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MS Mincho"/>
                                          <a:cs typeface="Times New Roman"/>
                                        </a:rPr>
                                        <m:t>𝟔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MS Mincho"/>
                                          <a:cs typeface="Times New Roman"/>
                                        </a:rPr>
                                        <m:t>𝟏𝟔</m:t>
                                      </m:r>
                                    </m:e>
                                  </m:mr>
                                </m:m>
                                <m:r>
                                  <a:rPr lang="en-US" sz="2400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𝐒</m:t>
                                </m:r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MS Mincho"/>
                                          <a:cs typeface="Times New Roman"/>
                                        </a:rPr>
                                        <m:t>−</m:t>
                                      </m:r>
                                      <m:r>
                                        <a:rPr lang="en-US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MS Mincho"/>
                                          <a:cs typeface="Times New Roman"/>
                                        </a:rPr>
                                        <m:t>𝟐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FFFFFF"/>
                                          </a:solidFill>
                                          <a:latin typeface="Cambria Math"/>
                                          <a:ea typeface="MS Mincho"/>
                                          <a:cs typeface="Times New Roman"/>
                                        </a:rPr>
                                        <m:t>𝒙</m:t>
                                      </m:r>
                                    </m:e>
                                  </m:mr>
                                </m:m>
                                <m:r>
                                  <a:rPr lang="en-US" sz="2400" b="1" i="1">
                                    <a:solidFill>
                                      <a:srgbClr val="FFFFFF"/>
                                    </a:solidFill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2400" b="1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16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36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16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20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18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6935717"/>
                  </p:ext>
                </p:extLst>
              </p:nvPr>
            </p:nvGraphicFramePr>
            <p:xfrm>
              <a:off x="182880" y="2076370"/>
              <a:ext cx="8778240" cy="35661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005840"/>
                    <a:gridCol w="1188720"/>
                    <a:gridCol w="1097280"/>
                    <a:gridCol w="1097280"/>
                    <a:gridCol w="1097280"/>
                    <a:gridCol w="1097280"/>
                    <a:gridCol w="1097280"/>
                    <a:gridCol w="1097280"/>
                  </a:tblGrid>
                  <a:tr h="11887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Example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isotope name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notation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number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mass number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protons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neutrons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electrons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887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calcium-43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000" t="-100513" r="-500000" b="-1020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20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43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20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23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20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887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sulfur-36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 err="1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dianion</a:t>
                          </a: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000" t="-200513" r="-500000" b="-20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16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FF0000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36</a:t>
                          </a:r>
                          <a:endParaRPr lang="en-US" sz="2400" b="1" dirty="0">
                            <a:solidFill>
                              <a:srgbClr val="FF0000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16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20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18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</a:rPr>
              <a:t>Examples from Practice Sheet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31021" y="0"/>
            <a:ext cx="1212978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Start with Text Notation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7864811"/>
                  </p:ext>
                </p:extLst>
              </p:nvPr>
            </p:nvGraphicFramePr>
            <p:xfrm>
              <a:off x="0" y="2076370"/>
              <a:ext cx="9143999" cy="27052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34657"/>
                    <a:gridCol w="1534657"/>
                    <a:gridCol w="1214937"/>
                    <a:gridCol w="1214937"/>
                    <a:gridCol w="1214937"/>
                    <a:gridCol w="1214937"/>
                    <a:gridCol w="1214937"/>
                  </a:tblGrid>
                  <a:tr h="13526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isotope name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notation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number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mass number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protons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neutrons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electrons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3526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 smtClean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magnesium -26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b="1" i="1">
                                      <a:solidFill>
                                        <a:srgbClr val="FFFFFF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S Mincho"/>
                                      <a:cs typeface="Times New Roman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800" b="1" i="1"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800" b="1" i="1"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𝟏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H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0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1653875"/>
                  </p:ext>
                </p:extLst>
              </p:nvPr>
            </p:nvGraphicFramePr>
            <p:xfrm>
              <a:off x="0" y="2076370"/>
              <a:ext cx="9143999" cy="27052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34657"/>
                    <a:gridCol w="1534657"/>
                    <a:gridCol w="1214937"/>
                    <a:gridCol w="1214937"/>
                    <a:gridCol w="1214937"/>
                    <a:gridCol w="1214937"/>
                    <a:gridCol w="1214937"/>
                  </a:tblGrid>
                  <a:tr h="13526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isotope name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notation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number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mass number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protons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neutrons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electrons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3526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 smtClean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magnesium -26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398" t="-100905" r="-397211" b="-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0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231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6072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Test 2 – Atomic Theory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699" y="1563936"/>
            <a:ext cx="6854602" cy="4342346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Lessons</a:t>
            </a:r>
          </a:p>
          <a:p>
            <a:pPr marL="971550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400" i="1" dirty="0" smtClean="0">
                <a:solidFill>
                  <a:schemeClr val="tx1"/>
                </a:solidFill>
              </a:rPr>
              <a:t>Creation of the Atomic Theory</a:t>
            </a:r>
          </a:p>
          <a:p>
            <a:pPr marL="971550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400" i="1" dirty="0" smtClean="0">
                <a:solidFill>
                  <a:schemeClr val="tx1"/>
                </a:solidFill>
              </a:rPr>
              <a:t>Subatomic Particles</a:t>
            </a:r>
          </a:p>
          <a:p>
            <a:pPr marL="971550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400" i="1" dirty="0" smtClean="0">
                <a:solidFill>
                  <a:schemeClr val="tx1"/>
                </a:solidFill>
              </a:rPr>
              <a:t>Identifying Atoms</a:t>
            </a:r>
          </a:p>
          <a:p>
            <a:pPr marL="971550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400" i="1" dirty="0" smtClean="0">
                <a:solidFill>
                  <a:schemeClr val="tx1"/>
                </a:solidFill>
              </a:rPr>
              <a:t>Atomic Notation</a:t>
            </a:r>
          </a:p>
          <a:p>
            <a:pPr marL="0" indent="0">
              <a:spcBef>
                <a:spcPts val="1200"/>
              </a:spcBef>
              <a:buNone/>
              <a:tabLst>
                <a:tab pos="2457450" algn="r"/>
                <a:tab pos="2743200" algn="l"/>
              </a:tabLst>
            </a:pPr>
            <a:r>
              <a:rPr lang="en-US" i="1" dirty="0" smtClean="0">
                <a:solidFill>
                  <a:schemeClr val="tx1"/>
                </a:solidFill>
              </a:rPr>
              <a:t>	</a:t>
            </a:r>
            <a:r>
              <a:rPr lang="en-US" dirty="0" smtClean="0"/>
              <a:t>Periods 3, 5, 6:</a:t>
            </a:r>
            <a:r>
              <a:rPr lang="en-US" dirty="0"/>
              <a:t> Wednesday, Nov 20 </a:t>
            </a:r>
            <a:endParaRPr lang="en-US" dirty="0" smtClean="0"/>
          </a:p>
          <a:p>
            <a:pPr marL="0" indent="0">
              <a:spcBef>
                <a:spcPts val="1200"/>
              </a:spcBef>
              <a:buNone/>
              <a:tabLst>
                <a:tab pos="2457450" algn="r"/>
                <a:tab pos="27432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Period 4: Thursday, Nov 21</a:t>
            </a:r>
          </a:p>
          <a:p>
            <a:pPr marL="0" indent="0">
              <a:spcBef>
                <a:spcPts val="1200"/>
              </a:spcBef>
              <a:buNone/>
              <a:tabLst>
                <a:tab pos="2457450" algn="r"/>
                <a:tab pos="2743200" algn="l"/>
              </a:tabLst>
            </a:pPr>
            <a:r>
              <a:rPr lang="en-US" dirty="0" smtClean="0"/>
              <a:t>Department Night: Tuesday, Nov 19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Start with Atomic Notation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14576000"/>
                  </p:ext>
                </p:extLst>
              </p:nvPr>
            </p:nvGraphicFramePr>
            <p:xfrm>
              <a:off x="0" y="2076370"/>
              <a:ext cx="9143999" cy="27052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34657"/>
                    <a:gridCol w="1534657"/>
                    <a:gridCol w="1214937"/>
                    <a:gridCol w="1214937"/>
                    <a:gridCol w="1214937"/>
                    <a:gridCol w="1214937"/>
                    <a:gridCol w="1214937"/>
                  </a:tblGrid>
                  <a:tr h="13526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isotope name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notation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number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mass number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protons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neutrons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electrons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3526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  <a:ea typeface="MS Mincho"/>
                                      <a:cs typeface="Times New Roman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800" b="1" i="1" smtClean="0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𝟖𝟏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800" b="1" i="1" smtClean="0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𝟑𝟓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en-US" sz="1800" b="1" dirty="0" smtClean="0">
                              <a:effectLst/>
                              <a:latin typeface="+mn-lt"/>
                              <a:ea typeface="MS Mincho"/>
                              <a:cs typeface="Times New Roman"/>
                            </a:rPr>
                            <a:t>B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0" smtClean="0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𝐫</m:t>
                              </m:r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b="1" i="1">
                                      <a:effectLst/>
                                      <a:latin typeface="Cambria Math" panose="02040503050406030204" pitchFamily="18" charset="0"/>
                                      <a:ea typeface="MS Mincho"/>
                                      <a:cs typeface="Times New Roman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−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800" b="1" i="1"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mr>
                              </m:m>
                            </m:oMath>
                          </a14:m>
                          <a:endParaRPr lang="en-US" sz="1050" dirty="0">
                            <a:effectLst/>
                            <a:latin typeface="+mn-lt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0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0877672"/>
                  </p:ext>
                </p:extLst>
              </p:nvPr>
            </p:nvGraphicFramePr>
            <p:xfrm>
              <a:off x="0" y="2076370"/>
              <a:ext cx="9143999" cy="27052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34657"/>
                    <a:gridCol w="1534657"/>
                    <a:gridCol w="1214937"/>
                    <a:gridCol w="1214937"/>
                    <a:gridCol w="1214937"/>
                    <a:gridCol w="1214937"/>
                    <a:gridCol w="1214937"/>
                  </a:tblGrid>
                  <a:tr h="13526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isotope name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notation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number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mass number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protons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neutrons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electrons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3526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398" t="-100905" r="-397211" b="-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0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1482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Start with Subatomic Particles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9087790"/>
                  </p:ext>
                </p:extLst>
              </p:nvPr>
            </p:nvGraphicFramePr>
            <p:xfrm>
              <a:off x="0" y="2076370"/>
              <a:ext cx="9143999" cy="27052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34657"/>
                    <a:gridCol w="1534657"/>
                    <a:gridCol w="1214937"/>
                    <a:gridCol w="1214937"/>
                    <a:gridCol w="1214937"/>
                    <a:gridCol w="1214937"/>
                    <a:gridCol w="1214937"/>
                  </a:tblGrid>
                  <a:tr h="13526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isotope name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notation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number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mass number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protons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neutrons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electrons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3526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b="1" i="1">
                                      <a:solidFill>
                                        <a:srgbClr val="FFFFFF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S Mincho"/>
                                      <a:cs typeface="Times New Roman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800" b="1" i="1"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800" b="1" i="1"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𝟏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H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34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43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36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31703"/>
                  </p:ext>
                </p:extLst>
              </p:nvPr>
            </p:nvGraphicFramePr>
            <p:xfrm>
              <a:off x="0" y="2076370"/>
              <a:ext cx="9143999" cy="27052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34657"/>
                    <a:gridCol w="1534657"/>
                    <a:gridCol w="1214937"/>
                    <a:gridCol w="1214937"/>
                    <a:gridCol w="1214937"/>
                    <a:gridCol w="1214937"/>
                    <a:gridCol w="1214937"/>
                  </a:tblGrid>
                  <a:tr h="13526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isotope name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notation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number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mass number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protons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neutrons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electrons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3526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398" t="-100905" r="-397211" b="-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34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43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36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740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9578470"/>
                  </p:ext>
                </p:extLst>
              </p:nvPr>
            </p:nvGraphicFramePr>
            <p:xfrm>
              <a:off x="0" y="1690688"/>
              <a:ext cx="9143999" cy="347662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34657"/>
                    <a:gridCol w="1534657"/>
                    <a:gridCol w="1214937"/>
                    <a:gridCol w="1214937"/>
                    <a:gridCol w="1214937"/>
                    <a:gridCol w="1214937"/>
                    <a:gridCol w="1214937"/>
                  </a:tblGrid>
                  <a:tr h="115887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isotope name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notation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number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mass number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protons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neutrons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electrons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5887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 smtClean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chlorine-35</a:t>
                          </a:r>
                          <a:r>
                            <a:rPr lang="en-US" sz="1800" b="1" baseline="0" dirty="0" smtClean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 anion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b="1" i="1">
                                      <a:solidFill>
                                        <a:srgbClr val="FFFFFF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S Mincho"/>
                                      <a:cs typeface="Times New Roman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800" b="1" i="1"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𝟐𝟑𝟖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800" b="1" i="1"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𝟗𝟐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U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92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238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92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146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92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5887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22</a:t>
                          </a:r>
                          <a:endParaRPr lang="en-US" sz="2800" b="1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25</a:t>
                          </a:r>
                          <a:endParaRPr lang="en-US" sz="2800" b="1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18</a:t>
                          </a:r>
                          <a:endParaRPr lang="en-US" sz="2800" b="1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9578470"/>
                  </p:ext>
                </p:extLst>
              </p:nvPr>
            </p:nvGraphicFramePr>
            <p:xfrm>
              <a:off x="0" y="1690688"/>
              <a:ext cx="9143999" cy="347662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34657"/>
                    <a:gridCol w="1534657"/>
                    <a:gridCol w="1214937"/>
                    <a:gridCol w="1214937"/>
                    <a:gridCol w="1214937"/>
                    <a:gridCol w="1214937"/>
                    <a:gridCol w="1214937"/>
                  </a:tblGrid>
                  <a:tr h="115887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isotope name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notation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atomic number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mass number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protons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neutrons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# of electrons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5887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 smtClean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chlorine-35</a:t>
                          </a:r>
                          <a:r>
                            <a:rPr lang="en-US" sz="1800" b="1" baseline="0" dirty="0" smtClean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 anion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1195" t="-100524" r="-398805" b="-1010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92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238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92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146</a:t>
                          </a: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solidFill>
                                <a:srgbClr val="FFFFFF"/>
                              </a:solidFill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92</a:t>
                          </a: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5887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22</a:t>
                          </a:r>
                          <a:endParaRPr lang="en-US" sz="2800" b="1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25</a:t>
                          </a:r>
                          <a:endParaRPr lang="en-US" sz="2800" b="1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Arial"/>
                              <a:ea typeface="MS Mincho"/>
                              <a:cs typeface="Times New Roman"/>
                            </a:rPr>
                            <a:t>18</a:t>
                          </a:r>
                          <a:endParaRPr lang="en-US" sz="2800" b="1" dirty="0">
                            <a:effectLst/>
                            <a:latin typeface="Arial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385762" y="2765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6762"/>
          </a:xfrm>
          <a:solidFill>
            <a:srgbClr val="0080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Check for Understanding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74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062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Atomic Notation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36600" y="1600200"/>
            <a:ext cx="76708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b="1" dirty="0" smtClean="0"/>
              <a:t>SWBAT read and write atomic notation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17633" y="0"/>
            <a:ext cx="1026366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5076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Atomic Notation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615821" y="1352168"/>
            <a:ext cx="7912359" cy="146568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Atomic notation provides a shorthand to indicate </a:t>
            </a:r>
            <a:r>
              <a:rPr lang="en-US" sz="2800" dirty="0" smtClean="0"/>
              <a:t>a single atom </a:t>
            </a:r>
            <a:r>
              <a:rPr lang="en-US" sz="2800" dirty="0" smtClean="0"/>
              <a:t>or </a:t>
            </a:r>
            <a:r>
              <a:rPr lang="en-US" sz="2800" dirty="0" smtClean="0"/>
              <a:t>a group of atoms </a:t>
            </a:r>
            <a:r>
              <a:rPr lang="en-US" sz="2800" dirty="0" smtClean="0"/>
              <a:t>with a specific number of protons, neutrons &amp; electrons</a:t>
            </a:r>
            <a:endParaRPr lang="en-US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748148" y="3184575"/>
            <a:ext cx="3096848" cy="461468"/>
            <a:chOff x="598852" y="2130221"/>
            <a:chExt cx="3096848" cy="461468"/>
          </a:xfrm>
        </p:grpSpPr>
        <p:sp>
          <p:nvSpPr>
            <p:cNvPr id="7" name="TextBox 17"/>
            <p:cNvSpPr txBox="1">
              <a:spLocks noChangeArrowheads="1"/>
            </p:cNvSpPr>
            <p:nvPr/>
          </p:nvSpPr>
          <p:spPr bwMode="auto">
            <a:xfrm>
              <a:off x="598852" y="2130221"/>
              <a:ext cx="2186619" cy="461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2400" b="1" dirty="0">
                  <a:solidFill>
                    <a:srgbClr val="CC00CC"/>
                  </a:solidFill>
                </a:rPr>
                <a:t>mass number</a:t>
              </a: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2995613" y="2222500"/>
              <a:ext cx="700087" cy="328613"/>
            </a:xfrm>
            <a:prstGeom prst="rightArrow">
              <a:avLst/>
            </a:prstGeom>
            <a:solidFill>
              <a:srgbClr val="CC00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4584" y="3999948"/>
            <a:ext cx="3300412" cy="461468"/>
            <a:chOff x="395288" y="2926932"/>
            <a:chExt cx="3300412" cy="461468"/>
          </a:xfrm>
        </p:grpSpPr>
        <p:sp>
          <p:nvSpPr>
            <p:cNvPr id="8" name="TextBox 18"/>
            <p:cNvSpPr txBox="1">
              <a:spLocks noChangeArrowheads="1"/>
            </p:cNvSpPr>
            <p:nvPr/>
          </p:nvSpPr>
          <p:spPr bwMode="auto">
            <a:xfrm>
              <a:off x="395288" y="2926932"/>
              <a:ext cx="2390183" cy="461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2400" b="1" dirty="0">
                  <a:solidFill>
                    <a:srgbClr val="00B050"/>
                  </a:solidFill>
                </a:rPr>
                <a:t>atomic number</a:t>
              </a:r>
            </a:p>
          </p:txBody>
        </p:sp>
        <p:sp>
          <p:nvSpPr>
            <p:cNvPr id="10" name="Right Arrow 9"/>
            <p:cNvSpPr/>
            <p:nvPr/>
          </p:nvSpPr>
          <p:spPr bwMode="auto">
            <a:xfrm>
              <a:off x="2995613" y="3009900"/>
              <a:ext cx="700087" cy="328613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787022" y="3209975"/>
            <a:ext cx="1979867" cy="461665"/>
            <a:chOff x="5815013" y="2155621"/>
            <a:chExt cx="1979867" cy="461665"/>
          </a:xfrm>
        </p:grpSpPr>
        <p:sp>
          <p:nvSpPr>
            <p:cNvPr id="12" name="TextBox 22"/>
            <p:cNvSpPr txBox="1">
              <a:spLocks noChangeArrowheads="1"/>
            </p:cNvSpPr>
            <p:nvPr/>
          </p:nvSpPr>
          <p:spPr bwMode="auto">
            <a:xfrm>
              <a:off x="6600321" y="2155621"/>
              <a:ext cx="119455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dirty="0" smtClean="0">
                  <a:solidFill>
                    <a:srgbClr val="0070C0"/>
                  </a:solidFill>
                </a:rPr>
                <a:t>charge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 flipH="1">
              <a:off x="5815013" y="2251400"/>
              <a:ext cx="700087" cy="328612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73088" y="3202083"/>
            <a:ext cx="1808319" cy="1346200"/>
            <a:chOff x="3903779" y="2063750"/>
            <a:chExt cx="1808319" cy="1346200"/>
          </a:xfrm>
        </p:grpSpPr>
        <p:sp>
          <p:nvSpPr>
            <p:cNvPr id="4" name="TextBox 14"/>
            <p:cNvSpPr txBox="1">
              <a:spLocks noChangeArrowheads="1"/>
            </p:cNvSpPr>
            <p:nvPr/>
          </p:nvSpPr>
          <p:spPr bwMode="auto">
            <a:xfrm>
              <a:off x="5059355" y="2063750"/>
              <a:ext cx="6527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3200" b="1" dirty="0" smtClean="0">
                  <a:solidFill>
                    <a:srgbClr val="0070C0"/>
                  </a:solidFill>
                </a:rPr>
                <a:t>+2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5" name="TextBox 15"/>
            <p:cNvSpPr txBox="1">
              <a:spLocks noChangeArrowheads="1"/>
            </p:cNvSpPr>
            <p:nvPr/>
          </p:nvSpPr>
          <p:spPr bwMode="auto">
            <a:xfrm>
              <a:off x="4131443" y="2825425"/>
              <a:ext cx="412255" cy="584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3200" b="1" dirty="0">
                  <a:solidFill>
                    <a:srgbClr val="00B050"/>
                  </a:solidFill>
                </a:rPr>
                <a:t>6</a:t>
              </a: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315118" y="2072258"/>
              <a:ext cx="925170" cy="1322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14" name="TextBox 14"/>
            <p:cNvSpPr txBox="1">
              <a:spLocks noChangeArrowheads="1"/>
            </p:cNvSpPr>
            <p:nvPr/>
          </p:nvSpPr>
          <p:spPr bwMode="auto">
            <a:xfrm>
              <a:off x="3903779" y="2063750"/>
              <a:ext cx="63991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3200" b="1" dirty="0" smtClean="0">
                  <a:solidFill>
                    <a:srgbClr val="CC00CC"/>
                  </a:solidFill>
                </a:rPr>
                <a:t>13</a:t>
              </a:r>
              <a:endParaRPr lang="en-US" sz="3200" b="1" dirty="0">
                <a:solidFill>
                  <a:srgbClr val="CC00CC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329822" y="3772438"/>
            <a:ext cx="3124200" cy="461468"/>
            <a:chOff x="5357813" y="2680760"/>
            <a:chExt cx="3124200" cy="461468"/>
          </a:xfrm>
        </p:grpSpPr>
        <p:sp>
          <p:nvSpPr>
            <p:cNvPr id="15" name="TextBox 22"/>
            <p:cNvSpPr txBox="1">
              <a:spLocks noChangeArrowheads="1"/>
            </p:cNvSpPr>
            <p:nvPr/>
          </p:nvSpPr>
          <p:spPr bwMode="auto">
            <a:xfrm>
              <a:off x="6143121" y="2680760"/>
              <a:ext cx="2338892" cy="461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2400" b="1" dirty="0">
                  <a:solidFill>
                    <a:srgbClr val="FF0000"/>
                  </a:solidFill>
                </a:rPr>
                <a:t>atomic symbol</a:t>
              </a:r>
            </a:p>
          </p:txBody>
        </p:sp>
        <p:sp>
          <p:nvSpPr>
            <p:cNvPr id="16" name="Right Arrow 15"/>
            <p:cNvSpPr/>
            <p:nvPr/>
          </p:nvSpPr>
          <p:spPr bwMode="auto">
            <a:xfrm flipH="1">
              <a:off x="5357813" y="2747188"/>
              <a:ext cx="700087" cy="3286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126963" y="0"/>
            <a:ext cx="1017037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747189" y="5025732"/>
            <a:ext cx="1649622" cy="1346450"/>
            <a:chOff x="3922201" y="5025732"/>
            <a:chExt cx="1649622" cy="1346450"/>
          </a:xfrm>
        </p:grpSpPr>
        <p:sp>
          <p:nvSpPr>
            <p:cNvPr id="29" name="TextBox 14"/>
            <p:cNvSpPr txBox="1">
              <a:spLocks noChangeArrowheads="1"/>
            </p:cNvSpPr>
            <p:nvPr/>
          </p:nvSpPr>
          <p:spPr bwMode="auto">
            <a:xfrm>
              <a:off x="5090601" y="5025732"/>
              <a:ext cx="4812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3200" b="1" dirty="0" smtClean="0">
                  <a:solidFill>
                    <a:srgbClr val="0070C0"/>
                  </a:solidFill>
                </a:rPr>
                <a:t>C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4312438" y="5034240"/>
              <a:ext cx="869149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</a:rPr>
                <a:t>E</a:t>
              </a:r>
              <a:endParaRPr lang="en-US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922201" y="5025732"/>
              <a:ext cx="481222" cy="1346450"/>
              <a:chOff x="3922201" y="5025732"/>
              <a:chExt cx="481222" cy="1346450"/>
            </a:xfrm>
          </p:grpSpPr>
          <p:sp>
            <p:nvSpPr>
              <p:cNvPr id="30" name="TextBox 15"/>
              <p:cNvSpPr txBox="1">
                <a:spLocks noChangeArrowheads="1"/>
              </p:cNvSpPr>
              <p:nvPr/>
            </p:nvSpPr>
            <p:spPr bwMode="auto">
              <a:xfrm>
                <a:off x="3968689" y="5787407"/>
                <a:ext cx="43473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 smtClean="0">
                    <a:solidFill>
                      <a:srgbClr val="00B050"/>
                    </a:solidFill>
                  </a:rPr>
                  <a:t>Z</a:t>
                </a:r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TextBox 14"/>
              <p:cNvSpPr txBox="1">
                <a:spLocks noChangeArrowheads="1"/>
              </p:cNvSpPr>
              <p:nvPr/>
            </p:nvSpPr>
            <p:spPr bwMode="auto">
              <a:xfrm>
                <a:off x="3922201" y="5025732"/>
                <a:ext cx="48122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 smtClean="0">
                    <a:solidFill>
                      <a:srgbClr val="CC00CC"/>
                    </a:solidFill>
                  </a:rPr>
                  <a:t>A</a:t>
                </a:r>
                <a:endParaRPr lang="en-US" sz="3200" b="1" dirty="0">
                  <a:solidFill>
                    <a:srgbClr val="CC00CC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725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5076"/>
          </a:xfrm>
          <a:solidFill>
            <a:srgbClr val="0070C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Spoken or Written Version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44584" y="1523726"/>
            <a:ext cx="7909438" cy="1363708"/>
            <a:chOff x="544584" y="3343196"/>
            <a:chExt cx="7909438" cy="1363708"/>
          </a:xfrm>
        </p:grpSpPr>
        <p:grpSp>
          <p:nvGrpSpPr>
            <p:cNvPr id="17" name="Group 16"/>
            <p:cNvGrpSpPr/>
            <p:nvPr/>
          </p:nvGrpSpPr>
          <p:grpSpPr>
            <a:xfrm>
              <a:off x="748148" y="3343196"/>
              <a:ext cx="3096848" cy="461468"/>
              <a:chOff x="598852" y="2130221"/>
              <a:chExt cx="3096848" cy="461468"/>
            </a:xfrm>
          </p:grpSpPr>
          <p:sp>
            <p:nvSpPr>
              <p:cNvPr id="7" name="TextBox 17"/>
              <p:cNvSpPr txBox="1">
                <a:spLocks noChangeArrowheads="1"/>
              </p:cNvSpPr>
              <p:nvPr/>
            </p:nvSpPr>
            <p:spPr bwMode="auto">
              <a:xfrm>
                <a:off x="598852" y="2130221"/>
                <a:ext cx="2186619" cy="461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2400" b="1" dirty="0">
                    <a:solidFill>
                      <a:srgbClr val="CC00CC"/>
                    </a:solidFill>
                  </a:rPr>
                  <a:t>mass number</a:t>
                </a:r>
              </a:p>
            </p:txBody>
          </p:sp>
          <p:sp>
            <p:nvSpPr>
              <p:cNvPr id="9" name="Right Arrow 8"/>
              <p:cNvSpPr/>
              <p:nvPr/>
            </p:nvSpPr>
            <p:spPr bwMode="auto">
              <a:xfrm>
                <a:off x="2995613" y="2222500"/>
                <a:ext cx="700087" cy="328613"/>
              </a:xfrm>
              <a:prstGeom prst="rightArrow">
                <a:avLst/>
              </a:prstGeom>
              <a:solidFill>
                <a:srgbClr val="CC00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44584" y="4158569"/>
              <a:ext cx="3300412" cy="461468"/>
              <a:chOff x="395288" y="2926932"/>
              <a:chExt cx="3300412" cy="461468"/>
            </a:xfrm>
          </p:grpSpPr>
          <p:sp>
            <p:nvSpPr>
              <p:cNvPr id="8" name="TextBox 18"/>
              <p:cNvSpPr txBox="1">
                <a:spLocks noChangeArrowheads="1"/>
              </p:cNvSpPr>
              <p:nvPr/>
            </p:nvSpPr>
            <p:spPr bwMode="auto">
              <a:xfrm>
                <a:off x="395288" y="2926932"/>
                <a:ext cx="2390183" cy="461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2400" b="1" dirty="0">
                    <a:solidFill>
                      <a:srgbClr val="00B050"/>
                    </a:solidFill>
                  </a:rPr>
                  <a:t>atomic number</a:t>
                </a:r>
              </a:p>
            </p:txBody>
          </p:sp>
          <p:sp>
            <p:nvSpPr>
              <p:cNvPr id="10" name="Right Arrow 9"/>
              <p:cNvSpPr/>
              <p:nvPr/>
            </p:nvSpPr>
            <p:spPr bwMode="auto">
              <a:xfrm>
                <a:off x="2995613" y="3009900"/>
                <a:ext cx="700087" cy="328613"/>
              </a:xfrm>
              <a:prstGeom prst="rightArrow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787022" y="3368596"/>
              <a:ext cx="1979867" cy="461665"/>
              <a:chOff x="5815013" y="2155621"/>
              <a:chExt cx="1979867" cy="461665"/>
            </a:xfrm>
          </p:grpSpPr>
          <p:sp>
            <p:nvSpPr>
              <p:cNvPr id="12" name="TextBox 22"/>
              <p:cNvSpPr txBox="1">
                <a:spLocks noChangeArrowheads="1"/>
              </p:cNvSpPr>
              <p:nvPr/>
            </p:nvSpPr>
            <p:spPr bwMode="auto">
              <a:xfrm>
                <a:off x="6600321" y="2155621"/>
                <a:ext cx="119455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b="1" dirty="0" smtClean="0">
                    <a:solidFill>
                      <a:srgbClr val="0070C0"/>
                    </a:solidFill>
                  </a:rPr>
                  <a:t>charge</a:t>
                </a:r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3" name="Right Arrow 12"/>
              <p:cNvSpPr/>
              <p:nvPr/>
            </p:nvSpPr>
            <p:spPr bwMode="auto">
              <a:xfrm flipH="1">
                <a:off x="5815013" y="2251400"/>
                <a:ext cx="700087" cy="328612"/>
              </a:xfrm>
              <a:prstGeom prst="rightArrow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873088" y="3360704"/>
              <a:ext cx="1808319" cy="1346200"/>
              <a:chOff x="3903779" y="2063750"/>
              <a:chExt cx="1808319" cy="1346200"/>
            </a:xfrm>
          </p:grpSpPr>
          <p:sp>
            <p:nvSpPr>
              <p:cNvPr id="4" name="TextBox 14"/>
              <p:cNvSpPr txBox="1">
                <a:spLocks noChangeArrowheads="1"/>
              </p:cNvSpPr>
              <p:nvPr/>
            </p:nvSpPr>
            <p:spPr bwMode="auto">
              <a:xfrm>
                <a:off x="5059355" y="2063750"/>
                <a:ext cx="652743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 smtClean="0">
                    <a:solidFill>
                      <a:srgbClr val="0070C0"/>
                    </a:solidFill>
                  </a:rPr>
                  <a:t>+2</a:t>
                </a:r>
                <a:endParaRPr lang="en-US" sz="32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" name="TextBox 15"/>
              <p:cNvSpPr txBox="1">
                <a:spLocks noChangeArrowheads="1"/>
              </p:cNvSpPr>
              <p:nvPr/>
            </p:nvSpPr>
            <p:spPr bwMode="auto">
              <a:xfrm>
                <a:off x="4131443" y="2825425"/>
                <a:ext cx="412255" cy="584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>
                    <a:solidFill>
                      <a:srgbClr val="00B050"/>
                    </a:solidFill>
                  </a:rPr>
                  <a:t>6</a:t>
                </a:r>
              </a:p>
            </p:txBody>
          </p:sp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4315118" y="2072258"/>
                <a:ext cx="925170" cy="13228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0" b="1" dirty="0">
                    <a:solidFill>
                      <a:srgbClr val="FF0000"/>
                    </a:solidFill>
                  </a:rPr>
                  <a:t>C</a:t>
                </a:r>
              </a:p>
            </p:txBody>
          </p:sp>
          <p:sp>
            <p:nvSpPr>
              <p:cNvPr id="14" name="TextBox 14"/>
              <p:cNvSpPr txBox="1">
                <a:spLocks noChangeArrowheads="1"/>
              </p:cNvSpPr>
              <p:nvPr/>
            </p:nvSpPr>
            <p:spPr bwMode="auto">
              <a:xfrm>
                <a:off x="3903779" y="2063750"/>
                <a:ext cx="639919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3200" b="1" dirty="0" smtClean="0">
                    <a:solidFill>
                      <a:srgbClr val="CC00CC"/>
                    </a:solidFill>
                  </a:rPr>
                  <a:t>13</a:t>
                </a:r>
                <a:endParaRPr lang="en-US" sz="3200" b="1" dirty="0">
                  <a:solidFill>
                    <a:srgbClr val="CC00CC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329822" y="3931059"/>
              <a:ext cx="3124200" cy="461468"/>
              <a:chOff x="5357813" y="2680760"/>
              <a:chExt cx="3124200" cy="461468"/>
            </a:xfrm>
          </p:grpSpPr>
          <p:sp>
            <p:nvSpPr>
              <p:cNvPr id="15" name="TextBox 22"/>
              <p:cNvSpPr txBox="1">
                <a:spLocks noChangeArrowheads="1"/>
              </p:cNvSpPr>
              <p:nvPr/>
            </p:nvSpPr>
            <p:spPr bwMode="auto">
              <a:xfrm>
                <a:off x="6143121" y="2680760"/>
                <a:ext cx="2338892" cy="461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2400" b="1" dirty="0">
                    <a:solidFill>
                      <a:srgbClr val="FF0000"/>
                    </a:solidFill>
                  </a:rPr>
                  <a:t>atomic symbol</a:t>
                </a:r>
              </a:p>
            </p:txBody>
          </p:sp>
          <p:sp>
            <p:nvSpPr>
              <p:cNvPr id="16" name="Right Arrow 15"/>
              <p:cNvSpPr/>
              <p:nvPr/>
            </p:nvSpPr>
            <p:spPr bwMode="auto">
              <a:xfrm flipH="1">
                <a:off x="5357813" y="2747188"/>
                <a:ext cx="700087" cy="328612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594360" y="3304004"/>
            <a:ext cx="7955280" cy="3208764"/>
          </a:xfrm>
          <a:prstGeom prst="rect">
            <a:avLst/>
          </a:prstGeom>
          <a:solidFill>
            <a:srgbClr val="FFFF43"/>
          </a:solidFill>
          <a:ln w="28575">
            <a:solidFill>
              <a:srgbClr val="FF0000"/>
            </a:solidFill>
          </a:ln>
        </p:spPr>
        <p:txBody>
          <a:bodyPr wrap="square" rtlCol="0" anchor="b" anchorCtr="0">
            <a:noAutofit/>
          </a:bodyPr>
          <a:lstStyle/>
          <a:p>
            <a:pPr algn="r"/>
            <a:r>
              <a:rPr lang="en-US" sz="1100" i="1" dirty="0" smtClean="0">
                <a:solidFill>
                  <a:srgbClr val="FF0000"/>
                </a:solidFill>
              </a:rPr>
              <a:t>Write this in your notes</a:t>
            </a:r>
            <a:endParaRPr lang="en-US" sz="1100" i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61893" y="4449698"/>
            <a:ext cx="1544012" cy="95410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element</a:t>
            </a:r>
          </a:p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name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57205" y="4449698"/>
            <a:ext cx="1502334" cy="954107"/>
          </a:xfrm>
          <a:prstGeom prst="rect">
            <a:avLst/>
          </a:prstGeom>
          <a:noFill/>
          <a:ln w="28575">
            <a:solidFill>
              <a:srgbClr val="CC00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C00CC"/>
                </a:solidFill>
              </a:rPr>
              <a:t>mass</a:t>
            </a:r>
          </a:p>
          <a:p>
            <a:pPr algn="ctr"/>
            <a:r>
              <a:rPr lang="en-US" sz="2800" b="1" dirty="0" smtClean="0">
                <a:solidFill>
                  <a:srgbClr val="CC00CC"/>
                </a:solidFill>
              </a:rPr>
              <a:t>number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96555" y="457280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–</a:t>
            </a:r>
            <a:endParaRPr lang="en-US" sz="28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5543499" y="4665141"/>
            <a:ext cx="1164101" cy="52322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prefix</a:t>
            </a:r>
            <a:endParaRPr lang="en-US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6714531" y="4451263"/>
            <a:ext cx="1244250" cy="95097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lIns="91440" tIns="0" rIns="0" bIns="0" rtlCol="0" anchor="ctr" anchorCtr="0">
            <a:noAutofit/>
          </a:bodyPr>
          <a:lstStyle/>
          <a:p>
            <a:pPr algn="ctr">
              <a:lnSpc>
                <a:spcPts val="2600"/>
              </a:lnSpc>
            </a:pPr>
            <a:r>
              <a:rPr lang="en-US" sz="2800" b="1" dirty="0" smtClean="0">
                <a:solidFill>
                  <a:srgbClr val="0070C0"/>
                </a:solidFill>
              </a:rPr>
              <a:t>cation</a:t>
            </a:r>
          </a:p>
          <a:p>
            <a:pPr algn="ctr">
              <a:lnSpc>
                <a:spcPts val="1700"/>
              </a:lnSpc>
            </a:pPr>
            <a:r>
              <a:rPr lang="en-US" sz="1600" i="1" dirty="0" smtClean="0"/>
              <a:t>or</a:t>
            </a:r>
          </a:p>
          <a:p>
            <a:pPr algn="ctr">
              <a:lnSpc>
                <a:spcPts val="2600"/>
              </a:lnSpc>
            </a:pPr>
            <a:r>
              <a:rPr lang="en-US" sz="2800" b="1" dirty="0" smtClean="0">
                <a:solidFill>
                  <a:srgbClr val="0070C0"/>
                </a:solidFill>
              </a:rPr>
              <a:t>anion</a:t>
            </a:r>
            <a:endParaRPr lang="en-US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4772896" y="5571072"/>
            <a:ext cx="731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space</a:t>
            </a:r>
            <a:endParaRPr lang="en-US" sz="16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2294267" y="5571072"/>
            <a:ext cx="1258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dash, not a </a:t>
            </a:r>
          </a:p>
          <a:p>
            <a:pPr algn="ctr"/>
            <a:r>
              <a:rPr lang="en-US" sz="1600" i="1" dirty="0" smtClean="0"/>
              <a:t>minus sign</a:t>
            </a:r>
            <a:endParaRPr lang="en-US" sz="16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5553918" y="5571072"/>
            <a:ext cx="1143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number </a:t>
            </a:r>
          </a:p>
          <a:p>
            <a:pPr algn="ctr"/>
            <a:r>
              <a:rPr lang="en-US" sz="1600" i="1" dirty="0" smtClean="0"/>
              <a:t>of charges</a:t>
            </a:r>
            <a:endParaRPr lang="en-US" sz="16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6765025" y="5571072"/>
            <a:ext cx="1143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type </a:t>
            </a:r>
          </a:p>
          <a:p>
            <a:pPr algn="ctr"/>
            <a:r>
              <a:rPr lang="en-US" sz="1600" i="1" dirty="0" smtClean="0"/>
              <a:t>of charges</a:t>
            </a:r>
            <a:endParaRPr lang="en-US" sz="16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2659457" y="3369022"/>
            <a:ext cx="3825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carbon</a:t>
            </a:r>
            <a:r>
              <a:rPr lang="en-US" sz="3200" b="1" dirty="0" smtClean="0"/>
              <a:t>-</a:t>
            </a:r>
            <a:r>
              <a:rPr lang="en-US" sz="3200" b="1" dirty="0" smtClean="0">
                <a:solidFill>
                  <a:srgbClr val="CC00CC"/>
                </a:solidFill>
              </a:rPr>
              <a:t>13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dication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60897" y="4009783"/>
            <a:ext cx="3478033" cy="2194560"/>
          </a:xfrm>
          <a:prstGeom prst="rect">
            <a:avLst/>
          </a:prstGeom>
          <a:noFill/>
          <a:ln w="31750">
            <a:solidFill>
              <a:srgbClr val="0070C0"/>
            </a:solidFill>
            <a:prstDash val="dash"/>
          </a:ln>
        </p:spPr>
        <p:txBody>
          <a:bodyPr wrap="none" rtlCol="0">
            <a:noAutofit/>
          </a:bodyPr>
          <a:lstStyle/>
          <a:p>
            <a:pPr algn="ctr"/>
            <a:r>
              <a:rPr lang="en-US" sz="1600" i="1" dirty="0" smtClean="0"/>
              <a:t>not written if no charge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53365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6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6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 animBg="1"/>
      <p:bldP spid="34" grpId="0"/>
      <p:bldP spid="35" grpId="0"/>
      <p:bldP spid="36" grpId="0"/>
      <p:bldP spid="37" grpId="0"/>
      <p:bldP spid="43" grpId="0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5076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Molecular Prefixes</a:t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en-US" sz="1400" i="1" dirty="0" smtClean="0">
                <a:solidFill>
                  <a:srgbClr val="0070C0"/>
                </a:solidFill>
              </a:rPr>
              <a:t>(on your Unit Reference Sheet)</a:t>
            </a:r>
            <a:endParaRPr lang="en-US" sz="1400" i="1" dirty="0">
              <a:solidFill>
                <a:srgbClr val="0070C0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612245"/>
              </p:ext>
            </p:extLst>
          </p:nvPr>
        </p:nvGraphicFramePr>
        <p:xfrm>
          <a:off x="1524000" y="1173068"/>
          <a:ext cx="6096000" cy="55778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5070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Prefix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Value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5070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mono- (or nothing)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0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di-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0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tri-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0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tetra-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0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penta-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0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hexa-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0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</a:rPr>
                        <a:t>hepta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0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</a:rPr>
                        <a:t>octa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0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</a:rPr>
                        <a:t>nona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0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</a:rPr>
                        <a:t>deca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73050" y="1449388"/>
            <a:ext cx="8453438" cy="2399649"/>
            <a:chOff x="273050" y="1449388"/>
            <a:chExt cx="8453438" cy="2399649"/>
          </a:xfrm>
        </p:grpSpPr>
        <p:grpSp>
          <p:nvGrpSpPr>
            <p:cNvPr id="4" name="Group 3"/>
            <p:cNvGrpSpPr/>
            <p:nvPr/>
          </p:nvGrpSpPr>
          <p:grpSpPr>
            <a:xfrm>
              <a:off x="3756025" y="1449388"/>
              <a:ext cx="1631950" cy="2222500"/>
              <a:chOff x="3756025" y="1449388"/>
              <a:chExt cx="1631950" cy="22225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3756025" y="1552575"/>
                <a:ext cx="1631950" cy="2119313"/>
              </a:xfrm>
              <a:prstGeom prst="rect">
                <a:avLst/>
              </a:prstGeom>
              <a:solidFill>
                <a:srgbClr val="FFE07D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46" name="TextBox 11"/>
              <p:cNvSpPr txBox="1">
                <a:spLocks noChangeArrowheads="1"/>
              </p:cNvSpPr>
              <p:nvPr/>
            </p:nvSpPr>
            <p:spPr bwMode="auto">
              <a:xfrm>
                <a:off x="4017189" y="3210221"/>
                <a:ext cx="1109622" cy="4616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2400" b="1"/>
                  <a:t>12.011</a:t>
                </a:r>
              </a:p>
            </p:txBody>
          </p:sp>
          <p:sp>
            <p:nvSpPr>
              <p:cNvPr id="30747" name="TextBox 12"/>
              <p:cNvSpPr txBox="1">
                <a:spLocks noChangeArrowheads="1"/>
              </p:cNvSpPr>
              <p:nvPr/>
            </p:nvSpPr>
            <p:spPr bwMode="auto">
              <a:xfrm>
                <a:off x="3756025" y="1449388"/>
                <a:ext cx="498578" cy="769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4400" b="1" dirty="0"/>
                  <a:t>6</a:t>
                </a:r>
              </a:p>
            </p:txBody>
          </p:sp>
          <p:sp>
            <p:nvSpPr>
              <p:cNvPr id="30748" name="Rectangle 13"/>
              <p:cNvSpPr>
                <a:spLocks noChangeArrowheads="1"/>
              </p:cNvSpPr>
              <p:nvPr/>
            </p:nvSpPr>
            <p:spPr bwMode="auto">
              <a:xfrm>
                <a:off x="4109630" y="2107719"/>
                <a:ext cx="924739" cy="1323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0" b="1">
                    <a:solidFill>
                      <a:srgbClr val="000000"/>
                    </a:solidFill>
                  </a:rPr>
                  <a:t>C</a:t>
                </a:r>
              </a:p>
            </p:txBody>
          </p:sp>
        </p:grpSp>
        <p:sp>
          <p:nvSpPr>
            <p:cNvPr id="30739" name="TextBox 14"/>
            <p:cNvSpPr txBox="1">
              <a:spLocks noChangeArrowheads="1"/>
            </p:cNvSpPr>
            <p:nvPr/>
          </p:nvSpPr>
          <p:spPr bwMode="auto">
            <a:xfrm>
              <a:off x="273050" y="1674813"/>
              <a:ext cx="23907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2400" b="1" dirty="0"/>
                <a:t>atomic number</a:t>
              </a:r>
            </a:p>
          </p:txBody>
        </p:sp>
        <p:sp>
          <p:nvSpPr>
            <p:cNvPr id="30740" name="TextBox 15"/>
            <p:cNvSpPr txBox="1">
              <a:spLocks noChangeArrowheads="1"/>
            </p:cNvSpPr>
            <p:nvPr/>
          </p:nvSpPr>
          <p:spPr bwMode="auto">
            <a:xfrm>
              <a:off x="428918" y="3018040"/>
              <a:ext cx="223490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 smtClean="0"/>
                <a:t>standard</a:t>
              </a:r>
            </a:p>
            <a:p>
              <a:pPr algn="ctr" eaLnBrk="1" hangingPunct="1"/>
              <a:r>
                <a:rPr lang="en-US" sz="2400" b="1" dirty="0" smtClean="0"/>
                <a:t>atomic weight</a:t>
              </a:r>
              <a:endParaRPr lang="en-US" sz="2400" b="1" dirty="0"/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2873375" y="1766888"/>
              <a:ext cx="700088" cy="330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ight Arrow 17"/>
            <p:cNvSpPr/>
            <p:nvPr/>
          </p:nvSpPr>
          <p:spPr bwMode="auto">
            <a:xfrm>
              <a:off x="2873375" y="3273425"/>
              <a:ext cx="700088" cy="330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43" name="TextBox 18"/>
            <p:cNvSpPr txBox="1">
              <a:spLocks noChangeArrowheads="1"/>
            </p:cNvSpPr>
            <p:nvPr/>
          </p:nvSpPr>
          <p:spPr bwMode="auto">
            <a:xfrm>
              <a:off x="6386513" y="2538413"/>
              <a:ext cx="23399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2400" b="1"/>
                <a:t>atomic symbol</a:t>
              </a:r>
            </a:p>
          </p:txBody>
        </p:sp>
        <p:sp>
          <p:nvSpPr>
            <p:cNvPr id="20" name="Right Arrow 19"/>
            <p:cNvSpPr/>
            <p:nvPr/>
          </p:nvSpPr>
          <p:spPr bwMode="auto">
            <a:xfrm flipH="1">
              <a:off x="5602288" y="2659063"/>
              <a:ext cx="700087" cy="3286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724" name="TextBox 2"/>
          <p:cNvSpPr txBox="1">
            <a:spLocks noChangeArrowheads="1"/>
          </p:cNvSpPr>
          <p:nvPr/>
        </p:nvSpPr>
        <p:spPr bwMode="auto">
          <a:xfrm>
            <a:off x="8070980" y="0"/>
            <a:ext cx="1073020" cy="738664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FF0000"/>
                </a:solidFill>
              </a:rPr>
              <a:t>Write this </a:t>
            </a:r>
            <a:r>
              <a:rPr lang="en-US" sz="1400" b="1" dirty="0" smtClean="0">
                <a:solidFill>
                  <a:srgbClr val="FF0000"/>
                </a:solidFill>
              </a:rPr>
              <a:t>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0725" name="TextBox 24"/>
          <p:cNvSpPr txBox="1">
            <a:spLocks noChangeArrowheads="1"/>
          </p:cNvSpPr>
          <p:nvPr/>
        </p:nvSpPr>
        <p:spPr bwMode="auto">
          <a:xfrm>
            <a:off x="114300" y="787400"/>
            <a:ext cx="4171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 dirty="0">
                <a:solidFill>
                  <a:srgbClr val="002060"/>
                </a:solidFill>
              </a:rPr>
              <a:t>Periodic Table Notation</a:t>
            </a:r>
          </a:p>
        </p:txBody>
      </p:sp>
      <p:sp>
        <p:nvSpPr>
          <p:cNvPr id="30726" name="TextBox 25"/>
          <p:cNvSpPr txBox="1">
            <a:spLocks noChangeArrowheads="1"/>
          </p:cNvSpPr>
          <p:nvPr/>
        </p:nvSpPr>
        <p:spPr bwMode="auto">
          <a:xfrm>
            <a:off x="114300" y="4457700"/>
            <a:ext cx="2960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 dirty="0">
                <a:solidFill>
                  <a:srgbClr val="002060"/>
                </a:solidFill>
              </a:rPr>
              <a:t>Atomic Notation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3050" y="5051221"/>
            <a:ext cx="8453438" cy="1403554"/>
            <a:chOff x="273050" y="5051221"/>
            <a:chExt cx="8453438" cy="1403554"/>
          </a:xfrm>
        </p:grpSpPr>
        <p:grpSp>
          <p:nvGrpSpPr>
            <p:cNvPr id="30723" name="Group 1"/>
            <p:cNvGrpSpPr>
              <a:grpSpLocks/>
            </p:cNvGrpSpPr>
            <p:nvPr/>
          </p:nvGrpSpPr>
          <p:grpSpPr bwMode="auto">
            <a:xfrm>
              <a:off x="273050" y="5108575"/>
              <a:ext cx="8453438" cy="1346200"/>
              <a:chOff x="273050" y="1997075"/>
              <a:chExt cx="8453438" cy="1346200"/>
            </a:xfrm>
          </p:grpSpPr>
          <p:grpSp>
            <p:nvGrpSpPr>
              <p:cNvPr id="30727" name="Group 20"/>
              <p:cNvGrpSpPr>
                <a:grpSpLocks/>
              </p:cNvGrpSpPr>
              <p:nvPr/>
            </p:nvGrpSpPr>
            <p:grpSpPr bwMode="auto">
              <a:xfrm>
                <a:off x="3903663" y="1997075"/>
                <a:ext cx="1336675" cy="1346200"/>
                <a:chOff x="4313081" y="2768025"/>
                <a:chExt cx="1336572" cy="1346775"/>
              </a:xfrm>
            </p:grpSpPr>
            <p:sp>
              <p:nvSpPr>
                <p:cNvPr id="30735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4313081" y="2768025"/>
                  <a:ext cx="639919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/>
                  <a:r>
                    <a:rPr lang="en-US" sz="3200" b="1"/>
                    <a:t>12</a:t>
                  </a:r>
                </a:p>
              </p:txBody>
            </p:sp>
            <p:sp>
              <p:nvSpPr>
                <p:cNvPr id="30736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4540708" y="3530025"/>
                  <a:ext cx="412292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/>
                  <a:r>
                    <a:rPr lang="en-US" sz="3200" b="1"/>
                    <a:t>6</a:t>
                  </a:r>
                </a:p>
              </p:txBody>
            </p:sp>
            <p:sp>
              <p:nvSpPr>
                <p:cNvPr id="30737" name="Rectangle 23"/>
                <p:cNvSpPr>
                  <a:spLocks noChangeArrowheads="1"/>
                </p:cNvSpPr>
                <p:nvPr/>
              </p:nvSpPr>
              <p:spPr bwMode="auto">
                <a:xfrm>
                  <a:off x="4724400" y="2776537"/>
                  <a:ext cx="925253" cy="13234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8000" b="1" dirty="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</p:grpSp>
          <p:sp>
            <p:nvSpPr>
              <p:cNvPr id="30728" name="TextBox 24"/>
              <p:cNvSpPr txBox="1">
                <a:spLocks noChangeArrowheads="1"/>
              </p:cNvSpPr>
              <p:nvPr/>
            </p:nvSpPr>
            <p:spPr bwMode="auto">
              <a:xfrm>
                <a:off x="476250" y="2063750"/>
                <a:ext cx="2187575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2400" b="1" dirty="0"/>
                  <a:t>mass number</a:t>
                </a:r>
              </a:p>
            </p:txBody>
          </p:sp>
          <p:sp>
            <p:nvSpPr>
              <p:cNvPr id="30729" name="TextBox 25"/>
              <p:cNvSpPr txBox="1">
                <a:spLocks noChangeArrowheads="1"/>
              </p:cNvSpPr>
              <p:nvPr/>
            </p:nvSpPr>
            <p:spPr bwMode="auto">
              <a:xfrm>
                <a:off x="273050" y="2860675"/>
                <a:ext cx="2390775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sz="2400" b="1"/>
                  <a:t>atomic number</a:t>
                </a:r>
              </a:p>
            </p:txBody>
          </p:sp>
          <p:sp>
            <p:nvSpPr>
              <p:cNvPr id="27" name="Right Arrow 26"/>
              <p:cNvSpPr/>
              <p:nvPr/>
            </p:nvSpPr>
            <p:spPr>
              <a:xfrm>
                <a:off x="2873375" y="2155825"/>
                <a:ext cx="700088" cy="328613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Right Arrow 27"/>
              <p:cNvSpPr/>
              <p:nvPr/>
            </p:nvSpPr>
            <p:spPr>
              <a:xfrm>
                <a:off x="2873375" y="2943225"/>
                <a:ext cx="700088" cy="330200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30732" name="Group 28"/>
              <p:cNvGrpSpPr>
                <a:grpSpLocks/>
              </p:cNvGrpSpPr>
              <p:nvPr/>
            </p:nvGrpSpPr>
            <p:grpSpPr bwMode="auto">
              <a:xfrm>
                <a:off x="5602288" y="2436813"/>
                <a:ext cx="3124200" cy="461962"/>
                <a:chOff x="5311523" y="3207423"/>
                <a:chExt cx="3123693" cy="461665"/>
              </a:xfrm>
            </p:grpSpPr>
            <p:sp>
              <p:nvSpPr>
                <p:cNvPr id="30733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6096114" y="3207423"/>
                  <a:ext cx="2339102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/>
                  <a:r>
                    <a:rPr lang="en-US" sz="2400" b="1"/>
                    <a:t>atomic symbol</a:t>
                  </a:r>
                </a:p>
              </p:txBody>
            </p:sp>
            <p:sp>
              <p:nvSpPr>
                <p:cNvPr id="31" name="Right Arrow 30"/>
                <p:cNvSpPr/>
                <p:nvPr/>
              </p:nvSpPr>
              <p:spPr>
                <a:xfrm flipH="1">
                  <a:off x="5311523" y="3327995"/>
                  <a:ext cx="699973" cy="329988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30" name="TextBox 22"/>
            <p:cNvSpPr txBox="1">
              <a:spLocks noChangeArrowheads="1"/>
            </p:cNvSpPr>
            <p:nvPr/>
          </p:nvSpPr>
          <p:spPr bwMode="auto">
            <a:xfrm>
              <a:off x="6397121" y="5051221"/>
              <a:ext cx="119455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dirty="0" smtClean="0"/>
                <a:t>charge</a:t>
              </a:r>
              <a:endParaRPr lang="en-US" sz="2400" b="1" dirty="0"/>
            </a:p>
          </p:txBody>
        </p:sp>
        <p:sp>
          <p:nvSpPr>
            <p:cNvPr id="32" name="Right Arrow 31"/>
            <p:cNvSpPr/>
            <p:nvPr/>
          </p:nvSpPr>
          <p:spPr bwMode="auto">
            <a:xfrm flipH="1">
              <a:off x="5611813" y="5147000"/>
              <a:ext cx="700087" cy="3286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5084762" y="5051221"/>
              <a:ext cx="412751" cy="44132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026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15"/>
          <p:cNvSpPr txBox="1">
            <a:spLocks noChangeArrowheads="1"/>
          </p:cNvSpPr>
          <p:nvPr/>
        </p:nvSpPr>
        <p:spPr bwMode="auto">
          <a:xfrm>
            <a:off x="428918" y="3018040"/>
            <a:ext cx="22349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 smtClean="0"/>
              <a:t>standard</a:t>
            </a:r>
          </a:p>
          <a:p>
            <a:pPr algn="ctr" eaLnBrk="1" hangingPunct="1"/>
            <a:r>
              <a:rPr lang="en-US" sz="2400" b="1" dirty="0" smtClean="0"/>
              <a:t>atomic weight</a:t>
            </a:r>
            <a:endParaRPr lang="en-US" sz="24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3756025" y="1449388"/>
            <a:ext cx="1631950" cy="2222500"/>
            <a:chOff x="3756025" y="1449388"/>
            <a:chExt cx="1631950" cy="22225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756025" y="1552575"/>
              <a:ext cx="1631950" cy="2119313"/>
            </a:xfrm>
            <a:prstGeom prst="rect">
              <a:avLst/>
            </a:prstGeom>
            <a:solidFill>
              <a:srgbClr val="FFE07D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46" name="TextBox 11"/>
            <p:cNvSpPr txBox="1">
              <a:spLocks noChangeArrowheads="1"/>
            </p:cNvSpPr>
            <p:nvPr/>
          </p:nvSpPr>
          <p:spPr bwMode="auto">
            <a:xfrm>
              <a:off x="4017189" y="3210221"/>
              <a:ext cx="1109622" cy="46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2400" b="1"/>
                <a:t>12.011</a:t>
              </a:r>
            </a:p>
          </p:txBody>
        </p:sp>
        <p:sp>
          <p:nvSpPr>
            <p:cNvPr id="30747" name="TextBox 12"/>
            <p:cNvSpPr txBox="1">
              <a:spLocks noChangeArrowheads="1"/>
            </p:cNvSpPr>
            <p:nvPr/>
          </p:nvSpPr>
          <p:spPr bwMode="auto">
            <a:xfrm>
              <a:off x="3756025" y="1449388"/>
              <a:ext cx="498578" cy="769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4400" b="1" dirty="0"/>
                <a:t>6</a:t>
              </a:r>
            </a:p>
          </p:txBody>
        </p:sp>
        <p:sp>
          <p:nvSpPr>
            <p:cNvPr id="30748" name="Rectangle 13"/>
            <p:cNvSpPr>
              <a:spLocks noChangeArrowheads="1"/>
            </p:cNvSpPr>
            <p:nvPr/>
          </p:nvSpPr>
          <p:spPr bwMode="auto">
            <a:xfrm>
              <a:off x="4109630" y="2107719"/>
              <a:ext cx="924739" cy="1323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30739" name="TextBox 14"/>
          <p:cNvSpPr txBox="1">
            <a:spLocks noChangeArrowheads="1"/>
          </p:cNvSpPr>
          <p:nvPr/>
        </p:nvSpPr>
        <p:spPr bwMode="auto">
          <a:xfrm>
            <a:off x="273050" y="1674813"/>
            <a:ext cx="2390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2400" b="1"/>
              <a:t>atomic number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2873375" y="1766888"/>
            <a:ext cx="700088" cy="330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ight Arrow 17"/>
          <p:cNvSpPr/>
          <p:nvPr/>
        </p:nvSpPr>
        <p:spPr bwMode="auto">
          <a:xfrm>
            <a:off x="2873375" y="3273425"/>
            <a:ext cx="700088" cy="330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0727" name="Group 20"/>
          <p:cNvGrpSpPr>
            <a:grpSpLocks/>
          </p:cNvGrpSpPr>
          <p:nvPr/>
        </p:nvGrpSpPr>
        <p:grpSpPr bwMode="auto">
          <a:xfrm>
            <a:off x="3903663" y="5108575"/>
            <a:ext cx="1336675" cy="1346200"/>
            <a:chOff x="4313081" y="2768025"/>
            <a:chExt cx="1336572" cy="1346775"/>
          </a:xfrm>
        </p:grpSpPr>
        <p:sp>
          <p:nvSpPr>
            <p:cNvPr id="30735" name="TextBox 21"/>
            <p:cNvSpPr txBox="1">
              <a:spLocks noChangeArrowheads="1"/>
            </p:cNvSpPr>
            <p:nvPr/>
          </p:nvSpPr>
          <p:spPr bwMode="auto">
            <a:xfrm>
              <a:off x="4313081" y="2768025"/>
              <a:ext cx="63991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3200" b="1"/>
                <a:t>12</a:t>
              </a:r>
            </a:p>
          </p:txBody>
        </p:sp>
        <p:sp>
          <p:nvSpPr>
            <p:cNvPr id="30736" name="TextBox 22"/>
            <p:cNvSpPr txBox="1">
              <a:spLocks noChangeArrowheads="1"/>
            </p:cNvSpPr>
            <p:nvPr/>
          </p:nvSpPr>
          <p:spPr bwMode="auto">
            <a:xfrm>
              <a:off x="4540708" y="3530025"/>
              <a:ext cx="4122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3200" b="1"/>
                <a:t>6</a:t>
              </a:r>
            </a:p>
          </p:txBody>
        </p:sp>
        <p:sp>
          <p:nvSpPr>
            <p:cNvPr id="30737" name="Rectangle 23"/>
            <p:cNvSpPr>
              <a:spLocks noChangeArrowheads="1"/>
            </p:cNvSpPr>
            <p:nvPr/>
          </p:nvSpPr>
          <p:spPr bwMode="auto">
            <a:xfrm>
              <a:off x="4724400" y="2776537"/>
              <a:ext cx="925253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30728" name="TextBox 24"/>
          <p:cNvSpPr txBox="1">
            <a:spLocks noChangeArrowheads="1"/>
          </p:cNvSpPr>
          <p:nvPr/>
        </p:nvSpPr>
        <p:spPr bwMode="auto">
          <a:xfrm>
            <a:off x="476250" y="5175250"/>
            <a:ext cx="2187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2400" b="1"/>
              <a:t>mass number</a:t>
            </a:r>
          </a:p>
        </p:txBody>
      </p:sp>
      <p:sp>
        <p:nvSpPr>
          <p:cNvPr id="30729" name="TextBox 25"/>
          <p:cNvSpPr txBox="1">
            <a:spLocks noChangeArrowheads="1"/>
          </p:cNvSpPr>
          <p:nvPr/>
        </p:nvSpPr>
        <p:spPr bwMode="auto">
          <a:xfrm>
            <a:off x="273050" y="5972175"/>
            <a:ext cx="2390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2400" b="1"/>
              <a:t>atomic number</a:t>
            </a:r>
          </a:p>
        </p:txBody>
      </p:sp>
      <p:sp>
        <p:nvSpPr>
          <p:cNvPr id="27" name="Right Arrow 26"/>
          <p:cNvSpPr/>
          <p:nvPr/>
        </p:nvSpPr>
        <p:spPr bwMode="auto">
          <a:xfrm>
            <a:off x="2873375" y="5267325"/>
            <a:ext cx="700088" cy="32861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ight Arrow 27"/>
          <p:cNvSpPr/>
          <p:nvPr/>
        </p:nvSpPr>
        <p:spPr bwMode="auto">
          <a:xfrm>
            <a:off x="2873375" y="6054725"/>
            <a:ext cx="700088" cy="330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5" name="TextBox 24"/>
          <p:cNvSpPr txBox="1">
            <a:spLocks noChangeArrowheads="1"/>
          </p:cNvSpPr>
          <p:nvPr/>
        </p:nvSpPr>
        <p:spPr bwMode="auto">
          <a:xfrm>
            <a:off x="114300" y="787400"/>
            <a:ext cx="4171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 dirty="0">
                <a:solidFill>
                  <a:srgbClr val="002060"/>
                </a:solidFill>
              </a:rPr>
              <a:t>Periodic Table Notation</a:t>
            </a:r>
          </a:p>
        </p:txBody>
      </p:sp>
      <p:sp>
        <p:nvSpPr>
          <p:cNvPr id="30726" name="TextBox 25"/>
          <p:cNvSpPr txBox="1">
            <a:spLocks noChangeArrowheads="1"/>
          </p:cNvSpPr>
          <p:nvPr/>
        </p:nvSpPr>
        <p:spPr bwMode="auto">
          <a:xfrm>
            <a:off x="114300" y="4457700"/>
            <a:ext cx="2960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 dirty="0">
                <a:solidFill>
                  <a:srgbClr val="002060"/>
                </a:solidFill>
              </a:rPr>
              <a:t>Atomic Notation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54701" y="4896823"/>
            <a:ext cx="1854200" cy="156966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The atomic number is on the bottom!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54701" y="1912323"/>
            <a:ext cx="1854200" cy="120032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The atomic number is on top!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"/>
          <p:cNvSpPr txBox="1">
            <a:spLocks noChangeArrowheads="1"/>
          </p:cNvSpPr>
          <p:nvPr/>
        </p:nvSpPr>
        <p:spPr bwMode="auto">
          <a:xfrm>
            <a:off x="8126963" y="0"/>
            <a:ext cx="1017037" cy="738664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FF0000"/>
                </a:solidFill>
              </a:rPr>
              <a:t>Write this </a:t>
            </a:r>
            <a:r>
              <a:rPr lang="en-US" sz="1400" b="1" dirty="0" smtClean="0">
                <a:solidFill>
                  <a:srgbClr val="FF0000"/>
                </a:solidFill>
              </a:rPr>
              <a:t>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80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756025" y="1449388"/>
            <a:ext cx="1631950" cy="2222500"/>
            <a:chOff x="3756025" y="1449388"/>
            <a:chExt cx="1631950" cy="22225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756025" y="1552575"/>
              <a:ext cx="1631950" cy="2119313"/>
            </a:xfrm>
            <a:prstGeom prst="rect">
              <a:avLst/>
            </a:prstGeom>
            <a:solidFill>
              <a:srgbClr val="FFE07D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46" name="TextBox 11"/>
            <p:cNvSpPr txBox="1">
              <a:spLocks noChangeArrowheads="1"/>
            </p:cNvSpPr>
            <p:nvPr/>
          </p:nvSpPr>
          <p:spPr bwMode="auto">
            <a:xfrm>
              <a:off x="4017189" y="3210221"/>
              <a:ext cx="1109622" cy="46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2400" b="1" dirty="0"/>
                <a:t>12.011</a:t>
              </a:r>
            </a:p>
          </p:txBody>
        </p:sp>
        <p:sp>
          <p:nvSpPr>
            <p:cNvPr id="30747" name="TextBox 12"/>
            <p:cNvSpPr txBox="1">
              <a:spLocks noChangeArrowheads="1"/>
            </p:cNvSpPr>
            <p:nvPr/>
          </p:nvSpPr>
          <p:spPr bwMode="auto">
            <a:xfrm>
              <a:off x="3756025" y="1449388"/>
              <a:ext cx="498578" cy="769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4400" b="1" dirty="0"/>
                <a:t>6</a:t>
              </a:r>
            </a:p>
          </p:txBody>
        </p:sp>
        <p:sp>
          <p:nvSpPr>
            <p:cNvPr id="30748" name="Rectangle 13"/>
            <p:cNvSpPr>
              <a:spLocks noChangeArrowheads="1"/>
            </p:cNvSpPr>
            <p:nvPr/>
          </p:nvSpPr>
          <p:spPr bwMode="auto">
            <a:xfrm>
              <a:off x="4109630" y="2107719"/>
              <a:ext cx="924739" cy="1323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30739" name="TextBox 14"/>
          <p:cNvSpPr txBox="1">
            <a:spLocks noChangeArrowheads="1"/>
          </p:cNvSpPr>
          <p:nvPr/>
        </p:nvSpPr>
        <p:spPr bwMode="auto">
          <a:xfrm>
            <a:off x="273050" y="1674813"/>
            <a:ext cx="2390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2400" b="1"/>
              <a:t>atomic number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2873375" y="1766888"/>
            <a:ext cx="700088" cy="330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ight Arrow 17"/>
          <p:cNvSpPr/>
          <p:nvPr/>
        </p:nvSpPr>
        <p:spPr bwMode="auto">
          <a:xfrm>
            <a:off x="2873375" y="3273425"/>
            <a:ext cx="700088" cy="330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0727" name="Group 20"/>
          <p:cNvGrpSpPr>
            <a:grpSpLocks/>
          </p:cNvGrpSpPr>
          <p:nvPr/>
        </p:nvGrpSpPr>
        <p:grpSpPr bwMode="auto">
          <a:xfrm>
            <a:off x="3903663" y="5108575"/>
            <a:ext cx="1336675" cy="1346200"/>
            <a:chOff x="4313081" y="2768025"/>
            <a:chExt cx="1336572" cy="1346775"/>
          </a:xfrm>
        </p:grpSpPr>
        <p:sp>
          <p:nvSpPr>
            <p:cNvPr id="30735" name="TextBox 21"/>
            <p:cNvSpPr txBox="1">
              <a:spLocks noChangeArrowheads="1"/>
            </p:cNvSpPr>
            <p:nvPr/>
          </p:nvSpPr>
          <p:spPr bwMode="auto">
            <a:xfrm>
              <a:off x="4313081" y="2768025"/>
              <a:ext cx="63991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3200" b="1"/>
                <a:t>12</a:t>
              </a:r>
            </a:p>
          </p:txBody>
        </p:sp>
        <p:sp>
          <p:nvSpPr>
            <p:cNvPr id="30736" name="TextBox 22"/>
            <p:cNvSpPr txBox="1">
              <a:spLocks noChangeArrowheads="1"/>
            </p:cNvSpPr>
            <p:nvPr/>
          </p:nvSpPr>
          <p:spPr bwMode="auto">
            <a:xfrm>
              <a:off x="4540708" y="3530025"/>
              <a:ext cx="4122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3200" b="1"/>
                <a:t>6</a:t>
              </a:r>
            </a:p>
          </p:txBody>
        </p:sp>
        <p:sp>
          <p:nvSpPr>
            <p:cNvPr id="30737" name="Rectangle 23"/>
            <p:cNvSpPr>
              <a:spLocks noChangeArrowheads="1"/>
            </p:cNvSpPr>
            <p:nvPr/>
          </p:nvSpPr>
          <p:spPr bwMode="auto">
            <a:xfrm>
              <a:off x="4724400" y="2776537"/>
              <a:ext cx="925253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30728" name="TextBox 24"/>
          <p:cNvSpPr txBox="1">
            <a:spLocks noChangeArrowheads="1"/>
          </p:cNvSpPr>
          <p:nvPr/>
        </p:nvSpPr>
        <p:spPr bwMode="auto">
          <a:xfrm>
            <a:off x="476250" y="5175250"/>
            <a:ext cx="2187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2400" b="1"/>
              <a:t>mass number</a:t>
            </a:r>
          </a:p>
        </p:txBody>
      </p:sp>
      <p:sp>
        <p:nvSpPr>
          <p:cNvPr id="30729" name="TextBox 25"/>
          <p:cNvSpPr txBox="1">
            <a:spLocks noChangeArrowheads="1"/>
          </p:cNvSpPr>
          <p:nvPr/>
        </p:nvSpPr>
        <p:spPr bwMode="auto">
          <a:xfrm>
            <a:off x="273050" y="5972175"/>
            <a:ext cx="2390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2400" b="1"/>
              <a:t>atomic number</a:t>
            </a:r>
          </a:p>
        </p:txBody>
      </p:sp>
      <p:sp>
        <p:nvSpPr>
          <p:cNvPr id="27" name="Right Arrow 26"/>
          <p:cNvSpPr/>
          <p:nvPr/>
        </p:nvSpPr>
        <p:spPr bwMode="auto">
          <a:xfrm>
            <a:off x="2873375" y="5267325"/>
            <a:ext cx="700088" cy="32861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ight Arrow 27"/>
          <p:cNvSpPr/>
          <p:nvPr/>
        </p:nvSpPr>
        <p:spPr bwMode="auto">
          <a:xfrm>
            <a:off x="2873375" y="6054725"/>
            <a:ext cx="700088" cy="330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5" name="TextBox 24"/>
          <p:cNvSpPr txBox="1">
            <a:spLocks noChangeArrowheads="1"/>
          </p:cNvSpPr>
          <p:nvPr/>
        </p:nvSpPr>
        <p:spPr bwMode="auto">
          <a:xfrm>
            <a:off x="114300" y="787400"/>
            <a:ext cx="4171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>
                <a:solidFill>
                  <a:srgbClr val="002060"/>
                </a:solidFill>
              </a:rPr>
              <a:t>Periodic Table Notation</a:t>
            </a:r>
          </a:p>
        </p:txBody>
      </p:sp>
      <p:sp>
        <p:nvSpPr>
          <p:cNvPr id="30726" name="TextBox 25"/>
          <p:cNvSpPr txBox="1">
            <a:spLocks noChangeArrowheads="1"/>
          </p:cNvSpPr>
          <p:nvPr/>
        </p:nvSpPr>
        <p:spPr bwMode="auto">
          <a:xfrm>
            <a:off x="114300" y="4457700"/>
            <a:ext cx="2960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>
                <a:solidFill>
                  <a:srgbClr val="002060"/>
                </a:solidFill>
              </a:rPr>
              <a:t>Atomic Notation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03663" y="3146425"/>
            <a:ext cx="4850184" cy="2532388"/>
            <a:chOff x="3903663" y="3146425"/>
            <a:chExt cx="4850184" cy="2532388"/>
          </a:xfrm>
        </p:grpSpPr>
        <p:sp>
          <p:nvSpPr>
            <p:cNvPr id="2" name="Oval 1"/>
            <p:cNvSpPr/>
            <p:nvPr/>
          </p:nvSpPr>
          <p:spPr>
            <a:xfrm>
              <a:off x="3953689" y="3146425"/>
              <a:ext cx="1286649" cy="585788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903663" y="5093025"/>
              <a:ext cx="693350" cy="585788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>
              <a:cxnSpLocks noChangeAspect="1"/>
            </p:cNvCxnSpPr>
            <p:nvPr/>
          </p:nvCxnSpPr>
          <p:spPr>
            <a:xfrm flipH="1">
              <a:off x="4543632" y="4352925"/>
              <a:ext cx="1201268" cy="914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5051913" y="3646426"/>
              <a:ext cx="840887" cy="59537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736327" y="3351698"/>
              <a:ext cx="3017520" cy="1877437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400" b="1" dirty="0" smtClean="0">
                  <a:solidFill>
                    <a:srgbClr val="FF0000"/>
                  </a:solidFill>
                </a:rPr>
                <a:t>Standard atomic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weight</a:t>
              </a:r>
            </a:p>
            <a:p>
              <a:pPr algn="ctr">
                <a:spcBef>
                  <a:spcPts val="1200"/>
                </a:spcBef>
              </a:pPr>
              <a:r>
                <a:rPr lang="en-US" sz="2400" b="1" u="sng" dirty="0" smtClean="0">
                  <a:solidFill>
                    <a:srgbClr val="FF0000"/>
                  </a:solidFill>
                </a:rPr>
                <a:t>is not the same as </a:t>
              </a:r>
            </a:p>
            <a:p>
              <a:pPr algn="ctr">
                <a:spcBef>
                  <a:spcPts val="1200"/>
                </a:spcBef>
              </a:pPr>
              <a:r>
                <a:rPr lang="en-US" sz="2400" b="1" dirty="0" smtClean="0">
                  <a:solidFill>
                    <a:srgbClr val="FF0000"/>
                  </a:solidFill>
                </a:rPr>
                <a:t> mass number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TextBox 2"/>
          <p:cNvSpPr txBox="1">
            <a:spLocks noChangeArrowheads="1"/>
          </p:cNvSpPr>
          <p:nvPr/>
        </p:nvSpPr>
        <p:spPr bwMode="auto">
          <a:xfrm>
            <a:off x="8117633" y="0"/>
            <a:ext cx="1026367" cy="738664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FF0000"/>
                </a:solidFill>
              </a:rPr>
              <a:t>Write this </a:t>
            </a:r>
            <a:r>
              <a:rPr lang="en-US" sz="1400" b="1" dirty="0" smtClean="0">
                <a:solidFill>
                  <a:srgbClr val="FF0000"/>
                </a:solidFill>
              </a:rPr>
              <a:t>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428918" y="3018040"/>
            <a:ext cx="22349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 smtClean="0"/>
              <a:t>standard</a:t>
            </a:r>
          </a:p>
          <a:p>
            <a:pPr algn="ctr" eaLnBrk="1" hangingPunct="1"/>
            <a:r>
              <a:rPr lang="en-US" sz="2400" b="1" dirty="0" smtClean="0"/>
              <a:t>atomic weight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1632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5558</TotalTime>
  <Words>715</Words>
  <Application>Microsoft Office PowerPoint</Application>
  <PresentationFormat>On-screen Show (4:3)</PresentationFormat>
  <Paragraphs>365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Cambria Math</vt:lpstr>
      <vt:lpstr>MS Mincho</vt:lpstr>
      <vt:lpstr>Times New Roman</vt:lpstr>
      <vt:lpstr>ヒラギノ角ゴ ProN W3</vt:lpstr>
      <vt:lpstr>Default Design</vt:lpstr>
      <vt:lpstr>Custom Design</vt:lpstr>
      <vt:lpstr>Do Now</vt:lpstr>
      <vt:lpstr>Test 2 – Atomic Theory</vt:lpstr>
      <vt:lpstr>Atomic Notation</vt:lpstr>
      <vt:lpstr>Atomic Notation</vt:lpstr>
      <vt:lpstr>Spoken or Written Version</vt:lpstr>
      <vt:lpstr>Molecular Prefixes (on your Unit Reference Sheet)</vt:lpstr>
      <vt:lpstr>PowerPoint Presentation</vt:lpstr>
      <vt:lpstr>PowerPoint Presentation</vt:lpstr>
      <vt:lpstr>PowerPoint Presentation</vt:lpstr>
      <vt:lpstr>Atomic Notation Summary</vt:lpstr>
      <vt:lpstr>Check for Understanding 1</vt:lpstr>
      <vt:lpstr>Check for Understanding 2</vt:lpstr>
      <vt:lpstr>Check for Understanding 3</vt:lpstr>
      <vt:lpstr>Check for Understanding 4</vt:lpstr>
      <vt:lpstr>Atomic Notation Summary</vt:lpstr>
      <vt:lpstr>Examples from Practice Sheet</vt:lpstr>
      <vt:lpstr>Examples from Practice Sheet</vt:lpstr>
      <vt:lpstr>Examples from Practice Sheet</vt:lpstr>
      <vt:lpstr>Start with Text Notation</vt:lpstr>
      <vt:lpstr>Start with Atomic Notation</vt:lpstr>
      <vt:lpstr>Start with Subatomic Particles</vt:lpstr>
      <vt:lpstr>Check for Understanding</vt:lpstr>
    </vt:vector>
  </TitlesOfParts>
  <Company>ergopedia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Manos Chaniotakis</dc:creator>
  <cp:lastModifiedBy>Staff Peter McCarthy</cp:lastModifiedBy>
  <cp:revision>220</cp:revision>
  <cp:lastPrinted>2013-12-03T14:33:46Z</cp:lastPrinted>
  <dcterms:created xsi:type="dcterms:W3CDTF">2011-01-04T21:05:15Z</dcterms:created>
  <dcterms:modified xsi:type="dcterms:W3CDTF">2019-11-12T13:40:43Z</dcterms:modified>
</cp:coreProperties>
</file>