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611" r:id="rId2"/>
    <p:sldId id="612" r:id="rId3"/>
    <p:sldId id="603" r:id="rId4"/>
    <p:sldId id="607" r:id="rId5"/>
    <p:sldId id="610" r:id="rId6"/>
  </p:sldIdLst>
  <p:sldSz cx="6858000" cy="9144000" type="screen4x3"/>
  <p:notesSz cx="7102475" cy="9388475"/>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A3E"/>
    <a:srgbClr val="FFD1D1"/>
    <a:srgbClr val="D7F5D7"/>
    <a:srgbClr val="00E266"/>
    <a:srgbClr val="66FF33"/>
    <a:srgbClr val="FFE499"/>
    <a:srgbClr val="E4E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7" autoAdjust="0"/>
    <p:restoredTop sz="99500" autoAdjust="0"/>
  </p:normalViewPr>
  <p:slideViewPr>
    <p:cSldViewPr snapToGrid="0">
      <p:cViewPr varScale="1">
        <p:scale>
          <a:sx n="62" d="100"/>
          <a:sy n="62" d="100"/>
        </p:scale>
        <p:origin x="2491" y="67"/>
      </p:cViewPr>
      <p:guideLst>
        <p:guide orient="horz" pos="2880"/>
        <p:guide pos="2160"/>
      </p:guideLst>
    </p:cSldViewPr>
  </p:slideViewPr>
  <p:notesTextViewPr>
    <p:cViewPr>
      <p:scale>
        <a:sx n="1" d="1"/>
        <a:sy n="1" d="1"/>
      </p:scale>
      <p:origin x="0" y="0"/>
    </p:cViewPr>
  </p:notesTextViewPr>
  <p:sorterViewPr>
    <p:cViewPr>
      <p:scale>
        <a:sx n="146" d="100"/>
        <a:sy n="14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49" cy="468803"/>
          </a:xfrm>
          <a:prstGeom prst="rect">
            <a:avLst/>
          </a:prstGeom>
        </p:spPr>
        <p:txBody>
          <a:bodyPr vert="horz" lIns="95701" tIns="47850" rIns="95701" bIns="4785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22887" y="0"/>
            <a:ext cx="3078049" cy="468803"/>
          </a:xfrm>
          <a:prstGeom prst="rect">
            <a:avLst/>
          </a:prstGeom>
        </p:spPr>
        <p:txBody>
          <a:bodyPr vert="horz" lIns="95701" tIns="47850" rIns="95701" bIns="47850" rtlCol="0"/>
          <a:lstStyle>
            <a:lvl1pPr algn="r" fontAlgn="auto">
              <a:spcBef>
                <a:spcPts val="0"/>
              </a:spcBef>
              <a:spcAft>
                <a:spcPts val="0"/>
              </a:spcAft>
              <a:defRPr sz="1200">
                <a:latin typeface="+mn-lt"/>
                <a:cs typeface="+mn-cs"/>
              </a:defRPr>
            </a:lvl1pPr>
          </a:lstStyle>
          <a:p>
            <a:pPr>
              <a:defRPr/>
            </a:pPr>
            <a:fld id="{B2BE05EE-DD1D-468D-9A8F-5F65C199C307}" type="datetimeFigureOut">
              <a:rPr lang="en-US"/>
              <a:pPr>
                <a:defRPr/>
              </a:pPr>
              <a:t>11/3/2019</a:t>
            </a:fld>
            <a:endParaRPr lang="en-US"/>
          </a:p>
        </p:txBody>
      </p:sp>
      <p:sp>
        <p:nvSpPr>
          <p:cNvPr id="4" name="Slide Image Placeholder 3"/>
          <p:cNvSpPr>
            <a:spLocks noGrp="1" noRot="1" noChangeAspect="1"/>
          </p:cNvSpPr>
          <p:nvPr>
            <p:ph type="sldImg" idx="2"/>
          </p:nvPr>
        </p:nvSpPr>
        <p:spPr>
          <a:xfrm>
            <a:off x="2230438" y="703263"/>
            <a:ext cx="2641600" cy="3522662"/>
          </a:xfrm>
          <a:prstGeom prst="rect">
            <a:avLst/>
          </a:prstGeom>
          <a:noFill/>
          <a:ln w="12700">
            <a:solidFill>
              <a:prstClr val="black"/>
            </a:solidFill>
          </a:ln>
        </p:spPr>
        <p:txBody>
          <a:bodyPr vert="horz" lIns="95701" tIns="47850" rIns="95701" bIns="47850" rtlCol="0" anchor="ctr"/>
          <a:lstStyle/>
          <a:p>
            <a:pPr lvl="0"/>
            <a:endParaRPr lang="en-US" noProof="0"/>
          </a:p>
        </p:txBody>
      </p:sp>
      <p:sp>
        <p:nvSpPr>
          <p:cNvPr id="5" name="Notes Placeholder 4"/>
          <p:cNvSpPr>
            <a:spLocks noGrp="1"/>
          </p:cNvSpPr>
          <p:nvPr>
            <p:ph type="body" sz="quarter" idx="3"/>
          </p:nvPr>
        </p:nvSpPr>
        <p:spPr>
          <a:xfrm>
            <a:off x="710556" y="4459838"/>
            <a:ext cx="5681364" cy="4223882"/>
          </a:xfrm>
          <a:prstGeom prst="rect">
            <a:avLst/>
          </a:prstGeom>
        </p:spPr>
        <p:txBody>
          <a:bodyPr vert="horz" lIns="95701" tIns="47850" rIns="95701" bIns="4785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18120"/>
            <a:ext cx="3078049" cy="468803"/>
          </a:xfrm>
          <a:prstGeom prst="rect">
            <a:avLst/>
          </a:prstGeom>
        </p:spPr>
        <p:txBody>
          <a:bodyPr vert="horz" lIns="95701" tIns="47850" rIns="95701" bIns="4785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22887" y="8918120"/>
            <a:ext cx="3078049" cy="468803"/>
          </a:xfrm>
          <a:prstGeom prst="rect">
            <a:avLst/>
          </a:prstGeom>
        </p:spPr>
        <p:txBody>
          <a:bodyPr vert="horz" lIns="95701" tIns="47850" rIns="95701" bIns="47850" rtlCol="0" anchor="b"/>
          <a:lstStyle>
            <a:lvl1pPr algn="r" fontAlgn="auto">
              <a:spcBef>
                <a:spcPts val="0"/>
              </a:spcBef>
              <a:spcAft>
                <a:spcPts val="0"/>
              </a:spcAft>
              <a:defRPr sz="1200">
                <a:latin typeface="+mn-lt"/>
                <a:cs typeface="+mn-cs"/>
              </a:defRPr>
            </a:lvl1pPr>
          </a:lstStyle>
          <a:p>
            <a:pPr>
              <a:defRPr/>
            </a:pPr>
            <a:fld id="{85A83C83-814F-4BD3-8FC2-6BA303FF7140}" type="slidenum">
              <a:rPr lang="en-US"/>
              <a:pPr>
                <a:defRPr/>
              </a:pPr>
              <a:t>‹#›</a:t>
            </a:fld>
            <a:endParaRPr lang="en-US"/>
          </a:p>
        </p:txBody>
      </p:sp>
    </p:spTree>
    <p:extLst>
      <p:ext uri="{BB962C8B-B14F-4D97-AF65-F5344CB8AC3E}">
        <p14:creationId xmlns:p14="http://schemas.microsoft.com/office/powerpoint/2010/main" val="32897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98428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5F2E4FBB-45CD-467F-BF58-C63AFB8CAC46}" type="datetimeFigureOut">
              <a:rPr lang="en-US"/>
              <a:pPr>
                <a:defRPr/>
              </a:pPr>
              <a:t>11/3/2019</a:t>
            </a:fld>
            <a:endParaRPr lang="en-US"/>
          </a:p>
        </p:txBody>
      </p:sp>
      <p:sp>
        <p:nvSpPr>
          <p:cNvPr id="5" name="Footer Placeholder 4"/>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8245A5B0-7D4E-4458-A7EF-718A25E77E15}" type="slidenum">
              <a:rPr lang="en-US"/>
              <a:pPr>
                <a:defRPr/>
              </a:pPr>
              <a:t>‹#›</a:t>
            </a:fld>
            <a:endParaRPr lang="en-US"/>
          </a:p>
        </p:txBody>
      </p:sp>
    </p:spTree>
    <p:extLst>
      <p:ext uri="{BB962C8B-B14F-4D97-AF65-F5344CB8AC3E}">
        <p14:creationId xmlns:p14="http://schemas.microsoft.com/office/powerpoint/2010/main" val="3834331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8"/>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8"/>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973F4479-F087-4AA8-8F35-3E89A0BDEC06}" type="datetimeFigureOut">
              <a:rPr lang="en-US"/>
              <a:pPr>
                <a:defRPr/>
              </a:pPr>
              <a:t>11/3/2019</a:t>
            </a:fld>
            <a:endParaRPr lang="en-US"/>
          </a:p>
        </p:txBody>
      </p:sp>
      <p:sp>
        <p:nvSpPr>
          <p:cNvPr id="5" name="Footer Placeholder 4"/>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60E1A9DF-8D08-4560-8F48-6BA8C3A0844B}" type="slidenum">
              <a:rPr lang="en-US"/>
              <a:pPr>
                <a:defRPr/>
              </a:pPr>
              <a:t>‹#›</a:t>
            </a:fld>
            <a:endParaRPr lang="en-US"/>
          </a:p>
        </p:txBody>
      </p:sp>
    </p:spTree>
    <p:extLst>
      <p:ext uri="{BB962C8B-B14F-4D97-AF65-F5344CB8AC3E}">
        <p14:creationId xmlns:p14="http://schemas.microsoft.com/office/powerpoint/2010/main" val="1751255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346075" indent="-346075">
              <a:spcBef>
                <a:spcPts val="1200"/>
              </a:spcBef>
              <a:buFont typeface="Arial" pitchFamily="34" charset="0"/>
              <a:buChar char="•"/>
              <a:defRPr sz="3200">
                <a:solidFill>
                  <a:schemeClr val="tx1"/>
                </a:solidFill>
              </a:defRPr>
            </a:lvl1pPr>
            <a:lvl2pPr marL="630238" indent="-227013">
              <a:spcBef>
                <a:spcPts val="300"/>
              </a:spcBef>
              <a:defRPr sz="2400">
                <a:solidFill>
                  <a:schemeClr val="tx1"/>
                </a:solidFill>
              </a:defRPr>
            </a:lvl2pPr>
            <a:lvl3pPr marL="912813" indent="-222250">
              <a:spcBef>
                <a:spcPts val="0"/>
              </a:spcBef>
              <a:buFont typeface="Arial" pitchFamily="34" charset="0"/>
              <a:buChar char="»"/>
              <a:defRPr sz="2000" i="1">
                <a:solidFill>
                  <a:schemeClr val="tx1"/>
                </a:solidFill>
              </a:defRPr>
            </a:lvl3pPr>
            <a:lvl4pPr marL="1254125" indent="-234950" defTabSz="1087438">
              <a:spcBef>
                <a:spcPts val="0"/>
              </a:spcBef>
              <a:defRPr sz="1800">
                <a:solidFill>
                  <a:schemeClr val="tx1"/>
                </a:solidFill>
              </a:defRPr>
            </a:lvl4pPr>
            <a:lvl5pPr marL="1600200" indent="-220663">
              <a:spcBef>
                <a:spcPts val="0"/>
              </a:spcBef>
              <a:defRPr sz="1800" i="1">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274382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4696163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5D41B675-0EC5-4F47-AD5B-9892A09ACA8D}" type="datetimeFigureOut">
              <a:rPr lang="en-US"/>
              <a:pPr>
                <a:defRPr/>
              </a:pPr>
              <a:t>11/3/2019</a:t>
            </a:fld>
            <a:endParaRPr lang="en-US"/>
          </a:p>
        </p:txBody>
      </p:sp>
      <p:sp>
        <p:nvSpPr>
          <p:cNvPr id="6" name="Footer Placeholder 5"/>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56B0E890-5A7C-42FB-A2B4-4329902FAE83}" type="slidenum">
              <a:rPr lang="en-US"/>
              <a:pPr>
                <a:defRPr/>
              </a:pPr>
              <a:t>‹#›</a:t>
            </a:fld>
            <a:endParaRPr lang="en-US"/>
          </a:p>
        </p:txBody>
      </p:sp>
    </p:spTree>
    <p:extLst>
      <p:ext uri="{BB962C8B-B14F-4D97-AF65-F5344CB8AC3E}">
        <p14:creationId xmlns:p14="http://schemas.microsoft.com/office/powerpoint/2010/main" val="2803635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06BF3143-AA04-4600-A179-AA5251F1F7D9}" type="datetimeFigureOut">
              <a:rPr lang="en-US"/>
              <a:pPr>
                <a:defRPr/>
              </a:pPr>
              <a:t>11/3/2019</a:t>
            </a:fld>
            <a:endParaRPr lang="en-US"/>
          </a:p>
        </p:txBody>
      </p:sp>
      <p:sp>
        <p:nvSpPr>
          <p:cNvPr id="8" name="Footer Placeholder 7"/>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EFA451D3-FD4E-4EFE-9E09-E5F8FBA3CCB3}" type="slidenum">
              <a:rPr lang="en-US"/>
              <a:pPr>
                <a:defRPr/>
              </a:pPr>
              <a:t>‹#›</a:t>
            </a:fld>
            <a:endParaRPr lang="en-US"/>
          </a:p>
        </p:txBody>
      </p:sp>
    </p:spTree>
    <p:extLst>
      <p:ext uri="{BB962C8B-B14F-4D97-AF65-F5344CB8AC3E}">
        <p14:creationId xmlns:p14="http://schemas.microsoft.com/office/powerpoint/2010/main" val="3816291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E191CAFD-9E56-4E69-A90E-EDDFA35CC4F8}" type="datetimeFigureOut">
              <a:rPr lang="en-US"/>
              <a:pPr>
                <a:defRPr/>
              </a:pPr>
              <a:t>11/3/2019</a:t>
            </a:fld>
            <a:endParaRPr lang="en-US"/>
          </a:p>
        </p:txBody>
      </p:sp>
      <p:sp>
        <p:nvSpPr>
          <p:cNvPr id="4" name="Footer Placeholder 3"/>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BB0A55A8-04F9-445F-B847-EA3256F1F66E}" type="slidenum">
              <a:rPr lang="en-US"/>
              <a:pPr>
                <a:defRPr/>
              </a:pPr>
              <a:t>‹#›</a:t>
            </a:fld>
            <a:endParaRPr lang="en-US"/>
          </a:p>
        </p:txBody>
      </p:sp>
    </p:spTree>
    <p:extLst>
      <p:ext uri="{BB962C8B-B14F-4D97-AF65-F5344CB8AC3E}">
        <p14:creationId xmlns:p14="http://schemas.microsoft.com/office/powerpoint/2010/main" val="1872789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6E0FF88D-3B31-4CEA-99D4-56D184CB3F06}" type="datetimeFigureOut">
              <a:rPr lang="en-US"/>
              <a:pPr>
                <a:defRPr/>
              </a:pPr>
              <a:t>11/3/2019</a:t>
            </a:fld>
            <a:endParaRPr lang="en-US"/>
          </a:p>
        </p:txBody>
      </p:sp>
      <p:sp>
        <p:nvSpPr>
          <p:cNvPr id="3" name="Footer Placeholder 2"/>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A4CC2421-6F9F-4982-B3A3-300E40A203A5}" type="slidenum">
              <a:rPr lang="en-US"/>
              <a:pPr>
                <a:defRPr/>
              </a:pPr>
              <a:t>‹#›</a:t>
            </a:fld>
            <a:endParaRPr lang="en-US"/>
          </a:p>
        </p:txBody>
      </p:sp>
    </p:spTree>
    <p:extLst>
      <p:ext uri="{BB962C8B-B14F-4D97-AF65-F5344CB8AC3E}">
        <p14:creationId xmlns:p14="http://schemas.microsoft.com/office/powerpoint/2010/main" val="407682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1A5AD909-40AB-4C6F-92C4-246A9BA1AADA}" type="datetimeFigureOut">
              <a:rPr lang="en-US"/>
              <a:pPr>
                <a:defRPr/>
              </a:pPr>
              <a:t>11/3/2019</a:t>
            </a:fld>
            <a:endParaRPr lang="en-US"/>
          </a:p>
        </p:txBody>
      </p:sp>
      <p:sp>
        <p:nvSpPr>
          <p:cNvPr id="6" name="Footer Placeholder 5"/>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558CE8E2-44E4-451A-97A9-48554F5520E2}" type="slidenum">
              <a:rPr lang="en-US"/>
              <a:pPr>
                <a:defRPr/>
              </a:pPr>
              <a:t>‹#›</a:t>
            </a:fld>
            <a:endParaRPr lang="en-US"/>
          </a:p>
        </p:txBody>
      </p:sp>
    </p:spTree>
    <p:extLst>
      <p:ext uri="{BB962C8B-B14F-4D97-AF65-F5344CB8AC3E}">
        <p14:creationId xmlns:p14="http://schemas.microsoft.com/office/powerpoint/2010/main" val="4037576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16E82CA4-DFA5-4E7D-B29E-2FC7516F04DF}" type="datetimeFigureOut">
              <a:rPr lang="en-US"/>
              <a:pPr>
                <a:defRPr/>
              </a:pPr>
              <a:t>11/3/2019</a:t>
            </a:fld>
            <a:endParaRPr lang="en-US"/>
          </a:p>
        </p:txBody>
      </p:sp>
      <p:sp>
        <p:nvSpPr>
          <p:cNvPr id="6" name="Footer Placeholder 5"/>
          <p:cNvSpPr>
            <a:spLocks noGrp="1"/>
          </p:cNvSpPr>
          <p:nvPr>
            <p:ph type="ftr" sz="quarter" idx="11"/>
          </p:nvPr>
        </p:nvSpPr>
        <p:spPr>
          <a:xfrm>
            <a:off x="2343150" y="8475137"/>
            <a:ext cx="2171700" cy="486833"/>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4914900" y="8475137"/>
            <a:ext cx="1600200" cy="486833"/>
          </a:xfrm>
          <a:prstGeom prst="rect">
            <a:avLst/>
          </a:prstGeom>
        </p:spPr>
        <p:txBody>
          <a:bodyPr/>
          <a:lstStyle>
            <a:lvl1pPr fontAlgn="auto">
              <a:spcBef>
                <a:spcPts val="0"/>
              </a:spcBef>
              <a:spcAft>
                <a:spcPts val="0"/>
              </a:spcAft>
              <a:defRPr>
                <a:latin typeface="+mn-lt"/>
                <a:cs typeface="+mn-cs"/>
              </a:defRPr>
            </a:lvl1pPr>
          </a:lstStyle>
          <a:p>
            <a:pPr>
              <a:defRPr/>
            </a:pPr>
            <a:fld id="{1188CDD5-9159-44B0-B69C-A5ECB95AA9A8}" type="slidenum">
              <a:rPr lang="en-US"/>
              <a:pPr>
                <a:defRPr/>
              </a:pPr>
              <a:t>‹#›</a:t>
            </a:fld>
            <a:endParaRPr lang="en-US"/>
          </a:p>
        </p:txBody>
      </p:sp>
    </p:spTree>
    <p:extLst>
      <p:ext uri="{BB962C8B-B14F-4D97-AF65-F5344CB8AC3E}">
        <p14:creationId xmlns:p14="http://schemas.microsoft.com/office/powerpoint/2010/main" val="79903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6924" y="366187"/>
            <a:ext cx="6584156" cy="97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136924" y="1729320"/>
            <a:ext cx="6584156" cy="6838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Arial" pitchFamily="34"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ts val="1200"/>
        </a:spcBef>
        <a:spcAft>
          <a:spcPct val="0"/>
        </a:spcAft>
        <a:buFont typeface="Wingdings" pitchFamily="2" charset="2"/>
        <a:buChar char="Ø"/>
        <a:defRPr sz="3200" kern="1200">
          <a:solidFill>
            <a:schemeClr val="tx1"/>
          </a:solidFill>
          <a:latin typeface="Arial" pitchFamily="34" charset="0"/>
          <a:ea typeface="+mn-ea"/>
          <a:cs typeface="+mn-cs"/>
        </a:defRPr>
      </a:lvl1pPr>
      <a:lvl2pPr marL="631825" indent="-228600" algn="l" rtl="0" eaLnBrk="0" fontAlgn="base" hangingPunct="0">
        <a:spcBef>
          <a:spcPct val="0"/>
        </a:spcBef>
        <a:spcAft>
          <a:spcPct val="0"/>
        </a:spcAft>
        <a:buFont typeface="Arial" charset="0"/>
        <a:buChar char="–"/>
        <a:defRPr sz="2800" kern="1200">
          <a:solidFill>
            <a:schemeClr val="tx1"/>
          </a:solidFill>
          <a:latin typeface="Arial" pitchFamily="34" charset="0"/>
          <a:ea typeface="+mn-ea"/>
          <a:cs typeface="+mn-cs"/>
        </a:defRPr>
      </a:lvl2pPr>
      <a:lvl3pPr marL="914400" indent="-228600" algn="l" rtl="0" eaLnBrk="0" fontAlgn="base" hangingPunct="0">
        <a:spcBef>
          <a:spcPct val="0"/>
        </a:spcBef>
        <a:spcAft>
          <a:spcPct val="0"/>
        </a:spcAft>
        <a:buFont typeface="Arial" charset="0"/>
        <a:buChar char="•"/>
        <a:defRPr sz="2400" i="1" kern="1200">
          <a:solidFill>
            <a:schemeClr val="tx1"/>
          </a:solidFill>
          <a:latin typeface="Arial" pitchFamily="34" charset="0"/>
          <a:ea typeface="+mn-ea"/>
          <a:cs typeface="+mn-cs"/>
        </a:defRPr>
      </a:lvl3pPr>
      <a:lvl4pPr marL="1257300" indent="-228600" algn="l" rtl="0" eaLnBrk="0" fontAlgn="base" hangingPunct="0">
        <a:spcBef>
          <a:spcPct val="0"/>
        </a:spcBef>
        <a:spcAft>
          <a:spcPct val="0"/>
        </a:spcAft>
        <a:buFont typeface="Arial" charset="0"/>
        <a:buChar char="–"/>
        <a:defRPr sz="2000" kern="1200">
          <a:solidFill>
            <a:schemeClr val="tx1"/>
          </a:solidFill>
          <a:latin typeface="Arial" pitchFamily="34" charset="0"/>
          <a:ea typeface="+mn-ea"/>
          <a:cs typeface="+mn-cs"/>
        </a:defRPr>
      </a:lvl4pPr>
      <a:lvl5pPr marL="1600200" indent="-228600" algn="l" rtl="0" eaLnBrk="0" fontAlgn="base" hangingPunct="0">
        <a:spcBef>
          <a:spcPct val="0"/>
        </a:spcBef>
        <a:spcAft>
          <a:spcPct val="0"/>
        </a:spcAft>
        <a:buFont typeface="Arial" charset="0"/>
        <a:buChar char="»"/>
        <a:defRPr sz="2000" i="1"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1"/>
          <p:cNvSpPr txBox="1">
            <a:spLocks/>
          </p:cNvSpPr>
          <p:nvPr/>
        </p:nvSpPr>
        <p:spPr>
          <a:xfrm>
            <a:off x="0" y="0"/>
            <a:ext cx="4389120" cy="584775"/>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000" b="1" kern="1200" baseline="0">
                <a:solidFill>
                  <a:srgbClr val="0070C0"/>
                </a:solidFill>
                <a:latin typeface="Arial" pitchFamily="34" charset="0"/>
                <a:ea typeface="+mj-ea"/>
                <a:cs typeface="+mj-cs"/>
              </a:defRPr>
            </a:lvl1pPr>
          </a:lstStyle>
          <a:p>
            <a:pPr algn="l"/>
            <a:r>
              <a:rPr lang="en-US" sz="1600" dirty="0" smtClean="0">
                <a:solidFill>
                  <a:schemeClr val="tx1"/>
                </a:solidFill>
                <a:ea typeface="Cambria Math" pitchFamily="18" charset="0"/>
                <a:cs typeface="Arial" panose="020B0604020202020204" pitchFamily="34" charset="0"/>
              </a:rPr>
              <a:t>0211 – Practice</a:t>
            </a:r>
          </a:p>
          <a:p>
            <a:pPr algn="l"/>
            <a:r>
              <a:rPr lang="en-US" sz="1600" dirty="0" smtClean="0">
                <a:solidFill>
                  <a:schemeClr val="tx1"/>
                </a:solidFill>
                <a:ea typeface="Cambria Math" pitchFamily="18" charset="0"/>
                <a:cs typeface="Arial" panose="020B0604020202020204" pitchFamily="34" charset="0"/>
              </a:rPr>
              <a:t>Subatomic Particles &amp; Identifying Atoms</a:t>
            </a:r>
            <a:endParaRPr lang="en-US" sz="1600" dirty="0">
              <a:solidFill>
                <a:schemeClr val="tx1"/>
              </a:solidFill>
              <a:ea typeface="Cambria Math" pitchFamily="18" charset="0"/>
              <a:cs typeface="Arial" panose="020B0604020202020204" pitchFamily="34" charset="0"/>
            </a:endParaRPr>
          </a:p>
        </p:txBody>
      </p:sp>
      <p:grpSp>
        <p:nvGrpSpPr>
          <p:cNvPr id="2" name="Group 1"/>
          <p:cNvGrpSpPr/>
          <p:nvPr/>
        </p:nvGrpSpPr>
        <p:grpSpPr>
          <a:xfrm>
            <a:off x="4419600" y="0"/>
            <a:ext cx="2438400" cy="729557"/>
            <a:chOff x="4419600" y="0"/>
            <a:chExt cx="2438400" cy="729557"/>
          </a:xfrm>
        </p:grpSpPr>
        <p:sp>
          <p:nvSpPr>
            <p:cNvPr id="71" name="TextBox 70"/>
            <p:cNvSpPr txBox="1"/>
            <p:nvPr/>
          </p:nvSpPr>
          <p:spPr>
            <a:xfrm>
              <a:off x="4419600" y="0"/>
              <a:ext cx="2438400" cy="365760"/>
            </a:xfrm>
            <a:prstGeom prst="rect">
              <a:avLst/>
            </a:prstGeom>
            <a:noFill/>
            <a:ln w="19050">
              <a:solidFill>
                <a:schemeClr val="tx1"/>
              </a:solidFill>
            </a:ln>
          </p:spPr>
          <p:txBody>
            <a:bodyPr wrap="none" lIns="0" tIns="0" rIns="0" bIns="0" rtlCol="0">
              <a:noAutofit/>
            </a:bodyPr>
            <a:lstStyle/>
            <a:p>
              <a:r>
                <a:rPr lang="en-US" sz="1400" b="1" dirty="0" smtClean="0">
                  <a:latin typeface="Arial" panose="020B0604020202020204" pitchFamily="34" charset="0"/>
                  <a:ea typeface="Cambria Math" pitchFamily="18" charset="0"/>
                  <a:cs typeface="Arial" panose="020B0604020202020204" pitchFamily="34" charset="0"/>
                </a:rPr>
                <a:t> </a:t>
              </a:r>
              <a:r>
                <a:rPr lang="en-US" sz="1400" b="1" u="sng" dirty="0" smtClean="0">
                  <a:latin typeface="Arial" panose="020B0604020202020204" pitchFamily="34" charset="0"/>
                  <a:ea typeface="Cambria Math" pitchFamily="18" charset="0"/>
                  <a:cs typeface="Arial" panose="020B0604020202020204" pitchFamily="34" charset="0"/>
                </a:rPr>
                <a:t>Name</a:t>
              </a:r>
              <a:endParaRPr lang="en-US" sz="1400" b="1" u="sng" dirty="0">
                <a:latin typeface="Arial" panose="020B0604020202020204" pitchFamily="34" charset="0"/>
                <a:ea typeface="Cambria Math" pitchFamily="18" charset="0"/>
                <a:cs typeface="Arial" panose="020B0604020202020204" pitchFamily="34" charset="0"/>
              </a:endParaRPr>
            </a:p>
          </p:txBody>
        </p:sp>
        <p:sp>
          <p:nvSpPr>
            <p:cNvPr id="72" name="TextBox 71"/>
            <p:cNvSpPr txBox="1"/>
            <p:nvPr/>
          </p:nvSpPr>
          <p:spPr>
            <a:xfrm>
              <a:off x="5638800" y="363797"/>
              <a:ext cx="1219200" cy="365760"/>
            </a:xfrm>
            <a:prstGeom prst="rect">
              <a:avLst/>
            </a:prstGeom>
            <a:noFill/>
            <a:ln w="19050">
              <a:solidFill>
                <a:schemeClr val="tx1"/>
              </a:solidFill>
            </a:ln>
          </p:spPr>
          <p:txBody>
            <a:bodyPr wrap="none" lIns="0" tIns="0" rIns="0" bIns="0" rtlCol="0">
              <a:noAutofit/>
            </a:bodyPr>
            <a:lstStyle/>
            <a:p>
              <a:r>
                <a:rPr lang="en-US" sz="1400" b="1" dirty="0" smtClean="0">
                  <a:latin typeface="Arial" panose="020B0604020202020204" pitchFamily="34" charset="0"/>
                  <a:ea typeface="Cambria Math" pitchFamily="18" charset="0"/>
                  <a:cs typeface="Arial" panose="020B0604020202020204" pitchFamily="34" charset="0"/>
                </a:rPr>
                <a:t> </a:t>
              </a:r>
              <a:r>
                <a:rPr lang="en-US" sz="1400" b="1" u="sng" dirty="0" smtClean="0">
                  <a:latin typeface="Arial" panose="020B0604020202020204" pitchFamily="34" charset="0"/>
                  <a:ea typeface="Cambria Math" pitchFamily="18" charset="0"/>
                  <a:cs typeface="Arial" panose="020B0604020202020204" pitchFamily="34" charset="0"/>
                </a:rPr>
                <a:t>Date</a:t>
              </a:r>
              <a:endParaRPr lang="en-US" sz="1400" b="1" u="sng" dirty="0">
                <a:latin typeface="Arial" panose="020B0604020202020204" pitchFamily="34" charset="0"/>
                <a:ea typeface="Cambria Math" pitchFamily="18" charset="0"/>
                <a:cs typeface="Arial" panose="020B0604020202020204" pitchFamily="34" charset="0"/>
              </a:endParaRPr>
            </a:p>
          </p:txBody>
        </p:sp>
        <p:sp>
          <p:nvSpPr>
            <p:cNvPr id="8" name="TextBox 7"/>
            <p:cNvSpPr txBox="1"/>
            <p:nvPr/>
          </p:nvSpPr>
          <p:spPr>
            <a:xfrm>
              <a:off x="4419600" y="363797"/>
              <a:ext cx="1219200" cy="365760"/>
            </a:xfrm>
            <a:prstGeom prst="rect">
              <a:avLst/>
            </a:prstGeom>
            <a:noFill/>
            <a:ln w="19050">
              <a:solidFill>
                <a:schemeClr val="tx1"/>
              </a:solidFill>
            </a:ln>
          </p:spPr>
          <p:txBody>
            <a:bodyPr wrap="none" lIns="0" tIns="0" rIns="0" bIns="0" rtlCol="0">
              <a:noAutofit/>
            </a:bodyPr>
            <a:lstStyle/>
            <a:p>
              <a:r>
                <a:rPr lang="en-US" sz="1400" b="1" dirty="0" smtClean="0">
                  <a:latin typeface="Arial" panose="020B0604020202020204" pitchFamily="34" charset="0"/>
                  <a:ea typeface="Cambria Math" pitchFamily="18" charset="0"/>
                  <a:cs typeface="Arial" panose="020B0604020202020204" pitchFamily="34" charset="0"/>
                </a:rPr>
                <a:t> </a:t>
              </a:r>
              <a:r>
                <a:rPr lang="en-US" sz="1400" b="1" u="sng" dirty="0" smtClean="0">
                  <a:latin typeface="Arial" panose="020B0604020202020204" pitchFamily="34" charset="0"/>
                  <a:ea typeface="Cambria Math" pitchFamily="18" charset="0"/>
                  <a:cs typeface="Arial" panose="020B0604020202020204" pitchFamily="34" charset="0"/>
                </a:rPr>
                <a:t>Period</a:t>
              </a:r>
              <a:endParaRPr lang="en-US" sz="1400" b="1" u="sng" dirty="0">
                <a:latin typeface="Arial" panose="020B0604020202020204" pitchFamily="34" charset="0"/>
                <a:ea typeface="Cambria Math" pitchFamily="18" charset="0"/>
                <a:cs typeface="Arial" panose="020B0604020202020204" pitchFamily="34" charset="0"/>
              </a:endParaRPr>
            </a:p>
          </p:txBody>
        </p:sp>
      </p:grpSp>
      <p:sp>
        <p:nvSpPr>
          <p:cNvPr id="10" name="Content Placeholder 6"/>
          <p:cNvSpPr>
            <a:spLocks noGrp="1"/>
          </p:cNvSpPr>
          <p:nvPr>
            <p:ph idx="1"/>
          </p:nvPr>
        </p:nvSpPr>
        <p:spPr>
          <a:xfrm>
            <a:off x="0" y="1264920"/>
            <a:ext cx="6858000" cy="7879080"/>
          </a:xfrm>
        </p:spPr>
        <p:txBody>
          <a:bodyPr>
            <a:normAutofit/>
          </a:bodyPr>
          <a:lstStyle/>
          <a:p>
            <a:pPr marL="287338" indent="-287338">
              <a:spcBef>
                <a:spcPts val="0"/>
              </a:spcBef>
              <a:buNone/>
            </a:pPr>
            <a:r>
              <a:rPr lang="en-US" sz="1100" b="1" dirty="0" smtClean="0">
                <a:cs typeface="Arial" panose="020B0604020202020204" pitchFamily="34" charset="0"/>
              </a:rPr>
              <a:t>1)	All the protons in the nucleus have the same charges and repel each other.  What keeps the nucleus from breaking apart?</a:t>
            </a:r>
          </a:p>
          <a:p>
            <a:pPr marL="287338" indent="-287338">
              <a:spcBef>
                <a:spcPts val="0"/>
              </a:spcBef>
              <a:buNone/>
            </a:pPr>
            <a:r>
              <a:rPr lang="en-US" sz="1100" b="1" dirty="0">
                <a:cs typeface="Arial" panose="020B0604020202020204" pitchFamily="34" charset="0"/>
              </a:rPr>
              <a:t>	</a:t>
            </a:r>
            <a:endParaRPr lang="en-US" sz="1100" b="1" dirty="0" smtClean="0">
              <a:solidFill>
                <a:srgbClr val="FF0000"/>
              </a:solidFill>
              <a:cs typeface="Arial" panose="020B0604020202020204" pitchFamily="34" charset="0"/>
            </a:endParaRPr>
          </a:p>
          <a:p>
            <a:pPr marL="287338" lvl="0" indent="-287338">
              <a:spcBef>
                <a:spcPts val="0"/>
              </a:spcBef>
              <a:buNone/>
            </a:pPr>
            <a:endParaRPr lang="en-US" sz="1100" b="1" dirty="0" smtClean="0"/>
          </a:p>
          <a:p>
            <a:pPr marL="287338" lvl="0" indent="-287338">
              <a:spcBef>
                <a:spcPts val="0"/>
              </a:spcBef>
              <a:buNone/>
            </a:pPr>
            <a:r>
              <a:rPr lang="en-US" sz="1100" b="1" dirty="0" smtClean="0"/>
              <a:t>2)</a:t>
            </a:r>
            <a:r>
              <a:rPr lang="en-US" sz="1100" b="1" dirty="0"/>
              <a:t>	</a:t>
            </a:r>
            <a:r>
              <a:rPr lang="en-US" sz="1100" b="1" dirty="0" smtClean="0"/>
              <a:t>In terms of subatomic particles, what </a:t>
            </a:r>
            <a:r>
              <a:rPr lang="en-US" sz="1100" b="1" dirty="0"/>
              <a:t>is an element?</a:t>
            </a:r>
          </a:p>
          <a:p>
            <a:pPr marL="287338" lvl="0" indent="-287338">
              <a:spcBef>
                <a:spcPts val="0"/>
              </a:spcBef>
              <a:buNone/>
            </a:pPr>
            <a:r>
              <a:rPr lang="en-US" sz="1100" b="1" dirty="0"/>
              <a:t>	</a:t>
            </a:r>
            <a:endParaRPr lang="en-US" sz="1100" b="1" dirty="0">
              <a:solidFill>
                <a:srgbClr val="FF0000"/>
              </a:solidFill>
            </a:endParaRPr>
          </a:p>
          <a:p>
            <a:pPr marL="287338" indent="-287338">
              <a:spcBef>
                <a:spcPts val="0"/>
              </a:spcBef>
              <a:buNone/>
            </a:pPr>
            <a:endParaRPr lang="en-US" sz="1100" b="1" dirty="0" smtClean="0">
              <a:cs typeface="Arial" panose="020B0604020202020204" pitchFamily="34" charset="0"/>
            </a:endParaRPr>
          </a:p>
          <a:p>
            <a:pPr marL="287338" indent="-287338">
              <a:spcBef>
                <a:spcPts val="0"/>
              </a:spcBef>
              <a:buNone/>
            </a:pPr>
            <a:r>
              <a:rPr lang="en-US" sz="1100" b="1" dirty="0" smtClean="0">
                <a:cs typeface="Arial" panose="020B0604020202020204" pitchFamily="34" charset="0"/>
              </a:rPr>
              <a:t>3)	What element has 76 protons?</a:t>
            </a:r>
          </a:p>
          <a:p>
            <a:pPr marL="287338" indent="-287338">
              <a:spcBef>
                <a:spcPts val="0"/>
              </a:spcBef>
              <a:buNone/>
            </a:pPr>
            <a:endParaRPr lang="en-US" sz="1100" b="1" dirty="0" smtClean="0">
              <a:cs typeface="Arial" panose="020B0604020202020204" pitchFamily="34" charset="0"/>
            </a:endParaRPr>
          </a:p>
          <a:p>
            <a:pPr marL="287338" indent="-287338">
              <a:spcBef>
                <a:spcPts val="0"/>
              </a:spcBef>
              <a:buNone/>
            </a:pPr>
            <a:r>
              <a:rPr lang="en-US" sz="1100" b="1" dirty="0">
                <a:cs typeface="Arial" panose="020B0604020202020204" pitchFamily="34" charset="0"/>
              </a:rPr>
              <a:t>	</a:t>
            </a:r>
            <a:endParaRPr lang="en-US" sz="1100" b="1" dirty="0" smtClean="0">
              <a:cs typeface="Arial" panose="020B0604020202020204" pitchFamily="34" charset="0"/>
            </a:endParaRPr>
          </a:p>
          <a:p>
            <a:pPr marL="287338" indent="-287338">
              <a:spcBef>
                <a:spcPts val="0"/>
              </a:spcBef>
              <a:buNone/>
            </a:pPr>
            <a:r>
              <a:rPr lang="en-US" sz="1100" b="1" dirty="0" smtClean="0">
                <a:cs typeface="Arial" panose="020B0604020202020204" pitchFamily="34" charset="0"/>
              </a:rPr>
              <a:t>4)	A magnesium ion has a positive 2 charge.  How many electrons does it have?</a:t>
            </a:r>
          </a:p>
          <a:p>
            <a:pPr marL="287338" indent="-287338">
              <a:spcBef>
                <a:spcPts val="0"/>
              </a:spcBef>
              <a:buNone/>
            </a:pPr>
            <a:r>
              <a:rPr lang="en-US" sz="1100" b="1" dirty="0">
                <a:cs typeface="Arial" panose="020B0604020202020204" pitchFamily="34" charset="0"/>
              </a:rPr>
              <a:t>	</a:t>
            </a:r>
            <a:endParaRPr lang="en-US" sz="1100" b="1" dirty="0" smtClean="0">
              <a:solidFill>
                <a:srgbClr val="FF0000"/>
              </a:solidFill>
              <a:cs typeface="Arial" panose="020B0604020202020204" pitchFamily="34" charset="0"/>
            </a:endParaRPr>
          </a:p>
          <a:p>
            <a:pPr marL="287338" indent="-287338">
              <a:spcBef>
                <a:spcPts val="0"/>
              </a:spcBef>
              <a:buNone/>
            </a:pPr>
            <a:endParaRPr lang="en-US" sz="1100" b="1" dirty="0">
              <a:cs typeface="Arial" panose="020B0604020202020204" pitchFamily="34" charset="0"/>
            </a:endParaRPr>
          </a:p>
          <a:p>
            <a:pPr marL="287338" indent="-287338">
              <a:spcBef>
                <a:spcPts val="0"/>
              </a:spcBef>
              <a:buNone/>
            </a:pPr>
            <a:r>
              <a:rPr lang="en-US" sz="1100" b="1" dirty="0" smtClean="0">
                <a:cs typeface="Arial" panose="020B0604020202020204" pitchFamily="34" charset="0"/>
              </a:rPr>
              <a:t>5)	A tungsten atom has 70 electrons.  What is its charge?</a:t>
            </a:r>
          </a:p>
          <a:p>
            <a:pPr marL="287338" indent="-287338">
              <a:spcBef>
                <a:spcPts val="0"/>
              </a:spcBef>
              <a:buNone/>
            </a:pPr>
            <a:r>
              <a:rPr lang="en-US" sz="1100" b="1" dirty="0">
                <a:cs typeface="Arial" panose="020B0604020202020204" pitchFamily="34" charset="0"/>
              </a:rPr>
              <a:t>	</a:t>
            </a:r>
            <a:endParaRPr lang="en-US" sz="1100" b="1" dirty="0" smtClean="0">
              <a:solidFill>
                <a:srgbClr val="FF0000"/>
              </a:solidFill>
              <a:cs typeface="Arial" panose="020B0604020202020204" pitchFamily="34" charset="0"/>
            </a:endParaRPr>
          </a:p>
          <a:p>
            <a:pPr marL="287338" indent="-287338">
              <a:spcBef>
                <a:spcPts val="0"/>
              </a:spcBef>
              <a:buNone/>
            </a:pPr>
            <a:endParaRPr lang="en-US" sz="1100" b="1" dirty="0" smtClean="0">
              <a:solidFill>
                <a:srgbClr val="FF0000"/>
              </a:solidFill>
              <a:cs typeface="Arial" panose="020B0604020202020204" pitchFamily="34" charset="0"/>
            </a:endParaRPr>
          </a:p>
          <a:p>
            <a:pPr marL="287338" indent="-287338">
              <a:spcBef>
                <a:spcPts val="0"/>
              </a:spcBef>
              <a:buNone/>
            </a:pPr>
            <a:r>
              <a:rPr lang="en-US" sz="1100" b="1" dirty="0" smtClean="0">
                <a:cs typeface="Arial" panose="020B0604020202020204" pitchFamily="34" charset="0"/>
              </a:rPr>
              <a:t>6)	One atom has 9 protons and 10 neutrons, while a second atom has 9 protons and 9 neutrons.  What is the vocabulary word that describes their relationship to each other?</a:t>
            </a:r>
          </a:p>
          <a:p>
            <a:pPr marL="287338" indent="-287338">
              <a:spcBef>
                <a:spcPts val="0"/>
              </a:spcBef>
              <a:buNone/>
            </a:pPr>
            <a:r>
              <a:rPr lang="en-US" sz="1100" b="1" dirty="0">
                <a:cs typeface="Arial" panose="020B0604020202020204" pitchFamily="34" charset="0"/>
              </a:rPr>
              <a:t>	</a:t>
            </a:r>
            <a:endParaRPr lang="en-US" sz="1100" b="1" dirty="0" smtClean="0">
              <a:cs typeface="Arial" panose="020B0604020202020204" pitchFamily="34" charset="0"/>
            </a:endParaRPr>
          </a:p>
          <a:p>
            <a:pPr marL="287338" indent="-287338">
              <a:spcBef>
                <a:spcPts val="0"/>
              </a:spcBef>
              <a:buNone/>
            </a:pPr>
            <a:endParaRPr lang="en-US" sz="1100" b="1" dirty="0" smtClean="0">
              <a:cs typeface="Arial" panose="020B0604020202020204" pitchFamily="34" charset="0"/>
            </a:endParaRPr>
          </a:p>
          <a:p>
            <a:pPr marL="287338" indent="-287338">
              <a:spcBef>
                <a:spcPts val="0"/>
              </a:spcBef>
              <a:buNone/>
            </a:pPr>
            <a:r>
              <a:rPr lang="en-US" sz="1100" b="1" dirty="0" smtClean="0">
                <a:cs typeface="Arial" panose="020B0604020202020204" pitchFamily="34" charset="0"/>
              </a:rPr>
              <a:t>7)	One atom has 26 protons and 29 neutrons, while a second atom has 27 protons and 29 neutrons. </a:t>
            </a:r>
            <a:r>
              <a:rPr lang="en-US" sz="1100" b="1" dirty="0">
                <a:cs typeface="Arial" panose="020B0604020202020204" pitchFamily="34" charset="0"/>
              </a:rPr>
              <a:t>What is the vocabulary word that describes their relationship to each other?</a:t>
            </a:r>
          </a:p>
          <a:p>
            <a:pPr marL="287338" indent="-287338">
              <a:spcBef>
                <a:spcPts val="0"/>
              </a:spcBef>
              <a:buNone/>
            </a:pPr>
            <a:r>
              <a:rPr lang="en-US" sz="1100" b="1" dirty="0" smtClean="0">
                <a:cs typeface="Arial" panose="020B0604020202020204" pitchFamily="34" charset="0"/>
              </a:rPr>
              <a:t>	</a:t>
            </a:r>
            <a:endParaRPr lang="en-US" sz="1100" b="1" dirty="0" smtClean="0">
              <a:solidFill>
                <a:srgbClr val="FF0000"/>
              </a:solidFill>
              <a:cs typeface="Arial" panose="020B0604020202020204" pitchFamily="34" charset="0"/>
            </a:endParaRPr>
          </a:p>
          <a:p>
            <a:pPr marL="287338" indent="-287338">
              <a:spcBef>
                <a:spcPts val="0"/>
              </a:spcBef>
              <a:buNone/>
            </a:pPr>
            <a:endParaRPr lang="en-US" sz="1100" b="1" dirty="0" smtClean="0">
              <a:cs typeface="Arial" panose="020B0604020202020204" pitchFamily="34" charset="0"/>
            </a:endParaRPr>
          </a:p>
          <a:p>
            <a:pPr marL="287338" indent="-287338">
              <a:spcBef>
                <a:spcPts val="0"/>
              </a:spcBef>
              <a:buNone/>
            </a:pPr>
            <a:r>
              <a:rPr lang="en-US" sz="1100" b="1" dirty="0" smtClean="0">
                <a:cs typeface="Arial" panose="020B0604020202020204" pitchFamily="34" charset="0"/>
              </a:rPr>
              <a:t>8)	What is responsible for the majority of space occupied by an atom?</a:t>
            </a:r>
          </a:p>
          <a:p>
            <a:pPr marL="287338" indent="-287338">
              <a:spcBef>
                <a:spcPts val="0"/>
              </a:spcBef>
              <a:buNone/>
            </a:pPr>
            <a:r>
              <a:rPr lang="en-US" sz="1100" b="1" dirty="0">
                <a:cs typeface="Arial" panose="020B0604020202020204" pitchFamily="34" charset="0"/>
              </a:rPr>
              <a:t>	</a:t>
            </a:r>
            <a:endParaRPr lang="en-US" sz="1100" b="1" dirty="0" smtClean="0">
              <a:solidFill>
                <a:srgbClr val="FF0000"/>
              </a:solidFill>
              <a:cs typeface="Arial" panose="020B0604020202020204" pitchFamily="34" charset="0"/>
            </a:endParaRPr>
          </a:p>
          <a:p>
            <a:pPr marL="287338" indent="-287338">
              <a:spcBef>
                <a:spcPts val="0"/>
              </a:spcBef>
              <a:buNone/>
            </a:pPr>
            <a:endParaRPr lang="en-US" sz="1100" b="1" dirty="0" smtClean="0">
              <a:cs typeface="Arial" panose="020B0604020202020204" pitchFamily="34" charset="0"/>
            </a:endParaRPr>
          </a:p>
          <a:p>
            <a:pPr marL="287338" indent="-287338">
              <a:spcBef>
                <a:spcPts val="0"/>
              </a:spcBef>
              <a:buNone/>
            </a:pPr>
            <a:r>
              <a:rPr lang="en-US" sz="1100" b="1" dirty="0" smtClean="0">
                <a:cs typeface="Arial" panose="020B0604020202020204" pitchFamily="34" charset="0"/>
              </a:rPr>
              <a:t>9)	What is  responsible for the majority of mass of an atom?</a:t>
            </a:r>
          </a:p>
          <a:p>
            <a:pPr marL="287338" indent="-287338">
              <a:spcBef>
                <a:spcPts val="0"/>
              </a:spcBef>
              <a:buNone/>
            </a:pPr>
            <a:r>
              <a:rPr lang="en-US" sz="1100" b="1" dirty="0">
                <a:cs typeface="Arial" panose="020B0604020202020204" pitchFamily="34" charset="0"/>
              </a:rPr>
              <a:t>	</a:t>
            </a:r>
            <a:endParaRPr lang="en-US" sz="1100" b="1" dirty="0" smtClean="0">
              <a:cs typeface="Arial" panose="020B0604020202020204" pitchFamily="34" charset="0"/>
            </a:endParaRPr>
          </a:p>
          <a:p>
            <a:pPr marL="287338" indent="-287338">
              <a:spcBef>
                <a:spcPts val="0"/>
              </a:spcBef>
              <a:buNone/>
            </a:pPr>
            <a:endParaRPr lang="en-US" sz="1100" b="1" dirty="0" smtClean="0">
              <a:cs typeface="Arial" panose="020B0604020202020204" pitchFamily="34" charset="0"/>
            </a:endParaRPr>
          </a:p>
          <a:p>
            <a:pPr marL="287338" indent="-287338">
              <a:spcBef>
                <a:spcPts val="0"/>
              </a:spcBef>
              <a:buNone/>
            </a:pPr>
            <a:r>
              <a:rPr lang="en-US" sz="1100" b="1" dirty="0" smtClean="0">
                <a:cs typeface="Arial" panose="020B0604020202020204" pitchFamily="34" charset="0"/>
              </a:rPr>
              <a:t>10)	One atom has 82 protons and 125 neutrons.  Define the following:</a:t>
            </a:r>
          </a:p>
          <a:p>
            <a:pPr marL="406400" indent="-406400">
              <a:spcBef>
                <a:spcPts val="300"/>
              </a:spcBef>
              <a:buNone/>
              <a:tabLst>
                <a:tab pos="2286000" algn="r"/>
                <a:tab pos="2403475" algn="l"/>
              </a:tabLst>
            </a:pPr>
            <a:r>
              <a:rPr lang="en-US" sz="1100" b="1" dirty="0">
                <a:cs typeface="Arial" panose="020B0604020202020204" pitchFamily="34" charset="0"/>
              </a:rPr>
              <a:t>	</a:t>
            </a:r>
            <a:r>
              <a:rPr lang="en-US" sz="1100" b="1" dirty="0" smtClean="0">
                <a:cs typeface="Arial" panose="020B0604020202020204" pitchFamily="34" charset="0"/>
              </a:rPr>
              <a:t>	Atomic Number: 	</a:t>
            </a:r>
            <a:endParaRPr lang="en-US" sz="1100" b="1" dirty="0" smtClean="0">
              <a:solidFill>
                <a:srgbClr val="FF0000"/>
              </a:solidFill>
              <a:cs typeface="Arial" panose="020B0604020202020204" pitchFamily="34" charset="0"/>
            </a:endParaRPr>
          </a:p>
          <a:p>
            <a:pPr marL="406400" indent="-406400">
              <a:spcBef>
                <a:spcPts val="300"/>
              </a:spcBef>
              <a:buNone/>
              <a:tabLst>
                <a:tab pos="2286000" algn="r"/>
                <a:tab pos="2403475" algn="l"/>
              </a:tabLst>
            </a:pPr>
            <a:r>
              <a:rPr lang="en-US" sz="1100" b="1" dirty="0">
                <a:cs typeface="Arial" panose="020B0604020202020204" pitchFamily="34" charset="0"/>
              </a:rPr>
              <a:t>	</a:t>
            </a:r>
            <a:r>
              <a:rPr lang="en-US" sz="1100" b="1" dirty="0" smtClean="0">
                <a:cs typeface="Arial" panose="020B0604020202020204" pitchFamily="34" charset="0"/>
              </a:rPr>
              <a:t>	Mass Number: 	</a:t>
            </a:r>
            <a:endParaRPr lang="en-US" sz="1100" b="1" dirty="0" smtClean="0">
              <a:solidFill>
                <a:srgbClr val="FF0000"/>
              </a:solidFill>
              <a:cs typeface="Arial" panose="020B0604020202020204" pitchFamily="34" charset="0"/>
            </a:endParaRPr>
          </a:p>
          <a:p>
            <a:pPr marL="406400" indent="-406400">
              <a:spcBef>
                <a:spcPts val="300"/>
              </a:spcBef>
              <a:buNone/>
              <a:tabLst>
                <a:tab pos="2286000" algn="r"/>
                <a:tab pos="2403475" algn="l"/>
              </a:tabLst>
            </a:pPr>
            <a:r>
              <a:rPr lang="en-US" sz="1100" b="1" dirty="0">
                <a:cs typeface="Arial" panose="020B0604020202020204" pitchFamily="34" charset="0"/>
              </a:rPr>
              <a:t>	</a:t>
            </a:r>
            <a:r>
              <a:rPr lang="en-US" sz="1100" b="1" dirty="0" smtClean="0">
                <a:cs typeface="Arial" panose="020B0604020202020204" pitchFamily="34" charset="0"/>
              </a:rPr>
              <a:t>	Atomic Symbol: 	</a:t>
            </a:r>
            <a:endParaRPr lang="en-US" sz="1100" b="1" dirty="0" smtClean="0">
              <a:solidFill>
                <a:srgbClr val="FF0000"/>
              </a:solidFill>
              <a:cs typeface="Arial" panose="020B0604020202020204" pitchFamily="34" charset="0"/>
            </a:endParaRPr>
          </a:p>
          <a:p>
            <a:pPr marL="406400" indent="-406400">
              <a:spcBef>
                <a:spcPts val="300"/>
              </a:spcBef>
              <a:buNone/>
              <a:tabLst>
                <a:tab pos="2286000" algn="r"/>
                <a:tab pos="2403475" algn="l"/>
              </a:tabLst>
            </a:pPr>
            <a:r>
              <a:rPr lang="en-US" sz="1100" b="1" dirty="0">
                <a:cs typeface="Arial" panose="020B0604020202020204" pitchFamily="34" charset="0"/>
              </a:rPr>
              <a:t>	</a:t>
            </a:r>
            <a:r>
              <a:rPr lang="en-US" sz="1100" b="1" dirty="0" smtClean="0">
                <a:cs typeface="Arial" panose="020B0604020202020204" pitchFamily="34" charset="0"/>
              </a:rPr>
              <a:t>	</a:t>
            </a:r>
            <a:r>
              <a:rPr lang="en-US" sz="1100" b="1" dirty="0" smtClean="0">
                <a:cs typeface="Arial" panose="020B0604020202020204" pitchFamily="34" charset="0"/>
              </a:rPr>
              <a:t>Standard Atomic Weight: </a:t>
            </a:r>
            <a:r>
              <a:rPr lang="en-US" sz="1100" b="1" dirty="0" smtClean="0">
                <a:cs typeface="Arial" panose="020B0604020202020204" pitchFamily="34" charset="0"/>
              </a:rPr>
              <a:t>	</a:t>
            </a:r>
            <a:endParaRPr lang="en-US" sz="1100" b="1" dirty="0" smtClean="0">
              <a:solidFill>
                <a:srgbClr val="FF0000"/>
              </a:solidFill>
              <a:cs typeface="Arial" panose="020B0604020202020204" pitchFamily="34" charset="0"/>
            </a:endParaRPr>
          </a:p>
          <a:p>
            <a:pPr marL="406400" indent="-406400">
              <a:spcBef>
                <a:spcPts val="300"/>
              </a:spcBef>
              <a:buNone/>
              <a:tabLst>
                <a:tab pos="2286000" algn="r"/>
                <a:tab pos="2403475" algn="l"/>
              </a:tabLst>
            </a:pPr>
            <a:r>
              <a:rPr lang="en-US" sz="1100" b="1" dirty="0">
                <a:cs typeface="Arial" panose="020B0604020202020204" pitchFamily="34" charset="0"/>
              </a:rPr>
              <a:t>	</a:t>
            </a:r>
            <a:r>
              <a:rPr lang="en-US" sz="1100" b="1" dirty="0" smtClean="0">
                <a:cs typeface="Arial" panose="020B0604020202020204" pitchFamily="34" charset="0"/>
              </a:rPr>
              <a:t>	Element Name: 	</a:t>
            </a:r>
            <a:endParaRPr lang="en-US" sz="1100" b="1" dirty="0" smtClean="0">
              <a:solidFill>
                <a:srgbClr val="FF0000"/>
              </a:solidFill>
              <a:cs typeface="Arial" panose="020B0604020202020204" pitchFamily="34" charset="0"/>
            </a:endParaRPr>
          </a:p>
          <a:p>
            <a:pPr marL="406400" indent="-406400">
              <a:spcBef>
                <a:spcPts val="0"/>
              </a:spcBef>
              <a:buNone/>
            </a:pPr>
            <a:endParaRPr lang="en-US" sz="1100" b="1" dirty="0" smtClean="0">
              <a:cs typeface="Arial" panose="020B0604020202020204" pitchFamily="34" charset="0"/>
            </a:endParaRPr>
          </a:p>
          <a:p>
            <a:pPr marL="287338" indent="-287338">
              <a:spcBef>
                <a:spcPts val="0"/>
              </a:spcBef>
              <a:buNone/>
            </a:pPr>
            <a:r>
              <a:rPr lang="en-US" sz="1100" b="1" dirty="0" smtClean="0">
                <a:cs typeface="Arial" panose="020B0604020202020204" pitchFamily="34" charset="0"/>
              </a:rPr>
              <a:t>11)</a:t>
            </a:r>
            <a:r>
              <a:rPr lang="en-US" sz="1100" b="1" dirty="0">
                <a:cs typeface="Arial" panose="020B0604020202020204" pitchFamily="34" charset="0"/>
              </a:rPr>
              <a:t>	One atom has </a:t>
            </a:r>
            <a:r>
              <a:rPr lang="en-US" sz="1100" b="1" dirty="0" smtClean="0">
                <a:cs typeface="Arial" panose="020B0604020202020204" pitchFamily="34" charset="0"/>
              </a:rPr>
              <a:t>92 </a:t>
            </a:r>
            <a:r>
              <a:rPr lang="en-US" sz="1100" b="1" dirty="0">
                <a:cs typeface="Arial" panose="020B0604020202020204" pitchFamily="34" charset="0"/>
              </a:rPr>
              <a:t>protons and </a:t>
            </a:r>
            <a:r>
              <a:rPr lang="en-US" sz="1100" b="1" dirty="0" smtClean="0">
                <a:cs typeface="Arial" panose="020B0604020202020204" pitchFamily="34" charset="0"/>
              </a:rPr>
              <a:t>143 </a:t>
            </a:r>
            <a:r>
              <a:rPr lang="en-US" sz="1100" b="1" dirty="0">
                <a:cs typeface="Arial" panose="020B0604020202020204" pitchFamily="34" charset="0"/>
              </a:rPr>
              <a:t>neutrons.  </a:t>
            </a:r>
            <a:r>
              <a:rPr lang="en-US" sz="1100" b="1" dirty="0" smtClean="0">
                <a:cs typeface="Arial" panose="020B0604020202020204" pitchFamily="34" charset="0"/>
              </a:rPr>
              <a:t>Define the following:</a:t>
            </a:r>
          </a:p>
          <a:p>
            <a:pPr marL="406400" indent="-406400">
              <a:spcBef>
                <a:spcPts val="300"/>
              </a:spcBef>
              <a:buNone/>
              <a:tabLst>
                <a:tab pos="2286000" algn="r"/>
                <a:tab pos="2403475" algn="l"/>
              </a:tabLst>
            </a:pPr>
            <a:r>
              <a:rPr lang="en-US" sz="1100" b="1" dirty="0">
                <a:cs typeface="Arial" panose="020B0604020202020204" pitchFamily="34" charset="0"/>
              </a:rPr>
              <a:t>		Atomic Number: 	</a:t>
            </a:r>
            <a:endParaRPr lang="en-US" sz="1100" b="1" dirty="0">
              <a:solidFill>
                <a:srgbClr val="FF0000"/>
              </a:solidFill>
              <a:cs typeface="Arial" panose="020B0604020202020204" pitchFamily="34" charset="0"/>
            </a:endParaRPr>
          </a:p>
          <a:p>
            <a:pPr marL="406400" indent="-406400">
              <a:spcBef>
                <a:spcPts val="300"/>
              </a:spcBef>
              <a:buNone/>
              <a:tabLst>
                <a:tab pos="2286000" algn="r"/>
                <a:tab pos="2403475" algn="l"/>
              </a:tabLst>
            </a:pPr>
            <a:r>
              <a:rPr lang="en-US" sz="1100" b="1" dirty="0">
                <a:cs typeface="Arial" panose="020B0604020202020204" pitchFamily="34" charset="0"/>
              </a:rPr>
              <a:t>		Mass Number: 	</a:t>
            </a:r>
            <a:endParaRPr lang="en-US" sz="1100" b="1" dirty="0">
              <a:solidFill>
                <a:srgbClr val="FF0000"/>
              </a:solidFill>
              <a:cs typeface="Arial" panose="020B0604020202020204" pitchFamily="34" charset="0"/>
            </a:endParaRPr>
          </a:p>
          <a:p>
            <a:pPr marL="406400" indent="-406400">
              <a:spcBef>
                <a:spcPts val="300"/>
              </a:spcBef>
              <a:buNone/>
              <a:tabLst>
                <a:tab pos="2286000" algn="r"/>
                <a:tab pos="2403475" algn="l"/>
              </a:tabLst>
            </a:pPr>
            <a:r>
              <a:rPr lang="en-US" sz="1100" b="1" dirty="0">
                <a:cs typeface="Arial" panose="020B0604020202020204" pitchFamily="34" charset="0"/>
              </a:rPr>
              <a:t>		Atomic Symbol: </a:t>
            </a:r>
            <a:r>
              <a:rPr lang="en-US" sz="1100" b="1" dirty="0" smtClean="0">
                <a:cs typeface="Arial" panose="020B0604020202020204" pitchFamily="34" charset="0"/>
              </a:rPr>
              <a:t>	</a:t>
            </a:r>
            <a:endParaRPr lang="en-US" sz="1100" b="1" dirty="0">
              <a:solidFill>
                <a:srgbClr val="FF0000"/>
              </a:solidFill>
              <a:cs typeface="Arial" panose="020B0604020202020204" pitchFamily="34" charset="0"/>
            </a:endParaRPr>
          </a:p>
          <a:p>
            <a:pPr marL="406400" indent="-406400">
              <a:spcBef>
                <a:spcPts val="300"/>
              </a:spcBef>
              <a:buNone/>
              <a:tabLst>
                <a:tab pos="2286000" algn="r"/>
                <a:tab pos="2403475" algn="l"/>
              </a:tabLst>
            </a:pPr>
            <a:r>
              <a:rPr lang="en-US" sz="1100" b="1" dirty="0">
                <a:cs typeface="Arial" panose="020B0604020202020204" pitchFamily="34" charset="0"/>
              </a:rPr>
              <a:t>		</a:t>
            </a:r>
            <a:r>
              <a:rPr lang="en-US" sz="1100" b="1" dirty="0" smtClean="0">
                <a:cs typeface="Arial" panose="020B0604020202020204" pitchFamily="34" charset="0"/>
              </a:rPr>
              <a:t>Standard Atomic Weight: </a:t>
            </a:r>
            <a:r>
              <a:rPr lang="en-US" sz="1100" b="1" dirty="0">
                <a:cs typeface="Arial" panose="020B0604020202020204" pitchFamily="34" charset="0"/>
              </a:rPr>
              <a:t>	</a:t>
            </a:r>
            <a:endParaRPr lang="en-US" sz="1100" b="1" dirty="0">
              <a:solidFill>
                <a:srgbClr val="FF0000"/>
              </a:solidFill>
              <a:cs typeface="Arial" panose="020B0604020202020204" pitchFamily="34" charset="0"/>
            </a:endParaRPr>
          </a:p>
          <a:p>
            <a:pPr marL="406400" indent="-406400">
              <a:spcBef>
                <a:spcPts val="300"/>
              </a:spcBef>
              <a:buNone/>
              <a:tabLst>
                <a:tab pos="2286000" algn="r"/>
                <a:tab pos="2403475" algn="l"/>
              </a:tabLst>
            </a:pPr>
            <a:r>
              <a:rPr lang="en-US" sz="1100" b="1" dirty="0">
                <a:cs typeface="Arial" panose="020B0604020202020204" pitchFamily="34" charset="0"/>
              </a:rPr>
              <a:t>		Element Name: 	</a:t>
            </a:r>
            <a:endParaRPr lang="en-US" sz="1100" b="1" dirty="0">
              <a:solidFill>
                <a:srgbClr val="FF0000"/>
              </a:solidFill>
              <a:cs typeface="Arial" panose="020B0604020202020204" pitchFamily="34" charset="0"/>
            </a:endParaRPr>
          </a:p>
          <a:p>
            <a:pPr marL="406400" indent="-406400">
              <a:buNone/>
            </a:pPr>
            <a:endParaRPr lang="en-US" sz="1100" b="1" dirty="0">
              <a:cs typeface="Arial" panose="020B0604020202020204" pitchFamily="34" charset="0"/>
            </a:endParaRPr>
          </a:p>
          <a:p>
            <a:pPr marL="406400" indent="-406400">
              <a:buNone/>
            </a:pPr>
            <a:endParaRPr lang="en-US" sz="1100" b="1" dirty="0">
              <a:cs typeface="Arial" panose="020B0604020202020204" pitchFamily="34" charset="0"/>
            </a:endParaRPr>
          </a:p>
        </p:txBody>
      </p:sp>
    </p:spTree>
    <p:extLst>
      <p:ext uri="{BB962C8B-B14F-4D97-AF65-F5344CB8AC3E}">
        <p14:creationId xmlns:p14="http://schemas.microsoft.com/office/powerpoint/2010/main" val="3582541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0" y="365760"/>
            <a:ext cx="6858000" cy="8778240"/>
          </a:xfrm>
        </p:spPr>
        <p:txBody>
          <a:bodyPr>
            <a:normAutofit/>
          </a:bodyPr>
          <a:lstStyle/>
          <a:p>
            <a:pPr lvl="0">
              <a:spcBef>
                <a:spcPts val="0"/>
              </a:spcBef>
              <a:buNone/>
            </a:pPr>
            <a:r>
              <a:rPr lang="en-US" sz="1100" b="1" dirty="0" smtClean="0"/>
              <a:t>12)</a:t>
            </a:r>
            <a:r>
              <a:rPr lang="en-US" sz="1100" b="1" dirty="0"/>
              <a:t>	If you remove an electron from a neutral atom, what is vocabulary word for the product?</a:t>
            </a:r>
          </a:p>
          <a:p>
            <a:pPr lvl="0">
              <a:spcBef>
                <a:spcPts val="0"/>
              </a:spcBef>
              <a:buNone/>
            </a:pPr>
            <a:r>
              <a:rPr lang="en-US" sz="1100" b="1" dirty="0"/>
              <a:t>	</a:t>
            </a:r>
            <a:endParaRPr lang="en-US" sz="1100" b="1" dirty="0">
              <a:solidFill>
                <a:srgbClr val="FF0000"/>
              </a:solidFill>
            </a:endParaRPr>
          </a:p>
          <a:p>
            <a:pPr lvl="0">
              <a:spcBef>
                <a:spcPts val="0"/>
              </a:spcBef>
              <a:buNone/>
            </a:pPr>
            <a:endParaRPr lang="en-US" sz="1100" b="1" dirty="0" smtClean="0"/>
          </a:p>
          <a:p>
            <a:pPr lvl="0">
              <a:spcBef>
                <a:spcPts val="0"/>
              </a:spcBef>
              <a:buNone/>
            </a:pPr>
            <a:r>
              <a:rPr lang="en-US" sz="1100" b="1" dirty="0" smtClean="0"/>
              <a:t>13)</a:t>
            </a:r>
            <a:r>
              <a:rPr lang="en-US" sz="1100" b="1" dirty="0"/>
              <a:t>	If you </a:t>
            </a:r>
            <a:r>
              <a:rPr lang="en-US" sz="1100" b="1" dirty="0" smtClean="0"/>
              <a:t>add </a:t>
            </a:r>
            <a:r>
              <a:rPr lang="en-US" sz="1100" b="1" dirty="0"/>
              <a:t>an electron from a neutral atom, what is vocabulary word for the product?</a:t>
            </a:r>
          </a:p>
          <a:p>
            <a:pPr lvl="0">
              <a:spcBef>
                <a:spcPts val="0"/>
              </a:spcBef>
              <a:buNone/>
            </a:pPr>
            <a:r>
              <a:rPr lang="en-US" sz="1100" b="1" dirty="0"/>
              <a:t>	</a:t>
            </a:r>
            <a:endParaRPr lang="en-US" sz="1100" b="1" dirty="0" smtClean="0">
              <a:solidFill>
                <a:srgbClr val="FF0000"/>
              </a:solidFill>
            </a:endParaRPr>
          </a:p>
          <a:p>
            <a:pPr lvl="0">
              <a:spcBef>
                <a:spcPts val="0"/>
              </a:spcBef>
              <a:buNone/>
            </a:pPr>
            <a:endParaRPr lang="en-US" sz="1100" b="1" dirty="0"/>
          </a:p>
          <a:p>
            <a:pPr lvl="0">
              <a:spcBef>
                <a:spcPts val="0"/>
              </a:spcBef>
              <a:buNone/>
            </a:pPr>
            <a:r>
              <a:rPr lang="en-US" sz="1100" b="1" dirty="0" smtClean="0"/>
              <a:t>14)	An electron has a mass of 9.11 x 10</a:t>
            </a:r>
            <a:r>
              <a:rPr lang="en-US" sz="1400" b="1" baseline="30000" dirty="0" smtClean="0"/>
              <a:t>-31</a:t>
            </a:r>
            <a:r>
              <a:rPr lang="en-US" sz="1100" b="1" dirty="0" smtClean="0"/>
              <a:t> kg.  </a:t>
            </a:r>
            <a:r>
              <a:rPr lang="en-US" sz="1100" b="1" u="sng" dirty="0" smtClean="0"/>
              <a:t>Calculate</a:t>
            </a:r>
            <a:r>
              <a:rPr lang="en-US" sz="1100" b="1" dirty="0" smtClean="0"/>
              <a:t> the mass of a proton?</a:t>
            </a:r>
          </a:p>
          <a:p>
            <a:pPr lvl="0">
              <a:spcBef>
                <a:spcPts val="0"/>
              </a:spcBef>
              <a:buNone/>
            </a:pPr>
            <a:r>
              <a:rPr lang="en-US" sz="1100" b="1" dirty="0"/>
              <a:t>	</a:t>
            </a:r>
            <a:endParaRPr lang="en-US" sz="1100" b="1" dirty="0" smtClean="0">
              <a:solidFill>
                <a:srgbClr val="FF0000"/>
              </a:solidFill>
            </a:endParaRPr>
          </a:p>
          <a:p>
            <a:pPr lvl="0">
              <a:spcBef>
                <a:spcPts val="0"/>
              </a:spcBef>
              <a:buNone/>
            </a:pPr>
            <a:endParaRPr lang="en-US" sz="1100" b="1" dirty="0"/>
          </a:p>
          <a:p>
            <a:pPr lvl="0">
              <a:spcBef>
                <a:spcPts val="0"/>
              </a:spcBef>
              <a:buNone/>
            </a:pPr>
            <a:r>
              <a:rPr lang="en-US" sz="1100" b="1" dirty="0" smtClean="0"/>
              <a:t>15)	Define standard atomic weight.</a:t>
            </a:r>
          </a:p>
          <a:p>
            <a:pPr lvl="0">
              <a:spcBef>
                <a:spcPts val="0"/>
              </a:spcBef>
              <a:buNone/>
            </a:pPr>
            <a:r>
              <a:rPr lang="en-US" sz="1100" b="1" dirty="0"/>
              <a:t>	</a:t>
            </a:r>
            <a:endParaRPr lang="en-US" sz="1100" b="1" dirty="0" smtClean="0"/>
          </a:p>
          <a:p>
            <a:pPr lvl="0">
              <a:spcBef>
                <a:spcPts val="0"/>
              </a:spcBef>
              <a:buNone/>
            </a:pPr>
            <a:endParaRPr lang="en-US" sz="1100" b="1" dirty="0"/>
          </a:p>
          <a:p>
            <a:pPr lvl="0">
              <a:spcBef>
                <a:spcPts val="0"/>
              </a:spcBef>
              <a:buNone/>
            </a:pPr>
            <a:r>
              <a:rPr lang="en-US" sz="1100" b="1" dirty="0" smtClean="0"/>
              <a:t>16)	What is the vocabulary word used to describe a subatomic particle found in the nucleus?</a:t>
            </a:r>
          </a:p>
          <a:p>
            <a:pPr lvl="0">
              <a:spcBef>
                <a:spcPts val="0"/>
              </a:spcBef>
              <a:buNone/>
            </a:pPr>
            <a:r>
              <a:rPr lang="en-US" sz="1100" b="1" dirty="0"/>
              <a:t>	</a:t>
            </a:r>
            <a:endParaRPr lang="en-US" sz="1100" b="1" dirty="0" smtClean="0">
              <a:solidFill>
                <a:srgbClr val="FF0000"/>
              </a:solidFill>
            </a:endParaRPr>
          </a:p>
          <a:p>
            <a:pPr lvl="0">
              <a:spcBef>
                <a:spcPts val="0"/>
              </a:spcBef>
              <a:buNone/>
            </a:pPr>
            <a:endParaRPr lang="en-US" sz="1100" b="1" dirty="0" smtClean="0"/>
          </a:p>
          <a:p>
            <a:pPr lvl="0">
              <a:spcBef>
                <a:spcPts val="0"/>
              </a:spcBef>
              <a:buNone/>
            </a:pPr>
            <a:r>
              <a:rPr lang="en-US" sz="1100" b="1" dirty="0" smtClean="0"/>
              <a:t>17)	When a proton and a neutron come together, what impact is felt because of electromagnetic force?</a:t>
            </a:r>
          </a:p>
          <a:p>
            <a:pPr lvl="0">
              <a:spcBef>
                <a:spcPts val="0"/>
              </a:spcBef>
              <a:buNone/>
            </a:pPr>
            <a:r>
              <a:rPr lang="en-US" sz="1100" b="1" dirty="0"/>
              <a:t>	</a:t>
            </a:r>
            <a:endParaRPr lang="en-US" sz="1100" b="1" dirty="0" smtClean="0">
              <a:solidFill>
                <a:srgbClr val="FF0000"/>
              </a:solidFill>
            </a:endParaRPr>
          </a:p>
          <a:p>
            <a:pPr lvl="0">
              <a:spcBef>
                <a:spcPts val="0"/>
              </a:spcBef>
              <a:buNone/>
            </a:pPr>
            <a:endParaRPr lang="en-US" sz="1100" b="1" dirty="0">
              <a:solidFill>
                <a:srgbClr val="FF0000"/>
              </a:solidFill>
            </a:endParaRPr>
          </a:p>
          <a:p>
            <a:pPr lvl="0">
              <a:spcBef>
                <a:spcPts val="0"/>
              </a:spcBef>
              <a:buNone/>
            </a:pPr>
            <a:r>
              <a:rPr lang="en-US" sz="1100" b="1" dirty="0" smtClean="0"/>
              <a:t>18)</a:t>
            </a:r>
            <a:r>
              <a:rPr lang="en-US" sz="1100" b="1" dirty="0"/>
              <a:t>	When a proton and a neutron come together, what impact is felt because of </a:t>
            </a:r>
            <a:r>
              <a:rPr lang="en-US" sz="1100" b="1" dirty="0" smtClean="0"/>
              <a:t>strong nuclear </a:t>
            </a:r>
            <a:r>
              <a:rPr lang="en-US" sz="1100" b="1" dirty="0"/>
              <a:t>force?</a:t>
            </a:r>
          </a:p>
          <a:p>
            <a:pPr lvl="0">
              <a:spcBef>
                <a:spcPts val="0"/>
              </a:spcBef>
              <a:buNone/>
            </a:pPr>
            <a:r>
              <a:rPr lang="en-US" sz="1100" b="1" dirty="0"/>
              <a:t>	</a:t>
            </a:r>
            <a:endParaRPr lang="en-US" sz="1100" b="1" dirty="0" smtClean="0">
              <a:solidFill>
                <a:srgbClr val="FF0000"/>
              </a:solidFill>
            </a:endParaRPr>
          </a:p>
          <a:p>
            <a:pPr lvl="0">
              <a:spcBef>
                <a:spcPts val="0"/>
              </a:spcBef>
              <a:buNone/>
            </a:pPr>
            <a:endParaRPr lang="en-US" sz="1100" b="1" dirty="0"/>
          </a:p>
          <a:p>
            <a:pPr lvl="0">
              <a:spcBef>
                <a:spcPts val="0"/>
              </a:spcBef>
              <a:buNone/>
            </a:pPr>
            <a:r>
              <a:rPr lang="en-US" sz="1100" b="1" dirty="0" smtClean="0"/>
              <a:t>19)</a:t>
            </a:r>
            <a:r>
              <a:rPr lang="en-US" sz="1100" b="1" dirty="0"/>
              <a:t>	When </a:t>
            </a:r>
            <a:r>
              <a:rPr lang="en-US" sz="1100" b="1" dirty="0" smtClean="0"/>
              <a:t>two protons come </a:t>
            </a:r>
            <a:r>
              <a:rPr lang="en-US" sz="1100" b="1" dirty="0"/>
              <a:t>together, what impact is felt because of </a:t>
            </a:r>
            <a:r>
              <a:rPr lang="en-US" sz="1100" b="1" dirty="0" smtClean="0"/>
              <a:t>electromagnetic force?  Same question for strong </a:t>
            </a:r>
            <a:r>
              <a:rPr lang="en-US" sz="1100" b="1" dirty="0"/>
              <a:t>nuclear force?</a:t>
            </a:r>
          </a:p>
          <a:p>
            <a:pPr lvl="0">
              <a:spcBef>
                <a:spcPts val="0"/>
              </a:spcBef>
              <a:buNone/>
            </a:pPr>
            <a:r>
              <a:rPr lang="en-US" sz="1100" b="1" dirty="0"/>
              <a:t>	</a:t>
            </a:r>
            <a:endParaRPr lang="en-US" sz="1100" b="1" dirty="0" smtClean="0">
              <a:solidFill>
                <a:srgbClr val="FF0000"/>
              </a:solidFill>
            </a:endParaRPr>
          </a:p>
          <a:p>
            <a:pPr lvl="0">
              <a:spcBef>
                <a:spcPts val="0"/>
              </a:spcBef>
              <a:buNone/>
            </a:pPr>
            <a:endParaRPr lang="en-US" sz="1100" b="1" dirty="0"/>
          </a:p>
          <a:p>
            <a:pPr lvl="0">
              <a:spcBef>
                <a:spcPts val="0"/>
              </a:spcBef>
              <a:buNone/>
            </a:pPr>
            <a:r>
              <a:rPr lang="en-US" sz="1100" b="1" dirty="0" smtClean="0"/>
              <a:t>20)	Potassium, despite not having the letter “k” in its name, has the atomic symbol of K.  Why is K the atomic symbol for potassium?</a:t>
            </a:r>
          </a:p>
          <a:p>
            <a:pPr lvl="0">
              <a:spcBef>
                <a:spcPts val="0"/>
              </a:spcBef>
              <a:buNone/>
            </a:pPr>
            <a:endParaRPr lang="en-US" sz="1100" b="1" dirty="0"/>
          </a:p>
          <a:p>
            <a:pPr lvl="0">
              <a:buNone/>
            </a:pPr>
            <a:r>
              <a:rPr lang="en-US" sz="1100" b="1" u="sng" dirty="0"/>
              <a:t>Problems 21 &amp; 22 are only required for Chemistry EE Honors students</a:t>
            </a:r>
          </a:p>
          <a:p>
            <a:pPr lvl="0">
              <a:spcBef>
                <a:spcPts val="0"/>
              </a:spcBef>
              <a:buNone/>
            </a:pPr>
            <a:endParaRPr lang="en-US" sz="1100" b="1" dirty="0"/>
          </a:p>
          <a:p>
            <a:pPr>
              <a:spcBef>
                <a:spcPts val="0"/>
              </a:spcBef>
              <a:buNone/>
            </a:pPr>
            <a:r>
              <a:rPr lang="en-US" sz="1100" b="1" dirty="0">
                <a:cs typeface="Arial" panose="020B0604020202020204" pitchFamily="34" charset="0"/>
              </a:rPr>
              <a:t>21)	</a:t>
            </a:r>
            <a:r>
              <a:rPr lang="en-US" sz="1100" b="1" dirty="0"/>
              <a:t>Standard atomic weight is dependent upon the natural abundance of different isotopes of an element.  Thus, if the natural abundance changes from planet to planet, then the standard atomic mass will change as well.  </a:t>
            </a:r>
          </a:p>
          <a:p>
            <a:pPr>
              <a:spcBef>
                <a:spcPts val="0"/>
              </a:spcBef>
              <a:buNone/>
            </a:pPr>
            <a:endParaRPr lang="en-US" sz="1100" b="1" dirty="0"/>
          </a:p>
          <a:p>
            <a:pPr>
              <a:spcBef>
                <a:spcPts val="0"/>
              </a:spcBef>
              <a:buNone/>
            </a:pPr>
            <a:r>
              <a:rPr lang="en-US" sz="1100" b="1" dirty="0"/>
              <a:t>	This is the case with argon.  In the sun, argon is found with 83.990% argon-36 (atomic mass = 35.968)  and 16.010% of argon-38 (atomic mass = 37.963).  What is the standard atomic weight of argon in the sun?</a:t>
            </a:r>
          </a:p>
          <a:p>
            <a:pPr>
              <a:spcBef>
                <a:spcPts val="0"/>
              </a:spcBef>
              <a:buNone/>
            </a:pPr>
            <a:endParaRPr lang="en-US" sz="1100" b="1" dirty="0">
              <a:cs typeface="Arial" panose="020B0604020202020204" pitchFamily="34" charset="0"/>
            </a:endParaRPr>
          </a:p>
          <a:p>
            <a:pPr>
              <a:spcBef>
                <a:spcPts val="0"/>
              </a:spcBef>
              <a:buNone/>
            </a:pPr>
            <a:endParaRPr lang="en-US" sz="1100" b="1" dirty="0">
              <a:cs typeface="Arial" panose="020B0604020202020204" pitchFamily="34" charset="0"/>
            </a:endParaRPr>
          </a:p>
          <a:p>
            <a:pPr>
              <a:spcBef>
                <a:spcPts val="0"/>
              </a:spcBef>
              <a:buNone/>
            </a:pPr>
            <a:endParaRPr lang="en-US" sz="1100" b="1" dirty="0">
              <a:cs typeface="Arial" panose="020B0604020202020204" pitchFamily="34" charset="0"/>
            </a:endParaRPr>
          </a:p>
          <a:p>
            <a:pPr>
              <a:spcBef>
                <a:spcPts val="0"/>
              </a:spcBef>
              <a:buNone/>
            </a:pPr>
            <a:r>
              <a:rPr lang="en-US" sz="1100" b="1" dirty="0"/>
              <a:t>22)	Boron has two isotopes.  Boron-10 has an atomic mass of 10.013, while boron-11 has the atomic mass of 11.009.  What is the natural abundance of each isotope?</a:t>
            </a:r>
          </a:p>
          <a:p>
            <a:pPr lvl="0">
              <a:spcBef>
                <a:spcPts val="0"/>
              </a:spcBef>
              <a:buNone/>
            </a:pPr>
            <a:r>
              <a:rPr lang="en-US" sz="1100" b="1" dirty="0"/>
              <a:t>	</a:t>
            </a:r>
          </a:p>
          <a:p>
            <a:pPr lvl="0">
              <a:spcBef>
                <a:spcPts val="0"/>
              </a:spcBef>
              <a:buNone/>
            </a:pPr>
            <a:endParaRPr lang="en-US" sz="1100" b="1" dirty="0"/>
          </a:p>
          <a:p>
            <a:pPr lvl="0">
              <a:spcBef>
                <a:spcPts val="0"/>
              </a:spcBef>
              <a:buNone/>
            </a:pPr>
            <a:endParaRPr lang="en-US" sz="1100" b="1" dirty="0"/>
          </a:p>
        </p:txBody>
      </p:sp>
    </p:spTree>
    <p:extLst>
      <p:ext uri="{BB962C8B-B14F-4D97-AF65-F5344CB8AC3E}">
        <p14:creationId xmlns:p14="http://schemas.microsoft.com/office/powerpoint/2010/main" val="2743576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Answers</a:t>
            </a:r>
            <a:endParaRPr lang="en-US" b="1" dirty="0">
              <a:solidFill>
                <a:srgbClr val="FF0000"/>
              </a:solidFill>
            </a:endParaRPr>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570501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419600" y="0"/>
            <a:ext cx="2438400" cy="729557"/>
            <a:chOff x="4419600" y="0"/>
            <a:chExt cx="2438400" cy="729557"/>
          </a:xfrm>
        </p:grpSpPr>
        <p:sp>
          <p:nvSpPr>
            <p:cNvPr id="71" name="TextBox 70"/>
            <p:cNvSpPr txBox="1"/>
            <p:nvPr/>
          </p:nvSpPr>
          <p:spPr>
            <a:xfrm>
              <a:off x="4419600" y="0"/>
              <a:ext cx="2438400" cy="365760"/>
            </a:xfrm>
            <a:prstGeom prst="rect">
              <a:avLst/>
            </a:prstGeom>
            <a:noFill/>
            <a:ln w="19050">
              <a:solidFill>
                <a:schemeClr val="tx1"/>
              </a:solidFill>
            </a:ln>
          </p:spPr>
          <p:txBody>
            <a:bodyPr wrap="none" lIns="0" tIns="0" rIns="0" bIns="0" rtlCol="0">
              <a:noAutofit/>
            </a:bodyPr>
            <a:lstStyle/>
            <a:p>
              <a:r>
                <a:rPr lang="en-US" sz="1400" b="1" dirty="0" smtClean="0">
                  <a:latin typeface="Arial" panose="020B0604020202020204" pitchFamily="34" charset="0"/>
                  <a:ea typeface="Cambria Math" pitchFamily="18" charset="0"/>
                  <a:cs typeface="Arial" panose="020B0604020202020204" pitchFamily="34" charset="0"/>
                </a:rPr>
                <a:t> </a:t>
              </a:r>
              <a:r>
                <a:rPr lang="en-US" sz="1400" b="1" u="sng" dirty="0" smtClean="0">
                  <a:latin typeface="Arial" panose="020B0604020202020204" pitchFamily="34" charset="0"/>
                  <a:ea typeface="Cambria Math" pitchFamily="18" charset="0"/>
                  <a:cs typeface="Arial" panose="020B0604020202020204" pitchFamily="34" charset="0"/>
                </a:rPr>
                <a:t>Name</a:t>
              </a:r>
              <a:endParaRPr lang="en-US" sz="1400" b="1" u="sng" dirty="0">
                <a:latin typeface="Arial" panose="020B0604020202020204" pitchFamily="34" charset="0"/>
                <a:ea typeface="Cambria Math" pitchFamily="18" charset="0"/>
                <a:cs typeface="Arial" panose="020B0604020202020204" pitchFamily="34" charset="0"/>
              </a:endParaRPr>
            </a:p>
          </p:txBody>
        </p:sp>
        <p:sp>
          <p:nvSpPr>
            <p:cNvPr id="72" name="TextBox 71"/>
            <p:cNvSpPr txBox="1"/>
            <p:nvPr/>
          </p:nvSpPr>
          <p:spPr>
            <a:xfrm>
              <a:off x="5638800" y="363797"/>
              <a:ext cx="1219200" cy="365760"/>
            </a:xfrm>
            <a:prstGeom prst="rect">
              <a:avLst/>
            </a:prstGeom>
            <a:noFill/>
            <a:ln w="19050">
              <a:solidFill>
                <a:schemeClr val="tx1"/>
              </a:solidFill>
            </a:ln>
          </p:spPr>
          <p:txBody>
            <a:bodyPr wrap="none" lIns="0" tIns="0" rIns="0" bIns="0" rtlCol="0">
              <a:noAutofit/>
            </a:bodyPr>
            <a:lstStyle/>
            <a:p>
              <a:r>
                <a:rPr lang="en-US" sz="1400" b="1" dirty="0" smtClean="0">
                  <a:latin typeface="Arial" panose="020B0604020202020204" pitchFamily="34" charset="0"/>
                  <a:ea typeface="Cambria Math" pitchFamily="18" charset="0"/>
                  <a:cs typeface="Arial" panose="020B0604020202020204" pitchFamily="34" charset="0"/>
                </a:rPr>
                <a:t> </a:t>
              </a:r>
              <a:r>
                <a:rPr lang="en-US" sz="1400" b="1" u="sng" dirty="0" smtClean="0">
                  <a:latin typeface="Arial" panose="020B0604020202020204" pitchFamily="34" charset="0"/>
                  <a:ea typeface="Cambria Math" pitchFamily="18" charset="0"/>
                  <a:cs typeface="Arial" panose="020B0604020202020204" pitchFamily="34" charset="0"/>
                </a:rPr>
                <a:t>Date</a:t>
              </a:r>
              <a:endParaRPr lang="en-US" sz="1400" b="1" u="sng" dirty="0">
                <a:latin typeface="Arial" panose="020B0604020202020204" pitchFamily="34" charset="0"/>
                <a:ea typeface="Cambria Math" pitchFamily="18" charset="0"/>
                <a:cs typeface="Arial" panose="020B0604020202020204" pitchFamily="34" charset="0"/>
              </a:endParaRPr>
            </a:p>
          </p:txBody>
        </p:sp>
        <p:sp>
          <p:nvSpPr>
            <p:cNvPr id="8" name="TextBox 7"/>
            <p:cNvSpPr txBox="1"/>
            <p:nvPr/>
          </p:nvSpPr>
          <p:spPr>
            <a:xfrm>
              <a:off x="4419600" y="363797"/>
              <a:ext cx="1219200" cy="365760"/>
            </a:xfrm>
            <a:prstGeom prst="rect">
              <a:avLst/>
            </a:prstGeom>
            <a:noFill/>
            <a:ln w="19050">
              <a:solidFill>
                <a:schemeClr val="tx1"/>
              </a:solidFill>
            </a:ln>
          </p:spPr>
          <p:txBody>
            <a:bodyPr wrap="none" lIns="0" tIns="0" rIns="0" bIns="0" rtlCol="0">
              <a:noAutofit/>
            </a:bodyPr>
            <a:lstStyle/>
            <a:p>
              <a:r>
                <a:rPr lang="en-US" sz="1400" b="1" dirty="0" smtClean="0">
                  <a:latin typeface="Arial" panose="020B0604020202020204" pitchFamily="34" charset="0"/>
                  <a:ea typeface="Cambria Math" pitchFamily="18" charset="0"/>
                  <a:cs typeface="Arial" panose="020B0604020202020204" pitchFamily="34" charset="0"/>
                </a:rPr>
                <a:t> </a:t>
              </a:r>
              <a:r>
                <a:rPr lang="en-US" sz="1400" b="1" u="sng" dirty="0" smtClean="0">
                  <a:latin typeface="Arial" panose="020B0604020202020204" pitchFamily="34" charset="0"/>
                  <a:ea typeface="Cambria Math" pitchFamily="18" charset="0"/>
                  <a:cs typeface="Arial" panose="020B0604020202020204" pitchFamily="34" charset="0"/>
                </a:rPr>
                <a:t>Period</a:t>
              </a:r>
              <a:endParaRPr lang="en-US" sz="1400" b="1" u="sng" dirty="0">
                <a:latin typeface="Arial" panose="020B0604020202020204" pitchFamily="34" charset="0"/>
                <a:ea typeface="Cambria Math" pitchFamily="18" charset="0"/>
                <a:cs typeface="Arial" panose="020B0604020202020204" pitchFamily="34" charset="0"/>
              </a:endParaRPr>
            </a:p>
          </p:txBody>
        </p:sp>
      </p:grpSp>
      <p:sp>
        <p:nvSpPr>
          <p:cNvPr id="10" name="Content Placeholder 6"/>
          <p:cNvSpPr>
            <a:spLocks noGrp="1"/>
          </p:cNvSpPr>
          <p:nvPr>
            <p:ph idx="1"/>
          </p:nvPr>
        </p:nvSpPr>
        <p:spPr>
          <a:xfrm>
            <a:off x="0" y="1264920"/>
            <a:ext cx="6858000" cy="7879080"/>
          </a:xfrm>
        </p:spPr>
        <p:txBody>
          <a:bodyPr>
            <a:normAutofit/>
          </a:bodyPr>
          <a:lstStyle/>
          <a:p>
            <a:pPr marL="287338" indent="-287338">
              <a:spcBef>
                <a:spcPts val="0"/>
              </a:spcBef>
              <a:buNone/>
            </a:pPr>
            <a:r>
              <a:rPr lang="en-US" sz="1100" b="1" dirty="0" smtClean="0">
                <a:cs typeface="Arial" panose="020B0604020202020204" pitchFamily="34" charset="0"/>
              </a:rPr>
              <a:t>1)	All the protons in the nucleus have the same charges and repel each other.  What keeps the nucleus from breaking apart?</a:t>
            </a:r>
          </a:p>
          <a:p>
            <a:pPr marL="287338" indent="-287338">
              <a:spcBef>
                <a:spcPts val="0"/>
              </a:spcBef>
              <a:buNone/>
            </a:pPr>
            <a:r>
              <a:rPr lang="en-US" sz="1100" b="1" dirty="0">
                <a:cs typeface="Arial" panose="020B0604020202020204" pitchFamily="34" charset="0"/>
              </a:rPr>
              <a:t>	</a:t>
            </a:r>
            <a:r>
              <a:rPr lang="en-US" sz="1100" b="1" dirty="0" smtClean="0">
                <a:solidFill>
                  <a:srgbClr val="FF0000"/>
                </a:solidFill>
                <a:cs typeface="Arial" panose="020B0604020202020204" pitchFamily="34" charset="0"/>
              </a:rPr>
              <a:t>Strong nuclear force</a:t>
            </a:r>
          </a:p>
          <a:p>
            <a:pPr marL="287338" lvl="0" indent="-287338">
              <a:spcBef>
                <a:spcPts val="0"/>
              </a:spcBef>
              <a:buNone/>
            </a:pPr>
            <a:endParaRPr lang="en-US" sz="1100" b="1" dirty="0" smtClean="0"/>
          </a:p>
          <a:p>
            <a:pPr marL="287338" indent="-287338">
              <a:spcBef>
                <a:spcPts val="0"/>
              </a:spcBef>
              <a:buNone/>
            </a:pPr>
            <a:r>
              <a:rPr lang="en-US" sz="1100" b="1" dirty="0" smtClean="0"/>
              <a:t>2)</a:t>
            </a:r>
            <a:r>
              <a:rPr lang="en-US" sz="1100" b="1" dirty="0"/>
              <a:t>	</a:t>
            </a:r>
            <a:r>
              <a:rPr lang="en-US" sz="1100" b="1" dirty="0"/>
              <a:t>In terms of subatomic particles, what is an </a:t>
            </a:r>
            <a:r>
              <a:rPr lang="en-US" sz="1100" b="1" dirty="0" smtClean="0"/>
              <a:t>element</a:t>
            </a:r>
            <a:r>
              <a:rPr lang="en-US" sz="1100" b="1" dirty="0" smtClean="0"/>
              <a:t>?</a:t>
            </a:r>
            <a:endParaRPr lang="en-US" sz="1100" b="1" dirty="0"/>
          </a:p>
          <a:p>
            <a:pPr marL="287338" lvl="0" indent="-287338">
              <a:spcBef>
                <a:spcPts val="0"/>
              </a:spcBef>
              <a:buNone/>
            </a:pPr>
            <a:r>
              <a:rPr lang="en-US" sz="1100" b="1" dirty="0"/>
              <a:t>	</a:t>
            </a:r>
            <a:r>
              <a:rPr lang="en-US" sz="1100" b="1" dirty="0">
                <a:solidFill>
                  <a:srgbClr val="FF0000"/>
                </a:solidFill>
              </a:rPr>
              <a:t>Atoms with the same number of protons</a:t>
            </a:r>
          </a:p>
          <a:p>
            <a:pPr marL="287338" indent="-287338">
              <a:spcBef>
                <a:spcPts val="0"/>
              </a:spcBef>
              <a:buNone/>
            </a:pPr>
            <a:endParaRPr lang="en-US" sz="1100" b="1" dirty="0" smtClean="0">
              <a:cs typeface="Arial" panose="020B0604020202020204" pitchFamily="34" charset="0"/>
            </a:endParaRPr>
          </a:p>
          <a:p>
            <a:pPr marL="287338" indent="-287338">
              <a:spcBef>
                <a:spcPts val="0"/>
              </a:spcBef>
              <a:buNone/>
            </a:pPr>
            <a:r>
              <a:rPr lang="en-US" sz="1100" b="1" dirty="0" smtClean="0">
                <a:cs typeface="Arial" panose="020B0604020202020204" pitchFamily="34" charset="0"/>
              </a:rPr>
              <a:t>3)	What element has 76 protons?</a:t>
            </a:r>
          </a:p>
          <a:p>
            <a:pPr marL="287338" indent="-287338">
              <a:spcBef>
                <a:spcPts val="0"/>
              </a:spcBef>
              <a:buNone/>
            </a:pPr>
            <a:r>
              <a:rPr lang="en-US" sz="1100" b="1" dirty="0">
                <a:cs typeface="Arial" panose="020B0604020202020204" pitchFamily="34" charset="0"/>
              </a:rPr>
              <a:t>	</a:t>
            </a:r>
            <a:r>
              <a:rPr lang="en-US" sz="1100" b="1" dirty="0" smtClean="0">
                <a:solidFill>
                  <a:srgbClr val="FF0000"/>
                </a:solidFill>
                <a:cs typeface="Arial" panose="020B0604020202020204" pitchFamily="34" charset="0"/>
              </a:rPr>
              <a:t>Osmium</a:t>
            </a:r>
          </a:p>
          <a:p>
            <a:pPr marL="287338" indent="-287338">
              <a:spcBef>
                <a:spcPts val="0"/>
              </a:spcBef>
              <a:buNone/>
            </a:pPr>
            <a:endParaRPr lang="en-US" sz="1100" b="1" dirty="0" smtClean="0">
              <a:cs typeface="Arial" panose="020B0604020202020204" pitchFamily="34" charset="0"/>
            </a:endParaRPr>
          </a:p>
          <a:p>
            <a:pPr marL="287338" indent="-287338">
              <a:spcBef>
                <a:spcPts val="0"/>
              </a:spcBef>
              <a:buNone/>
            </a:pPr>
            <a:r>
              <a:rPr lang="en-US" sz="1100" b="1" dirty="0" smtClean="0">
                <a:cs typeface="Arial" panose="020B0604020202020204" pitchFamily="34" charset="0"/>
              </a:rPr>
              <a:t>4)	A magnesium ion has a positive 2 charge.  How many electrons does it have?</a:t>
            </a:r>
          </a:p>
          <a:p>
            <a:pPr marL="287338" indent="-287338">
              <a:spcBef>
                <a:spcPts val="0"/>
              </a:spcBef>
              <a:buNone/>
            </a:pPr>
            <a:r>
              <a:rPr lang="en-US" sz="1100" b="1" dirty="0">
                <a:cs typeface="Arial" panose="020B0604020202020204" pitchFamily="34" charset="0"/>
              </a:rPr>
              <a:t>	</a:t>
            </a:r>
            <a:r>
              <a:rPr lang="en-US" sz="1100" b="1" dirty="0" smtClean="0">
                <a:solidFill>
                  <a:srgbClr val="FF0000"/>
                </a:solidFill>
                <a:cs typeface="Arial" panose="020B0604020202020204" pitchFamily="34" charset="0"/>
              </a:rPr>
              <a:t>C = p – e, so 2 = 12 – e, therefore e = 10</a:t>
            </a:r>
          </a:p>
          <a:p>
            <a:pPr marL="287338" indent="-287338">
              <a:spcBef>
                <a:spcPts val="0"/>
              </a:spcBef>
              <a:buNone/>
            </a:pPr>
            <a:endParaRPr lang="en-US" sz="1100" b="1" dirty="0">
              <a:cs typeface="Arial" panose="020B0604020202020204" pitchFamily="34" charset="0"/>
            </a:endParaRPr>
          </a:p>
          <a:p>
            <a:pPr marL="287338" indent="-287338">
              <a:spcBef>
                <a:spcPts val="0"/>
              </a:spcBef>
              <a:buNone/>
            </a:pPr>
            <a:r>
              <a:rPr lang="en-US" sz="1100" b="1" dirty="0" smtClean="0">
                <a:cs typeface="Arial" panose="020B0604020202020204" pitchFamily="34" charset="0"/>
              </a:rPr>
              <a:t>5)	A tungsten atom has 70 electrons.  What is its charge?</a:t>
            </a:r>
          </a:p>
          <a:p>
            <a:pPr marL="287338" indent="-287338">
              <a:spcBef>
                <a:spcPts val="0"/>
              </a:spcBef>
              <a:buNone/>
            </a:pPr>
            <a:r>
              <a:rPr lang="en-US" sz="1100" b="1" dirty="0">
                <a:cs typeface="Arial" panose="020B0604020202020204" pitchFamily="34" charset="0"/>
              </a:rPr>
              <a:t>	</a:t>
            </a:r>
            <a:r>
              <a:rPr lang="en-US" sz="1100" b="1" dirty="0" smtClean="0">
                <a:solidFill>
                  <a:srgbClr val="FF0000"/>
                </a:solidFill>
                <a:cs typeface="Arial" panose="020B0604020202020204" pitchFamily="34" charset="0"/>
              </a:rPr>
              <a:t>C </a:t>
            </a:r>
            <a:r>
              <a:rPr lang="en-US" sz="1100" b="1" dirty="0">
                <a:solidFill>
                  <a:srgbClr val="FF0000"/>
                </a:solidFill>
                <a:cs typeface="Arial" panose="020B0604020202020204" pitchFamily="34" charset="0"/>
              </a:rPr>
              <a:t>= </a:t>
            </a:r>
            <a:r>
              <a:rPr lang="en-US" sz="1100" b="1" dirty="0" smtClean="0">
                <a:solidFill>
                  <a:srgbClr val="FF0000"/>
                </a:solidFill>
                <a:cs typeface="Arial" panose="020B0604020202020204" pitchFamily="34" charset="0"/>
              </a:rPr>
              <a:t>p </a:t>
            </a:r>
            <a:r>
              <a:rPr lang="en-US" sz="1100" b="1" dirty="0">
                <a:solidFill>
                  <a:srgbClr val="FF0000"/>
                </a:solidFill>
                <a:cs typeface="Arial" panose="020B0604020202020204" pitchFamily="34" charset="0"/>
              </a:rPr>
              <a:t>– </a:t>
            </a:r>
            <a:r>
              <a:rPr lang="en-US" sz="1100" b="1" dirty="0" smtClean="0">
                <a:solidFill>
                  <a:srgbClr val="FF0000"/>
                </a:solidFill>
                <a:cs typeface="Arial" panose="020B0604020202020204" pitchFamily="34" charset="0"/>
              </a:rPr>
              <a:t>e</a:t>
            </a:r>
            <a:r>
              <a:rPr lang="en-US" sz="1100" b="1" dirty="0">
                <a:solidFill>
                  <a:srgbClr val="FF0000"/>
                </a:solidFill>
                <a:cs typeface="Arial" panose="020B0604020202020204" pitchFamily="34" charset="0"/>
              </a:rPr>
              <a:t>, so </a:t>
            </a:r>
            <a:r>
              <a:rPr lang="en-US" sz="1100" b="1" dirty="0" smtClean="0">
                <a:solidFill>
                  <a:srgbClr val="FF0000"/>
                </a:solidFill>
                <a:cs typeface="Arial" panose="020B0604020202020204" pitchFamily="34" charset="0"/>
              </a:rPr>
              <a:t>C </a:t>
            </a:r>
            <a:r>
              <a:rPr lang="en-US" sz="1100" b="1" dirty="0">
                <a:solidFill>
                  <a:srgbClr val="FF0000"/>
                </a:solidFill>
                <a:cs typeface="Arial" panose="020B0604020202020204" pitchFamily="34" charset="0"/>
              </a:rPr>
              <a:t>= </a:t>
            </a:r>
            <a:r>
              <a:rPr lang="en-US" sz="1100" b="1" dirty="0" smtClean="0">
                <a:solidFill>
                  <a:srgbClr val="FF0000"/>
                </a:solidFill>
                <a:cs typeface="Arial" panose="020B0604020202020204" pitchFamily="34" charset="0"/>
              </a:rPr>
              <a:t>74 </a:t>
            </a:r>
            <a:r>
              <a:rPr lang="en-US" sz="1100" b="1" dirty="0">
                <a:solidFill>
                  <a:srgbClr val="FF0000"/>
                </a:solidFill>
                <a:cs typeface="Arial" panose="020B0604020202020204" pitchFamily="34" charset="0"/>
              </a:rPr>
              <a:t>– </a:t>
            </a:r>
            <a:r>
              <a:rPr lang="en-US" sz="1100" b="1" dirty="0" smtClean="0">
                <a:solidFill>
                  <a:srgbClr val="FF0000"/>
                </a:solidFill>
                <a:cs typeface="Arial" panose="020B0604020202020204" pitchFamily="34" charset="0"/>
              </a:rPr>
              <a:t>70, </a:t>
            </a:r>
            <a:r>
              <a:rPr lang="en-US" sz="1100" b="1" dirty="0">
                <a:solidFill>
                  <a:srgbClr val="FF0000"/>
                </a:solidFill>
                <a:cs typeface="Arial" panose="020B0604020202020204" pitchFamily="34" charset="0"/>
              </a:rPr>
              <a:t>therefore </a:t>
            </a:r>
            <a:r>
              <a:rPr lang="en-US" sz="1100" b="1" dirty="0" smtClean="0">
                <a:solidFill>
                  <a:srgbClr val="FF0000"/>
                </a:solidFill>
                <a:cs typeface="Arial" panose="020B0604020202020204" pitchFamily="34" charset="0"/>
              </a:rPr>
              <a:t>C </a:t>
            </a:r>
            <a:r>
              <a:rPr lang="en-US" sz="1100" b="1" dirty="0">
                <a:solidFill>
                  <a:srgbClr val="FF0000"/>
                </a:solidFill>
                <a:cs typeface="Arial" panose="020B0604020202020204" pitchFamily="34" charset="0"/>
              </a:rPr>
              <a:t>= </a:t>
            </a:r>
            <a:r>
              <a:rPr lang="en-US" sz="1100" b="1" dirty="0" smtClean="0">
                <a:solidFill>
                  <a:srgbClr val="FF0000"/>
                </a:solidFill>
                <a:cs typeface="Arial" panose="020B0604020202020204" pitchFamily="34" charset="0"/>
              </a:rPr>
              <a:t>4</a:t>
            </a:r>
          </a:p>
          <a:p>
            <a:pPr marL="287338" indent="-287338">
              <a:spcBef>
                <a:spcPts val="0"/>
              </a:spcBef>
              <a:buNone/>
            </a:pPr>
            <a:endParaRPr lang="en-US" sz="1100" b="1" dirty="0" smtClean="0">
              <a:solidFill>
                <a:srgbClr val="FF0000"/>
              </a:solidFill>
              <a:cs typeface="Arial" panose="020B0604020202020204" pitchFamily="34" charset="0"/>
            </a:endParaRPr>
          </a:p>
          <a:p>
            <a:pPr marL="287338" indent="-287338">
              <a:spcBef>
                <a:spcPts val="0"/>
              </a:spcBef>
              <a:buNone/>
            </a:pPr>
            <a:r>
              <a:rPr lang="en-US" sz="1100" b="1" dirty="0" smtClean="0">
                <a:cs typeface="Arial" panose="020B0604020202020204" pitchFamily="34" charset="0"/>
              </a:rPr>
              <a:t>6)	One atom has 9 protons and 10 neutrons, while a second atom has 9 protons and 9 neutrons.  What is the vocabulary word that describes their relationship to each other?</a:t>
            </a:r>
          </a:p>
          <a:p>
            <a:pPr marL="287338" indent="-287338">
              <a:spcBef>
                <a:spcPts val="0"/>
              </a:spcBef>
              <a:buNone/>
            </a:pPr>
            <a:r>
              <a:rPr lang="en-US" sz="1100" b="1" dirty="0">
                <a:cs typeface="Arial" panose="020B0604020202020204" pitchFamily="34" charset="0"/>
              </a:rPr>
              <a:t>	</a:t>
            </a:r>
            <a:r>
              <a:rPr lang="en-US" sz="1100" b="1" dirty="0" smtClean="0">
                <a:solidFill>
                  <a:srgbClr val="FF0000"/>
                </a:solidFill>
                <a:cs typeface="Arial" panose="020B0604020202020204" pitchFamily="34" charset="0"/>
              </a:rPr>
              <a:t>Isotope</a:t>
            </a:r>
          </a:p>
          <a:p>
            <a:pPr marL="287338" indent="-287338">
              <a:spcBef>
                <a:spcPts val="0"/>
              </a:spcBef>
              <a:buNone/>
            </a:pPr>
            <a:endParaRPr lang="en-US" sz="1100" b="1" dirty="0" smtClean="0">
              <a:cs typeface="Arial" panose="020B0604020202020204" pitchFamily="34" charset="0"/>
            </a:endParaRPr>
          </a:p>
          <a:p>
            <a:pPr marL="287338" indent="-287338">
              <a:spcBef>
                <a:spcPts val="0"/>
              </a:spcBef>
              <a:buNone/>
            </a:pPr>
            <a:r>
              <a:rPr lang="en-US" sz="1100" b="1" dirty="0" smtClean="0">
                <a:cs typeface="Arial" panose="020B0604020202020204" pitchFamily="34" charset="0"/>
              </a:rPr>
              <a:t>7)	One atom has 26 protons and 29 neutrons, while a second atom has 27 protons and 29 neutrons. </a:t>
            </a:r>
            <a:r>
              <a:rPr lang="en-US" sz="1100" b="1" dirty="0">
                <a:cs typeface="Arial" panose="020B0604020202020204" pitchFamily="34" charset="0"/>
              </a:rPr>
              <a:t>What is the vocabulary word that describes their relationship to each other?</a:t>
            </a:r>
          </a:p>
          <a:p>
            <a:pPr marL="287338" indent="-287338">
              <a:spcBef>
                <a:spcPts val="0"/>
              </a:spcBef>
              <a:buNone/>
            </a:pPr>
            <a:r>
              <a:rPr lang="en-US" sz="1100" b="1" dirty="0" smtClean="0">
                <a:cs typeface="Arial" panose="020B0604020202020204" pitchFamily="34" charset="0"/>
              </a:rPr>
              <a:t>	</a:t>
            </a:r>
            <a:r>
              <a:rPr lang="en-US" sz="1100" b="1" dirty="0" smtClean="0">
                <a:solidFill>
                  <a:srgbClr val="FF0000"/>
                </a:solidFill>
                <a:cs typeface="Arial" panose="020B0604020202020204" pitchFamily="34" charset="0"/>
              </a:rPr>
              <a:t>Different elements</a:t>
            </a:r>
          </a:p>
          <a:p>
            <a:pPr marL="287338" indent="-287338">
              <a:spcBef>
                <a:spcPts val="0"/>
              </a:spcBef>
              <a:buNone/>
            </a:pPr>
            <a:endParaRPr lang="en-US" sz="1100" b="1" dirty="0" smtClean="0">
              <a:cs typeface="Arial" panose="020B0604020202020204" pitchFamily="34" charset="0"/>
            </a:endParaRPr>
          </a:p>
          <a:p>
            <a:pPr marL="287338" indent="-287338">
              <a:spcBef>
                <a:spcPts val="0"/>
              </a:spcBef>
              <a:buNone/>
            </a:pPr>
            <a:r>
              <a:rPr lang="en-US" sz="1100" b="1" dirty="0" smtClean="0">
                <a:cs typeface="Arial" panose="020B0604020202020204" pitchFamily="34" charset="0"/>
              </a:rPr>
              <a:t>8)	What is responsible for the majority of space occupied by an atom?</a:t>
            </a:r>
          </a:p>
          <a:p>
            <a:pPr marL="287338" indent="-287338">
              <a:spcBef>
                <a:spcPts val="0"/>
              </a:spcBef>
              <a:buNone/>
            </a:pPr>
            <a:r>
              <a:rPr lang="en-US" sz="1100" b="1" dirty="0">
                <a:cs typeface="Arial" panose="020B0604020202020204" pitchFamily="34" charset="0"/>
              </a:rPr>
              <a:t>	</a:t>
            </a:r>
            <a:r>
              <a:rPr lang="en-US" sz="1100" b="1" dirty="0" smtClean="0">
                <a:solidFill>
                  <a:srgbClr val="FF0000"/>
                </a:solidFill>
                <a:cs typeface="Arial" panose="020B0604020202020204" pitchFamily="34" charset="0"/>
              </a:rPr>
              <a:t>The electron cloud</a:t>
            </a:r>
          </a:p>
          <a:p>
            <a:pPr marL="287338" indent="-287338">
              <a:spcBef>
                <a:spcPts val="0"/>
              </a:spcBef>
              <a:buNone/>
            </a:pPr>
            <a:endParaRPr lang="en-US" sz="1100" b="1" dirty="0" smtClean="0">
              <a:cs typeface="Arial" panose="020B0604020202020204" pitchFamily="34" charset="0"/>
            </a:endParaRPr>
          </a:p>
          <a:p>
            <a:pPr marL="287338" indent="-287338">
              <a:spcBef>
                <a:spcPts val="0"/>
              </a:spcBef>
              <a:buNone/>
            </a:pPr>
            <a:r>
              <a:rPr lang="en-US" sz="1100" b="1" dirty="0" smtClean="0">
                <a:cs typeface="Arial" panose="020B0604020202020204" pitchFamily="34" charset="0"/>
              </a:rPr>
              <a:t>9)	What is  responsible for the majority of mass of an atom?</a:t>
            </a:r>
          </a:p>
          <a:p>
            <a:pPr marL="287338" indent="-287338">
              <a:spcBef>
                <a:spcPts val="0"/>
              </a:spcBef>
              <a:buNone/>
            </a:pPr>
            <a:r>
              <a:rPr lang="en-US" sz="1100" b="1" dirty="0">
                <a:cs typeface="Arial" panose="020B0604020202020204" pitchFamily="34" charset="0"/>
              </a:rPr>
              <a:t>	</a:t>
            </a:r>
            <a:r>
              <a:rPr lang="en-US" sz="1100" b="1" dirty="0" smtClean="0">
                <a:solidFill>
                  <a:srgbClr val="FF0000"/>
                </a:solidFill>
                <a:cs typeface="Arial" panose="020B0604020202020204" pitchFamily="34" charset="0"/>
              </a:rPr>
              <a:t>The nucleus (or the protons and neutrons)</a:t>
            </a:r>
          </a:p>
          <a:p>
            <a:pPr marL="406400" indent="-406400">
              <a:spcBef>
                <a:spcPts val="0"/>
              </a:spcBef>
              <a:buNone/>
            </a:pPr>
            <a:endParaRPr lang="en-US" sz="1100" b="1" dirty="0" smtClean="0">
              <a:cs typeface="Arial" panose="020B0604020202020204" pitchFamily="34" charset="0"/>
            </a:endParaRPr>
          </a:p>
          <a:p>
            <a:pPr marL="287338" indent="-287338">
              <a:spcBef>
                <a:spcPts val="0"/>
              </a:spcBef>
              <a:buNone/>
            </a:pPr>
            <a:r>
              <a:rPr lang="en-US" sz="1100" b="1" dirty="0" smtClean="0">
                <a:cs typeface="Arial" panose="020B0604020202020204" pitchFamily="34" charset="0"/>
              </a:rPr>
              <a:t>10)	One atom has 82 protons and 125 neutrons.  Define the following:</a:t>
            </a:r>
          </a:p>
          <a:p>
            <a:pPr marL="406400" indent="-406400">
              <a:spcBef>
                <a:spcPts val="300"/>
              </a:spcBef>
              <a:buNone/>
              <a:tabLst>
                <a:tab pos="2286000" algn="r"/>
                <a:tab pos="2403475" algn="l"/>
              </a:tabLst>
            </a:pPr>
            <a:r>
              <a:rPr lang="en-US" sz="1100" b="1" dirty="0">
                <a:cs typeface="Arial" panose="020B0604020202020204" pitchFamily="34" charset="0"/>
              </a:rPr>
              <a:t>	</a:t>
            </a:r>
            <a:r>
              <a:rPr lang="en-US" sz="1100" b="1" dirty="0" smtClean="0">
                <a:cs typeface="Arial" panose="020B0604020202020204" pitchFamily="34" charset="0"/>
              </a:rPr>
              <a:t>	Atomic Number: 	</a:t>
            </a:r>
            <a:r>
              <a:rPr lang="en-US" sz="1100" b="1" dirty="0" smtClean="0">
                <a:solidFill>
                  <a:srgbClr val="FF0000"/>
                </a:solidFill>
                <a:cs typeface="Arial" panose="020B0604020202020204" pitchFamily="34" charset="0"/>
              </a:rPr>
              <a:t>82</a:t>
            </a:r>
          </a:p>
          <a:p>
            <a:pPr marL="406400" indent="-406400">
              <a:spcBef>
                <a:spcPts val="300"/>
              </a:spcBef>
              <a:buNone/>
              <a:tabLst>
                <a:tab pos="2286000" algn="r"/>
                <a:tab pos="2403475" algn="l"/>
              </a:tabLst>
            </a:pPr>
            <a:r>
              <a:rPr lang="en-US" sz="1100" b="1" dirty="0">
                <a:cs typeface="Arial" panose="020B0604020202020204" pitchFamily="34" charset="0"/>
              </a:rPr>
              <a:t>	</a:t>
            </a:r>
            <a:r>
              <a:rPr lang="en-US" sz="1100" b="1" dirty="0" smtClean="0">
                <a:cs typeface="Arial" panose="020B0604020202020204" pitchFamily="34" charset="0"/>
              </a:rPr>
              <a:t>	Mass Number: 	</a:t>
            </a:r>
            <a:r>
              <a:rPr lang="en-US" sz="1100" b="1" dirty="0" smtClean="0">
                <a:solidFill>
                  <a:srgbClr val="FF0000"/>
                </a:solidFill>
                <a:cs typeface="Arial" panose="020B0604020202020204" pitchFamily="34" charset="0"/>
              </a:rPr>
              <a:t>207</a:t>
            </a:r>
          </a:p>
          <a:p>
            <a:pPr marL="406400" indent="-406400">
              <a:spcBef>
                <a:spcPts val="300"/>
              </a:spcBef>
              <a:buNone/>
              <a:tabLst>
                <a:tab pos="2286000" algn="r"/>
                <a:tab pos="2403475" algn="l"/>
              </a:tabLst>
            </a:pPr>
            <a:r>
              <a:rPr lang="en-US" sz="1100" b="1" dirty="0">
                <a:cs typeface="Arial" panose="020B0604020202020204" pitchFamily="34" charset="0"/>
              </a:rPr>
              <a:t>	</a:t>
            </a:r>
            <a:r>
              <a:rPr lang="en-US" sz="1100" b="1" dirty="0" smtClean="0">
                <a:cs typeface="Arial" panose="020B0604020202020204" pitchFamily="34" charset="0"/>
              </a:rPr>
              <a:t>	Atomic Symbol: 	</a:t>
            </a:r>
            <a:r>
              <a:rPr lang="en-US" sz="1100" b="1" dirty="0" err="1" smtClean="0">
                <a:solidFill>
                  <a:srgbClr val="FF0000"/>
                </a:solidFill>
                <a:cs typeface="Arial" panose="020B0604020202020204" pitchFamily="34" charset="0"/>
              </a:rPr>
              <a:t>Pb</a:t>
            </a:r>
            <a:endParaRPr lang="en-US" sz="1100" b="1" dirty="0" smtClean="0">
              <a:solidFill>
                <a:srgbClr val="FF0000"/>
              </a:solidFill>
              <a:cs typeface="Arial" panose="020B0604020202020204" pitchFamily="34" charset="0"/>
            </a:endParaRPr>
          </a:p>
          <a:p>
            <a:pPr marL="406400" indent="-406400">
              <a:spcBef>
                <a:spcPts val="300"/>
              </a:spcBef>
              <a:buNone/>
              <a:tabLst>
                <a:tab pos="2286000" algn="r"/>
                <a:tab pos="2403475" algn="l"/>
              </a:tabLst>
            </a:pPr>
            <a:r>
              <a:rPr lang="en-US" sz="1100" b="1" dirty="0">
                <a:cs typeface="Arial" panose="020B0604020202020204" pitchFamily="34" charset="0"/>
              </a:rPr>
              <a:t>	</a:t>
            </a:r>
            <a:r>
              <a:rPr lang="en-US" sz="1100" b="1" dirty="0" smtClean="0">
                <a:cs typeface="Arial" panose="020B0604020202020204" pitchFamily="34" charset="0"/>
              </a:rPr>
              <a:t>	</a:t>
            </a:r>
            <a:r>
              <a:rPr lang="en-US" sz="1100" b="1" dirty="0" smtClean="0">
                <a:cs typeface="Arial" panose="020B0604020202020204" pitchFamily="34" charset="0"/>
              </a:rPr>
              <a:t>Standard Atomic Weight: </a:t>
            </a:r>
            <a:r>
              <a:rPr lang="en-US" sz="1100" b="1" dirty="0" smtClean="0">
                <a:cs typeface="Arial" panose="020B0604020202020204" pitchFamily="34" charset="0"/>
              </a:rPr>
              <a:t>	</a:t>
            </a:r>
            <a:r>
              <a:rPr lang="en-US" sz="1100" b="1" dirty="0" smtClean="0">
                <a:solidFill>
                  <a:srgbClr val="FF0000"/>
                </a:solidFill>
                <a:cs typeface="Arial" panose="020B0604020202020204" pitchFamily="34" charset="0"/>
              </a:rPr>
              <a:t>207.2</a:t>
            </a:r>
          </a:p>
          <a:p>
            <a:pPr marL="406400" indent="-406400">
              <a:spcBef>
                <a:spcPts val="300"/>
              </a:spcBef>
              <a:buNone/>
              <a:tabLst>
                <a:tab pos="2286000" algn="r"/>
                <a:tab pos="2403475" algn="l"/>
              </a:tabLst>
            </a:pPr>
            <a:r>
              <a:rPr lang="en-US" sz="1100" b="1" dirty="0">
                <a:cs typeface="Arial" panose="020B0604020202020204" pitchFamily="34" charset="0"/>
              </a:rPr>
              <a:t>	</a:t>
            </a:r>
            <a:r>
              <a:rPr lang="en-US" sz="1100" b="1" dirty="0" smtClean="0">
                <a:cs typeface="Arial" panose="020B0604020202020204" pitchFamily="34" charset="0"/>
              </a:rPr>
              <a:t>	Element Name: 	</a:t>
            </a:r>
            <a:r>
              <a:rPr lang="en-US" sz="1100" b="1" dirty="0" smtClean="0">
                <a:solidFill>
                  <a:srgbClr val="FF0000"/>
                </a:solidFill>
                <a:cs typeface="Arial" panose="020B0604020202020204" pitchFamily="34" charset="0"/>
              </a:rPr>
              <a:t>Lead</a:t>
            </a:r>
          </a:p>
          <a:p>
            <a:pPr marL="406400" indent="-406400">
              <a:spcBef>
                <a:spcPts val="0"/>
              </a:spcBef>
              <a:buNone/>
            </a:pPr>
            <a:endParaRPr lang="en-US" sz="1100" b="1" dirty="0" smtClean="0">
              <a:cs typeface="Arial" panose="020B0604020202020204" pitchFamily="34" charset="0"/>
            </a:endParaRPr>
          </a:p>
          <a:p>
            <a:pPr marL="287338" indent="-287338">
              <a:spcBef>
                <a:spcPts val="0"/>
              </a:spcBef>
              <a:buNone/>
            </a:pPr>
            <a:r>
              <a:rPr lang="en-US" sz="1100" b="1" dirty="0" smtClean="0">
                <a:cs typeface="Arial" panose="020B0604020202020204" pitchFamily="34" charset="0"/>
              </a:rPr>
              <a:t>11)</a:t>
            </a:r>
            <a:r>
              <a:rPr lang="en-US" sz="1100" b="1" dirty="0">
                <a:cs typeface="Arial" panose="020B0604020202020204" pitchFamily="34" charset="0"/>
              </a:rPr>
              <a:t>	One atom has </a:t>
            </a:r>
            <a:r>
              <a:rPr lang="en-US" sz="1100" b="1" dirty="0" smtClean="0">
                <a:cs typeface="Arial" panose="020B0604020202020204" pitchFamily="34" charset="0"/>
              </a:rPr>
              <a:t>92 </a:t>
            </a:r>
            <a:r>
              <a:rPr lang="en-US" sz="1100" b="1" dirty="0">
                <a:cs typeface="Arial" panose="020B0604020202020204" pitchFamily="34" charset="0"/>
              </a:rPr>
              <a:t>protons and </a:t>
            </a:r>
            <a:r>
              <a:rPr lang="en-US" sz="1100" b="1" dirty="0" smtClean="0">
                <a:cs typeface="Arial" panose="020B0604020202020204" pitchFamily="34" charset="0"/>
              </a:rPr>
              <a:t>143 </a:t>
            </a:r>
            <a:r>
              <a:rPr lang="en-US" sz="1100" b="1" dirty="0">
                <a:cs typeface="Arial" panose="020B0604020202020204" pitchFamily="34" charset="0"/>
              </a:rPr>
              <a:t>neutrons.  </a:t>
            </a:r>
            <a:r>
              <a:rPr lang="en-US" sz="1100" b="1" dirty="0" smtClean="0">
                <a:cs typeface="Arial" panose="020B0604020202020204" pitchFamily="34" charset="0"/>
              </a:rPr>
              <a:t>Define the following:</a:t>
            </a:r>
          </a:p>
          <a:p>
            <a:pPr marL="406400" indent="-406400">
              <a:spcBef>
                <a:spcPts val="300"/>
              </a:spcBef>
              <a:buNone/>
              <a:tabLst>
                <a:tab pos="2286000" algn="r"/>
                <a:tab pos="2403475" algn="l"/>
              </a:tabLst>
            </a:pPr>
            <a:r>
              <a:rPr lang="en-US" sz="1100" b="1" dirty="0">
                <a:cs typeface="Arial" panose="020B0604020202020204" pitchFamily="34" charset="0"/>
              </a:rPr>
              <a:t>		Atomic Number: 	</a:t>
            </a:r>
            <a:r>
              <a:rPr lang="en-US" sz="1100" b="1" dirty="0" smtClean="0">
                <a:solidFill>
                  <a:srgbClr val="FF0000"/>
                </a:solidFill>
                <a:cs typeface="Arial" panose="020B0604020202020204" pitchFamily="34" charset="0"/>
              </a:rPr>
              <a:t>92</a:t>
            </a:r>
            <a:endParaRPr lang="en-US" sz="1100" b="1" dirty="0">
              <a:solidFill>
                <a:srgbClr val="FF0000"/>
              </a:solidFill>
              <a:cs typeface="Arial" panose="020B0604020202020204" pitchFamily="34" charset="0"/>
            </a:endParaRPr>
          </a:p>
          <a:p>
            <a:pPr marL="406400" indent="-406400">
              <a:spcBef>
                <a:spcPts val="300"/>
              </a:spcBef>
              <a:buNone/>
              <a:tabLst>
                <a:tab pos="2286000" algn="r"/>
                <a:tab pos="2403475" algn="l"/>
              </a:tabLst>
            </a:pPr>
            <a:r>
              <a:rPr lang="en-US" sz="1100" b="1" dirty="0">
                <a:cs typeface="Arial" panose="020B0604020202020204" pitchFamily="34" charset="0"/>
              </a:rPr>
              <a:t>		Mass Number: 	</a:t>
            </a:r>
            <a:r>
              <a:rPr lang="en-US" sz="1100" b="1" dirty="0" smtClean="0">
                <a:solidFill>
                  <a:srgbClr val="FF0000"/>
                </a:solidFill>
                <a:cs typeface="Arial" panose="020B0604020202020204" pitchFamily="34" charset="0"/>
              </a:rPr>
              <a:t>235</a:t>
            </a:r>
            <a:endParaRPr lang="en-US" sz="1100" b="1" dirty="0">
              <a:solidFill>
                <a:srgbClr val="FF0000"/>
              </a:solidFill>
              <a:cs typeface="Arial" panose="020B0604020202020204" pitchFamily="34" charset="0"/>
            </a:endParaRPr>
          </a:p>
          <a:p>
            <a:pPr marL="406400" indent="-406400">
              <a:spcBef>
                <a:spcPts val="300"/>
              </a:spcBef>
              <a:buNone/>
              <a:tabLst>
                <a:tab pos="2286000" algn="r"/>
                <a:tab pos="2403475" algn="l"/>
              </a:tabLst>
            </a:pPr>
            <a:r>
              <a:rPr lang="en-US" sz="1100" b="1" dirty="0">
                <a:cs typeface="Arial" panose="020B0604020202020204" pitchFamily="34" charset="0"/>
              </a:rPr>
              <a:t>		Atomic Symbol: 	</a:t>
            </a:r>
            <a:r>
              <a:rPr lang="en-US" sz="1100" b="1" dirty="0" smtClean="0">
                <a:solidFill>
                  <a:srgbClr val="FF0000"/>
                </a:solidFill>
                <a:cs typeface="Arial" panose="020B0604020202020204" pitchFamily="34" charset="0"/>
              </a:rPr>
              <a:t>U</a:t>
            </a:r>
            <a:endParaRPr lang="en-US" sz="1100" b="1" dirty="0">
              <a:solidFill>
                <a:srgbClr val="FF0000"/>
              </a:solidFill>
              <a:cs typeface="Arial" panose="020B0604020202020204" pitchFamily="34" charset="0"/>
            </a:endParaRPr>
          </a:p>
          <a:p>
            <a:pPr marL="406400" indent="-406400">
              <a:spcBef>
                <a:spcPts val="300"/>
              </a:spcBef>
              <a:buNone/>
              <a:tabLst>
                <a:tab pos="2286000" algn="r"/>
                <a:tab pos="2403475" algn="l"/>
              </a:tabLst>
            </a:pPr>
            <a:r>
              <a:rPr lang="en-US" sz="1100" b="1" dirty="0">
                <a:cs typeface="Arial" panose="020B0604020202020204" pitchFamily="34" charset="0"/>
              </a:rPr>
              <a:t>		</a:t>
            </a:r>
            <a:r>
              <a:rPr lang="en-US" sz="1100" b="1" dirty="0" smtClean="0">
                <a:cs typeface="Arial" panose="020B0604020202020204" pitchFamily="34" charset="0"/>
              </a:rPr>
              <a:t>Standard Atomic Weight: </a:t>
            </a:r>
            <a:r>
              <a:rPr lang="en-US" sz="1100" b="1" dirty="0">
                <a:cs typeface="Arial" panose="020B0604020202020204" pitchFamily="34" charset="0"/>
              </a:rPr>
              <a:t>	</a:t>
            </a:r>
            <a:r>
              <a:rPr lang="en-US" sz="1100" b="1" dirty="0" smtClean="0">
                <a:solidFill>
                  <a:srgbClr val="FF0000"/>
                </a:solidFill>
                <a:cs typeface="Arial" panose="020B0604020202020204" pitchFamily="34" charset="0"/>
              </a:rPr>
              <a:t>238.029</a:t>
            </a:r>
            <a:endParaRPr lang="en-US" sz="1100" b="1" dirty="0">
              <a:solidFill>
                <a:srgbClr val="FF0000"/>
              </a:solidFill>
              <a:cs typeface="Arial" panose="020B0604020202020204" pitchFamily="34" charset="0"/>
            </a:endParaRPr>
          </a:p>
          <a:p>
            <a:pPr marL="406400" indent="-406400">
              <a:spcBef>
                <a:spcPts val="300"/>
              </a:spcBef>
              <a:buNone/>
              <a:tabLst>
                <a:tab pos="2286000" algn="r"/>
                <a:tab pos="2403475" algn="l"/>
              </a:tabLst>
            </a:pPr>
            <a:r>
              <a:rPr lang="en-US" sz="1100" b="1" dirty="0">
                <a:cs typeface="Arial" panose="020B0604020202020204" pitchFamily="34" charset="0"/>
              </a:rPr>
              <a:t>		Element Name: 	</a:t>
            </a:r>
            <a:r>
              <a:rPr lang="en-US" sz="1100" b="1" dirty="0" smtClean="0">
                <a:solidFill>
                  <a:srgbClr val="FF0000"/>
                </a:solidFill>
                <a:cs typeface="Arial" panose="020B0604020202020204" pitchFamily="34" charset="0"/>
              </a:rPr>
              <a:t>Uranium</a:t>
            </a:r>
            <a:endParaRPr lang="en-US" sz="1100" b="1" dirty="0">
              <a:solidFill>
                <a:srgbClr val="FF0000"/>
              </a:solidFill>
              <a:cs typeface="Arial" panose="020B0604020202020204" pitchFamily="34" charset="0"/>
            </a:endParaRPr>
          </a:p>
          <a:p>
            <a:pPr marL="406400" indent="-406400">
              <a:buNone/>
            </a:pPr>
            <a:endParaRPr lang="en-US" sz="1100" b="1" dirty="0">
              <a:cs typeface="Arial" panose="020B0604020202020204" pitchFamily="34" charset="0"/>
            </a:endParaRPr>
          </a:p>
          <a:p>
            <a:pPr marL="406400" indent="-406400">
              <a:buNone/>
            </a:pPr>
            <a:endParaRPr lang="en-US" sz="1100" b="1" dirty="0">
              <a:cs typeface="Arial" panose="020B0604020202020204" pitchFamily="34" charset="0"/>
            </a:endParaRPr>
          </a:p>
        </p:txBody>
      </p:sp>
      <p:sp>
        <p:nvSpPr>
          <p:cNvPr id="9" name="Title 1"/>
          <p:cNvSpPr txBox="1">
            <a:spLocks/>
          </p:cNvSpPr>
          <p:nvPr/>
        </p:nvSpPr>
        <p:spPr>
          <a:xfrm>
            <a:off x="0" y="0"/>
            <a:ext cx="4389120" cy="584775"/>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000" b="1" kern="1200" baseline="0">
                <a:solidFill>
                  <a:srgbClr val="0070C0"/>
                </a:solidFill>
                <a:latin typeface="Arial" pitchFamily="34" charset="0"/>
                <a:ea typeface="+mj-ea"/>
                <a:cs typeface="+mj-cs"/>
              </a:defRPr>
            </a:lvl1pPr>
          </a:lstStyle>
          <a:p>
            <a:pPr algn="l"/>
            <a:r>
              <a:rPr lang="en-US" sz="1600" dirty="0" smtClean="0">
                <a:solidFill>
                  <a:schemeClr val="tx1"/>
                </a:solidFill>
                <a:ea typeface="Cambria Math" pitchFamily="18" charset="0"/>
                <a:cs typeface="Arial" panose="020B0604020202020204" pitchFamily="34" charset="0"/>
              </a:rPr>
              <a:t>0211 – Practice</a:t>
            </a:r>
          </a:p>
          <a:p>
            <a:pPr algn="l"/>
            <a:r>
              <a:rPr lang="en-US" sz="1600" dirty="0" smtClean="0">
                <a:solidFill>
                  <a:schemeClr val="tx1"/>
                </a:solidFill>
                <a:ea typeface="Cambria Math" pitchFamily="18" charset="0"/>
                <a:cs typeface="Arial" panose="020B0604020202020204" pitchFamily="34" charset="0"/>
              </a:rPr>
              <a:t>Subatomic Particles &amp; Identifying Atoms</a:t>
            </a:r>
            <a:endParaRPr lang="en-US" sz="1600" dirty="0">
              <a:solidFill>
                <a:schemeClr val="tx1"/>
              </a:solidFill>
              <a:ea typeface="Cambria Math" pitchFamily="18" charset="0"/>
              <a:cs typeface="Arial" panose="020B0604020202020204" pitchFamily="34" charset="0"/>
            </a:endParaRPr>
          </a:p>
        </p:txBody>
      </p:sp>
    </p:spTree>
    <p:extLst>
      <p:ext uri="{BB962C8B-B14F-4D97-AF65-F5344CB8AC3E}">
        <p14:creationId xmlns:p14="http://schemas.microsoft.com/office/powerpoint/2010/main" val="2543208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0" y="365760"/>
            <a:ext cx="6858000" cy="8778240"/>
          </a:xfrm>
        </p:spPr>
        <p:txBody>
          <a:bodyPr>
            <a:normAutofit/>
          </a:bodyPr>
          <a:lstStyle/>
          <a:p>
            <a:pPr lvl="0">
              <a:spcBef>
                <a:spcPts val="0"/>
              </a:spcBef>
              <a:buNone/>
            </a:pPr>
            <a:r>
              <a:rPr lang="en-US" sz="1100" b="1" dirty="0" smtClean="0"/>
              <a:t>12)</a:t>
            </a:r>
            <a:r>
              <a:rPr lang="en-US" sz="1100" b="1" dirty="0"/>
              <a:t>	If you remove an electron from a neutral atom, what is vocabulary word for the product?</a:t>
            </a:r>
          </a:p>
          <a:p>
            <a:pPr lvl="0">
              <a:spcBef>
                <a:spcPts val="0"/>
              </a:spcBef>
              <a:buNone/>
            </a:pPr>
            <a:r>
              <a:rPr lang="en-US" sz="1100" b="1" dirty="0"/>
              <a:t>	</a:t>
            </a:r>
            <a:r>
              <a:rPr lang="en-US" sz="1100" b="1" dirty="0">
                <a:solidFill>
                  <a:srgbClr val="FF0000"/>
                </a:solidFill>
              </a:rPr>
              <a:t>A cation of the same </a:t>
            </a:r>
            <a:r>
              <a:rPr lang="en-US" sz="1100" b="1" dirty="0" smtClean="0">
                <a:solidFill>
                  <a:srgbClr val="FF0000"/>
                </a:solidFill>
              </a:rPr>
              <a:t>element</a:t>
            </a:r>
            <a:endParaRPr lang="en-US" sz="1100" b="1" dirty="0">
              <a:solidFill>
                <a:srgbClr val="FF0000"/>
              </a:solidFill>
            </a:endParaRPr>
          </a:p>
          <a:p>
            <a:pPr lvl="0">
              <a:spcBef>
                <a:spcPts val="0"/>
              </a:spcBef>
              <a:buNone/>
            </a:pPr>
            <a:endParaRPr lang="en-US" sz="1100" b="1" dirty="0" smtClean="0"/>
          </a:p>
          <a:p>
            <a:pPr lvl="0">
              <a:spcBef>
                <a:spcPts val="0"/>
              </a:spcBef>
              <a:buNone/>
            </a:pPr>
            <a:r>
              <a:rPr lang="en-US" sz="1100" b="1" dirty="0" smtClean="0"/>
              <a:t>13)</a:t>
            </a:r>
            <a:r>
              <a:rPr lang="en-US" sz="1100" b="1" dirty="0"/>
              <a:t>	If you </a:t>
            </a:r>
            <a:r>
              <a:rPr lang="en-US" sz="1100" b="1" dirty="0" smtClean="0"/>
              <a:t>add </a:t>
            </a:r>
            <a:r>
              <a:rPr lang="en-US" sz="1100" b="1" dirty="0"/>
              <a:t>an electron from a neutral atom, what is vocabulary word for the product?</a:t>
            </a:r>
          </a:p>
          <a:p>
            <a:pPr lvl="0">
              <a:spcBef>
                <a:spcPts val="0"/>
              </a:spcBef>
              <a:buNone/>
            </a:pPr>
            <a:r>
              <a:rPr lang="en-US" sz="1100" b="1" dirty="0"/>
              <a:t>	</a:t>
            </a:r>
            <a:r>
              <a:rPr lang="en-US" sz="1100" b="1" dirty="0" smtClean="0">
                <a:solidFill>
                  <a:srgbClr val="FF0000"/>
                </a:solidFill>
              </a:rPr>
              <a:t>An anion of </a:t>
            </a:r>
            <a:r>
              <a:rPr lang="en-US" sz="1100" b="1" dirty="0">
                <a:solidFill>
                  <a:srgbClr val="FF0000"/>
                </a:solidFill>
              </a:rPr>
              <a:t>the same </a:t>
            </a:r>
            <a:r>
              <a:rPr lang="en-US" sz="1100" b="1" dirty="0" smtClean="0">
                <a:solidFill>
                  <a:srgbClr val="FF0000"/>
                </a:solidFill>
              </a:rPr>
              <a:t>element</a:t>
            </a:r>
          </a:p>
          <a:p>
            <a:pPr lvl="0">
              <a:spcBef>
                <a:spcPts val="0"/>
              </a:spcBef>
              <a:buNone/>
            </a:pPr>
            <a:endParaRPr lang="en-US" sz="1100" b="1" dirty="0"/>
          </a:p>
          <a:p>
            <a:pPr lvl="0">
              <a:spcBef>
                <a:spcPts val="0"/>
              </a:spcBef>
              <a:buNone/>
            </a:pPr>
            <a:r>
              <a:rPr lang="en-US" sz="1100" b="1" dirty="0" smtClean="0"/>
              <a:t>14)	An electron has a mass of 9.11 x 10</a:t>
            </a:r>
            <a:r>
              <a:rPr lang="en-US" sz="1400" b="1" baseline="30000" dirty="0" smtClean="0"/>
              <a:t>-31</a:t>
            </a:r>
            <a:r>
              <a:rPr lang="en-US" sz="1100" b="1" dirty="0" smtClean="0"/>
              <a:t> kg.  </a:t>
            </a:r>
            <a:r>
              <a:rPr lang="en-US" sz="1100" b="1" u="sng" dirty="0" smtClean="0"/>
              <a:t>Calculate</a:t>
            </a:r>
            <a:r>
              <a:rPr lang="en-US" sz="1100" b="1" dirty="0" smtClean="0"/>
              <a:t> the mass of a proton?</a:t>
            </a:r>
          </a:p>
          <a:p>
            <a:pPr lvl="0">
              <a:spcBef>
                <a:spcPts val="0"/>
              </a:spcBef>
              <a:buNone/>
            </a:pPr>
            <a:r>
              <a:rPr lang="en-US" sz="1100" b="1" dirty="0"/>
              <a:t>	</a:t>
            </a:r>
            <a:r>
              <a:rPr lang="en-US" sz="1100" b="1" dirty="0" smtClean="0">
                <a:solidFill>
                  <a:srgbClr val="FF0000"/>
                </a:solidFill>
              </a:rPr>
              <a:t>1.68 x 10</a:t>
            </a:r>
            <a:r>
              <a:rPr lang="en-US" sz="1400" b="1" baseline="30000" dirty="0" smtClean="0">
                <a:solidFill>
                  <a:srgbClr val="FF0000"/>
                </a:solidFill>
              </a:rPr>
              <a:t>-27</a:t>
            </a:r>
            <a:r>
              <a:rPr lang="en-US" sz="1100" b="1" dirty="0" smtClean="0">
                <a:solidFill>
                  <a:srgbClr val="FF0000"/>
                </a:solidFill>
              </a:rPr>
              <a:t> kg</a:t>
            </a:r>
          </a:p>
          <a:p>
            <a:pPr lvl="0">
              <a:spcBef>
                <a:spcPts val="0"/>
              </a:spcBef>
              <a:buNone/>
            </a:pPr>
            <a:endParaRPr lang="en-US" sz="1100" b="1" dirty="0"/>
          </a:p>
          <a:p>
            <a:pPr lvl="0">
              <a:spcBef>
                <a:spcPts val="0"/>
              </a:spcBef>
              <a:buNone/>
            </a:pPr>
            <a:r>
              <a:rPr lang="en-US" sz="1100" b="1" dirty="0" smtClean="0"/>
              <a:t>15)	Define standard atomic weight.</a:t>
            </a:r>
            <a:endParaRPr lang="en-US" sz="1100" b="1" dirty="0"/>
          </a:p>
          <a:p>
            <a:pPr lvl="0">
              <a:spcBef>
                <a:spcPts val="0"/>
              </a:spcBef>
              <a:buNone/>
            </a:pPr>
            <a:r>
              <a:rPr lang="en-US" sz="1100" b="1" dirty="0" smtClean="0">
                <a:solidFill>
                  <a:srgbClr val="FF0000"/>
                </a:solidFill>
              </a:rPr>
              <a:t>	</a:t>
            </a:r>
            <a:r>
              <a:rPr lang="en-US" sz="1100" b="1" dirty="0">
                <a:solidFill>
                  <a:srgbClr val="FF0000"/>
                </a:solidFill>
              </a:rPr>
              <a:t>T</a:t>
            </a:r>
            <a:r>
              <a:rPr lang="en-US" sz="1100" b="1" dirty="0" smtClean="0">
                <a:solidFill>
                  <a:srgbClr val="FF0000"/>
                </a:solidFill>
              </a:rPr>
              <a:t>he </a:t>
            </a:r>
            <a:r>
              <a:rPr lang="en-US" sz="1100" b="1" dirty="0">
                <a:solidFill>
                  <a:srgbClr val="FF0000"/>
                </a:solidFill>
              </a:rPr>
              <a:t>average mass of all isotopes of an element weighted according to their natural abundance</a:t>
            </a:r>
          </a:p>
          <a:p>
            <a:pPr lvl="0">
              <a:spcBef>
                <a:spcPts val="0"/>
              </a:spcBef>
              <a:buNone/>
            </a:pPr>
            <a:endParaRPr lang="en-US" sz="1100" b="1" dirty="0"/>
          </a:p>
          <a:p>
            <a:pPr lvl="0">
              <a:spcBef>
                <a:spcPts val="0"/>
              </a:spcBef>
              <a:buNone/>
            </a:pPr>
            <a:r>
              <a:rPr lang="en-US" sz="1100" b="1" dirty="0" smtClean="0"/>
              <a:t>16)	What is the vocabulary word used to describe a subatomic particle found in the nucleus?</a:t>
            </a:r>
          </a:p>
          <a:p>
            <a:pPr lvl="0">
              <a:spcBef>
                <a:spcPts val="0"/>
              </a:spcBef>
              <a:buNone/>
            </a:pPr>
            <a:r>
              <a:rPr lang="en-US" sz="1100" b="1" dirty="0"/>
              <a:t>	</a:t>
            </a:r>
            <a:r>
              <a:rPr lang="en-US" sz="1100" b="1" dirty="0" smtClean="0">
                <a:solidFill>
                  <a:srgbClr val="FF0000"/>
                </a:solidFill>
              </a:rPr>
              <a:t>A nucleon</a:t>
            </a:r>
          </a:p>
          <a:p>
            <a:pPr lvl="0">
              <a:spcBef>
                <a:spcPts val="0"/>
              </a:spcBef>
              <a:buNone/>
            </a:pPr>
            <a:endParaRPr lang="en-US" sz="1100" b="1" dirty="0" smtClean="0"/>
          </a:p>
          <a:p>
            <a:pPr lvl="0">
              <a:spcBef>
                <a:spcPts val="0"/>
              </a:spcBef>
              <a:buNone/>
            </a:pPr>
            <a:r>
              <a:rPr lang="en-US" sz="1100" b="1" dirty="0" smtClean="0"/>
              <a:t>17)	When a proton and a neutron come together, what impact is felt because of electromagnetic force?</a:t>
            </a:r>
          </a:p>
          <a:p>
            <a:pPr lvl="0">
              <a:spcBef>
                <a:spcPts val="0"/>
              </a:spcBef>
              <a:buNone/>
            </a:pPr>
            <a:r>
              <a:rPr lang="en-US" sz="1100" b="1" dirty="0"/>
              <a:t>	</a:t>
            </a:r>
            <a:r>
              <a:rPr lang="en-US" sz="1100" b="1" dirty="0" smtClean="0">
                <a:solidFill>
                  <a:srgbClr val="FF0000"/>
                </a:solidFill>
              </a:rPr>
              <a:t>None.  Electromagnetic force only occurs between two charged particles.</a:t>
            </a:r>
          </a:p>
          <a:p>
            <a:pPr lvl="0">
              <a:spcBef>
                <a:spcPts val="0"/>
              </a:spcBef>
              <a:buNone/>
            </a:pPr>
            <a:endParaRPr lang="en-US" sz="1100" b="1" dirty="0"/>
          </a:p>
          <a:p>
            <a:pPr lvl="0">
              <a:spcBef>
                <a:spcPts val="0"/>
              </a:spcBef>
              <a:buNone/>
            </a:pPr>
            <a:r>
              <a:rPr lang="en-US" sz="1100" b="1" dirty="0" smtClean="0"/>
              <a:t>18)</a:t>
            </a:r>
            <a:r>
              <a:rPr lang="en-US" sz="1100" b="1" dirty="0"/>
              <a:t>	When a proton and a neutron come together, what impact is felt because of </a:t>
            </a:r>
            <a:r>
              <a:rPr lang="en-US" sz="1100" b="1" dirty="0" smtClean="0"/>
              <a:t>strong nuclear </a:t>
            </a:r>
            <a:r>
              <a:rPr lang="en-US" sz="1100" b="1" dirty="0"/>
              <a:t>force?</a:t>
            </a:r>
          </a:p>
          <a:p>
            <a:pPr lvl="0">
              <a:spcBef>
                <a:spcPts val="0"/>
              </a:spcBef>
              <a:buNone/>
            </a:pPr>
            <a:r>
              <a:rPr lang="en-US" sz="1100" b="1" dirty="0"/>
              <a:t>	</a:t>
            </a:r>
            <a:r>
              <a:rPr lang="en-US" sz="1100" b="1" dirty="0" smtClean="0">
                <a:solidFill>
                  <a:srgbClr val="FF0000"/>
                </a:solidFill>
              </a:rPr>
              <a:t>Attraction</a:t>
            </a:r>
            <a:endParaRPr lang="en-US" sz="1100" b="1" dirty="0">
              <a:solidFill>
                <a:srgbClr val="FF0000"/>
              </a:solidFill>
            </a:endParaRPr>
          </a:p>
          <a:p>
            <a:pPr lvl="0">
              <a:spcBef>
                <a:spcPts val="0"/>
              </a:spcBef>
              <a:buNone/>
            </a:pPr>
            <a:endParaRPr lang="en-US" sz="1100" b="1" dirty="0"/>
          </a:p>
          <a:p>
            <a:pPr lvl="0">
              <a:spcBef>
                <a:spcPts val="0"/>
              </a:spcBef>
              <a:buNone/>
            </a:pPr>
            <a:r>
              <a:rPr lang="en-US" sz="1100" b="1" dirty="0" smtClean="0"/>
              <a:t>19)</a:t>
            </a:r>
            <a:r>
              <a:rPr lang="en-US" sz="1100" b="1" dirty="0"/>
              <a:t>	When </a:t>
            </a:r>
            <a:r>
              <a:rPr lang="en-US" sz="1100" b="1" dirty="0" smtClean="0"/>
              <a:t>two protons come </a:t>
            </a:r>
            <a:r>
              <a:rPr lang="en-US" sz="1100" b="1" dirty="0"/>
              <a:t>together, what impact is felt because of </a:t>
            </a:r>
            <a:r>
              <a:rPr lang="en-US" sz="1100" b="1" dirty="0" smtClean="0"/>
              <a:t>electromagnetic force?  Same question for strong </a:t>
            </a:r>
            <a:r>
              <a:rPr lang="en-US" sz="1100" b="1" dirty="0"/>
              <a:t>nuclear force?</a:t>
            </a:r>
          </a:p>
          <a:p>
            <a:pPr lvl="0">
              <a:spcBef>
                <a:spcPts val="0"/>
              </a:spcBef>
              <a:buNone/>
            </a:pPr>
            <a:r>
              <a:rPr lang="en-US" sz="1100" b="1" dirty="0"/>
              <a:t>	</a:t>
            </a:r>
            <a:r>
              <a:rPr lang="en-US" sz="1100" b="1" dirty="0" smtClean="0">
                <a:solidFill>
                  <a:srgbClr val="FF0000"/>
                </a:solidFill>
              </a:rPr>
              <a:t>Two protons are repelled from each other due to electromagnetic force.</a:t>
            </a:r>
          </a:p>
          <a:p>
            <a:pPr lvl="0">
              <a:spcBef>
                <a:spcPts val="0"/>
              </a:spcBef>
              <a:buNone/>
            </a:pPr>
            <a:r>
              <a:rPr lang="en-US" sz="1100" b="1" dirty="0">
                <a:solidFill>
                  <a:srgbClr val="FF0000"/>
                </a:solidFill>
              </a:rPr>
              <a:t>	</a:t>
            </a:r>
            <a:r>
              <a:rPr lang="en-US" sz="1100" b="1" dirty="0" smtClean="0">
                <a:solidFill>
                  <a:srgbClr val="FF0000"/>
                </a:solidFill>
              </a:rPr>
              <a:t>Two protons are attracted to each other due to strong nuclear force.</a:t>
            </a:r>
          </a:p>
          <a:p>
            <a:pPr lvl="0">
              <a:spcBef>
                <a:spcPts val="0"/>
              </a:spcBef>
              <a:buNone/>
            </a:pPr>
            <a:endParaRPr lang="en-US" sz="1100" b="1" dirty="0"/>
          </a:p>
          <a:p>
            <a:pPr lvl="0">
              <a:spcBef>
                <a:spcPts val="0"/>
              </a:spcBef>
              <a:buNone/>
            </a:pPr>
            <a:r>
              <a:rPr lang="en-US" sz="1100" b="1" dirty="0" smtClean="0"/>
              <a:t>20)	Potassium, despite not having the letter “k” in its name, has the atomic symbol of K.  Why is K the atomic symbol for potassium?</a:t>
            </a:r>
          </a:p>
          <a:p>
            <a:pPr lvl="0">
              <a:spcBef>
                <a:spcPts val="0"/>
              </a:spcBef>
              <a:buNone/>
            </a:pPr>
            <a:r>
              <a:rPr lang="en-US" sz="1100" b="1" dirty="0" smtClean="0"/>
              <a:t>	</a:t>
            </a:r>
            <a:r>
              <a:rPr lang="en-US" sz="1100" b="1" dirty="0" smtClean="0">
                <a:solidFill>
                  <a:srgbClr val="FF0000"/>
                </a:solidFill>
              </a:rPr>
              <a:t>This atomic symbol, like ten others, is based on the Latin name, in this case </a:t>
            </a:r>
            <a:r>
              <a:rPr lang="en-US" sz="1100" b="1" dirty="0" err="1" smtClean="0">
                <a:solidFill>
                  <a:srgbClr val="FF0000"/>
                </a:solidFill>
              </a:rPr>
              <a:t>Kalium</a:t>
            </a:r>
            <a:r>
              <a:rPr lang="en-US" sz="1100" b="1" dirty="0" smtClean="0">
                <a:solidFill>
                  <a:srgbClr val="FF0000"/>
                </a:solidFill>
              </a:rPr>
              <a:t>.</a:t>
            </a:r>
            <a:endParaRPr lang="en-US" sz="1100" b="1" dirty="0"/>
          </a:p>
          <a:p>
            <a:pPr lvl="0">
              <a:buNone/>
            </a:pPr>
            <a:r>
              <a:rPr lang="en-US" sz="1100" b="1" u="sng" dirty="0"/>
              <a:t>Problems 21 &amp; 22 are only required for Chemistry EE Honors students</a:t>
            </a:r>
          </a:p>
          <a:p>
            <a:pPr lvl="0">
              <a:spcBef>
                <a:spcPts val="0"/>
              </a:spcBef>
              <a:buNone/>
            </a:pPr>
            <a:endParaRPr lang="en-US" sz="1100" b="1" dirty="0"/>
          </a:p>
          <a:p>
            <a:pPr>
              <a:spcBef>
                <a:spcPts val="0"/>
              </a:spcBef>
              <a:buNone/>
            </a:pPr>
            <a:r>
              <a:rPr lang="en-US" sz="1100" b="1" dirty="0">
                <a:cs typeface="Arial" panose="020B0604020202020204" pitchFamily="34" charset="0"/>
              </a:rPr>
              <a:t>21)	</a:t>
            </a:r>
            <a:r>
              <a:rPr lang="en-US" sz="1100" b="1" dirty="0"/>
              <a:t>Standard atomic weight is dependent upon the natural abundance of different isotopes of an element.  Thus, if the natural abundance changes from planet to planet, then the standard atomic mass will change as well.  </a:t>
            </a:r>
          </a:p>
          <a:p>
            <a:pPr>
              <a:spcBef>
                <a:spcPts val="0"/>
              </a:spcBef>
              <a:buNone/>
            </a:pPr>
            <a:endParaRPr lang="en-US" sz="1100" b="1" dirty="0"/>
          </a:p>
          <a:p>
            <a:pPr>
              <a:spcBef>
                <a:spcPts val="0"/>
              </a:spcBef>
              <a:buNone/>
            </a:pPr>
            <a:r>
              <a:rPr lang="en-US" sz="1100" b="1" dirty="0"/>
              <a:t>	This is the case with argon.  In the sun, argon is found with 83.990% argon-36 (atomic mass = 35.968)  and 16.010% of argon-38 (atomic mass = 37.963).  What is the standard atomic weight of argon in the sun?</a:t>
            </a:r>
          </a:p>
          <a:p>
            <a:pPr>
              <a:spcBef>
                <a:spcPts val="0"/>
              </a:spcBef>
              <a:buNone/>
            </a:pPr>
            <a:endParaRPr lang="en-US" sz="1100" b="1" dirty="0" smtClean="0">
              <a:cs typeface="Arial" panose="020B0604020202020204" pitchFamily="34" charset="0"/>
            </a:endParaRPr>
          </a:p>
          <a:p>
            <a:pPr>
              <a:spcBef>
                <a:spcPts val="0"/>
              </a:spcBef>
              <a:buNone/>
            </a:pPr>
            <a:endParaRPr lang="en-US" sz="1100" b="1" dirty="0">
              <a:cs typeface="Arial" panose="020B0604020202020204" pitchFamily="34" charset="0"/>
            </a:endParaRPr>
          </a:p>
          <a:p>
            <a:pPr>
              <a:spcBef>
                <a:spcPts val="0"/>
              </a:spcBef>
              <a:buNone/>
            </a:pPr>
            <a:endParaRPr lang="en-US" sz="1100" b="1" dirty="0">
              <a:cs typeface="Arial" panose="020B0604020202020204" pitchFamily="34" charset="0"/>
            </a:endParaRPr>
          </a:p>
          <a:p>
            <a:pPr>
              <a:spcBef>
                <a:spcPts val="0"/>
              </a:spcBef>
              <a:buNone/>
            </a:pPr>
            <a:r>
              <a:rPr lang="en-US" sz="1100" b="1" dirty="0"/>
              <a:t>22)	Boron has two isotopes.  Boron-10 has an atomic mass of </a:t>
            </a:r>
            <a:r>
              <a:rPr lang="en-US" sz="1100" b="1" dirty="0" smtClean="0"/>
              <a:t>10.013, </a:t>
            </a:r>
            <a:r>
              <a:rPr lang="en-US" sz="1100" b="1" dirty="0"/>
              <a:t>while boron-11 has the atomic mass of </a:t>
            </a:r>
            <a:r>
              <a:rPr lang="en-US" sz="1100" b="1" dirty="0" smtClean="0"/>
              <a:t>11.009.  </a:t>
            </a:r>
            <a:r>
              <a:rPr lang="en-US" sz="1100" b="1" dirty="0"/>
              <a:t>What is the natural abundance of each isotope?</a:t>
            </a:r>
          </a:p>
          <a:p>
            <a:pPr lvl="0">
              <a:spcBef>
                <a:spcPts val="0"/>
              </a:spcBef>
              <a:buNone/>
            </a:pPr>
            <a:endParaRPr lang="en-US" sz="1100" b="1" dirty="0"/>
          </a:p>
          <a:p>
            <a:pPr lvl="0">
              <a:spcBef>
                <a:spcPts val="0"/>
              </a:spcBef>
              <a:buNone/>
            </a:pPr>
            <a:endParaRPr lang="en-US" sz="1100" b="1" dirty="0"/>
          </a:p>
          <a:p>
            <a:pPr lvl="0">
              <a:spcBef>
                <a:spcPts val="0"/>
              </a:spcBef>
              <a:buNone/>
            </a:pPr>
            <a:endParaRPr lang="en-US" sz="1100" b="1" dirty="0">
              <a:solidFill>
                <a:srgbClr val="FF0000"/>
              </a:solidFill>
            </a:endParaRPr>
          </a:p>
        </p:txBody>
      </p:sp>
    </p:spTree>
    <p:extLst>
      <p:ext uri="{BB962C8B-B14F-4D97-AF65-F5344CB8AC3E}">
        <p14:creationId xmlns:p14="http://schemas.microsoft.com/office/powerpoint/2010/main" val="2626894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6891</TotalTime>
  <Words>38</Words>
  <Application>Microsoft Office PowerPoint</Application>
  <PresentationFormat>On-screen Show (4:3)</PresentationFormat>
  <Paragraphs>165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Cambria Math</vt:lpstr>
      <vt:lpstr>Wingdings</vt:lpstr>
      <vt:lpstr>Office Theme</vt:lpstr>
      <vt:lpstr>PowerPoint Presentation</vt:lpstr>
      <vt:lpstr>PowerPoint Presentation</vt:lpstr>
      <vt:lpstr>Answers</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sundance235</dc:creator>
  <cp:lastModifiedBy>Staff Peter McCarthy</cp:lastModifiedBy>
  <cp:revision>515</cp:revision>
  <cp:lastPrinted>2019-11-03T18:02:04Z</cp:lastPrinted>
  <dcterms:created xsi:type="dcterms:W3CDTF">2012-09-15T16:31:25Z</dcterms:created>
  <dcterms:modified xsi:type="dcterms:W3CDTF">2019-11-03T18:07:18Z</dcterms:modified>
</cp:coreProperties>
</file>