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763" r:id="rId2"/>
    <p:sldId id="764" r:id="rId3"/>
    <p:sldId id="765" r:id="rId4"/>
    <p:sldId id="766" r:id="rId5"/>
    <p:sldId id="767" r:id="rId6"/>
    <p:sldId id="768" r:id="rId7"/>
    <p:sldId id="689" r:id="rId8"/>
    <p:sldId id="661" r:id="rId9"/>
    <p:sldId id="590" r:id="rId10"/>
    <p:sldId id="769" r:id="rId11"/>
    <p:sldId id="691" r:id="rId12"/>
    <p:sldId id="692" r:id="rId13"/>
    <p:sldId id="694" r:id="rId14"/>
    <p:sldId id="695" r:id="rId15"/>
    <p:sldId id="696" r:id="rId16"/>
    <p:sldId id="697" r:id="rId17"/>
    <p:sldId id="698" r:id="rId18"/>
    <p:sldId id="701" r:id="rId19"/>
    <p:sldId id="700" r:id="rId20"/>
    <p:sldId id="702" r:id="rId21"/>
    <p:sldId id="703" r:id="rId22"/>
    <p:sldId id="704" r:id="rId23"/>
    <p:sldId id="705" r:id="rId24"/>
    <p:sldId id="706" r:id="rId25"/>
    <p:sldId id="707" r:id="rId26"/>
    <p:sldId id="708" r:id="rId27"/>
    <p:sldId id="736" r:id="rId28"/>
    <p:sldId id="737" r:id="rId29"/>
    <p:sldId id="709" r:id="rId30"/>
    <p:sldId id="723" r:id="rId31"/>
    <p:sldId id="712" r:id="rId32"/>
    <p:sldId id="724" r:id="rId33"/>
    <p:sldId id="718" r:id="rId34"/>
    <p:sldId id="721" r:id="rId35"/>
    <p:sldId id="719" r:id="rId36"/>
    <p:sldId id="714" r:id="rId37"/>
    <p:sldId id="755" r:id="rId38"/>
    <p:sldId id="754" r:id="rId39"/>
    <p:sldId id="746" r:id="rId40"/>
    <p:sldId id="756" r:id="rId41"/>
    <p:sldId id="757" r:id="rId42"/>
    <p:sldId id="758" r:id="rId43"/>
    <p:sldId id="759" r:id="rId44"/>
    <p:sldId id="760" r:id="rId45"/>
    <p:sldId id="728" r:id="rId46"/>
    <p:sldId id="747" r:id="rId47"/>
    <p:sldId id="748" r:id="rId48"/>
    <p:sldId id="749" r:id="rId49"/>
    <p:sldId id="750" r:id="rId50"/>
    <p:sldId id="751" r:id="rId51"/>
    <p:sldId id="752" r:id="rId52"/>
    <p:sldId id="753" r:id="rId53"/>
    <p:sldId id="741" r:id="rId54"/>
    <p:sldId id="726" r:id="rId55"/>
    <p:sldId id="725" r:id="rId56"/>
    <p:sldId id="738" r:id="rId57"/>
    <p:sldId id="770" r:id="rId58"/>
    <p:sldId id="619" r:id="rId59"/>
    <p:sldId id="690" r:id="rId60"/>
    <p:sldId id="670" r:id="rId61"/>
    <p:sldId id="710" r:id="rId62"/>
    <p:sldId id="699" r:id="rId63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8A3E"/>
    <a:srgbClr val="66FF33"/>
    <a:srgbClr val="FFD1D1"/>
    <a:srgbClr val="D7F5D7"/>
    <a:srgbClr val="00E266"/>
    <a:srgbClr val="FFE499"/>
    <a:srgbClr val="E4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368" autoAdjust="0"/>
    <p:restoredTop sz="99500" autoAdjust="0"/>
  </p:normalViewPr>
  <p:slideViewPr>
    <p:cSldViewPr snapToGrid="0">
      <p:cViewPr>
        <p:scale>
          <a:sx n="70" d="100"/>
          <a:sy n="7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7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726" y="0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33" y="4423640"/>
            <a:ext cx="5620410" cy="4189599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738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726" y="8845738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Box 6"/>
          <p:cNvSpPr txBox="1">
            <a:spLocks noChangeArrowheads="1"/>
          </p:cNvSpPr>
          <p:nvPr userDrawn="1"/>
        </p:nvSpPr>
        <p:spPr bwMode="auto">
          <a:xfrm>
            <a:off x="8458200" y="65960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altLang="en-US" sz="1100" smtClean="0">
                <a:latin typeface="Arial" charset="0"/>
              </a:rPr>
              <a:t>slide </a:t>
            </a:r>
            <a:fld id="{F23424E0-1781-4D89-9BBD-DB8FC2B2F9B9}" type="slidenum">
              <a:rPr lang="en-US" altLang="en-US" sz="11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en-US" sz="110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67804"/>
            <a:ext cx="8778875" cy="7318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043886"/>
              </p:ext>
            </p:extLst>
          </p:nvPr>
        </p:nvGraphicFramePr>
        <p:xfrm>
          <a:off x="540325" y="2396450"/>
          <a:ext cx="806335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335"/>
                <a:gridCol w="806335"/>
                <a:gridCol w="806335"/>
                <a:gridCol w="806335"/>
                <a:gridCol w="806335"/>
                <a:gridCol w="806335"/>
                <a:gridCol w="806335"/>
                <a:gridCol w="806335"/>
                <a:gridCol w="806335"/>
                <a:gridCol w="806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066786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the pattern and then predict the next number in the sequence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this lesson is over, you should be able to: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Name the three laws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Summarize what they say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Provide examples that illustrates each of these three laws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Solve simple computations associated with these three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Theories on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matter be created or destroyed?</a:t>
            </a:r>
          </a:p>
          <a:p>
            <a:r>
              <a:rPr lang="en-US" dirty="0" smtClean="0"/>
              <a:t>It is easy to see why some people believed the answer was "yes"</a:t>
            </a:r>
          </a:p>
          <a:p>
            <a:r>
              <a:rPr lang="en-US" dirty="0" smtClean="0"/>
              <a:t>A burning candle will eventually disappear</a:t>
            </a:r>
          </a:p>
          <a:p>
            <a:r>
              <a:rPr lang="en-US" dirty="0" smtClean="0"/>
              <a:t>Huge trees grow out of nothing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1" b="31714"/>
          <a:stretch/>
        </p:blipFill>
        <p:spPr bwMode="auto">
          <a:xfrm>
            <a:off x="1968954" y="4419601"/>
            <a:ext cx="5206093" cy="231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4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Different Views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456" y="1405845"/>
            <a:ext cx="6400800" cy="478812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As their tools improved, scientists began to gather evidence that the answer was "no"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Burning candle - the wax was converted to invisible carbon dioxide and water vapor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Growing tree - the wood of the tree was made from invisible carbon dioxide in the air and water absorbed through roots.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0" t="17873" r="40458"/>
          <a:stretch/>
        </p:blipFill>
        <p:spPr bwMode="auto">
          <a:xfrm>
            <a:off x="0" y="1328590"/>
            <a:ext cx="2264229" cy="55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5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3" r="35254"/>
          <a:stretch/>
        </p:blipFill>
        <p:spPr bwMode="auto">
          <a:xfrm>
            <a:off x="3078089" y="1406944"/>
            <a:ext cx="2743592" cy="308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During a Chemical Change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2563" y="4245438"/>
            <a:ext cx="8778875" cy="207917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formation of a precipitate clearly shows that a chemical change has taken place</a:t>
            </a:r>
          </a:p>
          <a:p>
            <a:r>
              <a:rPr lang="en-US" sz="2800" b="1" dirty="0" smtClean="0"/>
              <a:t>Where did the solid come from?</a:t>
            </a:r>
          </a:p>
          <a:p>
            <a:r>
              <a:rPr lang="en-US" sz="2800" b="1" dirty="0" smtClean="0"/>
              <a:t>Was matter created?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41" b="37372"/>
          <a:stretch/>
        </p:blipFill>
        <p:spPr bwMode="auto">
          <a:xfrm>
            <a:off x="334497" y="1406944"/>
            <a:ext cx="2632224" cy="193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6" b="37372"/>
          <a:stretch/>
        </p:blipFill>
        <p:spPr bwMode="auto">
          <a:xfrm>
            <a:off x="5821681" y="1406944"/>
            <a:ext cx="2987822" cy="193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5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6" b="37372"/>
          <a:stretch/>
        </p:blipFill>
        <p:spPr bwMode="auto">
          <a:xfrm>
            <a:off x="5821681" y="1406944"/>
            <a:ext cx="2987822" cy="193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41" b="37372"/>
          <a:stretch/>
        </p:blipFill>
        <p:spPr bwMode="auto">
          <a:xfrm>
            <a:off x="334497" y="1406944"/>
            <a:ext cx="2632224" cy="193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Was Matter Created?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2563" y="4822370"/>
            <a:ext cx="8778875" cy="160382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"No!"   The mass did not change at all.</a:t>
            </a:r>
          </a:p>
          <a:p>
            <a:r>
              <a:rPr lang="en-US" sz="2800" b="1" dirty="0" smtClean="0"/>
              <a:t>It is a perfectly balance chemical reaction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CaCl</a:t>
            </a:r>
            <a:r>
              <a:rPr lang="en-US" sz="2800" b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aq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)  +  Na</a:t>
            </a:r>
            <a:r>
              <a:rPr lang="en-US" sz="2800" b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SO</a:t>
            </a:r>
            <a:r>
              <a:rPr lang="en-US" sz="2800" b="1" baseline="-25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aq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)  →  CaSO</a:t>
            </a:r>
            <a:r>
              <a:rPr lang="en-US" sz="2800" b="1" baseline="-25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(s)  +  NaCl(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aq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41"/>
          <a:stretch/>
        </p:blipFill>
        <p:spPr bwMode="auto">
          <a:xfrm>
            <a:off x="334497" y="1406944"/>
            <a:ext cx="2632224" cy="308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3" r="35254"/>
          <a:stretch/>
        </p:blipFill>
        <p:spPr bwMode="auto">
          <a:xfrm>
            <a:off x="3078089" y="1406944"/>
            <a:ext cx="2743592" cy="308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6"/>
          <a:stretch/>
        </p:blipFill>
        <p:spPr bwMode="auto">
          <a:xfrm>
            <a:off x="5821681" y="1406944"/>
            <a:ext cx="2987822" cy="308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40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Conservation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is neither created nor destroyed during a chemical reaction - it is conserved</a:t>
            </a:r>
            <a:endParaRPr lang="en-US" dirty="0"/>
          </a:p>
          <a:p>
            <a:pPr marL="0" indent="0" algn="ctr">
              <a:spcBef>
                <a:spcPts val="3600"/>
              </a:spcBef>
              <a:buNone/>
            </a:pPr>
            <a:r>
              <a:rPr lang="en-US" dirty="0" err="1" smtClean="0"/>
              <a:t>Mass</a:t>
            </a:r>
            <a:r>
              <a:rPr lang="en-US" sz="4000" baseline="-25000" dirty="0" err="1" smtClean="0"/>
              <a:t>reactants</a:t>
            </a:r>
            <a:r>
              <a:rPr lang="en-US" dirty="0" smtClean="0"/>
              <a:t> = </a:t>
            </a:r>
            <a:r>
              <a:rPr lang="en-US" dirty="0" err="1" smtClean="0"/>
              <a:t>Mass</a:t>
            </a:r>
            <a:r>
              <a:rPr lang="en-US" sz="4000" baseline="-25000" dirty="0" err="1" smtClean="0"/>
              <a:t>products</a:t>
            </a:r>
            <a:endParaRPr lang="en-US" sz="4000" baseline="-25000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The mass of the reactants equals the mass of the products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63840" y="2503712"/>
            <a:ext cx="1280160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Write this in your notes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992" y="3537858"/>
            <a:ext cx="8526008" cy="3026228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  <a:tabLst>
                <a:tab pos="3319463" algn="r"/>
                <a:tab pos="3548063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mass</a:t>
            </a:r>
            <a:r>
              <a:rPr lang="en-US" i="1" baseline="-25000" dirty="0" err="1" smtClean="0"/>
              <a:t>reactants</a:t>
            </a:r>
            <a:r>
              <a:rPr lang="en-US" dirty="0" smtClean="0"/>
              <a:t> 	=  </a:t>
            </a:r>
            <a:r>
              <a:rPr lang="en-US" dirty="0" err="1" smtClean="0"/>
              <a:t>mass</a:t>
            </a:r>
            <a:r>
              <a:rPr lang="en-US" i="1" baseline="-25000" dirty="0" err="1" smtClean="0"/>
              <a:t>products</a:t>
            </a:r>
            <a:endParaRPr lang="en-US" i="1" baseline="-25000" dirty="0" smtClean="0"/>
          </a:p>
          <a:p>
            <a:pPr marL="0" indent="0">
              <a:spcBef>
                <a:spcPts val="2400"/>
              </a:spcBef>
              <a:buNone/>
              <a:tabLst>
                <a:tab pos="3319463" algn="r"/>
                <a:tab pos="3548063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mass</a:t>
            </a:r>
            <a:r>
              <a:rPr lang="en-US" i="1" baseline="-25000" dirty="0" err="1" smtClean="0"/>
              <a:t>mercury</a:t>
            </a:r>
            <a:r>
              <a:rPr lang="en-US" i="1" baseline="-25000" dirty="0" smtClean="0"/>
              <a:t>(II)oxide</a:t>
            </a:r>
            <a:r>
              <a:rPr lang="en-US" dirty="0" smtClean="0"/>
              <a:t> 	=  </a:t>
            </a:r>
            <a:r>
              <a:rPr lang="en-US" dirty="0" err="1" smtClean="0"/>
              <a:t>mass</a:t>
            </a:r>
            <a:r>
              <a:rPr lang="en-US" i="1" baseline="-25000" dirty="0" err="1" smtClean="0"/>
              <a:t>mercury</a:t>
            </a:r>
            <a:r>
              <a:rPr lang="en-US" dirty="0" smtClean="0"/>
              <a:t> + </a:t>
            </a:r>
            <a:r>
              <a:rPr lang="en-US" dirty="0" err="1" smtClean="0"/>
              <a:t>mass</a:t>
            </a:r>
            <a:r>
              <a:rPr lang="en-US" i="1" baseline="-25000" dirty="0" err="1" smtClean="0"/>
              <a:t>oxygen</a:t>
            </a:r>
            <a:endParaRPr lang="en-US" i="1" baseline="-25000" dirty="0" smtClean="0"/>
          </a:p>
          <a:p>
            <a:pPr marL="0" indent="0">
              <a:spcBef>
                <a:spcPts val="2400"/>
              </a:spcBef>
              <a:buNone/>
              <a:tabLst>
                <a:tab pos="3319463" algn="r"/>
                <a:tab pos="3548063" algn="l"/>
              </a:tabLst>
            </a:pPr>
            <a:r>
              <a:rPr lang="en-US" dirty="0" smtClean="0"/>
              <a:t>	15.00 g	=  </a:t>
            </a:r>
            <a:r>
              <a:rPr lang="en-US" dirty="0" err="1" smtClean="0"/>
              <a:t>mass</a:t>
            </a:r>
            <a:r>
              <a:rPr lang="en-US" i="1" baseline="-25000" dirty="0" err="1" smtClean="0"/>
              <a:t>mercury</a:t>
            </a:r>
            <a:r>
              <a:rPr lang="en-US" dirty="0" smtClean="0"/>
              <a:t> + 1.11 g</a:t>
            </a:r>
          </a:p>
          <a:p>
            <a:pPr marL="0" indent="0">
              <a:spcBef>
                <a:spcPts val="2400"/>
              </a:spcBef>
              <a:buNone/>
              <a:tabLst>
                <a:tab pos="3319463" algn="r"/>
                <a:tab pos="3548063" algn="l"/>
              </a:tabLst>
            </a:pPr>
            <a:r>
              <a:rPr lang="en-US" dirty="0" smtClean="0"/>
              <a:t>	13.89 g 	=  </a:t>
            </a:r>
            <a:r>
              <a:rPr lang="en-US" dirty="0" err="1" smtClean="0"/>
              <a:t>mass</a:t>
            </a:r>
            <a:r>
              <a:rPr lang="en-US" i="1" baseline="-25000" dirty="0" err="1" smtClean="0"/>
              <a:t>mercury</a:t>
            </a:r>
            <a:endParaRPr lang="en-US" i="1" baseline="-25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5" t="19048" r="51786" b="26984"/>
          <a:stretch/>
        </p:blipFill>
        <p:spPr bwMode="auto">
          <a:xfrm>
            <a:off x="1741740" y="10887"/>
            <a:ext cx="2297527" cy="325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4" t="19048" r="30357" b="26984"/>
          <a:stretch/>
        </p:blipFill>
        <p:spPr bwMode="auto">
          <a:xfrm>
            <a:off x="4659075" y="10886"/>
            <a:ext cx="2297527" cy="325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1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this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4223656"/>
            <a:ext cx="8778875" cy="2202543"/>
          </a:xfrm>
        </p:spPr>
        <p:txBody>
          <a:bodyPr/>
          <a:lstStyle/>
          <a:p>
            <a:r>
              <a:rPr lang="en-US" dirty="0" smtClean="0"/>
              <a:t>While this example seems trivial, this law has huge impact throughout science</a:t>
            </a:r>
          </a:p>
          <a:p>
            <a:r>
              <a:rPr lang="en-US" dirty="0" smtClean="0"/>
              <a:t>We will use the Law of Conservation of Mass to solve many, many problems in chemistry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30086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2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Aspect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that pure substances can be either elements or compounds</a:t>
            </a:r>
          </a:p>
          <a:p>
            <a:r>
              <a:rPr lang="en-US" dirty="0" smtClean="0"/>
              <a:t>We also know that compounds are </a:t>
            </a:r>
            <a:r>
              <a:rPr lang="en-US" altLang="en-US" dirty="0"/>
              <a:t>made up of two or more different elements that are combined </a:t>
            </a:r>
            <a:r>
              <a:rPr lang="en-US" altLang="en-US" dirty="0" smtClean="0"/>
              <a:t>chemically</a:t>
            </a:r>
          </a:p>
          <a:p>
            <a:r>
              <a:rPr lang="en-US" dirty="0" smtClean="0"/>
              <a:t>As scientists studied compounds further, they realized that any sample of a particular compound always had its elements in the same proportions when measured by 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39489"/>
            <a:ext cx="8778240" cy="97423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Same Proportion of Elements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dirty="0" smtClean="0"/>
              <a:t>Regardless of Source or Size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9" y="1655372"/>
            <a:ext cx="3717530" cy="24688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76" y="1655372"/>
            <a:ext cx="3703320" cy="24688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4" y="4103919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36" y="4103919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97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67804"/>
            <a:ext cx="8778875" cy="7318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722615"/>
              </p:ext>
            </p:extLst>
          </p:nvPr>
        </p:nvGraphicFramePr>
        <p:xfrm>
          <a:off x="540325" y="2396450"/>
          <a:ext cx="806335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335"/>
                <a:gridCol w="806335"/>
                <a:gridCol w="806335"/>
                <a:gridCol w="806335"/>
                <a:gridCol w="806335"/>
                <a:gridCol w="806335"/>
                <a:gridCol w="806335"/>
                <a:gridCol w="806335"/>
                <a:gridCol w="806335"/>
                <a:gridCol w="806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066786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the pattern and then predict the next number in the sequence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Law of Definite Proportions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compound is always composed of the same elements in the same proportion by mass</a:t>
            </a:r>
          </a:p>
          <a:p>
            <a:pPr marL="1031875"/>
            <a:r>
              <a:rPr lang="en-US" dirty="0" smtClean="0"/>
              <a:t>no matter the size of the sample</a:t>
            </a:r>
          </a:p>
          <a:p>
            <a:pPr marL="1031875"/>
            <a:r>
              <a:rPr lang="en-US" dirty="0" smtClean="0"/>
              <a:t>no matter the source of the sample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6720" y="0"/>
            <a:ext cx="1097280" cy="8229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by Mass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720" y="0"/>
            <a:ext cx="1097280" cy="8229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7879" y="2198877"/>
                <a:ext cx="8568243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/>
                        </a:rPr>
                        <m:t>𝐩𝐞𝐫𝐜𝐞𝐧𝐭</m:t>
                      </m:r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</a:rPr>
                        <m:t>𝐛𝐲</m:t>
                      </m:r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</a:rPr>
                        <m:t>𝐦𝐚𝐬𝐬</m:t>
                      </m:r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%</m:t>
                          </m:r>
                        </m:e>
                      </m:d>
                      <m:r>
                        <a:rPr lang="en-US" sz="2800" b="1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/>
                            </a:rPr>
                            <m:t>𝐦𝐚𝐬𝐬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𝐨𝐟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𝐞𝐥𝐞𝐦𝐞𝐧𝐭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/>
                            </a:rPr>
                            <m:t>𝐦𝐚𝐬𝐬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𝐨𝐟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𝐜𝐨𝐦𝐩𝐨𝐮𝐧𝐝</m:t>
                          </m:r>
                        </m:den>
                      </m:f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𝟏𝟎𝟎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79" y="2198877"/>
                <a:ext cx="8568243" cy="9840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Sugar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099457"/>
            <a:ext cx="8778875" cy="5326743"/>
          </a:xfrm>
        </p:spPr>
        <p:txBody>
          <a:bodyPr/>
          <a:lstStyle/>
          <a:p>
            <a:r>
              <a:rPr lang="en-US" dirty="0" smtClean="0"/>
              <a:t>A sample of exactly 20.00 g of granulated sugar was analyzed to determine how much carbon, hydrogen and oxygen it contained</a:t>
            </a:r>
          </a:p>
          <a:p>
            <a:pPr marL="0" indent="0">
              <a:spcBef>
                <a:spcPts val="600"/>
              </a:spcBef>
              <a:buNone/>
              <a:tabLst>
                <a:tab pos="4114800" algn="r"/>
                <a:tab pos="5834063" algn="r"/>
              </a:tabLst>
            </a:pPr>
            <a:r>
              <a:rPr lang="en-US" dirty="0" smtClean="0"/>
              <a:t>	carbon:	8.44 g</a:t>
            </a:r>
          </a:p>
          <a:p>
            <a:pPr marL="0" indent="0">
              <a:spcBef>
                <a:spcPts val="600"/>
              </a:spcBef>
              <a:buNone/>
              <a:tabLst>
                <a:tab pos="4114800" algn="r"/>
                <a:tab pos="5834063" algn="r"/>
              </a:tabLst>
            </a:pPr>
            <a:r>
              <a:rPr lang="en-US" dirty="0" smtClean="0"/>
              <a:t>	hydrogen:	1.30 g</a:t>
            </a:r>
          </a:p>
          <a:p>
            <a:pPr marL="0" indent="0">
              <a:spcBef>
                <a:spcPts val="600"/>
              </a:spcBef>
              <a:buNone/>
              <a:tabLst>
                <a:tab pos="4114800" algn="r"/>
                <a:tab pos="5834063" algn="r"/>
              </a:tabLst>
            </a:pPr>
            <a:r>
              <a:rPr lang="en-US" dirty="0" smtClean="0"/>
              <a:t>	oxygen:	10.26 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4476750"/>
            <a:ext cx="36290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8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C, H, &amp; O Percent by Mass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0279" y="1491335"/>
                <a:ext cx="8568243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/>
                        </a:rPr>
                        <m:t>𝐩𝐞𝐫𝐜𝐞𝐧𝐭</m:t>
                      </m:r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</a:rPr>
                        <m:t>𝐛𝐲</m:t>
                      </m:r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</a:rPr>
                        <m:t>𝐦𝐚𝐬𝐬</m:t>
                      </m:r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%</m:t>
                          </m:r>
                        </m:e>
                      </m:d>
                      <m:r>
                        <a:rPr lang="en-US" sz="2800" b="1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/>
                            </a:rPr>
                            <m:t>𝐦𝐚𝐬𝐬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𝐨𝐟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𝐞𝐥𝐞𝐦𝐞𝐧𝐭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/>
                            </a:rPr>
                            <m:t>𝐦𝐚𝐬𝐬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𝐨𝐟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𝐜𝐨𝐦𝐩𝐨𝐮𝐧𝐝</m:t>
                          </m:r>
                        </m:den>
                      </m:f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𝟏𝟎𝟎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79" y="1491335"/>
                <a:ext cx="8568243" cy="9840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91616" y="2823795"/>
                <a:ext cx="7633756" cy="97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𝐜𝐚𝐫𝐛𝐨𝐧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:  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/>
                            </a:rPr>
                            <m:t>𝟖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𝟒𝟒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𝐠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/>
                            </a:rPr>
                            <m:t>𝟐𝟎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𝟎𝟎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𝐠</m:t>
                          </m:r>
                        </m:den>
                      </m:f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𝟏𝟎𝟎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𝟒𝟐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%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𝐂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𝐢𝐧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𝐬𝐮𝐠𝐚𝐫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16" y="2823795"/>
                <a:ext cx="7633756" cy="9775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7915" y="4149586"/>
                <a:ext cx="8068171" cy="97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𝐡𝐲𝐝𝐫𝐨𝐠𝐞𝐧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:  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𝟑𝟎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𝐠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/>
                            </a:rPr>
                            <m:t>𝟐𝟎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𝟎𝟎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𝐠</m:t>
                          </m:r>
                        </m:den>
                      </m:f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𝟏𝟎𝟎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𝟓𝟎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%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𝐇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𝐢𝐧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𝐬𝐮𝐠𝐚𝐫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5" y="4149586"/>
                <a:ext cx="8068171" cy="9775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1309" y="5475506"/>
                <a:ext cx="7861383" cy="97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𝐨𝐱𝐲𝐠𝐞𝐧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:  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/>
                            </a:rPr>
                            <m:t>𝟏𝟎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𝟐𝟔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𝐠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/>
                            </a:rPr>
                            <m:t>𝟐𝟎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𝟎𝟎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𝐠</m:t>
                          </m:r>
                        </m:den>
                      </m:f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𝟏𝟎𝟎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𝟓𝟏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%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𝐎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𝐢𝐧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𝐬𝐮𝐠𝐚𝐫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09" y="5475506"/>
                <a:ext cx="7861383" cy="9775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43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Sugar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099457"/>
            <a:ext cx="8778875" cy="5326743"/>
          </a:xfrm>
        </p:spPr>
        <p:txBody>
          <a:bodyPr/>
          <a:lstStyle/>
          <a:p>
            <a:r>
              <a:rPr lang="en-US" dirty="0" smtClean="0"/>
              <a:t>A sample of exactly 500.0 g of sugarcane sugar was analyzed to determine how much carbon, hydrogen and oxygen it contained</a:t>
            </a:r>
          </a:p>
          <a:p>
            <a:pPr marL="0" indent="0">
              <a:spcBef>
                <a:spcPts val="600"/>
              </a:spcBef>
              <a:buNone/>
              <a:tabLst>
                <a:tab pos="4114800" algn="r"/>
                <a:tab pos="5834063" algn="r"/>
              </a:tabLst>
            </a:pPr>
            <a:r>
              <a:rPr lang="en-US" dirty="0" smtClean="0"/>
              <a:t>	carbon:	211.0 g</a:t>
            </a:r>
          </a:p>
          <a:p>
            <a:pPr marL="0" indent="0">
              <a:spcBef>
                <a:spcPts val="600"/>
              </a:spcBef>
              <a:buNone/>
              <a:tabLst>
                <a:tab pos="4114800" algn="r"/>
                <a:tab pos="5834063" algn="r"/>
              </a:tabLst>
            </a:pPr>
            <a:r>
              <a:rPr lang="en-US" dirty="0" smtClean="0"/>
              <a:t>	hydrogen:	32.5 g</a:t>
            </a:r>
          </a:p>
          <a:p>
            <a:pPr marL="0" indent="0">
              <a:spcBef>
                <a:spcPts val="600"/>
              </a:spcBef>
              <a:buNone/>
              <a:tabLst>
                <a:tab pos="4114800" algn="r"/>
                <a:tab pos="5834063" algn="r"/>
              </a:tabLst>
            </a:pPr>
            <a:r>
              <a:rPr lang="en-US" dirty="0" smtClean="0"/>
              <a:t>	oxygen:	256.5 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25" y="4480560"/>
            <a:ext cx="2998150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25339" y="3058864"/>
            <a:ext cx="1516441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Calculate the percent by mass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C, H, &amp; O Percent by Mass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0279" y="1491335"/>
                <a:ext cx="8568243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/>
                        </a:rPr>
                        <m:t>𝐩𝐞𝐫𝐜𝐞𝐧𝐭</m:t>
                      </m:r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</a:rPr>
                        <m:t>𝐛𝐲</m:t>
                      </m:r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</a:rPr>
                        <m:t>𝐦𝐚𝐬𝐬</m:t>
                      </m:r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%</m:t>
                          </m:r>
                        </m:e>
                      </m:d>
                      <m:r>
                        <a:rPr lang="en-US" sz="2800" b="1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/>
                            </a:rPr>
                            <m:t>𝐦𝐚𝐬𝐬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𝐨𝐟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𝐞𝐥𝐞𝐦𝐞𝐧𝐭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/>
                            </a:rPr>
                            <m:t>𝐦𝐚𝐬𝐬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𝐨𝐟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𝐜𝐨𝐦𝐩𝐨𝐮𝐧𝐝</m:t>
                          </m:r>
                        </m:den>
                      </m:f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𝟏𝟎𝟎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79" y="1491335"/>
                <a:ext cx="8568243" cy="9840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1616" y="2823795"/>
                <a:ext cx="7848559" cy="97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𝐜𝐚𝐫𝐛𝐨𝐧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:  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/>
                            </a:rPr>
                            <m:t>𝟐𝟏𝟏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𝟎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𝐠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/>
                            </a:rPr>
                            <m:t>𝟓𝟎𝟎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𝟎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𝐠</m:t>
                          </m:r>
                        </m:den>
                      </m:f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𝟏𝟎𝟎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𝟒𝟐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𝟐𝟎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%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𝐂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𝐢𝐧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𝐬𝐮𝐠𝐚𝐫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16" y="2823795"/>
                <a:ext cx="7848559" cy="9775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7915" y="4149586"/>
                <a:ext cx="8068171" cy="97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𝐡𝐲𝐝𝐫𝐨𝐠𝐞𝐧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:  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/>
                            </a:rPr>
                            <m:t>𝟑𝟐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𝐠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/>
                            </a:rPr>
                            <m:t>𝟓𝟎𝟎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𝟎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𝐠</m:t>
                          </m:r>
                        </m:den>
                      </m:f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𝟏𝟎𝟎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𝟓𝟎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%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𝐇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𝐢𝐧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𝐬𝐮𝐠𝐚𝐫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5" y="4149586"/>
                <a:ext cx="8068171" cy="9775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1309" y="5475506"/>
                <a:ext cx="7861383" cy="97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𝐨𝐱𝐲𝐠𝐞𝐧</m:t>
                      </m:r>
                      <m:r>
                        <a:rPr lang="en-US" sz="2800" b="1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:  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/>
                            </a:rPr>
                            <m:t>𝟐𝟓𝟔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𝟓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𝐠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/>
                            </a:rPr>
                            <m:t>𝟓𝟎𝟎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.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𝟎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𝐠</m:t>
                          </m:r>
                        </m:den>
                      </m:f>
                      <m:r>
                        <a:rPr lang="en-US" sz="2800" b="1" i="0" smtClean="0">
                          <a:latin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𝟏𝟎𝟎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𝟓𝟏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%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𝐎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𝐢𝐧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𝐬𝐮𝐠𝐚𝐫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09" y="5475506"/>
                <a:ext cx="7861383" cy="9775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5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65778"/>
            <a:ext cx="8778875" cy="7318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Comparison of Different Samples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888347"/>
              </p:ext>
            </p:extLst>
          </p:nvPr>
        </p:nvGraphicFramePr>
        <p:xfrm>
          <a:off x="182563" y="1111926"/>
          <a:ext cx="8869680" cy="3749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56560"/>
                <a:gridCol w="2956560"/>
                <a:gridCol w="295656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65778"/>
            <a:ext cx="8778875" cy="7318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Comparison of Different Samples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829880"/>
              </p:ext>
            </p:extLst>
          </p:nvPr>
        </p:nvGraphicFramePr>
        <p:xfrm>
          <a:off x="182563" y="1111926"/>
          <a:ext cx="8869680" cy="3749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56560"/>
                <a:gridCol w="2956560"/>
                <a:gridCol w="29565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granulated sugar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by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42.2%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51.30%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6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65778"/>
            <a:ext cx="8778875" cy="73183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Comparison of Different Samples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968323"/>
              </p:ext>
            </p:extLst>
          </p:nvPr>
        </p:nvGraphicFramePr>
        <p:xfrm>
          <a:off x="182563" y="1111926"/>
          <a:ext cx="8869680" cy="3749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56560"/>
                <a:gridCol w="2956560"/>
                <a:gridCol w="29565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granulated sugar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by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sugarcan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sugar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by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42.2%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42.20%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51.30%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51.30%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" y="5031015"/>
            <a:ext cx="896112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 is composed 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same elements in the same proportion by </a:t>
            </a:r>
            <a:r>
              <a:rPr lang="en-US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regardless of the sample size or source</a:t>
            </a:r>
            <a:endParaRPr lang="en-US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" y="5968275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demonstrates the Law of Definite Proportions</a:t>
            </a:r>
            <a:endParaRPr lang="en-US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6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Third Aspect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law of definite proportions showed that for any one compound, the elements were present in fixed ratios</a:t>
            </a:r>
          </a:p>
          <a:p>
            <a:r>
              <a:rPr lang="en-US" dirty="0" smtClean="0"/>
              <a:t>Sometimes, however, more than one compound was made up of the same set of elements, but with ratios that were different for each compound</a:t>
            </a:r>
          </a:p>
          <a:p>
            <a:r>
              <a:rPr lang="en-US" dirty="0" smtClean="0"/>
              <a:t>As scientist studied these ratios more, they noticed some patterns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67804"/>
            <a:ext cx="8778875" cy="7318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529122"/>
              </p:ext>
            </p:extLst>
          </p:nvPr>
        </p:nvGraphicFramePr>
        <p:xfrm>
          <a:off x="540325" y="2396450"/>
          <a:ext cx="806335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335"/>
                <a:gridCol w="806335"/>
                <a:gridCol w="806335"/>
                <a:gridCol w="806335"/>
                <a:gridCol w="806335"/>
                <a:gridCol w="806335"/>
                <a:gridCol w="806335"/>
                <a:gridCol w="806335"/>
                <a:gridCol w="806335"/>
                <a:gridCol w="806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066786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the pattern and then predict the next number in the sequence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920750" y="155575"/>
            <a:ext cx="1920240" cy="192024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carbon &amp; oxygen gas 1</a:t>
            </a:r>
            <a:endParaRPr lang="en-US" sz="2400" b="1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920750" y="2432050"/>
            <a:ext cx="1920240" cy="1920240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carbon &amp; oxygen gas 2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181351" y="257175"/>
            <a:ext cx="56692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it was known that there were two different gasses that were made out of just carbon and oxygen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1351" y="1585625"/>
            <a:ext cx="5669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 though they used the same elements, they were different compounds with different physical and chemical properties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1351" y="3295015"/>
            <a:ext cx="5669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an effort to understand their composition, scientists determined the percent by mass of the two elements present in both compounds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0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920750" y="155575"/>
            <a:ext cx="1920240" cy="192024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carbon &amp; oxygen gas 1</a:t>
            </a:r>
            <a:endParaRPr lang="en-US" sz="2400" b="1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920750" y="2432050"/>
            <a:ext cx="1920240" cy="1920240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carbon &amp; oxygen gas 2</a:t>
            </a:r>
            <a:endParaRPr lang="en-US" sz="2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331780"/>
              </p:ext>
            </p:extLst>
          </p:nvPr>
        </p:nvGraphicFramePr>
        <p:xfrm>
          <a:off x="3063239" y="260350"/>
          <a:ext cx="2312127" cy="398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710"/>
                <a:gridCol w="1541417"/>
              </a:tblGrid>
              <a:tr h="8677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42.9%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77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57.1%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77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27.3%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77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72.7%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1480" y="4462780"/>
            <a:ext cx="832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percentages by weight didn't immediately show any pattern, so scientists tried many mathematical analyses of these data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" y="5674777"/>
            <a:ext cx="832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interesting pattern emerged when the numbers were normalized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920750" y="155575"/>
            <a:ext cx="1920240" cy="192024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carbon &amp; oxygen gas 1</a:t>
            </a:r>
            <a:endParaRPr lang="en-US" sz="2400" b="1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920750" y="2432050"/>
            <a:ext cx="1920240" cy="1920240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carbon &amp; oxygen gas 2</a:t>
            </a:r>
            <a:endParaRPr lang="en-US" sz="2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162330"/>
              </p:ext>
            </p:extLst>
          </p:nvPr>
        </p:nvGraphicFramePr>
        <p:xfrm>
          <a:off x="3063239" y="260350"/>
          <a:ext cx="2312127" cy="398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710"/>
                <a:gridCol w="1541417"/>
              </a:tblGrid>
              <a:tr h="8677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42.9%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77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57.1%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77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27.3%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778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O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72.7%</a:t>
                      </a:r>
                      <a:endParaRPr lang="en-US" sz="2800" b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1480" y="4462780"/>
            <a:ext cx="832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Normalization is a mathematical method for converting the percentage by weight of one element to one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" y="5389027"/>
            <a:ext cx="832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achieved by multiplying the percentage by weight by its inverse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1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920750" y="155575"/>
            <a:ext cx="1920240" cy="192024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carbon &amp; oxygen gas 1</a:t>
            </a:r>
            <a:endParaRPr lang="en-US" sz="2400" b="1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920750" y="2432050"/>
            <a:ext cx="1920240" cy="1920240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carbon &amp; oxygen gas 2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3212153"/>
                  </p:ext>
                </p:extLst>
              </p:nvPr>
            </p:nvGraphicFramePr>
            <p:xfrm>
              <a:off x="3063239" y="260350"/>
              <a:ext cx="3853544" cy="3989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0710"/>
                    <a:gridCol w="1541417"/>
                    <a:gridCol w="1541417"/>
                  </a:tblGrid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42.9%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42.9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57.1%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27.3%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72.7%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3212153"/>
                  </p:ext>
                </p:extLst>
              </p:nvPr>
            </p:nvGraphicFramePr>
            <p:xfrm>
              <a:off x="3063239" y="260350"/>
              <a:ext cx="3853544" cy="3989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0710"/>
                    <a:gridCol w="1541417"/>
                    <a:gridCol w="1541417"/>
                  </a:tblGrid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42.9%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0198" t="-351" b="-129825"/>
                          </a:stretch>
                        </a:blipFill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57.1%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27.3%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72.7%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717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920750" y="155575"/>
            <a:ext cx="1920240" cy="192024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carbon &amp; oxygen gas 1</a:t>
            </a:r>
            <a:endParaRPr lang="en-US" sz="2400" b="1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920750" y="2432050"/>
            <a:ext cx="1920240" cy="1920240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carbon &amp; oxygen gas 2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506229"/>
                  </p:ext>
                </p:extLst>
              </p:nvPr>
            </p:nvGraphicFramePr>
            <p:xfrm>
              <a:off x="3063239" y="260350"/>
              <a:ext cx="5394961" cy="3989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0710"/>
                    <a:gridCol w="1541417"/>
                    <a:gridCol w="1541417"/>
                    <a:gridCol w="1541417"/>
                  </a:tblGrid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42.9%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42.9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57.1%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1.33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27.3%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72.7%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506229"/>
                  </p:ext>
                </p:extLst>
              </p:nvPr>
            </p:nvGraphicFramePr>
            <p:xfrm>
              <a:off x="3063239" y="260350"/>
              <a:ext cx="5394961" cy="3989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0710"/>
                    <a:gridCol w="1541417"/>
                    <a:gridCol w="1541417"/>
                    <a:gridCol w="1541417"/>
                  </a:tblGrid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42.9%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0198" t="-351" r="-100000" b="-1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57.1%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1.33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27.3%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72.7%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386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920750" y="155575"/>
            <a:ext cx="1920240" cy="192024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carbon &amp; oxygen gas 1</a:t>
            </a:r>
            <a:endParaRPr lang="en-US" sz="2400" b="1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920750" y="2432050"/>
            <a:ext cx="1920240" cy="1920240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carbon &amp; oxygen gas 2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2492330"/>
                  </p:ext>
                </p:extLst>
              </p:nvPr>
            </p:nvGraphicFramePr>
            <p:xfrm>
              <a:off x="3063239" y="260350"/>
              <a:ext cx="5394961" cy="3989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0710"/>
                    <a:gridCol w="1541417"/>
                    <a:gridCol w="1541417"/>
                    <a:gridCol w="1541417"/>
                  </a:tblGrid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42.9%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42.9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57.1%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1.33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27.3%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27.3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72.7%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2492330"/>
                  </p:ext>
                </p:extLst>
              </p:nvPr>
            </p:nvGraphicFramePr>
            <p:xfrm>
              <a:off x="3063239" y="260350"/>
              <a:ext cx="5394961" cy="3989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0710"/>
                    <a:gridCol w="1541417"/>
                    <a:gridCol w="1541417"/>
                    <a:gridCol w="1541417"/>
                  </a:tblGrid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42.9%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0198" t="-351" r="-100000" b="-1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57.1%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1.33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27.3%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0198" t="-129825" r="-100000" b="-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72.7%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717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920750" y="155575"/>
            <a:ext cx="1920240" cy="192024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carbon &amp; oxygen gas 1</a:t>
            </a:r>
            <a:endParaRPr lang="en-US" sz="2400" b="1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920750" y="2432050"/>
            <a:ext cx="1920240" cy="1920240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carbon &amp; oxygen gas 2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138060"/>
                  </p:ext>
                </p:extLst>
              </p:nvPr>
            </p:nvGraphicFramePr>
            <p:xfrm>
              <a:off x="3063239" y="260350"/>
              <a:ext cx="5394961" cy="3989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0710"/>
                    <a:gridCol w="1541417"/>
                    <a:gridCol w="1541417"/>
                    <a:gridCol w="1541417"/>
                  </a:tblGrid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42.9%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42.9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57.1%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1.33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27.3%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27.3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72.7%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2.66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775293"/>
                  </p:ext>
                </p:extLst>
              </p:nvPr>
            </p:nvGraphicFramePr>
            <p:xfrm>
              <a:off x="3063239" y="260350"/>
              <a:ext cx="5394961" cy="3989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0710"/>
                    <a:gridCol w="1541417"/>
                    <a:gridCol w="1541417"/>
                    <a:gridCol w="1541417"/>
                  </a:tblGrid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42.9%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0198" t="-351" r="-100000" b="-1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57.1%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1.33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27.3%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50198" t="-129825" r="-100000" b="-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72.7%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2.66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411480" y="4462780"/>
            <a:ext cx="832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data is normalized, a pattern emerges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4005" y="5021580"/>
            <a:ext cx="416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C:O ratio (gas 1) = 1 : 1.33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4005" y="5580380"/>
            <a:ext cx="416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C:O ratio (gas 2) = 1 : 2.66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" y="6139180"/>
            <a:ext cx="832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2 has exactly twice the amount of oxygen as gas 1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57725" y="5572145"/>
            <a:ext cx="895350" cy="508000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57725" y="4991120"/>
            <a:ext cx="895350" cy="508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76925" y="5237510"/>
            <a:ext cx="2855595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2:66 = 2 x 1.33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2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6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Multiple Proportions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two elements form more than one compound between them, then the ratios of the masses of the second element which combine with a fixed mass of the first element will be ratios of small whole numbers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720" y="0"/>
            <a:ext cx="109728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7550"/>
            <a:ext cx="8778875" cy="1238476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Explaining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Law of Multiple Proportions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970314"/>
            <a:ext cx="8778875" cy="4455886"/>
          </a:xfrm>
        </p:spPr>
        <p:txBody>
          <a:bodyPr/>
          <a:lstStyle/>
          <a:p>
            <a:r>
              <a:rPr lang="en-US" dirty="0" smtClean="0"/>
              <a:t>Applies to cases where two elements form more than one compound</a:t>
            </a:r>
          </a:p>
          <a:p>
            <a:r>
              <a:rPr lang="en-US" dirty="0" smtClean="0"/>
              <a:t>If the mass of the first element is held constant between the two compounds</a:t>
            </a:r>
          </a:p>
          <a:p>
            <a:r>
              <a:rPr lang="en-US" dirty="0" smtClean="0"/>
              <a:t>Then the masses of the second element will be a small whole number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890133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Example of </a:t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dirty="0" smtClean="0">
                <a:solidFill>
                  <a:srgbClr val="006600"/>
                </a:solidFill>
              </a:rPr>
              <a:t>the Law of Multiple Proportions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171850"/>
              </p:ext>
            </p:extLst>
          </p:nvPr>
        </p:nvGraphicFramePr>
        <p:xfrm>
          <a:off x="365760" y="1667112"/>
          <a:ext cx="8412480" cy="46634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06240"/>
                <a:gridCol w="4206240"/>
              </a:tblGrid>
              <a:tr h="4663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839419"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5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67804"/>
            <a:ext cx="8778875" cy="731837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335556"/>
              </p:ext>
            </p:extLst>
          </p:nvPr>
        </p:nvGraphicFramePr>
        <p:xfrm>
          <a:off x="540325" y="2396450"/>
          <a:ext cx="806335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335"/>
                <a:gridCol w="806335"/>
                <a:gridCol w="806335"/>
                <a:gridCol w="806335"/>
                <a:gridCol w="806335"/>
                <a:gridCol w="806335"/>
                <a:gridCol w="806335"/>
                <a:gridCol w="806335"/>
                <a:gridCol w="806335"/>
                <a:gridCol w="806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+16</a:t>
                      </a:r>
                      <a:endParaRPr lang="en-US" sz="24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066786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the pattern and then predict the next number in the sequence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890133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Example of </a:t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dirty="0" smtClean="0">
                <a:solidFill>
                  <a:srgbClr val="006600"/>
                </a:solidFill>
              </a:rPr>
              <a:t>the Law of Multiple Proportions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982269"/>
              </p:ext>
            </p:extLst>
          </p:nvPr>
        </p:nvGraphicFramePr>
        <p:xfrm>
          <a:off x="365760" y="1667112"/>
          <a:ext cx="8412480" cy="46634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06240"/>
                <a:gridCol w="4206240"/>
              </a:tblGrid>
              <a:tr h="4663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8394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elements . . 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elements - carbon &amp; oxygen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1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890133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Example of </a:t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dirty="0" smtClean="0">
                <a:solidFill>
                  <a:srgbClr val="006600"/>
                </a:solidFill>
              </a:rPr>
              <a:t>the Law of Multiple Proportions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299694"/>
              </p:ext>
            </p:extLst>
          </p:nvPr>
        </p:nvGraphicFramePr>
        <p:xfrm>
          <a:off x="365760" y="1667112"/>
          <a:ext cx="8412480" cy="46634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06240"/>
                <a:gridCol w="4206240"/>
              </a:tblGrid>
              <a:tr h="4663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8394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elements . . 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elements - carbon &amp; oxygen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. . form more than one compound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1 &amp; gas 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1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890133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Example of </a:t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dirty="0" smtClean="0">
                <a:solidFill>
                  <a:srgbClr val="006600"/>
                </a:solidFill>
              </a:rPr>
              <a:t>the Law of Multiple Proportions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879729"/>
              </p:ext>
            </p:extLst>
          </p:nvPr>
        </p:nvGraphicFramePr>
        <p:xfrm>
          <a:off x="365760" y="1667112"/>
          <a:ext cx="8412480" cy="46634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06240"/>
                <a:gridCol w="4206240"/>
              </a:tblGrid>
              <a:tr h="4663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8394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elements . . 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elements - carbon &amp; oxygen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. . form more than one compound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1 &amp; gas 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mass of the first element is held constant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carbon mass as 1.00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1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890133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Example of </a:t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dirty="0" smtClean="0">
                <a:solidFill>
                  <a:srgbClr val="006600"/>
                </a:solidFill>
              </a:rPr>
              <a:t>the Law of Multiple Proportions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726165"/>
              </p:ext>
            </p:extLst>
          </p:nvPr>
        </p:nvGraphicFramePr>
        <p:xfrm>
          <a:off x="365760" y="1667112"/>
          <a:ext cx="8412480" cy="46634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06240"/>
                <a:gridCol w="4206240"/>
              </a:tblGrid>
              <a:tr h="4663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8394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elements . . 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elements - carbon &amp; oxygen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. . form more than one compound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1 &amp; gas 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mass of the first element is held constant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carbon mass as 1.00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Then the masses of the second element . . 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Masses of oxygen are 1.33 and 2.66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1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890133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Example of </a:t>
            </a:r>
            <a:br>
              <a:rPr lang="en-US" dirty="0" smtClean="0">
                <a:solidFill>
                  <a:srgbClr val="006600"/>
                </a:solidFill>
              </a:rPr>
            </a:br>
            <a:r>
              <a:rPr lang="en-US" dirty="0" smtClean="0">
                <a:solidFill>
                  <a:srgbClr val="006600"/>
                </a:solidFill>
              </a:rPr>
              <a:t>the Law of Multiple Proportions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735125"/>
              </p:ext>
            </p:extLst>
          </p:nvPr>
        </p:nvGraphicFramePr>
        <p:xfrm>
          <a:off x="365760" y="1667112"/>
          <a:ext cx="8412480" cy="46634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06240"/>
                <a:gridCol w="4206240"/>
              </a:tblGrid>
              <a:tr h="4663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8394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elements . . 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elements - carbon &amp; oxygen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. . form more than one compound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1 &amp; gas 2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mass of the first element is held constant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carbon mass as 1.00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Then the masses of the second element . . .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Masses of oxygen are 1.33 and 2.66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1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. . will be a small whole number ratio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 of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oxygen masses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1:2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1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07963"/>
            <a:ext cx="8778875" cy="731837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077913"/>
            <a:ext cx="8778875" cy="5561012"/>
          </a:xfrm>
        </p:spPr>
        <p:txBody>
          <a:bodyPr/>
          <a:lstStyle/>
          <a:p>
            <a:r>
              <a:rPr lang="en-US" dirty="0" smtClean="0"/>
              <a:t>There are two compounds that contain only chlorine and copper.  </a:t>
            </a:r>
            <a:endParaRPr lang="en-US" dirty="0"/>
          </a:p>
          <a:p>
            <a:r>
              <a:rPr lang="en-US" dirty="0" smtClean="0"/>
              <a:t>Compound 1</a:t>
            </a:r>
          </a:p>
          <a:p>
            <a:pPr lvl="1"/>
            <a:r>
              <a:rPr lang="en-US" sz="2800" dirty="0" smtClean="0"/>
              <a:t>Ratio of chlorine to copper is 1.0 to 1.8</a:t>
            </a:r>
          </a:p>
          <a:p>
            <a:r>
              <a:rPr lang="en-US" dirty="0" smtClean="0"/>
              <a:t>Compound 2</a:t>
            </a:r>
          </a:p>
          <a:p>
            <a:pPr lvl="1"/>
            <a:r>
              <a:rPr lang="en-US" sz="2800" dirty="0" smtClean="0"/>
              <a:t>Ratio of chlorine to copper is 1.0 to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US" dirty="0" smtClean="0"/>
              <a:t>According to the Law of Multiple Proportions, what are the possible values of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07963"/>
            <a:ext cx="8778875" cy="731837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8" y="1077913"/>
            <a:ext cx="8595360" cy="2208212"/>
          </a:xfrm>
        </p:spPr>
        <p:txBody>
          <a:bodyPr/>
          <a:lstStyle/>
          <a:p>
            <a:pPr lvl="1"/>
            <a:r>
              <a:rPr lang="en-US" sz="2800" dirty="0" smtClean="0"/>
              <a:t>Ratio of chlorine to copper is 1.0 to 1.8</a:t>
            </a:r>
          </a:p>
          <a:p>
            <a:pPr lvl="1"/>
            <a:r>
              <a:rPr lang="en-US" sz="2800" dirty="0" smtClean="0"/>
              <a:t>Ratio of chlorine to copper is 1.0 to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US" dirty="0" smtClean="0"/>
              <a:t>According to the Law of Multiple Proportions, what are the possible values of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07963"/>
            <a:ext cx="8778875" cy="731837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8" y="1077913"/>
            <a:ext cx="8595360" cy="2208212"/>
          </a:xfrm>
        </p:spPr>
        <p:txBody>
          <a:bodyPr/>
          <a:lstStyle/>
          <a:p>
            <a:pPr lvl="1"/>
            <a:r>
              <a:rPr lang="en-US" sz="2800" dirty="0" smtClean="0"/>
              <a:t>Ratio of chlorine to copper is 1.0 to 1.8</a:t>
            </a:r>
          </a:p>
          <a:p>
            <a:pPr lvl="1"/>
            <a:r>
              <a:rPr lang="en-US" sz="2800" dirty="0" smtClean="0"/>
              <a:t>Ratio of chlorine to copper is 1.0 to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US" dirty="0" smtClean="0"/>
              <a:t>According to the Law of Multiple Proportions, what are the possible values of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26310"/>
              </p:ext>
            </p:extLst>
          </p:nvPr>
        </p:nvGraphicFramePr>
        <p:xfrm>
          <a:off x="748653" y="3322399"/>
          <a:ext cx="621792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0"/>
                <a:gridCol w="3108960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x 2 = 3.6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9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07963"/>
            <a:ext cx="8778875" cy="731837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8" y="1077913"/>
            <a:ext cx="8595360" cy="2208212"/>
          </a:xfrm>
        </p:spPr>
        <p:txBody>
          <a:bodyPr/>
          <a:lstStyle/>
          <a:p>
            <a:pPr lvl="1"/>
            <a:r>
              <a:rPr lang="en-US" sz="2800" dirty="0" smtClean="0"/>
              <a:t>Ratio of chlorine to copper is 1.0 to 1.8</a:t>
            </a:r>
          </a:p>
          <a:p>
            <a:pPr lvl="1"/>
            <a:r>
              <a:rPr lang="en-US" sz="2800" dirty="0" smtClean="0"/>
              <a:t>Ratio of chlorine to copper is 1.0 to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US" dirty="0" smtClean="0"/>
              <a:t>According to the Law of Multiple Proportions, what are the possible values of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045399"/>
              </p:ext>
            </p:extLst>
          </p:nvPr>
        </p:nvGraphicFramePr>
        <p:xfrm>
          <a:off x="748653" y="3322399"/>
          <a:ext cx="621792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0"/>
                <a:gridCol w="3108960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x 2 = 3.6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x 3 = 5.4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9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07963"/>
            <a:ext cx="8778875" cy="731837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8" y="1077913"/>
            <a:ext cx="8595360" cy="2208212"/>
          </a:xfrm>
        </p:spPr>
        <p:txBody>
          <a:bodyPr/>
          <a:lstStyle/>
          <a:p>
            <a:pPr lvl="1"/>
            <a:r>
              <a:rPr lang="en-US" sz="2800" dirty="0" smtClean="0"/>
              <a:t>Ratio of chlorine to copper is 1.0 to 1.8</a:t>
            </a:r>
          </a:p>
          <a:p>
            <a:pPr lvl="1"/>
            <a:r>
              <a:rPr lang="en-US" sz="2800" dirty="0" smtClean="0"/>
              <a:t>Ratio of chlorine to copper is 1.0 to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US" dirty="0" smtClean="0"/>
              <a:t>According to the Law of Multiple Proportions, what are the possible values of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047174"/>
              </p:ext>
            </p:extLst>
          </p:nvPr>
        </p:nvGraphicFramePr>
        <p:xfrm>
          <a:off x="748653" y="3322399"/>
          <a:ext cx="621792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0"/>
                <a:gridCol w="3108960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x 2 = 3.6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x 3 = 5.4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x 4 = 7.2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9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4103914"/>
            <a:ext cx="8778875" cy="2322286"/>
          </a:xfrm>
        </p:spPr>
        <p:txBody>
          <a:bodyPr/>
          <a:lstStyle/>
          <a:p>
            <a:r>
              <a:rPr lang="en-US" dirty="0" smtClean="0"/>
              <a:t>When scientists were first studying matter, they started by trying to recognize patterns they were seeing in the composition of matter</a:t>
            </a:r>
          </a:p>
          <a:p>
            <a:r>
              <a:rPr lang="en-US" dirty="0" smtClean="0"/>
              <a:t>Today's class will trace their progress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30094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5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07963"/>
            <a:ext cx="8778875" cy="731837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8" y="1077913"/>
            <a:ext cx="8595360" cy="2208212"/>
          </a:xfrm>
        </p:spPr>
        <p:txBody>
          <a:bodyPr/>
          <a:lstStyle/>
          <a:p>
            <a:pPr lvl="1"/>
            <a:r>
              <a:rPr lang="en-US" sz="2800" dirty="0" smtClean="0"/>
              <a:t>Ratio of chlorine to copper is 1.0 to 1.8</a:t>
            </a:r>
          </a:p>
          <a:p>
            <a:pPr lvl="1"/>
            <a:r>
              <a:rPr lang="en-US" sz="2800" dirty="0" smtClean="0"/>
              <a:t>Ratio of chlorine to copper is 1.0 to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US" dirty="0" smtClean="0"/>
              <a:t>According to the Law of Multiple Proportions, what are the possible values of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995760"/>
              </p:ext>
            </p:extLst>
          </p:nvPr>
        </p:nvGraphicFramePr>
        <p:xfrm>
          <a:off x="748653" y="3322399"/>
          <a:ext cx="621792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0"/>
                <a:gridCol w="3108960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x 2 = 3.6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÷ 2 = 0.9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x 3 = 5.4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x 4 = 7.2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9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07963"/>
            <a:ext cx="8778875" cy="731837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8" y="1077913"/>
            <a:ext cx="8595360" cy="2208212"/>
          </a:xfrm>
        </p:spPr>
        <p:txBody>
          <a:bodyPr/>
          <a:lstStyle/>
          <a:p>
            <a:pPr lvl="1"/>
            <a:r>
              <a:rPr lang="en-US" sz="2800" dirty="0" smtClean="0"/>
              <a:t>Ratio of chlorine to copper is 1.0 to 1.8</a:t>
            </a:r>
          </a:p>
          <a:p>
            <a:pPr lvl="1"/>
            <a:r>
              <a:rPr lang="en-US" sz="2800" dirty="0" smtClean="0"/>
              <a:t>Ratio of chlorine to copper is 1.0 to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US" dirty="0" smtClean="0"/>
              <a:t>According to the Law of Multiple Proportions, what are the possible values of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110858"/>
              </p:ext>
            </p:extLst>
          </p:nvPr>
        </p:nvGraphicFramePr>
        <p:xfrm>
          <a:off x="748653" y="3322399"/>
          <a:ext cx="621792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0"/>
                <a:gridCol w="3108960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x 2 = 3.6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÷ 2 = 0.9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x 3 = 5.4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÷ 3 = 0.6</a:t>
                      </a:r>
                    </a:p>
                  </a:txBody>
                  <a:tcPr anchor="ctr"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x 4 = 7.2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9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07963"/>
            <a:ext cx="8778875" cy="731837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8" y="1077913"/>
            <a:ext cx="8595360" cy="2208212"/>
          </a:xfrm>
        </p:spPr>
        <p:txBody>
          <a:bodyPr/>
          <a:lstStyle/>
          <a:p>
            <a:pPr lvl="1"/>
            <a:r>
              <a:rPr lang="en-US" sz="2800" dirty="0" smtClean="0"/>
              <a:t>Ratio of chlorine to copper is 1.0 to 1.8</a:t>
            </a:r>
          </a:p>
          <a:p>
            <a:pPr lvl="1"/>
            <a:r>
              <a:rPr lang="en-US" sz="2800" dirty="0" smtClean="0"/>
              <a:t>Ratio of chlorine to copper is 1.0 to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</a:p>
          <a:p>
            <a:r>
              <a:rPr lang="en-US" dirty="0" smtClean="0"/>
              <a:t>According to the Law of Multiple Proportions, what are the possible values of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18860"/>
              </p:ext>
            </p:extLst>
          </p:nvPr>
        </p:nvGraphicFramePr>
        <p:xfrm>
          <a:off x="748653" y="3322399"/>
          <a:ext cx="621792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0"/>
                <a:gridCol w="3108960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x 2 = 3.6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÷ 2 = 0.9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x 3 = 5.4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÷ 3 = 0.6</a:t>
                      </a:r>
                    </a:p>
                  </a:txBody>
                  <a:tcPr anchor="ctr"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x 4 = 7.2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÷ 4 = 0.45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9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Impact of the New Law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4288972"/>
            <a:ext cx="8778875" cy="213722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This law was a major clue in the understanding of matter</a:t>
            </a:r>
          </a:p>
          <a:p>
            <a:r>
              <a:rPr lang="en-US" sz="2800" b="1" dirty="0" smtClean="0"/>
              <a:t>Scientists began to realize that matter was made up of smaller building blocks combining in fixed ratios</a:t>
            </a:r>
            <a:endParaRPr lang="en-US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99"/>
          <a:stretch/>
        </p:blipFill>
        <p:spPr bwMode="auto">
          <a:xfrm>
            <a:off x="1788030" y="1371606"/>
            <a:ext cx="5567940" cy="2601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920750" y="155575"/>
            <a:ext cx="1920240" cy="192024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carbon &amp; oxygen gas 1</a:t>
            </a:r>
            <a:endParaRPr lang="en-US" sz="2400" b="1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920750" y="2432050"/>
            <a:ext cx="1920240" cy="1920240"/>
          </a:xfrm>
          <a:prstGeom prst="ellips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carbon &amp; oxygen gas 2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1480" y="4462780"/>
            <a:ext cx="832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now understand the reason for this result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4005" y="5021580"/>
            <a:ext cx="466344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gas1 is carbon monoxide (CO)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4005" y="5580380"/>
            <a:ext cx="466344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gas 2 is carbon dioxide (CO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8650" y="155575"/>
            <a:ext cx="2586351" cy="2006600"/>
            <a:chOff x="285750" y="155575"/>
            <a:chExt cx="2586351" cy="2006600"/>
          </a:xfrm>
        </p:grpSpPr>
        <p:sp>
          <p:nvSpPr>
            <p:cNvPr id="2" name="Rectangle 1"/>
            <p:cNvSpPr/>
            <p:nvPr/>
          </p:nvSpPr>
          <p:spPr>
            <a:xfrm>
              <a:off x="285750" y="155575"/>
              <a:ext cx="2586351" cy="2006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20000">
              <a:off x="512431" y="614803"/>
              <a:ext cx="1999953" cy="1011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4" y="2238327"/>
            <a:ext cx="2719387" cy="232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11480" y="6139180"/>
            <a:ext cx="841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200" b="1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really does have twice the amount of oxygen as CO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614463"/>
                  </p:ext>
                </p:extLst>
              </p:nvPr>
            </p:nvGraphicFramePr>
            <p:xfrm>
              <a:off x="3063239" y="260350"/>
              <a:ext cx="5394961" cy="3989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0710"/>
                    <a:gridCol w="1541417"/>
                    <a:gridCol w="1541417"/>
                    <a:gridCol w="1541417"/>
                  </a:tblGrid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42.9%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42.9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57.1%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1.33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27.3%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rgbClr val="0066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27.3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72.7%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2.66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614463"/>
                  </p:ext>
                </p:extLst>
              </p:nvPr>
            </p:nvGraphicFramePr>
            <p:xfrm>
              <a:off x="3063239" y="260350"/>
              <a:ext cx="5394961" cy="3989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0710"/>
                    <a:gridCol w="1541417"/>
                    <a:gridCol w="1541417"/>
                    <a:gridCol w="1541417"/>
                  </a:tblGrid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42.9%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50198" t="-351" r="-100000" b="-129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57.1%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1.33</a:t>
                          </a:r>
                          <a:endParaRPr lang="en-US" sz="28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27.3%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50198" t="-129825" r="-100000" b="-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8677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O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72.7%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2.66</a:t>
                          </a:r>
                          <a:endParaRPr lang="en-US" sz="2800" b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66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109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2686" r="1274" b="2481"/>
          <a:stretch/>
        </p:blipFill>
        <p:spPr bwMode="auto">
          <a:xfrm>
            <a:off x="228600" y="1219199"/>
            <a:ext cx="8686800" cy="479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564" y="274638"/>
            <a:ext cx="6704012" cy="116363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Whole Number Ratios Can Still Be Complex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the Three Laws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69096" y="1475957"/>
            <a:ext cx="3109229" cy="4615098"/>
            <a:chOff x="369096" y="1317060"/>
            <a:chExt cx="3109229" cy="461509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667"/>
            <a:stretch/>
          </p:blipFill>
          <p:spPr bwMode="auto">
            <a:xfrm>
              <a:off x="369096" y="4571877"/>
              <a:ext cx="3109229" cy="1360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76"/>
            <a:stretch/>
          </p:blipFill>
          <p:spPr bwMode="auto">
            <a:xfrm>
              <a:off x="369096" y="3111026"/>
              <a:ext cx="3109229" cy="1388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91"/>
            <a:stretch/>
          </p:blipFill>
          <p:spPr bwMode="auto">
            <a:xfrm>
              <a:off x="369096" y="1317060"/>
              <a:ext cx="3109229" cy="1721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051289" y="1321453"/>
            <a:ext cx="3722494" cy="4924106"/>
            <a:chOff x="4953315" y="1284284"/>
            <a:chExt cx="3722494" cy="492410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762" y="1284284"/>
              <a:ext cx="3657600" cy="361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953315" y="4884951"/>
              <a:ext cx="3722494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The Modern</a:t>
              </a:r>
            </a:p>
            <a:p>
              <a:pPr algn="ctr"/>
              <a:r>
                <a:rPr lang="en-US" sz="4000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Atomic Theory</a:t>
              </a:r>
              <a:endPara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75603" y="1886628"/>
            <a:ext cx="978408" cy="3793756"/>
            <a:chOff x="3918857" y="1811884"/>
            <a:chExt cx="978408" cy="3793756"/>
          </a:xfrm>
        </p:grpSpPr>
        <p:sp>
          <p:nvSpPr>
            <p:cNvPr id="8" name="Right Arrow 7"/>
            <p:cNvSpPr/>
            <p:nvPr/>
          </p:nvSpPr>
          <p:spPr>
            <a:xfrm>
              <a:off x="3918857" y="1811884"/>
              <a:ext cx="978408" cy="731520"/>
            </a:xfrm>
            <a:prstGeom prst="rightArrow">
              <a:avLst/>
            </a:prstGeom>
            <a:gradFill>
              <a:gsLst>
                <a:gs pos="0">
                  <a:srgbClr val="0000FF"/>
                </a:gs>
                <a:gs pos="50000">
                  <a:srgbClr val="000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918857" y="3343002"/>
              <a:ext cx="978408" cy="731520"/>
            </a:xfrm>
            <a:prstGeom prst="rightArrow">
              <a:avLst/>
            </a:prstGeom>
            <a:gradFill>
              <a:gsLst>
                <a:gs pos="0">
                  <a:srgbClr val="0000FF"/>
                </a:gs>
                <a:gs pos="50000">
                  <a:srgbClr val="000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918857" y="4874120"/>
              <a:ext cx="978408" cy="731520"/>
            </a:xfrm>
            <a:prstGeom prst="rightArrow">
              <a:avLst/>
            </a:prstGeom>
            <a:gradFill>
              <a:gsLst>
                <a:gs pos="0">
                  <a:srgbClr val="0000FF"/>
                </a:gs>
                <a:gs pos="50000">
                  <a:srgbClr val="0000F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47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this lesson is over, you should be able to: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Name the three laws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Summarize what they say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Provide examples that illustrates each of these three laws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Solve simple computations associated with these three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Homework on Matter</a:t>
            </a:r>
            <a:endParaRPr lang="en-US" altLang="en-US" sz="3200" i="1" dirty="0" smtClean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565140"/>
              </p:ext>
            </p:extLst>
          </p:nvPr>
        </p:nvGraphicFramePr>
        <p:xfrm>
          <a:off x="182563" y="1296988"/>
          <a:ext cx="8778876" cy="329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9438"/>
                <a:gridCol w="4389438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Matter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17, 39, 60, 62, 67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&amp; Chemical Changes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12, 33,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34, 41, 45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Laws of Matter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27, 55, 71, 73, 75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62014" y="4920335"/>
            <a:ext cx="6219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 is due two classes from today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Homework on Matter</a:t>
            </a:r>
            <a:endParaRPr lang="en-US" altLang="en-US" sz="3200" i="1" dirty="0" smtClean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147222"/>
              </p:ext>
            </p:extLst>
          </p:nvPr>
        </p:nvGraphicFramePr>
        <p:xfrm>
          <a:off x="182563" y="1296988"/>
          <a:ext cx="8778876" cy="329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9438"/>
                <a:gridCol w="4389438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to Matter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17, 39, 60, 62, 67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&amp; Chemical Changes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12, 33,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34, 41, 45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Laws of Matter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3: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27, 55, 71, 73, 75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62014" y="4920335"/>
            <a:ext cx="6219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 is due two classes from today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665"/>
            <a:ext cx="9144000" cy="411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12078"/>
            <a:ext cx="877824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Law of Multiple Proportions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1360" y="4693920"/>
            <a:ext cx="8422639" cy="2164080"/>
            <a:chOff x="721360" y="4693920"/>
            <a:chExt cx="8422639" cy="2164080"/>
          </a:xfrm>
        </p:grpSpPr>
        <p:sp>
          <p:nvSpPr>
            <p:cNvPr id="7" name="TextBox 6"/>
            <p:cNvSpPr txBox="1"/>
            <p:nvPr/>
          </p:nvSpPr>
          <p:spPr>
            <a:xfrm>
              <a:off x="721360" y="4693920"/>
              <a:ext cx="77012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Compounds composed of the same elements have mass ratio of the two elements that is a small whole number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6320" y="6027003"/>
              <a:ext cx="1757679" cy="83099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Write this in your notes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8"/>
          <a:stretch/>
        </p:blipFill>
        <p:spPr bwMode="auto">
          <a:xfrm>
            <a:off x="1379220" y="886282"/>
            <a:ext cx="6400800" cy="247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6" b="15036"/>
          <a:stretch/>
        </p:blipFill>
        <p:spPr bwMode="auto">
          <a:xfrm>
            <a:off x="1379220" y="321056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1"/>
          <a:stretch/>
        </p:blipFill>
        <p:spPr bwMode="auto">
          <a:xfrm>
            <a:off x="1379220" y="3749040"/>
            <a:ext cx="6400800" cy="76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45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Last Class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7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61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45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Three Laws of Matter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68967" y="1296988"/>
            <a:ext cx="6806066" cy="51292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Arial" charset="0"/>
              </a:rPr>
              <a:t>SWBAT explain three laws of matter:</a:t>
            </a:r>
          </a:p>
          <a:p>
            <a:pPr marL="1428750" indent="-514350" eaLnBrk="1" hangingPunct="1">
              <a:buFont typeface="+mj-lt"/>
              <a:buAutoNum type="arabicParenR"/>
            </a:pPr>
            <a:r>
              <a:rPr lang="en-US" altLang="en-US" dirty="0" smtClean="0">
                <a:latin typeface="Arial" charset="0"/>
              </a:rPr>
              <a:t>Conservation of Mass</a:t>
            </a:r>
          </a:p>
          <a:p>
            <a:pPr marL="1428750" indent="-514350" eaLnBrk="1" hangingPunct="1">
              <a:buFont typeface="+mj-lt"/>
              <a:buAutoNum type="arabicParenR"/>
            </a:pPr>
            <a:r>
              <a:rPr lang="en-US" altLang="en-US" dirty="0" smtClean="0">
                <a:latin typeface="Arial" charset="0"/>
              </a:rPr>
              <a:t>Definite Proportions</a:t>
            </a:r>
          </a:p>
          <a:p>
            <a:pPr marL="1428750" indent="-514350" eaLnBrk="1" hangingPunct="1">
              <a:buFont typeface="+mj-lt"/>
              <a:buAutoNum type="arabicParenR"/>
            </a:pPr>
            <a:r>
              <a:rPr lang="en-US" altLang="en-US" dirty="0" smtClean="0">
                <a:latin typeface="Arial" charset="0"/>
              </a:rPr>
              <a:t>Multiple Proportions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774950" y="6396038"/>
            <a:ext cx="3594100" cy="46196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9071</TotalTime>
  <Words>2436</Words>
  <Application>Microsoft Office PowerPoint</Application>
  <PresentationFormat>On-screen Show (4:3)</PresentationFormat>
  <Paragraphs>484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Do Now</vt:lpstr>
      <vt:lpstr>Do Now</vt:lpstr>
      <vt:lpstr>Do Now</vt:lpstr>
      <vt:lpstr>Do Now</vt:lpstr>
      <vt:lpstr>Discussion</vt:lpstr>
      <vt:lpstr>Homework on Matter</vt:lpstr>
      <vt:lpstr>Announcements</vt:lpstr>
      <vt:lpstr>Last Class</vt:lpstr>
      <vt:lpstr>Three Laws of Matter</vt:lpstr>
      <vt:lpstr>Conceptual Lesson</vt:lpstr>
      <vt:lpstr>Changing Theories on Matter</vt:lpstr>
      <vt:lpstr>Different Views</vt:lpstr>
      <vt:lpstr>Matter During a Chemical Change</vt:lpstr>
      <vt:lpstr>Was Matter Created?</vt:lpstr>
      <vt:lpstr>Law of Conservation of Mass</vt:lpstr>
      <vt:lpstr>PowerPoint Presentation</vt:lpstr>
      <vt:lpstr>Impact of this Law</vt:lpstr>
      <vt:lpstr>Another Aspect of Matter</vt:lpstr>
      <vt:lpstr>Same Proportion of Elements Regardless of Source or Size</vt:lpstr>
      <vt:lpstr>Law of Definite Proportions</vt:lpstr>
      <vt:lpstr>Percent by Mass</vt:lpstr>
      <vt:lpstr>Analysis of Sugar 1</vt:lpstr>
      <vt:lpstr>C, H, &amp; O Percent by Mass</vt:lpstr>
      <vt:lpstr>Analysis of Sugar 2</vt:lpstr>
      <vt:lpstr>C, H, &amp; O Percent by Mass</vt:lpstr>
      <vt:lpstr>Comparison of Different Samples</vt:lpstr>
      <vt:lpstr>Comparison of Different Samples</vt:lpstr>
      <vt:lpstr>Comparison of Different Samples</vt:lpstr>
      <vt:lpstr>A Third Aspect of Matter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Law of Multiple Proportions</vt:lpstr>
      <vt:lpstr>Explaining the Law of Multiple Proportions</vt:lpstr>
      <vt:lpstr>Example of  the Law of Multiple Proportions</vt:lpstr>
      <vt:lpstr>Example of  the Law of Multiple Proportions</vt:lpstr>
      <vt:lpstr>Example of  the Law of Multiple Proportions</vt:lpstr>
      <vt:lpstr>Example of  the Law of Multiple Proportions</vt:lpstr>
      <vt:lpstr>Example of  the Law of Multiple Proportions</vt:lpstr>
      <vt:lpstr>Example of  the Law of Multiple Proportions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Impact of the New Law</vt:lpstr>
      <vt:lpstr>PowerPoint Presentation</vt:lpstr>
      <vt:lpstr>The Whole Number Ratios Can Still Be Complex</vt:lpstr>
      <vt:lpstr>Importance of the Three Laws</vt:lpstr>
      <vt:lpstr>Conceptual Lesson</vt:lpstr>
      <vt:lpstr>Homework on Matter</vt:lpstr>
      <vt:lpstr>Backup Slides</vt:lpstr>
      <vt:lpstr>Not Covered</vt:lpstr>
      <vt:lpstr>PowerPoint Presentation</vt:lpstr>
      <vt:lpstr>Law of Multiple Proportions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622</cp:revision>
  <cp:lastPrinted>2014-09-13T19:50:30Z</cp:lastPrinted>
  <dcterms:created xsi:type="dcterms:W3CDTF">2012-09-15T16:31:25Z</dcterms:created>
  <dcterms:modified xsi:type="dcterms:W3CDTF">2014-10-02T12:52:38Z</dcterms:modified>
</cp:coreProperties>
</file>