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2" r:id="rId3"/>
    <p:sldMasterId id="2147483696" r:id="rId4"/>
  </p:sldMasterIdLst>
  <p:sldIdLst>
    <p:sldId id="347" r:id="rId5"/>
    <p:sldId id="375" r:id="rId6"/>
    <p:sldId id="330" r:id="rId7"/>
    <p:sldId id="381" r:id="rId8"/>
    <p:sldId id="376" r:id="rId9"/>
    <p:sldId id="382" r:id="rId10"/>
    <p:sldId id="297" r:id="rId11"/>
    <p:sldId id="290" r:id="rId12"/>
    <p:sldId id="390" r:id="rId13"/>
    <p:sldId id="383" r:id="rId14"/>
    <p:sldId id="283" r:id="rId15"/>
    <p:sldId id="384" r:id="rId16"/>
    <p:sldId id="321" r:id="rId17"/>
    <p:sldId id="293" r:id="rId18"/>
    <p:sldId id="389" r:id="rId19"/>
    <p:sldId id="371" r:id="rId20"/>
    <p:sldId id="291" r:id="rId21"/>
    <p:sldId id="322" r:id="rId22"/>
    <p:sldId id="386" r:id="rId23"/>
    <p:sldId id="323" r:id="rId24"/>
    <p:sldId id="295" r:id="rId25"/>
    <p:sldId id="296" r:id="rId26"/>
    <p:sldId id="387" r:id="rId27"/>
    <p:sldId id="324" r:id="rId28"/>
    <p:sldId id="287" r:id="rId29"/>
    <p:sldId id="284" r:id="rId30"/>
    <p:sldId id="388" r:id="rId31"/>
    <p:sldId id="352" r:id="rId32"/>
    <p:sldId id="373" r:id="rId33"/>
    <p:sldId id="346" r:id="rId34"/>
    <p:sldId id="380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89"/>
    <a:srgbClr val="CCFF99"/>
    <a:srgbClr val="003300"/>
    <a:srgbClr val="008000"/>
    <a:srgbClr val="CCECFF"/>
    <a:srgbClr val="CC0000"/>
    <a:srgbClr val="C9E7E9"/>
    <a:srgbClr val="C4E4E6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>
        <p:scale>
          <a:sx n="60" d="100"/>
          <a:sy n="60" d="100"/>
        </p:scale>
        <p:origin x="-331" y="-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33F4-BBF0-4E00-8EDE-3B7FEA56F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42A9-5B5D-4B32-B081-77AB39701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762B-827A-4F97-A13A-E094CEAEA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7BEFE-9082-4214-B817-AC4F78CB5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6A6A-B71E-42C2-BDA2-B3833671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90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C78EE-24A6-442C-87D7-5CFBFCC65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F66D-05A6-4E2D-B066-1658FC9A5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3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BACE0-DFD3-42F6-B036-4E307A1C0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26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ED63D-C641-41B3-85AA-467908BCE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4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A69DB-7727-48E1-A26E-54AC18D6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2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06C8F-F5A0-4F61-BAA4-CBD873826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86D5E-57DA-4760-B791-E0DD9A0FF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4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A713-9D84-42F8-AD96-4B5D385C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4EC1-87E5-4B6C-AAED-B4753FD6E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7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8C58-2195-4894-B090-1B65DA3F7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7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2172-1AD1-4C2F-BFF8-E3C5D9A60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6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A5F9-DFBC-48CA-9142-583268812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77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1338-3032-422D-89DA-C6A713A7C6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6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D9043-72EC-4667-ABB1-B3C2EB02E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35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18E5-D75F-42FD-B07E-5CDAE910DE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6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28F95-5009-4845-B2E8-CAFFDF6B1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31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193F7-D562-4BB4-A30B-0D85D2A21E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5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A0722-E0CF-43FC-9A83-BBDB79CBE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5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BC7B-BB97-4653-B7DD-EC713B682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50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AFA2-22A9-49FF-97B7-641D8088B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31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D088-012D-4BF1-A92F-EA57CA5C13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9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0080F-E82A-4272-9BDF-D6F198C83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93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2172-1AD1-4C2F-BFF8-E3C5D9A60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20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A5F9-DFBC-48CA-9142-583268812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90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1338-3032-422D-89DA-C6A713A7C6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74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D9043-72EC-4667-ABB1-B3C2EB02E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23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18E5-D75F-42FD-B07E-5CDAE910DE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7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28F95-5009-4845-B2E8-CAFFDF6B1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4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5C55B-7CB3-468B-920C-AC5A72E28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43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193F7-D562-4BB4-A30B-0D85D2A21E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71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BC7B-BB97-4653-B7DD-EC713B682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72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AFA2-22A9-49FF-97B7-641D8088B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68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D088-012D-4BF1-A92F-EA57CA5C13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4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0080F-E82A-4272-9BDF-D6F198C83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9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98753-18B5-44E9-A5CA-45AE87B5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5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CC15-EBE1-4E9D-968C-194BE9C21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2F2-9A25-405F-8163-B3AF17D68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5EB1-00EC-42C6-9807-650B99D04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365E-C731-4E26-B7B8-1DDDFB6D1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1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134620-4A16-4B94-886C-1BABDAE7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B8F789-48E3-414C-A041-22E4656E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7"/>
          <p:cNvGrpSpPr>
            <a:grpSpLocks/>
          </p:cNvGrpSpPr>
          <p:nvPr userDrawn="1"/>
        </p:nvGrpSpPr>
        <p:grpSpPr bwMode="auto">
          <a:xfrm>
            <a:off x="152400" y="6537325"/>
            <a:ext cx="8839200" cy="242888"/>
            <a:chOff x="96" y="4118"/>
            <a:chExt cx="5568" cy="153"/>
          </a:xfrm>
        </p:grpSpPr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96" y="4128"/>
              <a:ext cx="120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fld id="{588618E9-185D-4135-A301-9EAABBC8B814}" type="slidenum">
                <a:rPr lang="en-US" sz="1400" b="1">
                  <a:solidFill>
                    <a:srgbClr val="006600"/>
                  </a:solidFill>
                </a:rPr>
                <a:pPr/>
                <a:t>‹#›</a:t>
              </a:fld>
              <a:endParaRPr lang="en-US" sz="1400" b="1">
                <a:solidFill>
                  <a:srgbClr val="006600"/>
                </a:solidFill>
              </a:endParaRPr>
            </a:p>
          </p:txBody>
        </p:sp>
        <p:sp>
          <p:nvSpPr>
            <p:cNvPr id="79881" name="TextBox 5"/>
            <p:cNvSpPr txBox="1">
              <a:spLocks noChangeArrowheads="1"/>
            </p:cNvSpPr>
            <p:nvPr userDrawn="1"/>
          </p:nvSpPr>
          <p:spPr bwMode="auto">
            <a:xfrm>
              <a:off x="146" y="4118"/>
              <a:ext cx="546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03" tIns="22602" rIns="45203" bIns="22602">
              <a:spAutoFit/>
            </a:bodyPr>
            <a:lstStyle>
              <a:lvl1pPr defTabSz="4524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6670000" indent="-26349325" defTabSz="4524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6352163" indent="-35709225" defTabSz="4524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36672838" indent="-35709225" defTabSz="4524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6995100" indent="-35709225" defTabSz="4524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74523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79095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83667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239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defRPr/>
              </a:pPr>
              <a:r>
                <a:rPr lang="en-US" sz="1300" smtClean="0">
                  <a:solidFill>
                    <a:srgbClr val="006600"/>
                  </a:solidFill>
                  <a:ea typeface="ヒラギノ角ゴ ProN W3" charset="-128"/>
                  <a:sym typeface="Arial" charset="0"/>
                </a:rPr>
                <a:t>5.1  The Atom Has a Structure</a:t>
              </a:r>
            </a:p>
          </p:txBody>
        </p:sp>
        <p:sp>
          <p:nvSpPr>
            <p:cNvPr id="2058" name="Line 10"/>
            <p:cNvSpPr>
              <a:spLocks noChangeShapeType="1"/>
            </p:cNvSpPr>
            <p:nvPr userDrawn="1"/>
          </p:nvSpPr>
          <p:spPr bwMode="auto">
            <a:xfrm>
              <a:off x="96" y="4128"/>
              <a:ext cx="556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5ECAE2-970C-4659-857C-30A5C03758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55" name="Group 7"/>
          <p:cNvGrpSpPr>
            <a:grpSpLocks/>
          </p:cNvGrpSpPr>
          <p:nvPr userDrawn="1"/>
        </p:nvGrpSpPr>
        <p:grpSpPr bwMode="auto">
          <a:xfrm>
            <a:off x="152400" y="6537325"/>
            <a:ext cx="8839200" cy="242888"/>
            <a:chOff x="96" y="4118"/>
            <a:chExt cx="5568" cy="153"/>
          </a:xfrm>
        </p:grpSpPr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96" y="4128"/>
              <a:ext cx="120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fld id="{835A740B-CB8D-4F43-BAB6-A245EBE1EFDA}" type="slidenum">
                <a:rPr lang="en-US" sz="1400" b="1">
                  <a:solidFill>
                    <a:srgbClr val="006600"/>
                  </a:solidFill>
                </a:rPr>
                <a:pPr/>
                <a:t>‹#›</a:t>
              </a:fld>
              <a:endParaRPr lang="en-US" sz="1400" b="1">
                <a:solidFill>
                  <a:srgbClr val="006600"/>
                </a:solidFill>
              </a:endParaRPr>
            </a:p>
          </p:txBody>
        </p:sp>
        <p:sp>
          <p:nvSpPr>
            <p:cNvPr id="79881" name="TextBox 5"/>
            <p:cNvSpPr txBox="1">
              <a:spLocks noChangeArrowheads="1"/>
            </p:cNvSpPr>
            <p:nvPr userDrawn="1"/>
          </p:nvSpPr>
          <p:spPr bwMode="auto">
            <a:xfrm>
              <a:off x="146" y="4118"/>
              <a:ext cx="546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03" tIns="22602" rIns="45203" bIns="22602">
              <a:spAutoFit/>
            </a:bodyPr>
            <a:lstStyle>
              <a:lvl1pPr defTabSz="4524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6670000" indent="-26349325" defTabSz="4524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6352163" indent="-35709225" defTabSz="4524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36672838" indent="-35709225" defTabSz="4524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6995100" indent="-35709225" defTabSz="4524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74523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79095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83667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239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defRPr/>
              </a:pPr>
              <a:r>
                <a:rPr lang="en-US" sz="1300" smtClean="0">
                  <a:solidFill>
                    <a:srgbClr val="006600"/>
                  </a:solidFill>
                  <a:ea typeface="ヒラギノ角ゴ ProN W3" charset="-128"/>
                  <a:sym typeface="Arial" charset="0"/>
                </a:rPr>
                <a:t>5.1  The Atom Has a Structure</a:t>
              </a:r>
            </a:p>
          </p:txBody>
        </p:sp>
        <p:sp>
          <p:nvSpPr>
            <p:cNvPr id="2058" name="Line 10"/>
            <p:cNvSpPr>
              <a:spLocks noChangeShapeType="1"/>
            </p:cNvSpPr>
            <p:nvPr userDrawn="1"/>
          </p:nvSpPr>
          <p:spPr bwMode="auto">
            <a:xfrm>
              <a:off x="96" y="4128"/>
              <a:ext cx="556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50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5ECAE2-970C-4659-857C-30A5C03758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55" name="Group 7"/>
          <p:cNvGrpSpPr>
            <a:grpSpLocks/>
          </p:cNvGrpSpPr>
          <p:nvPr userDrawn="1"/>
        </p:nvGrpSpPr>
        <p:grpSpPr bwMode="auto">
          <a:xfrm>
            <a:off x="152400" y="6537325"/>
            <a:ext cx="8839200" cy="242888"/>
            <a:chOff x="96" y="4118"/>
            <a:chExt cx="5568" cy="153"/>
          </a:xfrm>
        </p:grpSpPr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96" y="4128"/>
              <a:ext cx="120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fld id="{835A740B-CB8D-4F43-BAB6-A245EBE1EFDA}" type="slidenum">
                <a:rPr lang="en-US" sz="1400" b="1">
                  <a:solidFill>
                    <a:srgbClr val="006600"/>
                  </a:solidFill>
                </a:rPr>
                <a:pPr/>
                <a:t>‹#›</a:t>
              </a:fld>
              <a:endParaRPr lang="en-US" sz="1400" b="1">
                <a:solidFill>
                  <a:srgbClr val="006600"/>
                </a:solidFill>
              </a:endParaRPr>
            </a:p>
          </p:txBody>
        </p:sp>
        <p:sp>
          <p:nvSpPr>
            <p:cNvPr id="79881" name="TextBox 5"/>
            <p:cNvSpPr txBox="1">
              <a:spLocks noChangeArrowheads="1"/>
            </p:cNvSpPr>
            <p:nvPr userDrawn="1"/>
          </p:nvSpPr>
          <p:spPr bwMode="auto">
            <a:xfrm>
              <a:off x="146" y="4118"/>
              <a:ext cx="546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03" tIns="22602" rIns="45203" bIns="22602">
              <a:spAutoFit/>
            </a:bodyPr>
            <a:lstStyle>
              <a:lvl1pPr defTabSz="4524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6670000" indent="-26349325" defTabSz="4524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6352163" indent="-35709225" defTabSz="4524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36672838" indent="-35709225" defTabSz="4524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6995100" indent="-35709225" defTabSz="4524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74523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79095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83667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23900" indent="-35709225" defTabSz="452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defRPr/>
              </a:pPr>
              <a:r>
                <a:rPr lang="en-US" sz="1300" smtClean="0">
                  <a:solidFill>
                    <a:srgbClr val="006600"/>
                  </a:solidFill>
                  <a:ea typeface="ヒラギノ角ゴ ProN W3" charset="-128"/>
                  <a:sym typeface="Arial" charset="0"/>
                </a:rPr>
                <a:t>5.1  The Atom Has a Structure</a:t>
              </a:r>
            </a:p>
          </p:txBody>
        </p:sp>
        <p:sp>
          <p:nvSpPr>
            <p:cNvPr id="2058" name="Line 10"/>
            <p:cNvSpPr>
              <a:spLocks noChangeShapeType="1"/>
            </p:cNvSpPr>
            <p:nvPr userDrawn="1"/>
          </p:nvSpPr>
          <p:spPr bwMode="auto">
            <a:xfrm>
              <a:off x="96" y="4128"/>
              <a:ext cx="556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2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78690"/>
            <a:ext cx="8229600" cy="73773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Do Now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240971"/>
            <a:ext cx="8763000" cy="5268686"/>
          </a:xfrm>
        </p:spPr>
        <p:txBody>
          <a:bodyPr/>
          <a:lstStyle/>
          <a:p>
            <a:pPr marL="0" indent="0" algn="ctr">
              <a:lnSpc>
                <a:spcPts val="3800"/>
              </a:lnSpc>
              <a:spcBef>
                <a:spcPts val="1800"/>
              </a:spcBef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DO NOT USE YOUR NOTES!!!</a:t>
            </a:r>
          </a:p>
          <a:p>
            <a:pPr marL="514350" indent="-514350">
              <a:lnSpc>
                <a:spcPts val="38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en-US" sz="2800" b="1" dirty="0" smtClean="0"/>
              <a:t>What </a:t>
            </a:r>
            <a:r>
              <a:rPr lang="en-US" sz="2800" b="1" dirty="0"/>
              <a:t>was </a:t>
            </a:r>
            <a:r>
              <a:rPr lang="en-US" sz="2800" b="1" dirty="0" smtClean="0"/>
              <a:t>Thompson's </a:t>
            </a:r>
            <a:r>
              <a:rPr lang="en-US" sz="2800" b="1" dirty="0"/>
              <a:t>experiment and what did it discover?</a:t>
            </a:r>
          </a:p>
          <a:p>
            <a:pPr marL="514350" indent="-514350">
              <a:lnSpc>
                <a:spcPts val="38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en-US" sz="2800" b="1" dirty="0"/>
              <a:t>What was Rutherford's experiment and what did it discover?</a:t>
            </a:r>
          </a:p>
          <a:p>
            <a:pPr marL="514350" indent="-514350">
              <a:lnSpc>
                <a:spcPts val="38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en-US" sz="2800" b="1" dirty="0" smtClean="0"/>
              <a:t>What was Chadwick's experiment and what did it discover?</a:t>
            </a:r>
            <a:endParaRPr lang="en-US" sz="2800" b="1" dirty="0"/>
          </a:p>
          <a:p>
            <a:pPr>
              <a:spcBef>
                <a:spcPts val="3600"/>
              </a:spcBef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Sub-Atomic Particles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561990"/>
              </p:ext>
            </p:extLst>
          </p:nvPr>
        </p:nvGraphicFramePr>
        <p:xfrm>
          <a:off x="274320" y="1295400"/>
          <a:ext cx="8595360" cy="51212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600"/>
                <a:gridCol w="1280160"/>
                <a:gridCol w="1463040"/>
                <a:gridCol w="1371600"/>
                <a:gridCol w="1371600"/>
                <a:gridCol w="1737360"/>
              </a:tblGrid>
              <a:tr h="12803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abbrev.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location in atom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03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proton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nucleus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03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neutron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nucleus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03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electron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8"/>
          <p:cNvSpPr>
            <a:spLocks noChangeArrowheads="1"/>
          </p:cNvSpPr>
          <p:nvPr/>
        </p:nvSpPr>
        <p:spPr bwMode="auto">
          <a:xfrm>
            <a:off x="2667000" y="1447800"/>
            <a:ext cx="3733800" cy="22098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9624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63855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524000"/>
            <a:ext cx="35909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9"/>
          <p:cNvSpPr txBox="1">
            <a:spLocks noChangeArrowheads="1"/>
          </p:cNvSpPr>
          <p:nvPr/>
        </p:nvSpPr>
        <p:spPr bwMode="auto">
          <a:xfrm>
            <a:off x="228600" y="2057400"/>
            <a:ext cx="2362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dirty="0"/>
              <a:t>The </a:t>
            </a:r>
            <a:r>
              <a:rPr lang="en-US" sz="2400" b="1" dirty="0">
                <a:solidFill>
                  <a:srgbClr val="CC0000"/>
                </a:solidFill>
              </a:rPr>
              <a:t>size</a:t>
            </a:r>
            <a:r>
              <a:rPr lang="en-US" sz="2000" dirty="0">
                <a:solidFill>
                  <a:srgbClr val="CC0000"/>
                </a:solidFill>
              </a:rPr>
              <a:t> of the atom</a:t>
            </a:r>
            <a:r>
              <a:rPr lang="en-US" sz="2000" dirty="0"/>
              <a:t> comes mostly from the space occupied by the </a:t>
            </a:r>
            <a:r>
              <a:rPr lang="en-US" sz="2000" b="1" dirty="0">
                <a:solidFill>
                  <a:srgbClr val="CC0000"/>
                </a:solidFill>
              </a:rPr>
              <a:t>electrons</a:t>
            </a:r>
          </a:p>
        </p:txBody>
      </p:sp>
      <p:sp>
        <p:nvSpPr>
          <p:cNvPr id="12295" name="Text Box 20"/>
          <p:cNvSpPr txBox="1">
            <a:spLocks noChangeArrowheads="1"/>
          </p:cNvSpPr>
          <p:nvPr/>
        </p:nvSpPr>
        <p:spPr bwMode="auto">
          <a:xfrm>
            <a:off x="6477000" y="2193925"/>
            <a:ext cx="251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The </a:t>
            </a:r>
            <a:r>
              <a:rPr lang="en-US" sz="2400" b="1" dirty="0">
                <a:solidFill>
                  <a:srgbClr val="CC0000"/>
                </a:solidFill>
              </a:rPr>
              <a:t>mass</a:t>
            </a:r>
            <a:r>
              <a:rPr lang="en-US" sz="2000" dirty="0">
                <a:solidFill>
                  <a:srgbClr val="CC0000"/>
                </a:solidFill>
              </a:rPr>
              <a:t> of the atom</a:t>
            </a:r>
            <a:r>
              <a:rPr lang="en-US" sz="2000" dirty="0"/>
              <a:t> comes mostly from the </a:t>
            </a:r>
            <a:r>
              <a:rPr lang="en-US" sz="2000" b="1" dirty="0">
                <a:solidFill>
                  <a:srgbClr val="CC0000"/>
                </a:solidFill>
              </a:rPr>
              <a:t>nucleus</a:t>
            </a:r>
          </a:p>
        </p:txBody>
      </p:sp>
      <p:sp>
        <p:nvSpPr>
          <p:cNvPr id="12296" name="Text Box 21"/>
          <p:cNvSpPr txBox="1">
            <a:spLocks noChangeArrowheads="1"/>
          </p:cNvSpPr>
          <p:nvPr/>
        </p:nvSpPr>
        <p:spPr bwMode="auto">
          <a:xfrm>
            <a:off x="6221413" y="639763"/>
            <a:ext cx="2846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</a:rPr>
              <a:t>Size and mass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5725" y="1549400"/>
            <a:ext cx="143827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Sub-Atomic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77545691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</a:rPr>
                            <a:t> mass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𝟏𝟖𝟒𝟎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77545691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</a:rPr>
                            <a:t>mass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0000" t="-300476" r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32"/>
          <a:stretch>
            <a:fillRect/>
          </a:stretch>
        </p:blipFill>
        <p:spPr bwMode="auto">
          <a:xfrm>
            <a:off x="685800" y="4041775"/>
            <a:ext cx="24384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667000" y="1447800"/>
            <a:ext cx="3733800" cy="22098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524000"/>
            <a:ext cx="35909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30480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705600" y="4038600"/>
            <a:ext cx="2286000" cy="1905000"/>
            <a:chOff x="6705600" y="4038600"/>
            <a:chExt cx="2286000" cy="1905000"/>
          </a:xfrm>
        </p:grpSpPr>
        <p:sp>
          <p:nvSpPr>
            <p:cNvPr id="15366" name="AutoShape 10"/>
            <p:cNvSpPr>
              <a:spLocks/>
            </p:cNvSpPr>
            <p:nvPr/>
          </p:nvSpPr>
          <p:spPr bwMode="auto">
            <a:xfrm>
              <a:off x="6705600" y="4038600"/>
              <a:ext cx="381000" cy="190500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Text Box 11"/>
            <p:cNvSpPr txBox="1">
              <a:spLocks noChangeArrowheads="1"/>
            </p:cNvSpPr>
            <p:nvPr/>
          </p:nvSpPr>
          <p:spPr bwMode="auto">
            <a:xfrm>
              <a:off x="7162800" y="4494213"/>
              <a:ext cx="18288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A complete atom has a </a:t>
              </a:r>
              <a:r>
                <a:rPr lang="en-US" b="1" dirty="0">
                  <a:solidFill>
                    <a:srgbClr val="CC0000"/>
                  </a:solidFill>
                </a:rPr>
                <a:t>charge of zero</a:t>
              </a:r>
            </a:p>
          </p:txBody>
        </p:sp>
      </p:grp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5230813" y="639763"/>
            <a:ext cx="3836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</a:rPr>
              <a:t>Charges in the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1775"/>
            <a:ext cx="78486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667000" y="1447800"/>
            <a:ext cx="3733800" cy="22098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524000"/>
            <a:ext cx="35909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5230813" y="639763"/>
            <a:ext cx="3836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</a:rPr>
              <a:t>Charges in the atom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1163" y="6149418"/>
            <a:ext cx="5781675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Electrostatic Force:	Like charges repel</a:t>
            </a:r>
          </a:p>
          <a:p>
            <a:pPr>
              <a:tabLst>
                <a:tab pos="251460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	Opposite charges attract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Sub-Atomic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79646078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 mass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charge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𝟏𝟖𝟒𝟎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79646078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mass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charge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0000" t="-300476" r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270"/>
            <a:ext cx="8229600" cy="822960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n-US" b="1" dirty="0" smtClean="0"/>
              <a:t>I am a positively charged particle.  Where am I located?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n-US" b="1" dirty="0" smtClean="0"/>
              <a:t>I am the lightest of the particles.  What is my charge?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n-US" b="1" dirty="0" smtClean="0"/>
              <a:t>I am not impacted by electrostatic forces.  What is my name?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n-US" b="1" dirty="0" smtClean="0"/>
              <a:t>I am located in the cloud.  What is my name?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73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16"/>
          <p:cNvSpPr>
            <a:spLocks noChangeArrowheads="1"/>
          </p:cNvSpPr>
          <p:nvPr/>
        </p:nvSpPr>
        <p:spPr bwMode="auto">
          <a:xfrm>
            <a:off x="6705600" y="2286000"/>
            <a:ext cx="11430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5909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Line 9"/>
          <p:cNvSpPr>
            <a:spLocks noChangeShapeType="1"/>
          </p:cNvSpPr>
          <p:nvPr/>
        </p:nvSpPr>
        <p:spPr bwMode="auto">
          <a:xfrm flipV="1">
            <a:off x="2209800" y="2500313"/>
            <a:ext cx="11430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066800" y="26670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electrons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6781800" y="24384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protons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6781800" y="189071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neutrons</a:t>
            </a:r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 flipH="1" flipV="1">
            <a:off x="5715000" y="2514600"/>
            <a:ext cx="106680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H="1">
            <a:off x="5715000" y="2133600"/>
            <a:ext cx="10668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457200" y="3990975"/>
            <a:ext cx="819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happens when you </a:t>
            </a:r>
            <a:r>
              <a:rPr lang="en-US" sz="2400" b="1">
                <a:solidFill>
                  <a:srgbClr val="CC0000"/>
                </a:solidFill>
              </a:rPr>
              <a:t>change the number of protons</a:t>
            </a:r>
            <a:r>
              <a:rPr lang="en-US" sz="2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1529551" y="4419600"/>
            <a:ext cx="65357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</a:rPr>
              <a:t>If you change the number of protons,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ou </a:t>
            </a:r>
            <a:r>
              <a:rPr lang="en-US" sz="2800" b="1" dirty="0">
                <a:solidFill>
                  <a:srgbClr val="FF0000"/>
                </a:solidFill>
              </a:rPr>
              <a:t>obtain a different element!</a:t>
            </a:r>
          </a:p>
        </p:txBody>
      </p: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6075"/>
            <a:ext cx="2895600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0" y="1295400"/>
            <a:ext cx="6645275" cy="2492375"/>
            <a:chOff x="2286000" y="1295400"/>
            <a:chExt cx="6645275" cy="2492375"/>
          </a:xfrm>
        </p:grpSpPr>
        <p:pic>
          <p:nvPicPr>
            <p:cNvPr id="1945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378075"/>
              <a:ext cx="3162300" cy="140970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0" name="Text Box 18"/>
            <p:cNvSpPr txBox="1">
              <a:spLocks noChangeArrowheads="1"/>
            </p:cNvSpPr>
            <p:nvPr/>
          </p:nvSpPr>
          <p:spPr bwMode="auto">
            <a:xfrm>
              <a:off x="3886200" y="1295400"/>
              <a:ext cx="153987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6 protons in carbon</a:t>
              </a:r>
            </a:p>
          </p:txBody>
        </p:sp>
        <p:sp>
          <p:nvSpPr>
            <p:cNvPr id="19461" name="Text Box 19"/>
            <p:cNvSpPr txBox="1">
              <a:spLocks noChangeArrowheads="1"/>
            </p:cNvSpPr>
            <p:nvPr/>
          </p:nvSpPr>
          <p:spPr bwMode="auto">
            <a:xfrm>
              <a:off x="5638800" y="1295400"/>
              <a:ext cx="153987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7 protons in nitrogen</a:t>
              </a:r>
            </a:p>
          </p:txBody>
        </p:sp>
        <p:sp>
          <p:nvSpPr>
            <p:cNvPr id="19462" name="Text Box 20"/>
            <p:cNvSpPr txBox="1">
              <a:spLocks noChangeArrowheads="1"/>
            </p:cNvSpPr>
            <p:nvPr/>
          </p:nvSpPr>
          <p:spPr bwMode="auto">
            <a:xfrm>
              <a:off x="7391400" y="1311275"/>
              <a:ext cx="153987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8 protons in oxygen</a:t>
              </a:r>
            </a:p>
          </p:txBody>
        </p:sp>
        <p:sp>
          <p:nvSpPr>
            <p:cNvPr id="19464" name="Rectangle 23"/>
            <p:cNvSpPr>
              <a:spLocks noChangeArrowheads="1"/>
            </p:cNvSpPr>
            <p:nvPr/>
          </p:nvSpPr>
          <p:spPr bwMode="auto">
            <a:xfrm>
              <a:off x="2286000" y="1768475"/>
              <a:ext cx="533400" cy="38100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Line 24"/>
            <p:cNvSpPr>
              <a:spLocks noChangeShapeType="1"/>
            </p:cNvSpPr>
            <p:nvPr/>
          </p:nvSpPr>
          <p:spPr bwMode="auto">
            <a:xfrm>
              <a:off x="2819400" y="1768475"/>
              <a:ext cx="1600200" cy="6096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25"/>
            <p:cNvSpPr>
              <a:spLocks noChangeShapeType="1"/>
            </p:cNvSpPr>
            <p:nvPr/>
          </p:nvSpPr>
          <p:spPr bwMode="auto">
            <a:xfrm>
              <a:off x="2819400" y="2149475"/>
              <a:ext cx="1600200" cy="16002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26"/>
            <p:cNvSpPr>
              <a:spLocks noChangeShapeType="1"/>
            </p:cNvSpPr>
            <p:nvPr/>
          </p:nvSpPr>
          <p:spPr bwMode="auto">
            <a:xfrm>
              <a:off x="4495800" y="1997075"/>
              <a:ext cx="76200" cy="3810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27"/>
            <p:cNvSpPr>
              <a:spLocks noChangeShapeType="1"/>
            </p:cNvSpPr>
            <p:nvPr/>
          </p:nvSpPr>
          <p:spPr bwMode="auto">
            <a:xfrm flipH="1">
              <a:off x="5715000" y="1997075"/>
              <a:ext cx="228600" cy="3810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28"/>
            <p:cNvSpPr>
              <a:spLocks noChangeShapeType="1"/>
            </p:cNvSpPr>
            <p:nvPr/>
          </p:nvSpPr>
          <p:spPr bwMode="auto">
            <a:xfrm flipH="1">
              <a:off x="6781800" y="1920875"/>
              <a:ext cx="685800" cy="5334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0" name="Text Box 29"/>
          <p:cNvSpPr txBox="1">
            <a:spLocks noChangeArrowheads="1"/>
          </p:cNvSpPr>
          <p:nvPr/>
        </p:nvSpPr>
        <p:spPr bwMode="auto">
          <a:xfrm>
            <a:off x="2133600" y="5551726"/>
            <a:ext cx="5257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400" dirty="0"/>
              <a:t>The number of protons is also called the atomic number for that element.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Sub-Atomic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67099578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 mass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charge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change in number produces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different element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𝟏𝟖𝟒𝟎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dk1"/>
                              </a:solidFill>
                            </a:rPr>
                            <a:t>-1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67099578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mass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charge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change in number produces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different element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0000" t="-300476" r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dk1"/>
                              </a:solidFill>
                            </a:rPr>
                            <a:t>-1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Key Experiments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Thompson Experiment</a:t>
            </a:r>
          </a:p>
          <a:p>
            <a:pPr lvl="1"/>
            <a:r>
              <a:rPr lang="en-US" sz="2400" i="1" dirty="0" smtClean="0"/>
              <a:t>Cathode rays bent in magnetic field</a:t>
            </a:r>
          </a:p>
          <a:p>
            <a:pPr lvl="1"/>
            <a:r>
              <a:rPr lang="en-US" sz="2400" i="1" dirty="0" smtClean="0"/>
              <a:t>Leads to discovery of subatomic particles &amp; electron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Rutherford Experiment</a:t>
            </a:r>
          </a:p>
          <a:p>
            <a:pPr lvl="1"/>
            <a:r>
              <a:rPr lang="en-US" sz="2400" i="1" dirty="0" smtClean="0"/>
              <a:t>Alpha particles rarely bounce off of thin gold foil</a:t>
            </a:r>
          </a:p>
          <a:p>
            <a:pPr lvl="1"/>
            <a:r>
              <a:rPr lang="en-US" sz="2400" i="1" dirty="0" smtClean="0"/>
              <a:t>Leads to discovery of nucleus and proton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Chadwick Experiment</a:t>
            </a:r>
          </a:p>
          <a:p>
            <a:pPr lvl="1"/>
            <a:r>
              <a:rPr lang="en-US" sz="2400" i="1" dirty="0" smtClean="0"/>
              <a:t>Alpha particle bombardment create a neutral ray</a:t>
            </a:r>
          </a:p>
          <a:p>
            <a:pPr lvl="1"/>
            <a:r>
              <a:rPr lang="en-US" sz="2400" i="1" dirty="0" smtClean="0"/>
              <a:t>Leads to discovery of the neutron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056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066800" y="2514600"/>
            <a:ext cx="12192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5909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Line 7"/>
          <p:cNvSpPr>
            <a:spLocks noChangeShapeType="1"/>
          </p:cNvSpPr>
          <p:nvPr/>
        </p:nvSpPr>
        <p:spPr bwMode="auto">
          <a:xfrm flipV="1">
            <a:off x="2209800" y="2500313"/>
            <a:ext cx="11430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066800" y="26670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electrons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6781800" y="24384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protons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6781800" y="189071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neutrons</a:t>
            </a:r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 flipH="1" flipV="1">
            <a:off x="5715000" y="2514600"/>
            <a:ext cx="106680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 flipH="1">
            <a:off x="5715000" y="2133600"/>
            <a:ext cx="10668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81000" y="3990975"/>
            <a:ext cx="841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happens when you </a:t>
            </a:r>
            <a:r>
              <a:rPr lang="en-US" sz="2400" b="1">
                <a:solidFill>
                  <a:srgbClr val="CC0000"/>
                </a:solidFill>
              </a:rPr>
              <a:t>change the number of electrons</a:t>
            </a:r>
            <a:r>
              <a:rPr lang="en-US" sz="2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05200" y="1524000"/>
            <a:ext cx="2971800" cy="1204913"/>
            <a:chOff x="3505200" y="1524000"/>
            <a:chExt cx="2971800" cy="1204913"/>
          </a:xfrm>
        </p:grpSpPr>
        <p:sp>
          <p:nvSpPr>
            <p:cNvPr id="22531" name="Rectangle 20"/>
            <p:cNvSpPr>
              <a:spLocks noChangeArrowheads="1"/>
            </p:cNvSpPr>
            <p:nvPr/>
          </p:nvSpPr>
          <p:spPr bwMode="auto">
            <a:xfrm>
              <a:off x="3505200" y="1524000"/>
              <a:ext cx="2971800" cy="38100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505200" y="1524000"/>
              <a:ext cx="2971800" cy="1204913"/>
              <a:chOff x="3505200" y="1524000"/>
              <a:chExt cx="2971800" cy="1204913"/>
            </a:xfrm>
          </p:grpSpPr>
          <p:sp>
            <p:nvSpPr>
              <p:cNvPr id="22534" name="Text Box 9"/>
              <p:cNvSpPr txBox="1">
                <a:spLocks noChangeArrowheads="1"/>
              </p:cNvSpPr>
              <p:nvPr/>
            </p:nvSpPr>
            <p:spPr bwMode="auto">
              <a:xfrm>
                <a:off x="3543300" y="1524000"/>
                <a:ext cx="29337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/>
                  <a:t>A neutral sodium atom</a:t>
                </a:r>
              </a:p>
            </p:txBody>
          </p:sp>
          <p:sp>
            <p:nvSpPr>
              <p:cNvPr id="22536" name="Text Box 11"/>
              <p:cNvSpPr txBox="1">
                <a:spLocks noChangeArrowheads="1"/>
              </p:cNvSpPr>
              <p:nvPr/>
            </p:nvSpPr>
            <p:spPr bwMode="auto">
              <a:xfrm>
                <a:off x="3505200" y="1905000"/>
                <a:ext cx="963613" cy="823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800"/>
                  <a:t>Na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432050" y="4038600"/>
            <a:ext cx="2971800" cy="1204913"/>
            <a:chOff x="2432050" y="4038600"/>
            <a:chExt cx="2971800" cy="1204913"/>
          </a:xfrm>
        </p:grpSpPr>
        <p:sp>
          <p:nvSpPr>
            <p:cNvPr id="22530" name="Rectangle 21"/>
            <p:cNvSpPr>
              <a:spLocks noChangeArrowheads="1"/>
            </p:cNvSpPr>
            <p:nvPr/>
          </p:nvSpPr>
          <p:spPr bwMode="auto">
            <a:xfrm>
              <a:off x="2432050" y="4038600"/>
              <a:ext cx="2971800" cy="38100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08250" y="4038600"/>
              <a:ext cx="2832100" cy="1204913"/>
              <a:chOff x="2508250" y="4038600"/>
              <a:chExt cx="2832100" cy="1204913"/>
            </a:xfrm>
          </p:grpSpPr>
          <p:sp>
            <p:nvSpPr>
              <p:cNvPr id="22535" name="Text Box 10"/>
              <p:cNvSpPr txBox="1">
                <a:spLocks noChangeArrowheads="1"/>
              </p:cNvSpPr>
              <p:nvPr/>
            </p:nvSpPr>
            <p:spPr bwMode="auto">
              <a:xfrm>
                <a:off x="2519363" y="4038600"/>
                <a:ext cx="282098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 dirty="0"/>
                  <a:t>A positive sodium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ion</a:t>
                </a:r>
              </a:p>
            </p:txBody>
          </p:sp>
          <p:sp>
            <p:nvSpPr>
              <p:cNvPr id="22537" name="Text Box 12"/>
              <p:cNvSpPr txBox="1">
                <a:spLocks noChangeArrowheads="1"/>
              </p:cNvSpPr>
              <p:nvPr/>
            </p:nvSpPr>
            <p:spPr bwMode="auto">
              <a:xfrm>
                <a:off x="2508250" y="4419600"/>
                <a:ext cx="1427163" cy="823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800"/>
                  <a:t>Na</a:t>
                </a:r>
                <a:r>
                  <a:rPr lang="en-US" sz="4800" baseline="30000"/>
                  <a:t>1+</a:t>
                </a:r>
              </a:p>
            </p:txBody>
          </p:sp>
        </p:grpSp>
      </p:grp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4572000" y="2057400"/>
            <a:ext cx="19208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protons and</a:t>
            </a:r>
          </a:p>
          <a:p>
            <a:pPr eaLnBrk="1" hangingPunct="1"/>
            <a:r>
              <a:rPr lang="en-US" dirty="0"/>
              <a:t>electrons cancel each other out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3956050" y="4572000"/>
            <a:ext cx="3292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One proton is not neutralized by an electron, making this a +1 charged atom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03450" y="5562600"/>
            <a:ext cx="5949950" cy="609600"/>
            <a:chOff x="2203450" y="5562600"/>
            <a:chExt cx="5949950" cy="609600"/>
          </a:xfrm>
        </p:grpSpPr>
        <p:pic>
          <p:nvPicPr>
            <p:cNvPr id="2253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224"/>
            <a:stretch>
              <a:fillRect/>
            </a:stretch>
          </p:blipFill>
          <p:spPr bwMode="auto">
            <a:xfrm>
              <a:off x="2203450" y="5599113"/>
              <a:ext cx="4010025" cy="496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0" name="AutoShape 15"/>
            <p:cNvSpPr>
              <a:spLocks/>
            </p:cNvSpPr>
            <p:nvPr/>
          </p:nvSpPr>
          <p:spPr bwMode="auto">
            <a:xfrm>
              <a:off x="5632450" y="5562600"/>
              <a:ext cx="228600" cy="609600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Text Box 16"/>
            <p:cNvSpPr txBox="1">
              <a:spLocks noChangeArrowheads="1"/>
            </p:cNvSpPr>
            <p:nvPr/>
          </p:nvSpPr>
          <p:spPr bwMode="auto">
            <a:xfrm>
              <a:off x="5937250" y="5715000"/>
              <a:ext cx="2216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CC0000"/>
                  </a:solidFill>
                </a:rPr>
                <a:t>One electron short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81400" y="2971800"/>
            <a:ext cx="5410200" cy="609600"/>
            <a:chOff x="3581400" y="2971800"/>
            <a:chExt cx="5410200" cy="609600"/>
          </a:xfrm>
        </p:grpSpPr>
        <p:pic>
          <p:nvPicPr>
            <p:cNvPr id="2253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085"/>
            <a:stretch>
              <a:fillRect/>
            </a:stretch>
          </p:blipFill>
          <p:spPr bwMode="auto">
            <a:xfrm>
              <a:off x="3581400" y="2971800"/>
              <a:ext cx="28194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2" name="AutoShape 17"/>
            <p:cNvSpPr>
              <a:spLocks/>
            </p:cNvSpPr>
            <p:nvPr/>
          </p:nvSpPr>
          <p:spPr bwMode="auto">
            <a:xfrm>
              <a:off x="6546850" y="2971800"/>
              <a:ext cx="228600" cy="609600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Text Box 18"/>
            <p:cNvSpPr txBox="1">
              <a:spLocks noChangeArrowheads="1"/>
            </p:cNvSpPr>
            <p:nvPr/>
          </p:nvSpPr>
          <p:spPr bwMode="auto">
            <a:xfrm>
              <a:off x="6851650" y="3124200"/>
              <a:ext cx="2139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CC0000"/>
                  </a:solidFill>
                </a:rPr>
                <a:t>Balanced charges</a:t>
              </a:r>
            </a:p>
          </p:txBody>
        </p:sp>
      </p:grpSp>
      <p:pic>
        <p:nvPicPr>
          <p:cNvPr id="2254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066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5" name="Text Box 24"/>
          <p:cNvSpPr txBox="1">
            <a:spLocks noChangeArrowheads="1"/>
          </p:cNvSpPr>
          <p:nvPr/>
        </p:nvSpPr>
        <p:spPr bwMode="auto">
          <a:xfrm>
            <a:off x="533400" y="1346200"/>
            <a:ext cx="1382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11 protons</a:t>
            </a:r>
          </a:p>
        </p:txBody>
      </p:sp>
      <p:sp>
        <p:nvSpPr>
          <p:cNvPr id="22546" name="Line 25"/>
          <p:cNvSpPr>
            <a:spLocks noChangeShapeType="1"/>
          </p:cNvSpPr>
          <p:nvPr/>
        </p:nvSpPr>
        <p:spPr bwMode="auto">
          <a:xfrm>
            <a:off x="838200" y="1752600"/>
            <a:ext cx="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Oval 26"/>
          <p:cNvSpPr>
            <a:spLocks noChangeArrowheads="1"/>
          </p:cNvSpPr>
          <p:nvPr/>
        </p:nvSpPr>
        <p:spPr bwMode="auto">
          <a:xfrm>
            <a:off x="533400" y="2133600"/>
            <a:ext cx="6096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429000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000" y="4037013"/>
            <a:ext cx="2971800" cy="1204912"/>
            <a:chOff x="381000" y="4037013"/>
            <a:chExt cx="2971800" cy="1204912"/>
          </a:xfrm>
        </p:grpSpPr>
        <p:sp>
          <p:nvSpPr>
            <p:cNvPr id="23554" name="Rectangle 13"/>
            <p:cNvSpPr>
              <a:spLocks noChangeArrowheads="1"/>
            </p:cNvSpPr>
            <p:nvPr/>
          </p:nvSpPr>
          <p:spPr bwMode="auto">
            <a:xfrm>
              <a:off x="381000" y="4037013"/>
              <a:ext cx="2971800" cy="38100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Text Box 8"/>
            <p:cNvSpPr txBox="1">
              <a:spLocks noChangeArrowheads="1"/>
            </p:cNvSpPr>
            <p:nvPr/>
          </p:nvSpPr>
          <p:spPr bwMode="auto">
            <a:xfrm>
              <a:off x="430213" y="4037013"/>
              <a:ext cx="287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/>
                <a:t>A negative oxygen </a:t>
              </a:r>
              <a:r>
                <a:rPr lang="en-US" sz="2000" b="1" dirty="0">
                  <a:solidFill>
                    <a:srgbClr val="FF0000"/>
                  </a:solidFill>
                </a:rPr>
                <a:t>ion</a:t>
              </a:r>
            </a:p>
          </p:txBody>
        </p:sp>
        <p:sp>
          <p:nvSpPr>
            <p:cNvPr id="23558" name="Text Box 9"/>
            <p:cNvSpPr txBox="1">
              <a:spLocks noChangeArrowheads="1"/>
            </p:cNvSpPr>
            <p:nvPr/>
          </p:nvSpPr>
          <p:spPr bwMode="auto">
            <a:xfrm>
              <a:off x="419100" y="4418013"/>
              <a:ext cx="1019175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800"/>
                <a:t>O</a:t>
              </a:r>
              <a:r>
                <a:rPr lang="en-US" sz="4800" baseline="30000"/>
                <a:t>2-</a:t>
              </a:r>
            </a:p>
          </p:txBody>
        </p:sp>
      </p:grp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638300" y="4570413"/>
            <a:ext cx="3657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Two electrons are not neutralized by protons, making this a –2 charged atom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9100" y="5448300"/>
            <a:ext cx="6210300" cy="685800"/>
            <a:chOff x="419100" y="5448300"/>
            <a:chExt cx="6210300" cy="685800"/>
          </a:xfrm>
        </p:grpSpPr>
        <p:pic>
          <p:nvPicPr>
            <p:cNvPr id="2355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" t="66667" r="26199"/>
            <a:stretch>
              <a:fillRect/>
            </a:stretch>
          </p:blipFill>
          <p:spPr bwMode="auto">
            <a:xfrm>
              <a:off x="419100" y="5486400"/>
              <a:ext cx="34290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0" name="AutoShape 11"/>
            <p:cNvSpPr>
              <a:spLocks/>
            </p:cNvSpPr>
            <p:nvPr/>
          </p:nvSpPr>
          <p:spPr bwMode="auto">
            <a:xfrm>
              <a:off x="3994150" y="5448300"/>
              <a:ext cx="228600" cy="609600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Text Box 12"/>
            <p:cNvSpPr txBox="1">
              <a:spLocks noChangeArrowheads="1"/>
            </p:cNvSpPr>
            <p:nvPr/>
          </p:nvSpPr>
          <p:spPr bwMode="auto">
            <a:xfrm>
              <a:off x="4298950" y="5600700"/>
              <a:ext cx="2330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CC0000"/>
                  </a:solidFill>
                </a:rPr>
                <a:t>Two extra electrons</a:t>
              </a:r>
            </a:p>
          </p:txBody>
        </p:sp>
      </p:grpSp>
      <p:pic>
        <p:nvPicPr>
          <p:cNvPr id="235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1047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3" name="Text Box 15"/>
          <p:cNvSpPr txBox="1">
            <a:spLocks noChangeArrowheads="1"/>
          </p:cNvSpPr>
          <p:nvPr/>
        </p:nvSpPr>
        <p:spPr bwMode="auto">
          <a:xfrm>
            <a:off x="381000" y="1676400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8 protons</a:t>
            </a:r>
          </a:p>
        </p:txBody>
      </p:sp>
      <p:sp>
        <p:nvSpPr>
          <p:cNvPr id="23564" name="Line 16"/>
          <p:cNvSpPr>
            <a:spLocks noChangeShapeType="1"/>
          </p:cNvSpPr>
          <p:nvPr/>
        </p:nvSpPr>
        <p:spPr bwMode="auto">
          <a:xfrm>
            <a:off x="1600200" y="1905000"/>
            <a:ext cx="5334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Oval 17"/>
          <p:cNvSpPr>
            <a:spLocks noChangeArrowheads="1"/>
          </p:cNvSpPr>
          <p:nvPr/>
        </p:nvSpPr>
        <p:spPr bwMode="auto">
          <a:xfrm>
            <a:off x="2133600" y="1854200"/>
            <a:ext cx="6096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Sub-Atomic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8354183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 mass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charge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change in number produces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different element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𝟏𝟖𝟒𝟎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dk1"/>
                              </a:solidFill>
                            </a:rPr>
                            <a:t>-1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ion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8354183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mass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charge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change in number produces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different element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0000" t="-300476" r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dk1"/>
                              </a:solidFill>
                            </a:rPr>
                            <a:t>-1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ion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6781800" y="1752600"/>
            <a:ext cx="12192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5909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Line 7"/>
          <p:cNvSpPr>
            <a:spLocks noChangeShapeType="1"/>
          </p:cNvSpPr>
          <p:nvPr/>
        </p:nvSpPr>
        <p:spPr bwMode="auto">
          <a:xfrm flipV="1">
            <a:off x="2209800" y="2500313"/>
            <a:ext cx="11430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066800" y="26670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electrons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6781800" y="24384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protons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6781800" y="189071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neutrons</a:t>
            </a: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H="1" flipV="1">
            <a:off x="5715000" y="2514600"/>
            <a:ext cx="106680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 flipH="1">
            <a:off x="5715000" y="2133600"/>
            <a:ext cx="10668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381000" y="3990975"/>
            <a:ext cx="836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happens when you </a:t>
            </a:r>
            <a:r>
              <a:rPr lang="en-US" sz="2400" b="1">
                <a:solidFill>
                  <a:srgbClr val="CC0000"/>
                </a:solidFill>
              </a:rPr>
              <a:t>change the number of neutrons</a:t>
            </a:r>
            <a:r>
              <a:rPr lang="en-US" sz="2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010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1154247" y="3668713"/>
            <a:ext cx="68355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If you change the number of neutrons,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ou </a:t>
            </a:r>
            <a:r>
              <a:rPr lang="en-US" sz="2800" b="1" dirty="0">
                <a:solidFill>
                  <a:srgbClr val="FF0000"/>
                </a:solidFill>
              </a:rPr>
              <a:t>obtain a different isotope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Isotope_PeriodicTable4Ro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2686" b="18037"/>
          <a:stretch>
            <a:fillRect/>
          </a:stretch>
        </p:blipFill>
        <p:spPr bwMode="auto">
          <a:xfrm>
            <a:off x="76200" y="1474788"/>
            <a:ext cx="89154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10"/>
          <p:cNvSpPr txBox="1">
            <a:spLocks noChangeArrowheads="1"/>
          </p:cNvSpPr>
          <p:nvPr/>
        </p:nvSpPr>
        <p:spPr bwMode="auto">
          <a:xfrm>
            <a:off x="2682875" y="639763"/>
            <a:ext cx="6384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</a:rPr>
              <a:t>Isotope periodic table (first 4 rows)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Sub-Atomic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739943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 mass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charge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change in number produces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different element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isotope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𝟏𝟖𝟒𝟎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dk1"/>
                              </a:solidFill>
                            </a:rPr>
                            <a:t>-1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ion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739943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mass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charge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change in number produces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different element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isotope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0000" t="-300476" r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dk1"/>
                              </a:solidFill>
                            </a:rPr>
                            <a:t>-1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ion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Vocabulary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30763"/>
          </a:xfrm>
        </p:spPr>
        <p:txBody>
          <a:bodyPr/>
          <a:lstStyle/>
          <a:p>
            <a:pPr marL="0" indent="0">
              <a:spcBef>
                <a:spcPts val="2400"/>
              </a:spcBef>
              <a:buFontTx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Element</a:t>
            </a:r>
            <a:r>
              <a:rPr lang="en-US" sz="2800" dirty="0" smtClean="0"/>
              <a:t> - atoms with the same number of protons</a:t>
            </a:r>
          </a:p>
          <a:p>
            <a:pPr marL="0" indent="0">
              <a:spcBef>
                <a:spcPts val="2400"/>
              </a:spcBef>
              <a:buFontTx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Isotopes</a:t>
            </a:r>
            <a:r>
              <a:rPr lang="en-US" sz="2800" dirty="0" smtClean="0"/>
              <a:t> - atoms with the same number of protons (e.g. same element), but different number of neutrons</a:t>
            </a:r>
          </a:p>
          <a:p>
            <a:pPr marL="0" indent="0">
              <a:spcBef>
                <a:spcPts val="2400"/>
              </a:spcBef>
              <a:buFontTx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Ions</a:t>
            </a:r>
            <a:r>
              <a:rPr lang="en-US" sz="2800" dirty="0" smtClean="0"/>
              <a:t> - atoms with a charge, usually through the gain or loss of electrons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8000"/>
                </a:solidFill>
              </a:rPr>
              <a:t>Cation</a:t>
            </a:r>
            <a:r>
              <a:rPr lang="en-US" sz="2800" dirty="0" smtClean="0"/>
              <a:t> - atoms with a positive charge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8000"/>
                </a:solidFill>
              </a:rPr>
              <a:t>Anion</a:t>
            </a:r>
            <a:r>
              <a:rPr lang="en-US" sz="2800" dirty="0" smtClean="0"/>
              <a:t> - atoms with a negative charge</a:t>
            </a:r>
          </a:p>
          <a:p>
            <a:pPr marL="0" indent="0">
              <a:spcBef>
                <a:spcPts val="2400"/>
              </a:spcBef>
              <a:buFontTx/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Nucleons</a:t>
            </a:r>
            <a:r>
              <a:rPr lang="en-US" sz="2800" dirty="0" smtClean="0"/>
              <a:t> - subatomic particles in the nucleus (e.g. protons and neutrons)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I have changed from a neutral atom to a cation.  What has happened to my subatomic particles.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 have lost one of my neutral nucleons.  What have I become?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 have lost one of my protons.  What have I become?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Subatomic Particles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41248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SWBAT identify the three subatomic particles of atoms (protons, electrons, neutrons)  and their location within an atom, their relative mass, and their charge.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50199" y="0"/>
            <a:ext cx="119379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Exit Ticket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859972"/>
            <a:ext cx="8686800" cy="526619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A nuclear reaction removes 2 protons from an atom.  Relative to the original atom, the new atom is </a:t>
            </a:r>
            <a:endParaRPr lang="en-US" sz="2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	1)  ______________________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dirty="0" smtClean="0"/>
              <a:t>The two subatomic particles in the nucleus are 	2)  ______________________ and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3)  </a:t>
            </a:r>
            <a:r>
              <a:rPr lang="en-US" sz="2800" dirty="0"/>
              <a:t>______________________.</a:t>
            </a:r>
            <a:endParaRPr lang="en-US" sz="28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n-US" sz="2800" dirty="0" smtClean="0"/>
              <a:t>The two subatomic particles that are charged are </a:t>
            </a:r>
            <a:r>
              <a:rPr lang="en-US" sz="2800" dirty="0"/>
              <a:t>	</a:t>
            </a:r>
            <a:r>
              <a:rPr lang="en-US" sz="2800" dirty="0" smtClean="0"/>
              <a:t>4)  </a:t>
            </a:r>
            <a:r>
              <a:rPr lang="en-US" sz="2800" dirty="0"/>
              <a:t>______________________ and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5)  </a:t>
            </a:r>
            <a:r>
              <a:rPr lang="en-US" sz="2800" dirty="0"/>
              <a:t>______________________.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Sub-Atomic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66579516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 mass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charge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change in number produces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different element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isotope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𝟏𝟖𝟒𝟎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dk1"/>
                              </a:solidFill>
                            </a:rPr>
                            <a:t>-1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ion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66579516"/>
                  </p:ext>
                </p:extLst>
              </p:nvPr>
            </p:nvGraphicFramePr>
            <p:xfrm>
              <a:off x="274320" y="1295400"/>
              <a:ext cx="8595360" cy="512127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371600"/>
                    <a:gridCol w="1280160"/>
                    <a:gridCol w="1463040"/>
                    <a:gridCol w="1371600"/>
                    <a:gridCol w="1371600"/>
                    <a:gridCol w="1737360"/>
                  </a:tblGrid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type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abbrev.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location in atom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relative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</a:rPr>
                            <a:t>mass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charge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change in number produces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300"/>
                        </a:solidFill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proton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different element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neutron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nucleus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isotope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8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electron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cloud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0000" t="-300476" r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dk1"/>
                              </a:solidFill>
                            </a:rPr>
                            <a:t>-1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ion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6" marB="45726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Sub-Atomic Particles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535112"/>
              </p:ext>
            </p:extLst>
          </p:nvPr>
        </p:nvGraphicFramePr>
        <p:xfrm>
          <a:off x="274320" y="1295400"/>
          <a:ext cx="8595360" cy="51212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600"/>
                <a:gridCol w="1280160"/>
                <a:gridCol w="1463040"/>
                <a:gridCol w="1371600"/>
                <a:gridCol w="1371600"/>
                <a:gridCol w="1737360"/>
              </a:tblGrid>
              <a:tr h="128031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031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031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031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35909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103743" y="1447800"/>
            <a:ext cx="6936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</a:rPr>
              <a:t>Atoms are made from smaller particles!</a:t>
            </a:r>
          </a:p>
        </p:txBody>
      </p:sp>
      <p:sp>
        <p:nvSpPr>
          <p:cNvPr id="9221" name="Line 11"/>
          <p:cNvSpPr>
            <a:spLocks noChangeShapeType="1"/>
          </p:cNvSpPr>
          <p:nvPr/>
        </p:nvSpPr>
        <p:spPr bwMode="auto">
          <a:xfrm flipV="1">
            <a:off x="2438400" y="3810000"/>
            <a:ext cx="11430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1173480" y="3976688"/>
            <a:ext cx="1324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C00000"/>
                </a:solidFill>
              </a:rPr>
              <a:t>electrons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6127750" y="2300288"/>
            <a:ext cx="1140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</a:rPr>
              <a:t>protons</a:t>
            </a:r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7010400" y="3200400"/>
            <a:ext cx="1282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C00000"/>
                </a:solidFill>
              </a:rPr>
              <a:t>neutrons</a:t>
            </a:r>
          </a:p>
        </p:txBody>
      </p:sp>
      <p:sp>
        <p:nvSpPr>
          <p:cNvPr id="9225" name="Line 15"/>
          <p:cNvSpPr>
            <a:spLocks noChangeShapeType="1"/>
          </p:cNvSpPr>
          <p:nvPr/>
        </p:nvSpPr>
        <p:spPr bwMode="auto">
          <a:xfrm flipH="1">
            <a:off x="5791200" y="2667000"/>
            <a:ext cx="381000" cy="838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 flipH="1">
            <a:off x="5943600" y="3429000"/>
            <a:ext cx="10668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Our Picture of the Atom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Sub-Atomic Particles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468480"/>
              </p:ext>
            </p:extLst>
          </p:nvPr>
        </p:nvGraphicFramePr>
        <p:xfrm>
          <a:off x="274320" y="1295400"/>
          <a:ext cx="8595360" cy="51212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600"/>
                <a:gridCol w="1280160"/>
                <a:gridCol w="1463040"/>
                <a:gridCol w="1371600"/>
                <a:gridCol w="1371600"/>
                <a:gridCol w="1737360"/>
              </a:tblGrid>
              <a:tr h="12803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abbrev.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03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proton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03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neutron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03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electron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-5535" y="5191750"/>
            <a:ext cx="9155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</a:rPr>
              <a:t>The protons and neutrons are located in the nucleus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2300288"/>
            <a:ext cx="6877050" cy="2647950"/>
            <a:chOff x="1295400" y="2300288"/>
            <a:chExt cx="6877050" cy="2647950"/>
          </a:xfrm>
        </p:grpSpPr>
        <p:pic>
          <p:nvPicPr>
            <p:cNvPr id="921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819400"/>
              <a:ext cx="3590925" cy="2128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1" name="Line 11"/>
            <p:cNvSpPr>
              <a:spLocks noChangeShapeType="1"/>
            </p:cNvSpPr>
            <p:nvPr/>
          </p:nvSpPr>
          <p:spPr bwMode="auto">
            <a:xfrm flipV="1">
              <a:off x="2438400" y="3810000"/>
              <a:ext cx="1143000" cy="3810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Text Box 12"/>
            <p:cNvSpPr txBox="1">
              <a:spLocks noChangeArrowheads="1"/>
            </p:cNvSpPr>
            <p:nvPr/>
          </p:nvSpPr>
          <p:spPr bwMode="auto">
            <a:xfrm>
              <a:off x="1295400" y="3976688"/>
              <a:ext cx="1200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electrons</a:t>
              </a:r>
            </a:p>
          </p:txBody>
        </p:sp>
        <p:sp>
          <p:nvSpPr>
            <p:cNvPr id="9223" name="Text Box 13"/>
            <p:cNvSpPr txBox="1">
              <a:spLocks noChangeArrowheads="1"/>
            </p:cNvSpPr>
            <p:nvPr/>
          </p:nvSpPr>
          <p:spPr bwMode="auto">
            <a:xfrm>
              <a:off x="6127750" y="2300288"/>
              <a:ext cx="10350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protons</a:t>
              </a:r>
            </a:p>
          </p:txBody>
        </p:sp>
        <p:sp>
          <p:nvSpPr>
            <p:cNvPr id="9224" name="Text Box 14"/>
            <p:cNvSpPr txBox="1">
              <a:spLocks noChangeArrowheads="1"/>
            </p:cNvSpPr>
            <p:nvPr/>
          </p:nvSpPr>
          <p:spPr bwMode="auto">
            <a:xfrm>
              <a:off x="7010400" y="3200400"/>
              <a:ext cx="1162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neutrons</a:t>
              </a:r>
            </a:p>
          </p:txBody>
        </p:sp>
        <p:sp>
          <p:nvSpPr>
            <p:cNvPr id="9225" name="Line 15"/>
            <p:cNvSpPr>
              <a:spLocks noChangeShapeType="1"/>
            </p:cNvSpPr>
            <p:nvPr/>
          </p:nvSpPr>
          <p:spPr bwMode="auto">
            <a:xfrm flipH="1">
              <a:off x="5791200" y="2667000"/>
              <a:ext cx="381000" cy="8382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6"/>
            <p:cNvSpPr>
              <a:spLocks noChangeShapeType="1"/>
            </p:cNvSpPr>
            <p:nvPr/>
          </p:nvSpPr>
          <p:spPr bwMode="auto">
            <a:xfrm flipH="1">
              <a:off x="5943600" y="3429000"/>
              <a:ext cx="1066800" cy="2286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12082" y="1479722"/>
            <a:ext cx="5719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Where are the particles located?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370124" y="715965"/>
            <a:ext cx="45784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/>
              <a:t>Where is the electron?</a:t>
            </a:r>
            <a:endParaRPr lang="en-US" sz="3200" b="1" dirty="0"/>
          </a:p>
        </p:txBody>
      </p:sp>
      <p:grpSp>
        <p:nvGrpSpPr>
          <p:cNvPr id="10244" name="Group 13"/>
          <p:cNvGrpSpPr>
            <a:grpSpLocks/>
          </p:cNvGrpSpPr>
          <p:nvPr/>
        </p:nvGrpSpPr>
        <p:grpSpPr bwMode="auto">
          <a:xfrm>
            <a:off x="2705100" y="2759544"/>
            <a:ext cx="3733800" cy="2514600"/>
            <a:chOff x="336" y="1296"/>
            <a:chExt cx="2352" cy="1584"/>
          </a:xfrm>
          <a:solidFill>
            <a:schemeClr val="bg1"/>
          </a:solidFill>
        </p:grpSpPr>
        <p:pic>
          <p:nvPicPr>
            <p:cNvPr id="1024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96"/>
              <a:ext cx="2340" cy="153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7" name="Rectangle 12"/>
            <p:cNvSpPr>
              <a:spLocks noChangeArrowheads="1"/>
            </p:cNvSpPr>
            <p:nvPr/>
          </p:nvSpPr>
          <p:spPr bwMode="auto">
            <a:xfrm>
              <a:off x="1728" y="2160"/>
              <a:ext cx="960" cy="7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5" y="1505582"/>
            <a:ext cx="7641771" cy="106344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Electrons are often shown to orbit the nucleus much like planets orbit the sun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1115" y="5435352"/>
            <a:ext cx="7641771" cy="115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</a:rPr>
              <a:t>This can be a useful analogy, but it is not the most accurate description</a:t>
            </a:r>
            <a:endParaRPr lang="en-US" sz="2800" b="1" i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-3091819" y="4012187"/>
            <a:ext cx="4485191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1" y="1393366"/>
            <a:ext cx="8915399" cy="4525963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1" i="1" dirty="0"/>
              <a:t>Electrons are very </a:t>
            </a:r>
            <a:r>
              <a:rPr lang="en-US" sz="2800" b="1" i="1" dirty="0" smtClean="0"/>
              <a:t>small and moving very fast, such that their position cannot describe precisely.</a:t>
            </a:r>
            <a:endParaRPr lang="en-US" sz="2800" b="1" i="1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Instead an electron's location </a:t>
            </a:r>
            <a:r>
              <a:rPr lang="en-US" sz="2800" b="1" i="1" dirty="0">
                <a:solidFill>
                  <a:srgbClr val="FF0000"/>
                </a:solidFill>
              </a:rPr>
              <a:t>is </a:t>
            </a:r>
            <a:r>
              <a:rPr lang="en-US" sz="2800" b="1" i="1" dirty="0" smtClean="0">
                <a:solidFill>
                  <a:srgbClr val="FF0000"/>
                </a:solidFill>
              </a:rPr>
              <a:t>described by the probability of an electron being in a volume of space.</a:t>
            </a:r>
            <a:endParaRPr lang="en-US" sz="2800" dirty="0" smtClean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This is called:</a:t>
            </a:r>
          </a:p>
          <a:p>
            <a:pPr eaLnBrk="1" hangingPunct="1">
              <a:spcBef>
                <a:spcPts val="4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   "The electron cloud"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0124" y="715965"/>
            <a:ext cx="45784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/>
              <a:t>Where is the electron?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823959"/>
            <a:ext cx="2884710" cy="29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941</Words>
  <Application>Microsoft Office PowerPoint</Application>
  <PresentationFormat>On-screen Show (4:3)</PresentationFormat>
  <Paragraphs>275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Default Design</vt:lpstr>
      <vt:lpstr>Custom Design</vt:lpstr>
      <vt:lpstr>1_Custom Design</vt:lpstr>
      <vt:lpstr>2_Custom Design</vt:lpstr>
      <vt:lpstr>Do Now</vt:lpstr>
      <vt:lpstr>Key Experiments</vt:lpstr>
      <vt:lpstr>Subatomic Particles</vt:lpstr>
      <vt:lpstr>Sub-Atomic Particles</vt:lpstr>
      <vt:lpstr>Our Picture of the Atom</vt:lpstr>
      <vt:lpstr>Sub-Atomic Particles</vt:lpstr>
      <vt:lpstr>PowerPoint Presentation</vt:lpstr>
      <vt:lpstr>PowerPoint Presentation</vt:lpstr>
      <vt:lpstr>PowerPoint Presentation</vt:lpstr>
      <vt:lpstr>Sub-Atomic Particles</vt:lpstr>
      <vt:lpstr>PowerPoint Presentation</vt:lpstr>
      <vt:lpstr>Sub-Atomic Particles</vt:lpstr>
      <vt:lpstr>PowerPoint Presentation</vt:lpstr>
      <vt:lpstr>PowerPoint Presentation</vt:lpstr>
      <vt:lpstr>Sub-Atomic Particles</vt:lpstr>
      <vt:lpstr>Check for Understanding</vt:lpstr>
      <vt:lpstr>PowerPoint Presentation</vt:lpstr>
      <vt:lpstr>PowerPoint Presentation</vt:lpstr>
      <vt:lpstr>Sub-Atomic Particles</vt:lpstr>
      <vt:lpstr>PowerPoint Presentation</vt:lpstr>
      <vt:lpstr>PowerPoint Presentation</vt:lpstr>
      <vt:lpstr>PowerPoint Presentation</vt:lpstr>
      <vt:lpstr>Sub-Atomic Particles</vt:lpstr>
      <vt:lpstr>PowerPoint Presentation</vt:lpstr>
      <vt:lpstr>PowerPoint Presentation</vt:lpstr>
      <vt:lpstr>PowerPoint Presentation</vt:lpstr>
      <vt:lpstr>Sub-Atomic Particles</vt:lpstr>
      <vt:lpstr>Vocabulary</vt:lpstr>
      <vt:lpstr>Check for Understanding</vt:lpstr>
      <vt:lpstr>Exit Ticket</vt:lpstr>
      <vt:lpstr>Sub-Atomic Particles</vt:lpstr>
    </vt:vector>
  </TitlesOfParts>
  <Company>ergopedia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Manos Chaniotakis</dc:creator>
  <cp:lastModifiedBy>sundance235</cp:lastModifiedBy>
  <cp:revision>114</cp:revision>
  <cp:lastPrinted>2013-11-22T14:20:48Z</cp:lastPrinted>
  <dcterms:created xsi:type="dcterms:W3CDTF">2011-01-04T21:05:15Z</dcterms:created>
  <dcterms:modified xsi:type="dcterms:W3CDTF">2015-08-26T14:00:42Z</dcterms:modified>
</cp:coreProperties>
</file>