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673" r:id="rId2"/>
    <p:sldId id="740" r:id="rId3"/>
    <p:sldId id="689" r:id="rId4"/>
    <p:sldId id="661" r:id="rId5"/>
    <p:sldId id="590" r:id="rId6"/>
    <p:sldId id="691" r:id="rId7"/>
    <p:sldId id="692" r:id="rId8"/>
    <p:sldId id="697" r:id="rId9"/>
    <p:sldId id="698" r:id="rId10"/>
    <p:sldId id="707" r:id="rId11"/>
    <p:sldId id="708" r:id="rId12"/>
    <p:sldId id="709" r:id="rId13"/>
    <p:sldId id="710" r:id="rId14"/>
    <p:sldId id="711" r:id="rId15"/>
    <p:sldId id="712" r:id="rId16"/>
    <p:sldId id="713" r:id="rId17"/>
    <p:sldId id="714" r:id="rId18"/>
    <p:sldId id="715" r:id="rId19"/>
    <p:sldId id="693" r:id="rId20"/>
    <p:sldId id="717" r:id="rId21"/>
    <p:sldId id="694" r:id="rId22"/>
    <p:sldId id="716" r:id="rId23"/>
    <p:sldId id="719" r:id="rId24"/>
    <p:sldId id="721" r:id="rId25"/>
    <p:sldId id="722" r:id="rId26"/>
    <p:sldId id="720" r:id="rId27"/>
    <p:sldId id="718" r:id="rId28"/>
    <p:sldId id="723" r:id="rId29"/>
    <p:sldId id="696" r:id="rId30"/>
    <p:sldId id="724" r:id="rId31"/>
    <p:sldId id="736" r:id="rId32"/>
    <p:sldId id="738" r:id="rId33"/>
    <p:sldId id="739" r:id="rId34"/>
    <p:sldId id="725" r:id="rId35"/>
    <p:sldId id="726" r:id="rId36"/>
    <p:sldId id="727" r:id="rId37"/>
    <p:sldId id="728" r:id="rId38"/>
    <p:sldId id="729" r:id="rId39"/>
    <p:sldId id="730" r:id="rId40"/>
    <p:sldId id="731" r:id="rId41"/>
    <p:sldId id="732" r:id="rId42"/>
    <p:sldId id="733" r:id="rId43"/>
    <p:sldId id="734" r:id="rId44"/>
    <p:sldId id="735" r:id="rId45"/>
    <p:sldId id="619" r:id="rId46"/>
    <p:sldId id="690" r:id="rId47"/>
    <p:sldId id="670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  <a:srgbClr val="008A3E"/>
    <a:srgbClr val="66FF33"/>
    <a:srgbClr val="0000FF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656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563" y="3276600"/>
            <a:ext cx="8778875" cy="314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This is a photo of Tesla Model S sedan.  It is a full-sized, fully-electric, luxury </a:t>
            </a:r>
            <a:r>
              <a:rPr lang="en-US" sz="2800" b="1" dirty="0" err="1" smtClean="0"/>
              <a:t>liftback</a:t>
            </a:r>
            <a:r>
              <a:rPr lang="en-US" sz="2800" b="1" dirty="0" smtClean="0"/>
              <a:t> made by Tesla Motors.</a:t>
            </a:r>
          </a:p>
          <a:p>
            <a:r>
              <a:rPr lang="en-US" sz="2800" b="1" dirty="0" smtClean="0"/>
              <a:t>Based on this photo and description, write down three things you would say to describe the Model S to a friend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42" y="1"/>
            <a:ext cx="4757057" cy="315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17257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9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69826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00378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10475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46191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664982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67294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75560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Check for Understanding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159450"/>
              </p:ext>
            </p:extLst>
          </p:nvPr>
        </p:nvGraphicFramePr>
        <p:xfrm>
          <a:off x="274320" y="1296988"/>
          <a:ext cx="85953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8640"/>
                <a:gridCol w="4023360"/>
                <a:gridCol w="402336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 or Intensive?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mass/volume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density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moles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heat capacity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intensive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3429000" y="1404252"/>
            <a:ext cx="52578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Physical</a:t>
            </a:r>
            <a:r>
              <a:rPr lang="en-US" altLang="en-US" sz="2400" b="0">
                <a:solidFill>
                  <a:schemeClr val="accent2"/>
                </a:solidFill>
              </a:rPr>
              <a:t> changes include changes in shape, phase or temperature.</a:t>
            </a:r>
          </a:p>
        </p:txBody>
      </p:sp>
      <p:pic>
        <p:nvPicPr>
          <p:cNvPr id="1945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942" r="3757" b="2940"/>
          <a:stretch>
            <a:fillRect/>
          </a:stretch>
        </p:blipFill>
        <p:spPr bwMode="auto">
          <a:xfrm>
            <a:off x="714375" y="3461652"/>
            <a:ext cx="19081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4167"/>
          <a:stretch>
            <a:fillRect/>
          </a:stretch>
        </p:blipFill>
        <p:spPr bwMode="auto">
          <a:xfrm>
            <a:off x="804863" y="1251852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Line 15"/>
          <p:cNvSpPr>
            <a:spLocks noChangeShapeType="1"/>
          </p:cNvSpPr>
          <p:nvPr/>
        </p:nvSpPr>
        <p:spPr bwMode="auto">
          <a:xfrm>
            <a:off x="1676400" y="3004452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19" descr="Snowman Mel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5352"/>
            <a:ext cx="5334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categorize our descriptions?</a:t>
            </a:r>
          </a:p>
          <a:p>
            <a:pPr lvl="1"/>
            <a:r>
              <a:rPr lang="en-US" dirty="0" smtClean="0"/>
              <a:t>physical appearance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environmental impact</a:t>
            </a:r>
          </a:p>
          <a:p>
            <a:pPr lvl="1"/>
            <a:r>
              <a:rPr lang="en-US" dirty="0" smtClean="0"/>
              <a:t>cost</a:t>
            </a:r>
          </a:p>
          <a:p>
            <a:r>
              <a:rPr lang="en-US" dirty="0" smtClean="0"/>
              <a:t>Each category of description provides different insights about the Model S</a:t>
            </a:r>
          </a:p>
          <a:p>
            <a:r>
              <a:rPr lang="en-US" dirty="0" smtClean="0"/>
              <a:t>In science, we also have different ways of describing matter, and each way provides different insights about matter</a:t>
            </a:r>
          </a:p>
        </p:txBody>
      </p:sp>
    </p:spTree>
    <p:extLst>
      <p:ext uri="{BB962C8B-B14F-4D97-AF65-F5344CB8AC3E}">
        <p14:creationId xmlns:p14="http://schemas.microsoft.com/office/powerpoint/2010/main" val="11280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b="1" dirty="0" smtClean="0">
                <a:solidFill>
                  <a:srgbClr val="FF0000"/>
                </a:solidFill>
              </a:rPr>
              <a:t>Physical change - altering a substance without altering its composition</a:t>
            </a:r>
          </a:p>
          <a:p>
            <a:pPr marL="1031875">
              <a:spcBef>
                <a:spcPts val="600"/>
              </a:spcBef>
            </a:pPr>
            <a:r>
              <a:rPr lang="en-US" altLang="en-US" i="1" dirty="0" smtClean="0"/>
              <a:t>crumbling a piece of aluminum foil</a:t>
            </a:r>
          </a:p>
          <a:p>
            <a:pPr marL="1031875">
              <a:spcBef>
                <a:spcPts val="600"/>
              </a:spcBef>
            </a:pPr>
            <a:r>
              <a:rPr lang="en-US" altLang="en-US" i="1" dirty="0" smtClean="0"/>
              <a:t>cutting a sheet of paper</a:t>
            </a:r>
          </a:p>
          <a:p>
            <a:pPr marL="1031875">
              <a:spcBef>
                <a:spcPts val="600"/>
              </a:spcBef>
            </a:pPr>
            <a:r>
              <a:rPr lang="en-US" altLang="en-US" i="1" dirty="0" smtClean="0"/>
              <a:t>breaking a crystal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55280" y="0"/>
            <a:ext cx="118872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942" r="3757" b="2940"/>
          <a:stretch>
            <a:fillRect/>
          </a:stretch>
        </p:blipFill>
        <p:spPr bwMode="auto">
          <a:xfrm>
            <a:off x="6047105" y="4125679"/>
            <a:ext cx="1873481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4167"/>
          <a:stretch>
            <a:fillRect/>
          </a:stretch>
        </p:blipFill>
        <p:spPr bwMode="auto">
          <a:xfrm>
            <a:off x="1044351" y="4125679"/>
            <a:ext cx="24688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128021" y="4974435"/>
            <a:ext cx="1304293" cy="77136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1" y="807629"/>
            <a:ext cx="6283779" cy="524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78690"/>
            <a:ext cx="8778875" cy="731837"/>
          </a:xfrm>
        </p:spPr>
        <p:txBody>
          <a:bodyPr/>
          <a:lstStyle/>
          <a:p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67" y="937750"/>
            <a:ext cx="8558666" cy="5129212"/>
          </a:xfrm>
        </p:spPr>
        <p:txBody>
          <a:bodyPr/>
          <a:lstStyle/>
          <a:p>
            <a:r>
              <a:rPr lang="en-US" altLang="en-US" dirty="0" smtClean="0"/>
              <a:t>We know physical </a:t>
            </a:r>
            <a:r>
              <a:rPr lang="en-US" altLang="en-US" dirty="0"/>
              <a:t>properties </a:t>
            </a:r>
            <a:r>
              <a:rPr lang="en-US" altLang="en-US" dirty="0" smtClean="0"/>
              <a:t>can </a:t>
            </a:r>
            <a:r>
              <a:rPr lang="en-US" altLang="en-US" dirty="0"/>
              <a:t>be </a:t>
            </a:r>
            <a:r>
              <a:rPr lang="en-US" altLang="en-US" dirty="0" smtClean="0"/>
              <a:t>observed </a:t>
            </a:r>
            <a:r>
              <a:rPr lang="en-US" altLang="en-US" dirty="0"/>
              <a:t>without changing a sample's composition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There are other properties of matter which can only be observed when changing a sample's composition.</a:t>
            </a:r>
          </a:p>
          <a:p>
            <a:r>
              <a:rPr lang="en-US" altLang="en-US" dirty="0" smtClean="0"/>
              <a:t>Some of these are called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chemical properties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912813">
              <a:spcBef>
                <a:spcPts val="600"/>
              </a:spcBef>
            </a:pPr>
            <a:r>
              <a:rPr lang="en-US" altLang="en-US" sz="2800" b="1" i="1" dirty="0" smtClean="0">
                <a:solidFill>
                  <a:srgbClr val="FF0000"/>
                </a:solidFill>
              </a:rPr>
              <a:t>The ability or inability of a substance to combine with or change into one or more other substances</a:t>
            </a:r>
            <a:endParaRPr lang="en-US" altLang="en-US" sz="28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98697" y="5582176"/>
            <a:ext cx="1354834" cy="1207684"/>
            <a:chOff x="7617173" y="5614834"/>
            <a:chExt cx="1354834" cy="1207684"/>
          </a:xfrm>
        </p:grpSpPr>
        <p:sp>
          <p:nvSpPr>
            <p:cNvPr id="5" name="Down Arrow 4"/>
            <p:cNvSpPr/>
            <p:nvPr/>
          </p:nvSpPr>
          <p:spPr>
            <a:xfrm rot="18900000" flipV="1">
              <a:off x="7617173" y="5614834"/>
              <a:ext cx="484632" cy="695379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83287" y="5899188"/>
              <a:ext cx="1188720" cy="923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4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chemical property?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"</a:t>
            </a:r>
            <a:r>
              <a:rPr lang="en-US" b="1" dirty="0" smtClean="0">
                <a:solidFill>
                  <a:srgbClr val="C00000"/>
                </a:solidFill>
              </a:rPr>
              <a:t>Does a substance catch fire or not?"</a:t>
            </a:r>
          </a:p>
          <a:p>
            <a:pPr marL="803275">
              <a:spcBef>
                <a:spcPts val="1800"/>
              </a:spcBef>
            </a:pPr>
            <a:r>
              <a:rPr lang="en-US" sz="2800" dirty="0" smtClean="0"/>
              <a:t>This property can only be observed by changing the sample's compositions</a:t>
            </a:r>
          </a:p>
          <a:p>
            <a:pPr marL="803275">
              <a:spcBef>
                <a:spcPts val="1800"/>
              </a:spcBef>
            </a:pPr>
            <a:r>
              <a:rPr lang="en-US" sz="2800" dirty="0" smtClean="0"/>
              <a:t>... so it cannot be a physical property</a:t>
            </a:r>
          </a:p>
          <a:p>
            <a:pPr marL="803275">
              <a:spcBef>
                <a:spcPts val="1800"/>
              </a:spcBef>
            </a:pPr>
            <a:r>
              <a:rPr lang="en-US" sz="2800" dirty="0" smtClean="0"/>
              <a:t>Burning means the substance is combining with oxygen and changing into another substance</a:t>
            </a:r>
          </a:p>
          <a:p>
            <a:pPr marL="803275">
              <a:spcBef>
                <a:spcPts val="1800"/>
              </a:spcBef>
            </a:pPr>
            <a:r>
              <a:rPr lang="en-US" sz="2800" dirty="0" smtClean="0"/>
              <a:t>... this is the definition of a chemical property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2800" b="1" dirty="0" smtClean="0">
                <a:solidFill>
                  <a:srgbClr val="008A3E"/>
                </a:solidFill>
              </a:rPr>
              <a:t>Use this logic to distinguish between chemical and physical properties</a:t>
            </a:r>
          </a:p>
          <a:p>
            <a:pPr marL="80327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82" y="1242558"/>
            <a:ext cx="7589837" cy="51292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"Does a substance catch fire </a:t>
            </a:r>
            <a:r>
              <a:rPr lang="en-US" b="1" u="sng" dirty="0" smtClean="0">
                <a:solidFill>
                  <a:srgbClr val="C00000"/>
                </a:solidFill>
              </a:rPr>
              <a:t>or not</a:t>
            </a:r>
            <a:r>
              <a:rPr lang="en-US" b="1" dirty="0" smtClean="0">
                <a:solidFill>
                  <a:srgbClr val="C00000"/>
                </a:solidFill>
              </a:rPr>
              <a:t>?"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inability</a:t>
            </a:r>
            <a:r>
              <a:rPr lang="en-US" dirty="0" smtClean="0"/>
              <a:t> to combine with oxygen is also considered a chemical property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/>
        </p:blipFill>
        <p:spPr bwMode="auto">
          <a:xfrm>
            <a:off x="1524000" y="3045277"/>
            <a:ext cx="6096000" cy="37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Point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definition, chemical properties cannot be observed without change, specifically a chemical change</a:t>
            </a:r>
          </a:p>
          <a:p>
            <a:pPr marL="914400" indent="-457200">
              <a:buFont typeface="Arial" panose="020B0604020202020204" pitchFamily="34" charset="0"/>
              <a:buChar char="−"/>
            </a:pPr>
            <a:r>
              <a:rPr lang="en-US" sz="2800" i="1" dirty="0" smtClean="0"/>
              <a:t>Different from physical properties</a:t>
            </a:r>
          </a:p>
          <a:p>
            <a:r>
              <a:rPr lang="en-US" dirty="0" smtClean="0"/>
              <a:t>Thus, to determine any chemical property, a sample of a substance must be changed in some way</a:t>
            </a:r>
          </a:p>
        </p:txBody>
      </p:sp>
    </p:spTree>
    <p:extLst>
      <p:ext uri="{BB962C8B-B14F-4D97-AF65-F5344CB8AC3E}">
        <p14:creationId xmlns:p14="http://schemas.microsoft.com/office/powerpoint/2010/main" val="18694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20560"/>
          <a:stretch/>
        </p:blipFill>
        <p:spPr bwMode="auto">
          <a:xfrm>
            <a:off x="0" y="1108488"/>
            <a:ext cx="4495800" cy="464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 r="50000"/>
          <a:stretch/>
        </p:blipFill>
        <p:spPr bwMode="auto">
          <a:xfrm>
            <a:off x="4572000" y="1108488"/>
            <a:ext cx="4572000" cy="464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Rusting is a Chemical Change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903412"/>
          </a:xfrm>
        </p:spPr>
        <p:txBody>
          <a:bodyPr/>
          <a:lstStyle/>
          <a:p>
            <a:r>
              <a:rPr lang="en-US" dirty="0" smtClean="0"/>
              <a:t>Over time, iron rusts</a:t>
            </a:r>
          </a:p>
          <a:p>
            <a:r>
              <a:rPr lang="en-US" dirty="0" smtClean="0"/>
              <a:t>Rusting - when a substance combines with oxygen and changes into its oxide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1317" y="5366652"/>
            <a:ext cx="7241367" cy="533380"/>
            <a:chOff x="228083" y="5758548"/>
            <a:chExt cx="7241367" cy="533380"/>
          </a:xfrm>
        </p:grpSpPr>
        <p:sp>
          <p:nvSpPr>
            <p:cNvPr id="4" name="TextBox 3"/>
            <p:cNvSpPr txBox="1"/>
            <p:nvPr/>
          </p:nvSpPr>
          <p:spPr>
            <a:xfrm>
              <a:off x="2273801" y="5759698"/>
              <a:ext cx="1455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(g)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79803" y="5768708"/>
              <a:ext cx="1989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Fe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(s)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038506" y="6080312"/>
              <a:ext cx="914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75925" y="575854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083" y="5758548"/>
              <a:ext cx="14446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Fe (s)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3609935"/>
            <a:ext cx="5943600" cy="962025"/>
            <a:chOff x="1676400" y="5133975"/>
            <a:chExt cx="5943600" cy="962025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676400" y="5541963"/>
              <a:ext cx="5943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Iron					Rust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2514600" y="5410200"/>
              <a:ext cx="3733800" cy="685800"/>
            </a:xfrm>
            <a:prstGeom prst="rightArrow">
              <a:avLst>
                <a:gd name="adj1" fmla="val 50000"/>
                <a:gd name="adj2" fmla="val 52327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124200" y="5133975"/>
              <a:ext cx="2690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CC0000"/>
                  </a:solidFill>
                </a:rPr>
                <a:t>Chemical 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6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</a:t>
            </a:r>
            <a:br>
              <a:rPr lang="en-US" dirty="0" smtClean="0"/>
            </a:br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682" y="1667112"/>
            <a:ext cx="6370637" cy="4690155"/>
          </a:xfrm>
        </p:spPr>
        <p:txBody>
          <a:bodyPr/>
          <a:lstStyle/>
          <a:p>
            <a:r>
              <a:rPr lang="en-US" dirty="0" smtClean="0"/>
              <a:t>burning of wood</a:t>
            </a:r>
          </a:p>
          <a:p>
            <a:r>
              <a:rPr lang="en-US" dirty="0" smtClean="0"/>
              <a:t>cooking an egg</a:t>
            </a:r>
          </a:p>
          <a:p>
            <a:r>
              <a:rPr lang="en-US" dirty="0" smtClean="0"/>
              <a:t>mixing baking soda with vinegar</a:t>
            </a:r>
          </a:p>
          <a:p>
            <a:r>
              <a:rPr lang="en-US" dirty="0" smtClean="0"/>
              <a:t>metabolizing food in your body</a:t>
            </a:r>
          </a:p>
          <a:p>
            <a:r>
              <a:rPr lang="en-US" dirty="0" smtClean="0"/>
              <a:t>neutralize an acid with a base</a:t>
            </a:r>
          </a:p>
          <a:p>
            <a:r>
              <a:rPr lang="en-US" dirty="0" smtClean="0"/>
              <a:t>using a battery</a:t>
            </a:r>
          </a:p>
          <a:p>
            <a:r>
              <a:rPr lang="en-US" dirty="0" smtClean="0"/>
              <a:t>electroplating a metal</a:t>
            </a:r>
          </a:p>
        </p:txBody>
      </p:sp>
    </p:spTree>
    <p:extLst>
      <p:ext uri="{BB962C8B-B14F-4D97-AF65-F5344CB8AC3E}">
        <p14:creationId xmlns:p14="http://schemas.microsoft.com/office/powerpoint/2010/main" val="11628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810000"/>
            <a:ext cx="214471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756025"/>
            <a:ext cx="22701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17"/>
          <p:cNvSpPr>
            <a:spLocks noChangeArrowheads="1"/>
          </p:cNvSpPr>
          <p:nvPr/>
        </p:nvSpPr>
        <p:spPr bwMode="auto">
          <a:xfrm>
            <a:off x="304800" y="1447800"/>
            <a:ext cx="2819400" cy="213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Rectangle 18"/>
          <p:cNvSpPr>
            <a:spLocks noChangeArrowheads="1"/>
          </p:cNvSpPr>
          <p:nvPr/>
        </p:nvSpPr>
        <p:spPr bwMode="auto">
          <a:xfrm>
            <a:off x="304800" y="3733800"/>
            <a:ext cx="2819400" cy="24384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6019800" y="1447800"/>
            <a:ext cx="2819400" cy="2133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6019800" y="3733800"/>
            <a:ext cx="2819400" cy="24384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2" name="Text Box 21"/>
          <p:cNvSpPr txBox="1">
            <a:spLocks noChangeArrowheads="1"/>
          </p:cNvSpPr>
          <p:nvPr/>
        </p:nvSpPr>
        <p:spPr bwMode="auto">
          <a:xfrm>
            <a:off x="3048000" y="2420938"/>
            <a:ext cx="3048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Signs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that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chemical change</a:t>
            </a:r>
            <a:r>
              <a:rPr lang="en-US" altLang="en-US" sz="280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has occurred</a:t>
            </a:r>
          </a:p>
        </p:txBody>
      </p:sp>
      <p:pic>
        <p:nvPicPr>
          <p:cNvPr id="2253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2828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362200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a chemical change occur?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observing properties of matter, it is key to note the conditions under which the observation is made.</a:t>
            </a:r>
          </a:p>
          <a:p>
            <a:r>
              <a:rPr lang="en-US" dirty="0" smtClean="0"/>
              <a:t>Temperature &amp; pressure are two key conditions to note when observing properties</a:t>
            </a:r>
          </a:p>
          <a:p>
            <a:r>
              <a:rPr lang="en-US" dirty="0" smtClean="0"/>
              <a:t>Example:  Is water a solid, liquid or gas?</a:t>
            </a:r>
          </a:p>
          <a:p>
            <a:pPr marL="1717675"/>
            <a:r>
              <a:rPr lang="en-US" sz="2600" b="1" i="1" dirty="0">
                <a:solidFill>
                  <a:srgbClr val="C00000"/>
                </a:solidFill>
              </a:rPr>
              <a:t>A solid below </a:t>
            </a:r>
            <a:r>
              <a:rPr lang="en-US" sz="2600" b="1" i="1" dirty="0" smtClean="0">
                <a:solidFill>
                  <a:srgbClr val="C00000"/>
                </a:solidFill>
              </a:rPr>
              <a:t>0°C</a:t>
            </a:r>
          </a:p>
          <a:p>
            <a:pPr marL="1717675"/>
            <a:r>
              <a:rPr lang="en-US" sz="2600" b="1" i="1" dirty="0" smtClean="0">
                <a:solidFill>
                  <a:srgbClr val="C00000"/>
                </a:solidFill>
              </a:rPr>
              <a:t>A </a:t>
            </a:r>
            <a:r>
              <a:rPr lang="en-US" sz="2600" b="1" i="1" dirty="0">
                <a:solidFill>
                  <a:srgbClr val="C00000"/>
                </a:solidFill>
              </a:rPr>
              <a:t>gas above </a:t>
            </a:r>
            <a:r>
              <a:rPr lang="en-US" sz="2600" b="1" i="1" dirty="0" smtClean="0">
                <a:solidFill>
                  <a:srgbClr val="C00000"/>
                </a:solidFill>
              </a:rPr>
              <a:t>100°C</a:t>
            </a:r>
          </a:p>
          <a:p>
            <a:pPr marL="1717675"/>
            <a:r>
              <a:rPr lang="en-US" sz="2600" b="1" i="1" dirty="0" smtClean="0">
                <a:solidFill>
                  <a:srgbClr val="C00000"/>
                </a:solidFill>
              </a:rPr>
              <a:t>A liquid in between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5657" y="4713512"/>
            <a:ext cx="3102426" cy="1545771"/>
            <a:chOff x="4985657" y="4778828"/>
            <a:chExt cx="3102426" cy="1545771"/>
          </a:xfrm>
        </p:grpSpPr>
        <p:sp>
          <p:nvSpPr>
            <p:cNvPr id="4" name="Right Brace 3"/>
            <p:cNvSpPr/>
            <p:nvPr/>
          </p:nvSpPr>
          <p:spPr>
            <a:xfrm>
              <a:off x="4985657" y="4778828"/>
              <a:ext cx="620486" cy="1545771"/>
            </a:xfrm>
            <a:prstGeom prst="rightBrace">
              <a:avLst>
                <a:gd name="adj1" fmla="val 25877"/>
                <a:gd name="adj2" fmla="val 50000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36769" y="4905382"/>
              <a:ext cx="235131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true at atmospheric pressure</a:t>
              </a:r>
              <a:endParaRPr lang="en-US" sz="2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7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t="21428" r="28571" b="32064"/>
          <a:stretch/>
        </p:blipFill>
        <p:spPr bwMode="auto">
          <a:xfrm>
            <a:off x="0" y="1319555"/>
            <a:ext cx="9144000" cy="55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Changes in the Matter Diagram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743" y="2754086"/>
            <a:ext cx="1883228" cy="1338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3714" y="4800600"/>
            <a:ext cx="968829" cy="127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t="21428" r="28571" b="32064"/>
          <a:stretch/>
        </p:blipFill>
        <p:spPr bwMode="auto">
          <a:xfrm>
            <a:off x="0" y="1319555"/>
            <a:ext cx="9144000" cy="55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Physical Changes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3714" y="4800600"/>
            <a:ext cx="968829" cy="1273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72542" y="2819399"/>
            <a:ext cx="2046514" cy="1055914"/>
          </a:xfrm>
          <a:prstGeom prst="roundRect">
            <a:avLst>
              <a:gd name="adj" fmla="val 32131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870370" y="0"/>
            <a:ext cx="1273629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756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t="21428" r="28571" b="32064"/>
          <a:stretch/>
        </p:blipFill>
        <p:spPr bwMode="auto">
          <a:xfrm>
            <a:off x="0" y="1319555"/>
            <a:ext cx="9144000" cy="554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Chemical Changes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870370" y="0"/>
            <a:ext cx="1273629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Write this in your notes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0427" y="4767941"/>
            <a:ext cx="1273630" cy="1055914"/>
          </a:xfrm>
          <a:prstGeom prst="roundRect">
            <a:avLst>
              <a:gd name="adj" fmla="val 32131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50690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5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08022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952375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77496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70144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977304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4"/>
            <a:ext cx="3108960" cy="233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140551"/>
            <a:ext cx="3108960" cy="233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2269128"/>
            <a:ext cx="3108960" cy="233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3397705"/>
            <a:ext cx="3108960" cy="233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4526280"/>
            <a:ext cx="3108960" cy="233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019308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15928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62396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886722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719022"/>
              </p:ext>
            </p:extLst>
          </p:nvPr>
        </p:nvGraphicFramePr>
        <p:xfrm>
          <a:off x="253947" y="1296988"/>
          <a:ext cx="8595360" cy="5212075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14400"/>
                <a:gridCol w="5029200"/>
                <a:gridCol w="2651760"/>
              </a:tblGrid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Grinding coffee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beans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Silver tarnishing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Toasting bread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 melting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Fermenting grapes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Vegetables rotting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Sharpening a knife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Crushing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can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a bottle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3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85741" y="1296988"/>
            <a:ext cx="8778875" cy="512921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4200"/>
              </a:spcBef>
              <a:buNone/>
            </a:pPr>
            <a:endParaRPr lang="en-US" altLang="en-US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Physical &amp; Chemical Changes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11767" y="1296988"/>
            <a:ext cx="7720466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distinguish between physical and chemical properties and changes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67" y="1296988"/>
            <a:ext cx="8406266" cy="5129212"/>
          </a:xfrm>
        </p:spPr>
        <p:txBody>
          <a:bodyPr/>
          <a:lstStyle/>
          <a:p>
            <a:r>
              <a:rPr lang="en-US" dirty="0" smtClean="0"/>
              <a:t>In science, we distinguish matter in various ways</a:t>
            </a:r>
          </a:p>
          <a:p>
            <a:pPr marL="137160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"Is it a solid?  a liquid?  a gas?"</a:t>
            </a:r>
          </a:p>
          <a:p>
            <a:pPr marL="137160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"What is its density?"</a:t>
            </a:r>
          </a:p>
          <a:p>
            <a:pPr marL="137160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"Will it burn?  rust?"</a:t>
            </a:r>
          </a:p>
          <a:p>
            <a:r>
              <a:rPr lang="en-US" dirty="0" smtClean="0"/>
              <a:t>These are all properties of matter</a:t>
            </a:r>
          </a:p>
          <a:p>
            <a:r>
              <a:rPr lang="en-US" dirty="0" smtClean="0"/>
              <a:t>We are going to learn about the differences between these different properties </a:t>
            </a:r>
          </a:p>
          <a:p>
            <a:r>
              <a:rPr lang="en-US" dirty="0" smtClean="0"/>
              <a:t>. . . and how they can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Up Arrow Callout 1"/>
          <p:cNvSpPr>
            <a:spLocks noChangeArrowheads="1"/>
          </p:cNvSpPr>
          <p:nvPr/>
        </p:nvSpPr>
        <p:spPr bwMode="auto">
          <a:xfrm>
            <a:off x="6185808" y="3149648"/>
            <a:ext cx="1546225" cy="1001267"/>
          </a:xfrm>
          <a:prstGeom prst="upArrowCallout">
            <a:avLst>
              <a:gd name="adj1" fmla="val 25001"/>
              <a:gd name="adj2" fmla="val 25001"/>
              <a:gd name="adj3" fmla="val 25000"/>
              <a:gd name="adj4" fmla="val 63232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Physical properties - characteristics of matter that can be observed and measured without changing a sample's composition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 smtClean="0"/>
              <a:t>Examples</a:t>
            </a:r>
          </a:p>
          <a:p>
            <a:pPr marL="1141413" lvl="1"/>
            <a:r>
              <a:rPr lang="en-US" altLang="en-US" dirty="0" smtClean="0"/>
              <a:t>mass</a:t>
            </a:r>
          </a:p>
          <a:p>
            <a:pPr marL="1141413" lvl="1"/>
            <a:r>
              <a:rPr lang="en-US" altLang="en-US" dirty="0" smtClean="0"/>
              <a:t>density</a:t>
            </a:r>
          </a:p>
          <a:p>
            <a:pPr marL="1141413" lvl="1"/>
            <a:r>
              <a:rPr lang="en-US" altLang="en-US" dirty="0" smtClean="0"/>
              <a:t>color</a:t>
            </a:r>
          </a:p>
          <a:p>
            <a:pPr marL="1141413" lvl="1"/>
            <a:r>
              <a:rPr lang="en-US" altLang="en-US" dirty="0" smtClean="0"/>
              <a:t>odor</a:t>
            </a:r>
          </a:p>
          <a:p>
            <a:pPr marL="1141413" lvl="1"/>
            <a:r>
              <a:rPr lang="en-US" altLang="en-US" dirty="0" smtClean="0"/>
              <a:t>hardness</a:t>
            </a:r>
          </a:p>
          <a:p>
            <a:pPr marL="1141413" lvl="1"/>
            <a:r>
              <a:rPr lang="en-US" altLang="en-US" dirty="0" smtClean="0"/>
              <a:t>melting point</a:t>
            </a:r>
          </a:p>
          <a:p>
            <a:pPr marL="1141413" lvl="1"/>
            <a:r>
              <a:rPr lang="en-US" altLang="en-US" dirty="0" smtClean="0"/>
              <a:t>boiling point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/>
          <a:stretch/>
        </p:blipFill>
        <p:spPr bwMode="auto">
          <a:xfrm>
            <a:off x="2219813" y="3103633"/>
            <a:ext cx="1793397" cy="182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3" y="1372347"/>
            <a:ext cx="3652762" cy="171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physical property?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9"/>
          <a:stretch/>
        </p:blipFill>
        <p:spPr bwMode="auto">
          <a:xfrm>
            <a:off x="2219813" y="4928809"/>
            <a:ext cx="1835732" cy="182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1060" y="1444831"/>
            <a:ext cx="438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 it be observed or measured?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060" y="2041968"/>
            <a:ext cx="457200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 this be done without changing the sample's composition?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vs Intensive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sz="3000" b="1" dirty="0" smtClean="0">
                <a:solidFill>
                  <a:srgbClr val="FF0000"/>
                </a:solidFill>
              </a:rPr>
              <a:t>physical properties are dependent on the amount of substance present</a:t>
            </a:r>
          </a:p>
          <a:p>
            <a:pPr marL="1033463" indent="-347663"/>
            <a:r>
              <a:rPr lang="en-US" dirty="0" smtClean="0"/>
              <a:t>These are called </a:t>
            </a:r>
            <a:r>
              <a:rPr lang="en-US" sz="3000" b="1" dirty="0" smtClean="0">
                <a:solidFill>
                  <a:srgbClr val="FF0000"/>
                </a:solidFill>
              </a:rPr>
              <a:t>extensive properties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Other </a:t>
            </a:r>
            <a:r>
              <a:rPr lang="en-US" sz="3000" b="1" dirty="0" smtClean="0">
                <a:solidFill>
                  <a:srgbClr val="FF0000"/>
                </a:solidFill>
              </a:rPr>
              <a:t>physical properties are independent of the amount of substance present</a:t>
            </a:r>
          </a:p>
          <a:p>
            <a:pPr marL="1031875"/>
            <a:r>
              <a:rPr lang="en-US" dirty="0" smtClean="0"/>
              <a:t>These are called </a:t>
            </a:r>
            <a:r>
              <a:rPr lang="en-US" sz="3000" b="1" dirty="0" smtClean="0">
                <a:solidFill>
                  <a:srgbClr val="FF0000"/>
                </a:solidFill>
              </a:rPr>
              <a:t>intensive properties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5280" y="0"/>
            <a:ext cx="118872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1506</Words>
  <Application>Microsoft Office PowerPoint</Application>
  <PresentationFormat>On-screen Show (4:3)</PresentationFormat>
  <Paragraphs>645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Do Now</vt:lpstr>
      <vt:lpstr>Discussion of Do Now</vt:lpstr>
      <vt:lpstr>Announcements</vt:lpstr>
      <vt:lpstr>Last Class</vt:lpstr>
      <vt:lpstr>Physical &amp; Chemical Changes</vt:lpstr>
      <vt:lpstr>Characterizing Matter</vt:lpstr>
      <vt:lpstr>Physical Properties</vt:lpstr>
      <vt:lpstr>Is this a physical property?</vt:lpstr>
      <vt:lpstr>Extensive vs Intensive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PowerPoint Presentation</vt:lpstr>
      <vt:lpstr>Physical Change</vt:lpstr>
      <vt:lpstr>PowerPoint Presentation</vt:lpstr>
      <vt:lpstr>Chemical Properties</vt:lpstr>
      <vt:lpstr>Is this a chemical property?</vt:lpstr>
      <vt:lpstr>Important Point #1</vt:lpstr>
      <vt:lpstr>Important Point #2</vt:lpstr>
      <vt:lpstr>PowerPoint Presentation</vt:lpstr>
      <vt:lpstr>Rusting is a Chemical Change</vt:lpstr>
      <vt:lpstr>Other examples of chemical changes</vt:lpstr>
      <vt:lpstr>Did a chemical change occur?</vt:lpstr>
      <vt:lpstr>Observing Properties</vt:lpstr>
      <vt:lpstr>Changes in the Matter Diagram</vt:lpstr>
      <vt:lpstr>Physical Changes</vt:lpstr>
      <vt:lpstr>Chemical Changes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Homework</vt:lpstr>
      <vt:lpstr>Backup Slides</vt:lpstr>
      <vt:lpstr>Not Covered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565</cp:revision>
  <cp:lastPrinted>2013-10-18T12:35:34Z</cp:lastPrinted>
  <dcterms:created xsi:type="dcterms:W3CDTF">2012-09-15T16:31:25Z</dcterms:created>
  <dcterms:modified xsi:type="dcterms:W3CDTF">2014-09-30T11:45:05Z</dcterms:modified>
</cp:coreProperties>
</file>