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701" r:id="rId2"/>
    <p:sldId id="752" r:id="rId3"/>
    <p:sldId id="753" r:id="rId4"/>
    <p:sldId id="754" r:id="rId5"/>
    <p:sldId id="769" r:id="rId6"/>
    <p:sldId id="755" r:id="rId7"/>
    <p:sldId id="756" r:id="rId8"/>
    <p:sldId id="783" r:id="rId9"/>
    <p:sldId id="686" r:id="rId10"/>
    <p:sldId id="782" r:id="rId11"/>
    <p:sldId id="720" r:id="rId12"/>
    <p:sldId id="722" r:id="rId13"/>
    <p:sldId id="723" r:id="rId14"/>
    <p:sldId id="724" r:id="rId15"/>
    <p:sldId id="725" r:id="rId16"/>
    <p:sldId id="728" r:id="rId17"/>
    <p:sldId id="726" r:id="rId18"/>
    <p:sldId id="729" r:id="rId19"/>
    <p:sldId id="732" r:id="rId20"/>
    <p:sldId id="733" r:id="rId21"/>
    <p:sldId id="734" r:id="rId22"/>
    <p:sldId id="735" r:id="rId23"/>
    <p:sldId id="736" r:id="rId24"/>
    <p:sldId id="737" r:id="rId25"/>
    <p:sldId id="738" r:id="rId26"/>
    <p:sldId id="739" r:id="rId27"/>
    <p:sldId id="759" r:id="rId28"/>
    <p:sldId id="776" r:id="rId29"/>
    <p:sldId id="765" r:id="rId30"/>
    <p:sldId id="766" r:id="rId31"/>
    <p:sldId id="775" r:id="rId32"/>
    <p:sldId id="716" r:id="rId33"/>
    <p:sldId id="717" r:id="rId34"/>
    <p:sldId id="742" r:id="rId35"/>
    <p:sldId id="778" r:id="rId36"/>
    <p:sldId id="746" r:id="rId37"/>
    <p:sldId id="718" r:id="rId38"/>
    <p:sldId id="743" r:id="rId39"/>
    <p:sldId id="777" r:id="rId40"/>
    <p:sldId id="749" r:id="rId41"/>
    <p:sldId id="747" r:id="rId42"/>
    <p:sldId id="748" r:id="rId43"/>
    <p:sldId id="779" r:id="rId44"/>
    <p:sldId id="750" r:id="rId45"/>
    <p:sldId id="709" r:id="rId46"/>
    <p:sldId id="774" r:id="rId47"/>
    <p:sldId id="721" r:id="rId48"/>
    <p:sldId id="741" r:id="rId49"/>
    <p:sldId id="767" r:id="rId50"/>
    <p:sldId id="751"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6600"/>
    <a:srgbClr val="008A3E"/>
    <a:srgbClr val="0066FF"/>
    <a:srgbClr val="E4EBF6"/>
    <a:srgbClr val="00E266"/>
    <a:srgbClr val="66FF33"/>
    <a:srgbClr val="FFE499"/>
    <a:srgbClr val="EDF2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86375" autoAdjust="0"/>
  </p:normalViewPr>
  <p:slideViewPr>
    <p:cSldViewPr snapToGrid="0">
      <p:cViewPr>
        <p:scale>
          <a:sx n="60" d="100"/>
          <a:sy n="60" d="100"/>
        </p:scale>
        <p:origin x="-2064" y="-547"/>
      </p:cViewPr>
      <p:guideLst>
        <p:guide orient="horz" pos="2160"/>
        <p:guide pos="2880"/>
      </p:guideLst>
    </p:cSldViewPr>
  </p:slideViewPr>
  <p:outlineViewPr>
    <p:cViewPr>
      <p:scale>
        <a:sx n="33" d="100"/>
        <a:sy n="33" d="100"/>
      </p:scale>
      <p:origin x="0" y="35789"/>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5" tIns="48312" rIns="96625" bIns="48312" rtlCol="0"/>
          <a:lstStyle>
            <a:lvl1pPr algn="l">
              <a:defRPr sz="1200"/>
            </a:lvl1pPr>
          </a:lstStyle>
          <a:p>
            <a:endParaRPr lang="en-US"/>
          </a:p>
        </p:txBody>
      </p:sp>
      <p:sp>
        <p:nvSpPr>
          <p:cNvPr id="3" name="Date Placeholder 2"/>
          <p:cNvSpPr>
            <a:spLocks noGrp="1"/>
          </p:cNvSpPr>
          <p:nvPr>
            <p:ph type="dt" idx="1"/>
          </p:nvPr>
        </p:nvSpPr>
        <p:spPr>
          <a:xfrm>
            <a:off x="4143591" y="0"/>
            <a:ext cx="3169920" cy="480060"/>
          </a:xfrm>
          <a:prstGeom prst="rect">
            <a:avLst/>
          </a:prstGeom>
        </p:spPr>
        <p:txBody>
          <a:bodyPr vert="horz" lIns="96625" tIns="48312" rIns="96625" bIns="48312" rtlCol="0"/>
          <a:lstStyle>
            <a:lvl1pPr algn="r">
              <a:defRPr sz="1200"/>
            </a:lvl1pPr>
          </a:lstStyle>
          <a:p>
            <a:fld id="{169CBA31-FBA6-4B3A-ADEC-DB1447EE8D3B}" type="datetimeFigureOut">
              <a:rPr lang="en-US" smtClean="0"/>
              <a:t>8/26/2015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25" tIns="48312" rIns="96625" bIns="48312" rtlCol="0" anchor="b"/>
          <a:lstStyle>
            <a:lvl1pPr algn="l">
              <a:defRPr sz="1200"/>
            </a:lvl1pPr>
          </a:lstStyle>
          <a:p>
            <a:endParaRPr lang="en-US"/>
          </a:p>
        </p:txBody>
      </p:sp>
      <p:sp>
        <p:nvSpPr>
          <p:cNvPr id="7" name="Slide Number Placeholder 6"/>
          <p:cNvSpPr>
            <a:spLocks noGrp="1"/>
          </p:cNvSpPr>
          <p:nvPr>
            <p:ph type="sldNum" sz="quarter" idx="5"/>
          </p:nvPr>
        </p:nvSpPr>
        <p:spPr>
          <a:xfrm>
            <a:off x="4143591" y="9119474"/>
            <a:ext cx="3169920" cy="480060"/>
          </a:xfrm>
          <a:prstGeom prst="rect">
            <a:avLst/>
          </a:prstGeom>
        </p:spPr>
        <p:txBody>
          <a:bodyPr vert="horz" lIns="96625" tIns="48312" rIns="96625" bIns="48312" rtlCol="0" anchor="b"/>
          <a:lstStyle>
            <a:lvl1pPr algn="r">
              <a:defRPr sz="1200"/>
            </a:lvl1pPr>
          </a:lstStyle>
          <a:p>
            <a:fld id="{456893B1-E79D-408E-AFE0-A9919F430694}" type="slidenum">
              <a:rPr lang="en-US" smtClean="0"/>
              <a:t>‹#›</a:t>
            </a:fld>
            <a:endParaRPr lang="en-US"/>
          </a:p>
        </p:txBody>
      </p:sp>
    </p:spTree>
    <p:extLst>
      <p:ext uri="{BB962C8B-B14F-4D97-AF65-F5344CB8AC3E}">
        <p14:creationId xmlns:p14="http://schemas.microsoft.com/office/powerpoint/2010/main" val="17613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81942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56126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0983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46075" indent="-346075">
              <a:spcBef>
                <a:spcPts val="1200"/>
              </a:spcBef>
              <a:buFont typeface="Arial" pitchFamily="34" charset="0"/>
              <a:buChar char="•"/>
              <a:defRPr sz="3200">
                <a:solidFill>
                  <a:schemeClr val="tx1"/>
                </a:solidFill>
              </a:defRPr>
            </a:lvl1pPr>
            <a:lvl2pPr marL="630238" indent="-227013">
              <a:spcBef>
                <a:spcPts val="300"/>
              </a:spcBef>
              <a:defRPr sz="2400">
                <a:solidFill>
                  <a:schemeClr val="tx1"/>
                </a:solidFill>
              </a:defRPr>
            </a:lvl2pPr>
            <a:lvl3pPr marL="912813" indent="-222250">
              <a:spcBef>
                <a:spcPts val="0"/>
              </a:spcBef>
              <a:buFont typeface="Arial" pitchFamily="34" charset="0"/>
              <a:buChar char="»"/>
              <a:defRPr sz="2000" i="1">
                <a:solidFill>
                  <a:schemeClr val="tx1"/>
                </a:solidFill>
              </a:defRPr>
            </a:lvl3pPr>
            <a:lvl4pPr marL="1254125" indent="-234950" defTabSz="1087438">
              <a:spcBef>
                <a:spcPts val="0"/>
              </a:spcBef>
              <a:defRPr sz="1800">
                <a:solidFill>
                  <a:schemeClr val="tx1"/>
                </a:solidFill>
              </a:defRPr>
            </a:lvl4pPr>
            <a:lvl5pPr marL="1600200" indent="-220663">
              <a:spcBef>
                <a:spcPts val="0"/>
              </a:spcBef>
              <a:defRPr sz="1800" i="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184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6076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77024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39192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352852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54987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346357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8/26/2015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1555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274638"/>
            <a:ext cx="8778240" cy="73152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182880" y="1297460"/>
            <a:ext cx="8778240" cy="51280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457594" y="6596390"/>
            <a:ext cx="686406" cy="261610"/>
          </a:xfrm>
          <a:prstGeom prst="rect">
            <a:avLst/>
          </a:prstGeom>
          <a:noFill/>
        </p:spPr>
        <p:txBody>
          <a:bodyPr wrap="none" rtlCol="0">
            <a:spAutoFit/>
          </a:bodyPr>
          <a:lstStyle/>
          <a:p>
            <a:pPr algn="r"/>
            <a:r>
              <a:rPr lang="en-US" sz="1100" dirty="0" smtClean="0">
                <a:latin typeface="Arial" pitchFamily="34" charset="0"/>
                <a:cs typeface="Arial" pitchFamily="34" charset="0"/>
              </a:rPr>
              <a:t>slide </a:t>
            </a:r>
            <a:fld id="{6ABBB7C1-35F2-45E0-95DF-06E8CFB61640}"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extLst>
      <p:ext uri="{BB962C8B-B14F-4D97-AF65-F5344CB8AC3E}">
        <p14:creationId xmlns:p14="http://schemas.microsoft.com/office/powerpoint/2010/main" val="360660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youtube.com/watch?v=L2KmCTst2o0"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www.youtube.com/watch?v=O9Goyscbaz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s://www.youtube.com/watch?v=5pZj0u_XMbc"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HnmEI94URK8"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Na5VKVTTfV0" TargetMode="External"/><Relationship Id="rId2" Type="http://schemas.openxmlformats.org/officeDocument/2006/relationships/hyperlink" Target="https://www.youtube.com/watch?v=HaD6ynY8LKY"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kBgIMRV895w"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337" y="274638"/>
            <a:ext cx="8778240" cy="731520"/>
          </a:xfrm>
        </p:spPr>
        <p:txBody>
          <a:bodyPr/>
          <a:lstStyle/>
          <a:p>
            <a:r>
              <a:rPr lang="en-US" dirty="0" smtClean="0"/>
              <a:t>Investigation</a:t>
            </a:r>
            <a:endParaRPr lang="en-US" sz="2000" i="1" dirty="0"/>
          </a:p>
        </p:txBody>
      </p:sp>
      <p:sp>
        <p:nvSpPr>
          <p:cNvPr id="2" name="Content Placeholder 1"/>
          <p:cNvSpPr>
            <a:spLocks noGrp="1"/>
          </p:cNvSpPr>
          <p:nvPr>
            <p:ph idx="1"/>
          </p:nvPr>
        </p:nvSpPr>
        <p:spPr/>
        <p:txBody>
          <a:bodyPr/>
          <a:lstStyle/>
          <a:p>
            <a:r>
              <a:rPr lang="en-US" dirty="0"/>
              <a:t>Put a blank piece of paper and </a:t>
            </a:r>
            <a:r>
              <a:rPr lang="en-US" dirty="0" smtClean="0"/>
              <a:t>a probe </a:t>
            </a:r>
            <a:r>
              <a:rPr lang="en-US" dirty="0"/>
              <a:t>in front of you on your desk</a:t>
            </a:r>
          </a:p>
          <a:p>
            <a:pPr marL="0" indent="0">
              <a:buNone/>
            </a:pPr>
            <a:r>
              <a:rPr lang="en-US" dirty="0" smtClean="0"/>
              <a:t> </a:t>
            </a:r>
            <a:endParaRPr lang="en-US" dirty="0"/>
          </a:p>
        </p:txBody>
      </p:sp>
      <p:grpSp>
        <p:nvGrpSpPr>
          <p:cNvPr id="6" name="Group 5"/>
          <p:cNvGrpSpPr/>
          <p:nvPr/>
        </p:nvGrpSpPr>
        <p:grpSpPr>
          <a:xfrm>
            <a:off x="751839" y="2664459"/>
            <a:ext cx="7640322" cy="3657600"/>
            <a:chOff x="447039" y="2664459"/>
            <a:chExt cx="7640322" cy="365760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39" y="2664459"/>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761" y="2664459"/>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56863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22238"/>
            <a:ext cx="8778240" cy="731520"/>
          </a:xfrm>
        </p:spPr>
        <p:txBody>
          <a:bodyPr/>
          <a:lstStyle/>
          <a:p>
            <a:r>
              <a:rPr lang="en-US" dirty="0" smtClean="0"/>
              <a:t>Atoms</a:t>
            </a:r>
            <a:endParaRPr lang="en-US" dirty="0"/>
          </a:p>
        </p:txBody>
      </p:sp>
      <p:sp>
        <p:nvSpPr>
          <p:cNvPr id="3" name="Content Placeholder 2"/>
          <p:cNvSpPr>
            <a:spLocks noGrp="1"/>
          </p:cNvSpPr>
          <p:nvPr>
            <p:ph idx="1"/>
          </p:nvPr>
        </p:nvSpPr>
        <p:spPr>
          <a:xfrm>
            <a:off x="182880" y="965200"/>
            <a:ext cx="8778240" cy="5460314"/>
          </a:xfrm>
        </p:spPr>
        <p:txBody>
          <a:bodyPr/>
          <a:lstStyle/>
          <a:p>
            <a:r>
              <a:rPr lang="en-US" dirty="0" smtClean="0"/>
              <a:t>Modern Definition</a:t>
            </a:r>
          </a:p>
          <a:p>
            <a:pPr marL="0" indent="0" algn="ctr">
              <a:spcBef>
                <a:spcPts val="600"/>
              </a:spcBef>
              <a:buNone/>
            </a:pPr>
            <a:r>
              <a:rPr lang="en-US" sz="3000" b="1" i="1" dirty="0" smtClean="0">
                <a:solidFill>
                  <a:srgbClr val="0070C0"/>
                </a:solidFill>
              </a:rPr>
              <a:t>The smallest particle of an element that    retains all of the properties of that element</a:t>
            </a:r>
          </a:p>
          <a:p>
            <a:pPr>
              <a:spcBef>
                <a:spcPts val="2400"/>
              </a:spcBef>
            </a:pPr>
            <a:r>
              <a:rPr lang="en-US" dirty="0" smtClean="0"/>
              <a:t>What is an atom like?</a:t>
            </a:r>
          </a:p>
          <a:p>
            <a:pPr marL="4460875">
              <a:buFont typeface="Wingdings" panose="05000000000000000000" pitchFamily="2" charset="2"/>
              <a:buChar char="Ø"/>
            </a:pPr>
            <a:r>
              <a:rPr lang="en-US" sz="2800" i="1" dirty="0" smtClean="0"/>
              <a:t>Small, spherically-shaped</a:t>
            </a:r>
          </a:p>
          <a:p>
            <a:pPr marL="4460875">
              <a:spcBef>
                <a:spcPts val="2400"/>
              </a:spcBef>
              <a:buFont typeface="Wingdings" panose="05000000000000000000" pitchFamily="2" charset="2"/>
              <a:buChar char="Ø"/>
            </a:pPr>
            <a:r>
              <a:rPr lang="en-US" sz="2800" i="1" dirty="0" smtClean="0"/>
              <a:t>Composed of protons, neutrons &amp; electrons</a:t>
            </a:r>
          </a:p>
          <a:p>
            <a:pPr marL="4460875">
              <a:spcBef>
                <a:spcPts val="2400"/>
              </a:spcBef>
              <a:buFont typeface="Wingdings" panose="05000000000000000000" pitchFamily="2" charset="2"/>
              <a:buChar char="Ø"/>
            </a:pPr>
            <a:r>
              <a:rPr lang="en-US" sz="2800" i="1" dirty="0" smtClean="0"/>
              <a:t>Electronically neutral</a:t>
            </a:r>
          </a:p>
        </p:txBody>
      </p:sp>
      <p:sp>
        <p:nvSpPr>
          <p:cNvPr id="4" name="TextBox 3"/>
          <p:cNvSpPr txBox="1"/>
          <p:nvPr/>
        </p:nvSpPr>
        <p:spPr>
          <a:xfrm>
            <a:off x="8178800" y="0"/>
            <a:ext cx="965199"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pic>
        <p:nvPicPr>
          <p:cNvPr id="1026" name="Picture 2" descr="https://upload.wikimedia.org/wikipedia/commons/thumb/2/23/Helium_atom_QM.svg/2000px-Helium_atom_QM.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22" y="3428999"/>
            <a:ext cx="3254302" cy="326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5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Atomic Theory?</a:t>
            </a:r>
            <a:endParaRPr lang="en-US" dirty="0"/>
          </a:p>
        </p:txBody>
      </p:sp>
      <p:sp>
        <p:nvSpPr>
          <p:cNvPr id="3" name="Content Placeholder 2"/>
          <p:cNvSpPr>
            <a:spLocks noGrp="1"/>
          </p:cNvSpPr>
          <p:nvPr>
            <p:ph idx="1"/>
          </p:nvPr>
        </p:nvSpPr>
        <p:spPr>
          <a:xfrm>
            <a:off x="635000" y="1297460"/>
            <a:ext cx="7874000" cy="5128054"/>
          </a:xfrm>
        </p:spPr>
        <p:txBody>
          <a:bodyPr/>
          <a:lstStyle/>
          <a:p>
            <a:r>
              <a:rPr lang="en-US" dirty="0" smtClean="0">
                <a:solidFill>
                  <a:srgbClr val="FF0000"/>
                </a:solidFill>
              </a:rPr>
              <a:t>The atomic theory state that matter is composed of discrete units called atoms</a:t>
            </a:r>
          </a:p>
          <a:p>
            <a:r>
              <a:rPr lang="en-US" dirty="0" smtClean="0"/>
              <a:t>This is a theory created and refined by humans over 2000 years</a:t>
            </a:r>
          </a:p>
          <a:p>
            <a:r>
              <a:rPr lang="en-US" dirty="0" smtClean="0"/>
              <a:t>Scientists are still studying the atomic theory and making new discoveries</a:t>
            </a:r>
            <a:endParaRPr lang="en-US" dirty="0"/>
          </a:p>
        </p:txBody>
      </p:sp>
      <p:sp>
        <p:nvSpPr>
          <p:cNvPr id="5" name="TextBox 4"/>
          <p:cNvSpPr txBox="1"/>
          <p:nvPr/>
        </p:nvSpPr>
        <p:spPr>
          <a:xfrm>
            <a:off x="8178800" y="0"/>
            <a:ext cx="965199"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40221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Atomic Theory</a:t>
            </a:r>
            <a:endParaRPr lang="en-US" dirty="0"/>
          </a:p>
        </p:txBody>
      </p:sp>
      <p:sp>
        <p:nvSpPr>
          <p:cNvPr id="3" name="Content Placeholder 2"/>
          <p:cNvSpPr>
            <a:spLocks noGrp="1"/>
          </p:cNvSpPr>
          <p:nvPr>
            <p:ph idx="1"/>
          </p:nvPr>
        </p:nvSpPr>
        <p:spPr/>
        <p:txBody>
          <a:bodyPr/>
          <a:lstStyle/>
          <a:p>
            <a:r>
              <a:rPr lang="en-US" dirty="0" smtClean="0"/>
              <a:t>The theory is being refined constantly to get a more accurate view of reality</a:t>
            </a:r>
          </a:p>
          <a:p>
            <a:r>
              <a:rPr lang="en-US" dirty="0" smtClean="0"/>
              <a:t>The theory will probably never be "perfect", but will continue to become more useful</a:t>
            </a:r>
          </a:p>
          <a:p>
            <a:r>
              <a:rPr lang="en-US" dirty="0" smtClean="0"/>
              <a:t>Today's class will trace some key milestones in the creation of the atomic theory</a:t>
            </a:r>
            <a:endParaRPr lang="en-US" dirty="0"/>
          </a:p>
        </p:txBody>
      </p:sp>
    </p:spTree>
    <p:extLst>
      <p:ext uri="{BB962C8B-B14F-4D97-AF65-F5344CB8AC3E}">
        <p14:creationId xmlns:p14="http://schemas.microsoft.com/office/powerpoint/2010/main" val="18416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03518"/>
            <a:ext cx="8778240" cy="731520"/>
          </a:xfrm>
        </p:spPr>
        <p:txBody>
          <a:bodyPr/>
          <a:lstStyle/>
          <a:p>
            <a:r>
              <a:rPr lang="en-US" dirty="0" smtClean="0"/>
              <a:t>Early Philosophy</a:t>
            </a:r>
            <a:endParaRPr lang="en-US" dirty="0"/>
          </a:p>
        </p:txBody>
      </p:sp>
      <p:sp>
        <p:nvSpPr>
          <p:cNvPr id="3" name="Content Placeholder 2"/>
          <p:cNvSpPr>
            <a:spLocks noGrp="1"/>
          </p:cNvSpPr>
          <p:nvPr>
            <p:ph idx="1"/>
          </p:nvPr>
        </p:nvSpPr>
        <p:spPr>
          <a:xfrm>
            <a:off x="182880" y="1056640"/>
            <a:ext cx="8778240" cy="5368874"/>
          </a:xfrm>
        </p:spPr>
        <p:txBody>
          <a:bodyPr>
            <a:normAutofit/>
          </a:bodyPr>
          <a:lstStyle/>
          <a:p>
            <a:r>
              <a:rPr lang="en-US" sz="2800" dirty="0" smtClean="0"/>
              <a:t>About </a:t>
            </a:r>
            <a:r>
              <a:rPr lang="en-US" sz="2800" dirty="0" smtClean="0">
                <a:solidFill>
                  <a:srgbClr val="FF0000"/>
                </a:solidFill>
              </a:rPr>
              <a:t>400 BC</a:t>
            </a:r>
            <a:r>
              <a:rPr lang="en-US" sz="2800" dirty="0" smtClean="0"/>
              <a:t>, a Greek philosopher named </a:t>
            </a:r>
            <a:r>
              <a:rPr lang="en-US" sz="2800" dirty="0" smtClean="0">
                <a:solidFill>
                  <a:srgbClr val="FF0000"/>
                </a:solidFill>
              </a:rPr>
              <a:t>Democritus</a:t>
            </a:r>
            <a:r>
              <a:rPr lang="en-US" sz="2800" dirty="0" smtClean="0"/>
              <a:t> introduced the concept of atoms</a:t>
            </a:r>
          </a:p>
          <a:p>
            <a:r>
              <a:rPr lang="en-US" sz="2800" dirty="0" smtClean="0"/>
              <a:t>He </a:t>
            </a:r>
            <a:r>
              <a:rPr lang="en-US" sz="2800" dirty="0" smtClean="0">
                <a:solidFill>
                  <a:srgbClr val="FF0000"/>
                </a:solidFill>
              </a:rPr>
              <a:t>believed the world was made up of small, indestructible particles that could not be broken into smaller parts</a:t>
            </a:r>
          </a:p>
          <a:p>
            <a:pPr marL="3089275">
              <a:spcBef>
                <a:spcPts val="0"/>
              </a:spcBef>
            </a:pPr>
            <a:r>
              <a:rPr lang="en-US" sz="2800" dirty="0" smtClean="0"/>
              <a:t>Called them "</a:t>
            </a:r>
            <a:r>
              <a:rPr lang="en-US" sz="2800" i="1" dirty="0" err="1" smtClean="0">
                <a:solidFill>
                  <a:srgbClr val="FF0000"/>
                </a:solidFill>
              </a:rPr>
              <a:t>atomos</a:t>
            </a:r>
            <a:r>
              <a:rPr lang="en-US" sz="2800" dirty="0" smtClean="0"/>
              <a:t>" which means indivisible</a:t>
            </a:r>
          </a:p>
          <a:p>
            <a:pPr marL="3089275"/>
            <a:r>
              <a:rPr lang="en-US" sz="2800" dirty="0" smtClean="0"/>
              <a:t>Idea was created to explain many phenomena, but there was no evidence as we know it</a:t>
            </a:r>
          </a:p>
          <a:p>
            <a:pPr marL="3089275"/>
            <a:r>
              <a:rPr lang="en-US" sz="2800" dirty="0" smtClean="0"/>
              <a:t>Aristotle rejected the concept of atoms</a:t>
            </a:r>
          </a:p>
          <a:p>
            <a:pPr marL="3089275"/>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8" y="3627120"/>
            <a:ext cx="2340131" cy="285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178800" y="0"/>
            <a:ext cx="965199"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289710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 Years Passes . . .</a:t>
            </a:r>
            <a:endParaRPr lang="en-US" dirty="0"/>
          </a:p>
        </p:txBody>
      </p:sp>
      <p:sp>
        <p:nvSpPr>
          <p:cNvPr id="3" name="Content Placeholder 2"/>
          <p:cNvSpPr>
            <a:spLocks noGrp="1"/>
          </p:cNvSpPr>
          <p:nvPr>
            <p:ph idx="1"/>
          </p:nvPr>
        </p:nvSpPr>
        <p:spPr/>
        <p:txBody>
          <a:bodyPr/>
          <a:lstStyle/>
          <a:p>
            <a:r>
              <a:rPr lang="en-US" dirty="0" smtClean="0"/>
              <a:t>Democritus's theory of atoms was not further advanced for over 2000 years</a:t>
            </a:r>
          </a:p>
          <a:p>
            <a:r>
              <a:rPr lang="en-US" dirty="0" smtClean="0"/>
              <a:t>During the Renaissance, science began to increase its </a:t>
            </a:r>
            <a:r>
              <a:rPr lang="en-US" dirty="0"/>
              <a:t>reliance on observation. </a:t>
            </a:r>
            <a:endParaRPr lang="en-US" dirty="0" smtClean="0"/>
          </a:p>
          <a:p>
            <a:r>
              <a:rPr lang="en-US" dirty="0" smtClean="0"/>
              <a:t>Early in the Modern Era, scientists made some key observations about matter</a:t>
            </a:r>
          </a:p>
          <a:p>
            <a:r>
              <a:rPr lang="en-US" dirty="0" smtClean="0"/>
              <a:t>Eventually scientists returned to the concept of atoms to come up with a theory to explain what they had observed</a:t>
            </a:r>
            <a:endParaRPr lang="en-US" dirty="0"/>
          </a:p>
        </p:txBody>
      </p:sp>
    </p:spTree>
    <p:extLst>
      <p:ext uri="{BB962C8B-B14F-4D97-AF65-F5344CB8AC3E}">
        <p14:creationId xmlns:p14="http://schemas.microsoft.com/office/powerpoint/2010/main" val="3328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Elemental Analysis</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Elemental analysis is a way of finding out how much of each element is in a substance</a:t>
            </a:r>
          </a:p>
          <a:p>
            <a:r>
              <a:rPr lang="en-US" sz="2800" dirty="0" smtClean="0">
                <a:solidFill>
                  <a:srgbClr val="FF0000"/>
                </a:solidFill>
              </a:rPr>
              <a:t>Empirical formula - simplest, whole-number, molar ratio of atoms present in compound</a:t>
            </a:r>
          </a:p>
          <a:p>
            <a:r>
              <a:rPr lang="en-US" sz="2800" dirty="0" smtClean="0"/>
              <a:t>Many methods exist, but combustion analysis is one of the most common</a:t>
            </a:r>
            <a:endParaRPr lang="en-US" sz="2800" dirty="0"/>
          </a:p>
        </p:txBody>
      </p:sp>
      <p:pic>
        <p:nvPicPr>
          <p:cNvPr id="3076" name="Picture 4" descr="http://preparatorychemistry.com/images/combustion_analysis_C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918" y="4269357"/>
            <a:ext cx="5628164" cy="2497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78800" y="0"/>
            <a:ext cx="965199"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36726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ipe(left)">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2078"/>
            <a:ext cx="8778240" cy="731520"/>
          </a:xfrm>
        </p:spPr>
        <p:txBody>
          <a:bodyPr/>
          <a:lstStyle/>
          <a:p>
            <a:r>
              <a:rPr lang="en-US" sz="4000" b="1" dirty="0" smtClean="0">
                <a:solidFill>
                  <a:srgbClr val="0070C0"/>
                </a:solidFill>
              </a:rPr>
              <a:t>Law of Conservation of Mass</a:t>
            </a:r>
            <a:endParaRPr lang="en-US" sz="4000" b="1" dirty="0">
              <a:solidFill>
                <a:srgbClr val="0070C0"/>
              </a:solidFill>
            </a:endParaRPr>
          </a:p>
        </p:txBody>
      </p:sp>
      <p:sp>
        <p:nvSpPr>
          <p:cNvPr id="7" name="TextBox 6"/>
          <p:cNvSpPr txBox="1"/>
          <p:nvPr/>
        </p:nvSpPr>
        <p:spPr>
          <a:xfrm>
            <a:off x="721360" y="4693920"/>
            <a:ext cx="770128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mass of starting materials is equal to the mass of the products</a:t>
            </a:r>
            <a:endParaRPr lang="en-US" sz="2400" b="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8941"/>
          <a:stretch/>
        </p:blipFill>
        <p:spPr bwMode="auto">
          <a:xfrm>
            <a:off x="334497" y="1015048"/>
            <a:ext cx="2632224" cy="308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73" r="35254"/>
          <a:stretch/>
        </p:blipFill>
        <p:spPr bwMode="auto">
          <a:xfrm>
            <a:off x="3078089" y="1015048"/>
            <a:ext cx="2743592" cy="308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746"/>
          <a:stretch/>
        </p:blipFill>
        <p:spPr bwMode="auto">
          <a:xfrm>
            <a:off x="5821681" y="1015048"/>
            <a:ext cx="2987822" cy="308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178800" y="0"/>
            <a:ext cx="965199"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37459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2078"/>
            <a:ext cx="8778240" cy="731520"/>
          </a:xfrm>
        </p:spPr>
        <p:txBody>
          <a:bodyPr/>
          <a:lstStyle/>
          <a:p>
            <a:r>
              <a:rPr lang="en-US" sz="4000" b="1" dirty="0" smtClean="0">
                <a:solidFill>
                  <a:srgbClr val="0070C0"/>
                </a:solidFill>
              </a:rPr>
              <a:t>Law of Definite Proportions</a:t>
            </a:r>
            <a:endParaRPr lang="en-US" sz="4000" b="1" dirty="0">
              <a:solidFill>
                <a:srgbClr val="0070C0"/>
              </a:solidFill>
            </a:endParaRPr>
          </a:p>
        </p:txBody>
      </p:sp>
      <p:sp>
        <p:nvSpPr>
          <p:cNvPr id="5" name="Content Placeholder 4"/>
          <p:cNvSpPr>
            <a:spLocks noGrp="1"/>
          </p:cNvSpPr>
          <p:nvPr>
            <p:ph sz="half" idx="1"/>
          </p:nvPr>
        </p:nvSpPr>
        <p:spPr>
          <a:xfrm>
            <a:off x="457200" y="3505201"/>
            <a:ext cx="4038600" cy="1107439"/>
          </a:xfrm>
        </p:spPr>
        <p:txBody>
          <a:bodyPr>
            <a:normAutofit/>
          </a:bodyPr>
          <a:lstStyle/>
          <a:p>
            <a:pPr marL="0" indent="0" algn="ctr">
              <a:buNone/>
            </a:pPr>
            <a:r>
              <a:rPr lang="en-US" sz="2400" b="1" dirty="0" smtClean="0"/>
              <a:t>39.3% sodium</a:t>
            </a:r>
          </a:p>
          <a:p>
            <a:pPr marL="0" indent="0" algn="ctr">
              <a:buNone/>
            </a:pPr>
            <a:r>
              <a:rPr lang="en-US" sz="2400" b="1" dirty="0" smtClean="0"/>
              <a:t>60.7% chlorine</a:t>
            </a:r>
            <a:endParaRPr lang="en-US" sz="2400" b="1" dirty="0"/>
          </a:p>
        </p:txBody>
      </p:sp>
      <p:sp>
        <p:nvSpPr>
          <p:cNvPr id="6" name="Content Placeholder 5"/>
          <p:cNvSpPr>
            <a:spLocks noGrp="1"/>
          </p:cNvSpPr>
          <p:nvPr>
            <p:ph sz="half" idx="2"/>
          </p:nvPr>
        </p:nvSpPr>
        <p:spPr>
          <a:xfrm>
            <a:off x="4648200" y="3505201"/>
            <a:ext cx="4038600" cy="1107439"/>
          </a:xfrm>
        </p:spPr>
        <p:txBody>
          <a:bodyPr>
            <a:normAutofit/>
          </a:bodyPr>
          <a:lstStyle/>
          <a:p>
            <a:pPr marL="0" indent="0" algn="ctr">
              <a:buNone/>
            </a:pPr>
            <a:r>
              <a:rPr lang="en-US" sz="2400" b="1" dirty="0"/>
              <a:t>39.3% sodium</a:t>
            </a:r>
          </a:p>
          <a:p>
            <a:pPr marL="0" indent="0" algn="ctr">
              <a:buNone/>
            </a:pPr>
            <a:r>
              <a:rPr lang="en-US" sz="2400" b="1" dirty="0"/>
              <a:t>60.7% </a:t>
            </a:r>
            <a:r>
              <a:rPr lang="en-US" sz="2400" b="1" dirty="0" smtClean="0"/>
              <a:t>chlorine</a:t>
            </a:r>
            <a:endParaRPr lang="en-US" sz="24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70" y="980440"/>
            <a:ext cx="344215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430" y="98044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1360" y="4693920"/>
            <a:ext cx="770128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Compounds are made up of elements in exactly the same mass proportions regardless of their sizes or sources of the samples</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8178800" y="0"/>
            <a:ext cx="965199"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10607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right)">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righ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righ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2078"/>
            <a:ext cx="8778240" cy="731520"/>
          </a:xfrm>
        </p:spPr>
        <p:txBody>
          <a:bodyPr/>
          <a:lstStyle/>
          <a:p>
            <a:r>
              <a:rPr lang="en-US" sz="4000" b="1" dirty="0" smtClean="0">
                <a:solidFill>
                  <a:srgbClr val="0070C0"/>
                </a:solidFill>
              </a:rPr>
              <a:t>Law of Multiple Proportions</a:t>
            </a:r>
            <a:endParaRPr lang="en-US" sz="4000" b="1" dirty="0">
              <a:solidFill>
                <a:srgbClr val="0070C0"/>
              </a:solidFill>
            </a:endParaRPr>
          </a:p>
        </p:txBody>
      </p:sp>
      <p:sp>
        <p:nvSpPr>
          <p:cNvPr id="7" name="TextBox 6"/>
          <p:cNvSpPr txBox="1"/>
          <p:nvPr/>
        </p:nvSpPr>
        <p:spPr>
          <a:xfrm>
            <a:off x="721360" y="4693920"/>
            <a:ext cx="770128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Compounds composed of the same elements have mass ratio of the two elements that is a small whole number</a:t>
            </a:r>
            <a:endParaRPr lang="en-US" sz="2400"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818"/>
          <a:stretch/>
        </p:blipFill>
        <p:spPr bwMode="auto">
          <a:xfrm>
            <a:off x="1379220" y="886282"/>
            <a:ext cx="6400800" cy="2476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986" b="15036"/>
          <a:stretch/>
        </p:blipFill>
        <p:spPr bwMode="auto">
          <a:xfrm>
            <a:off x="1379220" y="321056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811"/>
          <a:stretch/>
        </p:blipFill>
        <p:spPr bwMode="auto">
          <a:xfrm>
            <a:off x="1379220" y="3749040"/>
            <a:ext cx="6400800" cy="76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178800" y="0"/>
            <a:ext cx="965199"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21045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125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Putting it all Together</a:t>
            </a:r>
            <a:endParaRPr lang="en-US" sz="4000" b="1" dirty="0">
              <a:solidFill>
                <a:srgbClr val="0070C0"/>
              </a:solidFill>
            </a:endParaRPr>
          </a:p>
        </p:txBody>
      </p:sp>
      <p:sp>
        <p:nvSpPr>
          <p:cNvPr id="4" name="TextBox 3"/>
          <p:cNvSpPr txBox="1"/>
          <p:nvPr/>
        </p:nvSpPr>
        <p:spPr>
          <a:xfrm>
            <a:off x="304800" y="1544320"/>
            <a:ext cx="867664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Compounds are made up of elements in exactly the same mass proportions regardless of their sizes or sources of the samples</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304800" y="2978666"/>
            <a:ext cx="867664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mass of starting materials is equal to the mass of the products</a:t>
            </a:r>
            <a:endParaRPr lang="en-US" sz="2400" b="1" dirty="0">
              <a:latin typeface="Arial" panose="020B0604020202020204" pitchFamily="34" charset="0"/>
              <a:cs typeface="Arial" panose="020B0604020202020204" pitchFamily="34" charset="0"/>
            </a:endParaRPr>
          </a:p>
        </p:txBody>
      </p:sp>
      <p:sp>
        <p:nvSpPr>
          <p:cNvPr id="10" name="TextBox 9"/>
          <p:cNvSpPr txBox="1"/>
          <p:nvPr/>
        </p:nvSpPr>
        <p:spPr>
          <a:xfrm>
            <a:off x="35560" y="5374640"/>
            <a:ext cx="9072880" cy="523220"/>
          </a:xfrm>
          <a:prstGeom prst="rect">
            <a:avLst/>
          </a:prstGeom>
          <a:noFill/>
        </p:spPr>
        <p:txBody>
          <a:bodyPr wrap="square" rtlCol="0">
            <a:spAutoFit/>
          </a:bodyPr>
          <a:lstStyle/>
          <a:p>
            <a:pPr algn="ctr"/>
            <a:r>
              <a:rPr lang="en-US" sz="2800" b="1" i="1" dirty="0" smtClean="0">
                <a:solidFill>
                  <a:srgbClr val="008A3E"/>
                </a:solidFill>
                <a:latin typeface="Arial" panose="020B0604020202020204" pitchFamily="34" charset="0"/>
                <a:cs typeface="Arial" panose="020B0604020202020204" pitchFamily="34" charset="0"/>
              </a:rPr>
              <a:t>What single theory could explain all of these laws?</a:t>
            </a:r>
            <a:endParaRPr lang="en-US" sz="2800" b="1" i="1" dirty="0">
              <a:solidFill>
                <a:srgbClr val="008A3E"/>
              </a:solidFill>
              <a:latin typeface="Arial" panose="020B0604020202020204" pitchFamily="34" charset="0"/>
              <a:cs typeface="Arial" panose="020B0604020202020204" pitchFamily="34" charset="0"/>
            </a:endParaRPr>
          </a:p>
        </p:txBody>
      </p:sp>
      <p:sp>
        <p:nvSpPr>
          <p:cNvPr id="17" name="TextBox 16"/>
          <p:cNvSpPr txBox="1"/>
          <p:nvPr/>
        </p:nvSpPr>
        <p:spPr>
          <a:xfrm>
            <a:off x="304800" y="4043680"/>
            <a:ext cx="867664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Compounds composed of the same elements have mass ratio of the two elements that is a small whole number</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7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3280" y="2032000"/>
            <a:ext cx="7609840" cy="7721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Investigation 1</a:t>
            </a:r>
            <a:endParaRPr lang="en-US" dirty="0"/>
          </a:p>
        </p:txBody>
      </p:sp>
      <p:sp>
        <p:nvSpPr>
          <p:cNvPr id="3" name="Content Placeholder 2"/>
          <p:cNvSpPr>
            <a:spLocks noGrp="1"/>
          </p:cNvSpPr>
          <p:nvPr>
            <p:ph idx="1"/>
          </p:nvPr>
        </p:nvSpPr>
        <p:spPr/>
        <p:txBody>
          <a:bodyPr/>
          <a:lstStyle/>
          <a:p>
            <a:r>
              <a:rPr lang="en-US" dirty="0" smtClean="0"/>
              <a:t>I will put an object on your paper</a:t>
            </a:r>
          </a:p>
          <a:p>
            <a:pPr marL="119062" indent="0" algn="ctr">
              <a:spcBef>
                <a:spcPts val="2400"/>
              </a:spcBef>
              <a:spcAft>
                <a:spcPts val="1200"/>
              </a:spcAft>
              <a:buNone/>
            </a:pPr>
            <a:r>
              <a:rPr lang="en-US" sz="3600" b="1" dirty="0" smtClean="0">
                <a:solidFill>
                  <a:srgbClr val="FF0000"/>
                </a:solidFill>
              </a:rPr>
              <a:t>DO NOT TOUCH THE OBJECT</a:t>
            </a:r>
          </a:p>
          <a:p>
            <a:r>
              <a:rPr lang="en-US" dirty="0" smtClean="0"/>
              <a:t>Investigate the object with your eyes and with your probe.</a:t>
            </a:r>
          </a:p>
          <a:p>
            <a:r>
              <a:rPr lang="en-US" dirty="0" smtClean="0"/>
              <a:t>Do not remove the object from the paper</a:t>
            </a:r>
          </a:p>
          <a:p>
            <a:r>
              <a:rPr lang="en-US" dirty="0" smtClean="0"/>
              <a:t>ANY QUESTIONS?</a:t>
            </a:r>
          </a:p>
        </p:txBody>
      </p:sp>
    </p:spTree>
    <p:extLst>
      <p:ext uri="{BB962C8B-B14F-4D97-AF65-F5344CB8AC3E}">
        <p14:creationId xmlns:p14="http://schemas.microsoft.com/office/powerpoint/2010/main" val="379464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2878"/>
            <a:ext cx="8778240" cy="731520"/>
          </a:xfrm>
        </p:spPr>
        <p:txBody>
          <a:bodyPr/>
          <a:lstStyle/>
          <a:p>
            <a:r>
              <a:rPr lang="en-US" b="1" dirty="0" smtClean="0">
                <a:solidFill>
                  <a:srgbClr val="0070C0"/>
                </a:solidFill>
              </a:rPr>
              <a:t>Dalton's Atomic Theory</a:t>
            </a:r>
            <a:endParaRPr lang="en-US" b="1" dirty="0">
              <a:solidFill>
                <a:srgbClr val="0070C0"/>
              </a:solidFill>
            </a:endParaRPr>
          </a:p>
        </p:txBody>
      </p:sp>
      <p:sp>
        <p:nvSpPr>
          <p:cNvPr id="3" name="Content Placeholder 2"/>
          <p:cNvSpPr>
            <a:spLocks noGrp="1"/>
          </p:cNvSpPr>
          <p:nvPr>
            <p:ph idx="1"/>
          </p:nvPr>
        </p:nvSpPr>
        <p:spPr>
          <a:xfrm>
            <a:off x="182880" y="1145060"/>
            <a:ext cx="8778240" cy="5128054"/>
          </a:xfrm>
        </p:spPr>
        <p:txBody>
          <a:bodyPr/>
          <a:lstStyle/>
          <a:p>
            <a:r>
              <a:rPr lang="en-US" dirty="0" smtClean="0"/>
              <a:t>In 1808, an English scientist named John Dalton proposed a theory that explained all of these laws</a:t>
            </a:r>
          </a:p>
          <a:p>
            <a:r>
              <a:rPr lang="en-US" dirty="0" smtClean="0"/>
              <a:t>It updated Democritus's theory of atoms</a:t>
            </a:r>
          </a:p>
          <a:p>
            <a:endParaRPr lang="en-US" dirty="0"/>
          </a:p>
        </p:txBody>
      </p:sp>
      <p:grpSp>
        <p:nvGrpSpPr>
          <p:cNvPr id="12" name="Group 11"/>
          <p:cNvGrpSpPr/>
          <p:nvPr/>
        </p:nvGrpSpPr>
        <p:grpSpPr>
          <a:xfrm>
            <a:off x="437568" y="3463290"/>
            <a:ext cx="8268865" cy="2743200"/>
            <a:chOff x="0" y="3940810"/>
            <a:chExt cx="8268865" cy="274320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0810"/>
              <a:ext cx="3672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721" y="3940810"/>
              <a:ext cx="153563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3940810"/>
              <a:ext cx="195379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1095472" y="6399014"/>
            <a:ext cx="6953057" cy="369332"/>
          </a:xfrm>
          <a:prstGeom prst="rect">
            <a:avLst/>
          </a:prstGeom>
          <a:noFill/>
        </p:spPr>
        <p:txBody>
          <a:bodyPr wrap="none" rtlCol="0">
            <a:spAutoFit/>
          </a:bodyPr>
          <a:lstStyle/>
          <a:p>
            <a:r>
              <a:rPr lang="en-US" dirty="0" smtClean="0">
                <a:hlinkClick r:id="rId5"/>
              </a:rPr>
              <a:t>Dalton Theory Video</a:t>
            </a:r>
            <a:r>
              <a:rPr lang="en-US" dirty="0"/>
              <a:t>  </a:t>
            </a:r>
            <a:r>
              <a:rPr lang="en-US" dirty="0">
                <a:hlinkClick r:id="rId5"/>
              </a:rPr>
              <a:t>https://</a:t>
            </a:r>
            <a:r>
              <a:rPr lang="en-US" dirty="0" smtClean="0">
                <a:hlinkClick r:id="rId5"/>
              </a:rPr>
              <a:t>www.youtube.com/watch?v=L2KmCTst2o0</a:t>
            </a:r>
            <a:r>
              <a:rPr lang="en-US" dirty="0" smtClean="0"/>
              <a:t> </a:t>
            </a:r>
            <a:endParaRPr lang="en-US" dirty="0"/>
          </a:p>
        </p:txBody>
      </p:sp>
    </p:spTree>
    <p:extLst>
      <p:ext uri="{BB962C8B-B14F-4D97-AF65-F5344CB8AC3E}">
        <p14:creationId xmlns:p14="http://schemas.microsoft.com/office/powerpoint/2010/main" val="177881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Dalton's Atomic Theory</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arenR"/>
            </a:pPr>
            <a:r>
              <a:rPr lang="en-US" sz="2800" dirty="0"/>
              <a:t>Elements are made of extremely small particles called atoms.</a:t>
            </a:r>
          </a:p>
          <a:p>
            <a:pPr marL="514350" indent="-514350">
              <a:buFont typeface="+mj-lt"/>
              <a:buAutoNum type="arabicParenR"/>
            </a:pPr>
            <a:r>
              <a:rPr lang="en-US" sz="2800" dirty="0"/>
              <a:t>Atoms of a given element are </a:t>
            </a:r>
            <a:r>
              <a:rPr lang="en-US" sz="2800" dirty="0" smtClean="0"/>
              <a:t>the same; </a:t>
            </a:r>
            <a:r>
              <a:rPr lang="en-US" sz="2800" dirty="0"/>
              <a:t>atoms of different elements </a:t>
            </a:r>
            <a:r>
              <a:rPr lang="en-US" sz="2800" dirty="0" smtClean="0"/>
              <a:t>are not the same</a:t>
            </a:r>
            <a:endParaRPr lang="en-US" sz="2800" dirty="0"/>
          </a:p>
          <a:p>
            <a:pPr marL="514350" indent="-514350">
              <a:buFont typeface="+mj-lt"/>
              <a:buAutoNum type="arabicParenR"/>
            </a:pPr>
            <a:r>
              <a:rPr lang="en-US" sz="2800" dirty="0"/>
              <a:t>Atoms cannot be subdivided, created, or destroyed.</a:t>
            </a:r>
          </a:p>
          <a:p>
            <a:pPr marL="514350" indent="-514350">
              <a:buFont typeface="+mj-lt"/>
              <a:buAutoNum type="arabicParenR"/>
            </a:pPr>
            <a:r>
              <a:rPr lang="en-US" sz="2800" dirty="0"/>
              <a:t>Atoms of different elements combine in simple whole-number ratios to form chemical compounds.</a:t>
            </a:r>
          </a:p>
          <a:p>
            <a:pPr marL="514350" indent="-514350">
              <a:buFont typeface="+mj-lt"/>
              <a:buAutoNum type="arabicParenR"/>
            </a:pPr>
            <a:r>
              <a:rPr lang="en-US" sz="2800" dirty="0"/>
              <a:t>In chemical reactions, atoms are combined, separated, or rearranged</a:t>
            </a:r>
          </a:p>
        </p:txBody>
      </p:sp>
      <p:sp>
        <p:nvSpPr>
          <p:cNvPr id="4" name="TextBox 3"/>
          <p:cNvSpPr txBox="1"/>
          <p:nvPr/>
        </p:nvSpPr>
        <p:spPr>
          <a:xfrm>
            <a:off x="8051800" y="0"/>
            <a:ext cx="1092199"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311475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182880" y="223520"/>
            <a:ext cx="8778240" cy="6201994"/>
          </a:xfrm>
        </p:spPr>
        <p:txBody>
          <a:bodyPr/>
          <a:lstStyle/>
          <a:p>
            <a:pPr marL="514350" indent="-514350">
              <a:buFont typeface="+mj-lt"/>
              <a:buAutoNum type="arabicParenR"/>
            </a:pPr>
            <a:r>
              <a:rPr lang="en-US" dirty="0" smtClean="0">
                <a:solidFill>
                  <a:srgbClr val="FFFF00"/>
                </a:solidFill>
              </a:rPr>
              <a:t>Atoms are very small</a:t>
            </a:r>
          </a:p>
        </p:txBody>
      </p:sp>
    </p:spTree>
    <p:extLst>
      <p:ext uri="{BB962C8B-B14F-4D97-AF65-F5344CB8AC3E}">
        <p14:creationId xmlns:p14="http://schemas.microsoft.com/office/powerpoint/2010/main" val="191635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loud 1"/>
          <p:cNvSpPr/>
          <p:nvPr/>
        </p:nvSpPr>
        <p:spPr>
          <a:xfrm>
            <a:off x="6375400" y="1107440"/>
            <a:ext cx="863600" cy="914400"/>
          </a:xfrm>
          <a:prstGeom prst="cloud">
            <a:avLst/>
          </a:prstGeom>
          <a:gradFill flip="none" rotWithShape="1">
            <a:gsLst>
              <a:gs pos="0">
                <a:srgbClr val="0066FF"/>
              </a:gs>
              <a:gs pos="50000">
                <a:schemeClr val="accent1">
                  <a:shade val="67500"/>
                  <a:satMod val="115000"/>
                </a:schemeClr>
              </a:gs>
              <a:gs pos="100000">
                <a:schemeClr val="accent1">
                  <a:shade val="100000"/>
                  <a:satMod val="115000"/>
                </a:schemeClr>
              </a:gs>
            </a:gsLst>
            <a:lin ang="27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182880" y="223520"/>
            <a:ext cx="8778240" cy="6201994"/>
          </a:xfrm>
        </p:spPr>
        <p:txBody>
          <a:bodyPr/>
          <a:lstStyle/>
          <a:p>
            <a:pPr marL="514350" indent="-514350">
              <a:spcBef>
                <a:spcPts val="600"/>
              </a:spcBef>
              <a:buFont typeface="+mj-lt"/>
              <a:buAutoNum type="arabicParenR" startAt="2"/>
            </a:pPr>
            <a:r>
              <a:rPr lang="en-US" dirty="0" smtClean="0">
                <a:solidFill>
                  <a:srgbClr val="FFFF00"/>
                </a:solidFill>
              </a:rPr>
              <a:t>All the red atoms are the same</a:t>
            </a:r>
          </a:p>
          <a:p>
            <a:pPr marL="517525" indent="0">
              <a:spcBef>
                <a:spcPts val="600"/>
              </a:spcBef>
              <a:buNone/>
            </a:pPr>
            <a:r>
              <a:rPr lang="en-US" dirty="0" smtClean="0">
                <a:solidFill>
                  <a:srgbClr val="FFFF00"/>
                </a:solidFill>
              </a:rPr>
              <a:t>All the blue atoms are the same</a:t>
            </a:r>
          </a:p>
          <a:p>
            <a:pPr marL="517525" indent="0">
              <a:spcBef>
                <a:spcPts val="600"/>
              </a:spcBef>
              <a:buNone/>
            </a:pPr>
            <a:r>
              <a:rPr lang="en-US" dirty="0" smtClean="0">
                <a:solidFill>
                  <a:srgbClr val="FFFF00"/>
                </a:solidFill>
              </a:rPr>
              <a:t>The red and blue are not the same</a:t>
            </a:r>
          </a:p>
        </p:txBody>
      </p:sp>
    </p:spTree>
    <p:extLst>
      <p:ext uri="{BB962C8B-B14F-4D97-AF65-F5344CB8AC3E}">
        <p14:creationId xmlns:p14="http://schemas.microsoft.com/office/powerpoint/2010/main" val="5275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182880" y="223520"/>
            <a:ext cx="8778240" cy="6201994"/>
          </a:xfrm>
        </p:spPr>
        <p:txBody>
          <a:bodyPr/>
          <a:lstStyle/>
          <a:p>
            <a:pPr marL="514350" indent="-514350">
              <a:spcBef>
                <a:spcPts val="600"/>
              </a:spcBef>
              <a:buFont typeface="+mj-lt"/>
              <a:buAutoNum type="arabicParenR" startAt="3"/>
            </a:pPr>
            <a:r>
              <a:rPr lang="en-US" dirty="0" smtClean="0">
                <a:solidFill>
                  <a:srgbClr val="FFFF00"/>
                </a:solidFill>
              </a:rPr>
              <a:t>These atoms can not be subdivided, created or destroyed</a:t>
            </a:r>
          </a:p>
        </p:txBody>
      </p:sp>
    </p:spTree>
    <p:extLst>
      <p:ext uri="{BB962C8B-B14F-4D97-AF65-F5344CB8AC3E}">
        <p14:creationId xmlns:p14="http://schemas.microsoft.com/office/powerpoint/2010/main" val="209702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182880" y="223520"/>
            <a:ext cx="8778240" cy="6201994"/>
          </a:xfrm>
        </p:spPr>
        <p:txBody>
          <a:bodyPr/>
          <a:lstStyle/>
          <a:p>
            <a:pPr marL="514350" indent="-514350">
              <a:spcBef>
                <a:spcPts val="600"/>
              </a:spcBef>
              <a:buFont typeface="+mj-lt"/>
              <a:buAutoNum type="arabicParenR" startAt="4"/>
            </a:pPr>
            <a:r>
              <a:rPr lang="en-US" dirty="0" smtClean="0">
                <a:solidFill>
                  <a:srgbClr val="FFFF00"/>
                </a:solidFill>
              </a:rPr>
              <a:t>Different atoms combine in simple ratios to make compounds (2:1 ratio here)</a:t>
            </a:r>
            <a:endParaRPr lang="en-US" dirty="0"/>
          </a:p>
        </p:txBody>
      </p:sp>
    </p:spTree>
    <p:extLst>
      <p:ext uri="{BB962C8B-B14F-4D97-AF65-F5344CB8AC3E}">
        <p14:creationId xmlns:p14="http://schemas.microsoft.com/office/powerpoint/2010/main" val="19703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182880" y="223520"/>
            <a:ext cx="8778240" cy="6201994"/>
          </a:xfrm>
        </p:spPr>
        <p:txBody>
          <a:bodyPr/>
          <a:lstStyle/>
          <a:p>
            <a:pPr marL="514350" indent="-514350">
              <a:spcBef>
                <a:spcPts val="600"/>
              </a:spcBef>
              <a:buFont typeface="+mj-lt"/>
              <a:buAutoNum type="arabicParenR" startAt="5"/>
            </a:pPr>
            <a:r>
              <a:rPr lang="en-US" dirty="0" smtClean="0">
                <a:solidFill>
                  <a:srgbClr val="FFFF00"/>
                </a:solidFill>
              </a:rPr>
              <a:t>Chemical reactions combine, separate or rearrange atoms </a:t>
            </a:r>
          </a:p>
        </p:txBody>
      </p:sp>
    </p:spTree>
    <p:extLst>
      <p:ext uri="{BB962C8B-B14F-4D97-AF65-F5344CB8AC3E}">
        <p14:creationId xmlns:p14="http://schemas.microsoft.com/office/powerpoint/2010/main" val="19439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Dalton's Atomic Theory</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arenR"/>
            </a:pPr>
            <a:r>
              <a:rPr lang="en-US" sz="2800" dirty="0"/>
              <a:t>Elements are made of extremely small particles called atoms.</a:t>
            </a:r>
          </a:p>
          <a:p>
            <a:pPr marL="514350" indent="-514350">
              <a:buFont typeface="+mj-lt"/>
              <a:buAutoNum type="arabicParenR"/>
            </a:pPr>
            <a:r>
              <a:rPr lang="en-US" sz="2800" dirty="0"/>
              <a:t>Atoms of a given element are </a:t>
            </a:r>
            <a:r>
              <a:rPr lang="en-US" sz="2800" dirty="0" smtClean="0"/>
              <a:t>the same; </a:t>
            </a:r>
            <a:r>
              <a:rPr lang="en-US" sz="2800" dirty="0"/>
              <a:t>atoms of different elements </a:t>
            </a:r>
            <a:r>
              <a:rPr lang="en-US" sz="2800" dirty="0" smtClean="0"/>
              <a:t>are not the same</a:t>
            </a:r>
            <a:endParaRPr lang="en-US" sz="2800" dirty="0"/>
          </a:p>
          <a:p>
            <a:pPr marL="514350" indent="-514350">
              <a:buFont typeface="+mj-lt"/>
              <a:buAutoNum type="arabicParenR"/>
            </a:pPr>
            <a:r>
              <a:rPr lang="en-US" sz="2800" dirty="0"/>
              <a:t>Atoms cannot be subdivided, created, or destroyed.</a:t>
            </a:r>
          </a:p>
          <a:p>
            <a:pPr marL="514350" indent="-514350">
              <a:buFont typeface="+mj-lt"/>
              <a:buAutoNum type="arabicParenR"/>
            </a:pPr>
            <a:r>
              <a:rPr lang="en-US" sz="2800" dirty="0"/>
              <a:t>Atoms of different elements combine in simple whole-number ratios to form chemical compounds.</a:t>
            </a:r>
          </a:p>
          <a:p>
            <a:pPr marL="514350" indent="-514350">
              <a:buFont typeface="+mj-lt"/>
              <a:buAutoNum type="arabicParenR"/>
            </a:pPr>
            <a:r>
              <a:rPr lang="en-US" sz="2800" dirty="0"/>
              <a:t>In chemical reactions, atoms are combined, separated, or rearranged</a:t>
            </a:r>
          </a:p>
        </p:txBody>
      </p:sp>
      <p:sp>
        <p:nvSpPr>
          <p:cNvPr id="5" name="TextBox 4"/>
          <p:cNvSpPr txBox="1"/>
          <p:nvPr/>
        </p:nvSpPr>
        <p:spPr>
          <a:xfrm rot="19939464">
            <a:off x="265981" y="3136613"/>
            <a:ext cx="8612038" cy="584775"/>
          </a:xfrm>
          <a:prstGeom prst="rect">
            <a:avLst/>
          </a:prstGeom>
          <a:solidFill>
            <a:srgbClr val="FFFF00"/>
          </a:solidFill>
          <a:ln w="28575">
            <a:solidFill>
              <a:srgbClr val="FF0000"/>
            </a:solidFill>
          </a:ln>
        </p:spPr>
        <p:txBody>
          <a:bodyPr wrap="none" rtlCol="0">
            <a:spAutoFit/>
          </a:bodyPr>
          <a:lstStyle/>
          <a:p>
            <a:r>
              <a:rPr lang="en-US" sz="3200" b="1" dirty="0" smtClean="0">
                <a:solidFill>
                  <a:srgbClr val="FF0000"/>
                </a:solidFill>
              </a:rPr>
              <a:t>The first modern description of the atomic theory</a:t>
            </a:r>
            <a:endParaRPr lang="en-US" sz="3200" b="1" dirty="0">
              <a:solidFill>
                <a:srgbClr val="FF0000"/>
              </a:solidFill>
            </a:endParaRPr>
          </a:p>
        </p:txBody>
      </p:sp>
    </p:spTree>
    <p:extLst>
      <p:ext uri="{BB962C8B-B14F-4D97-AF65-F5344CB8AC3E}">
        <p14:creationId xmlns:p14="http://schemas.microsoft.com/office/powerpoint/2010/main" val="17481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smtClean="0">
                <a:solidFill>
                  <a:schemeClr val="bg1"/>
                </a:solidFill>
              </a:rPr>
              <a:t>Check for Understanding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How does Dalton's atomic theory explain the law of conservation of mass?</a:t>
            </a:r>
          </a:p>
          <a:p>
            <a:r>
              <a:rPr lang="en-US" sz="2800" b="1" dirty="0">
                <a:solidFill>
                  <a:srgbClr val="FF0000"/>
                </a:solidFill>
              </a:rPr>
              <a:t>Mass is conserved because atoms cannot be created, divided or destroyed.  In a chemical reaction, atoms are only combined, separated or rearranged.</a:t>
            </a:r>
            <a:endParaRPr lang="en-US" sz="2800" dirty="0">
              <a:solidFill>
                <a:srgbClr val="FF0000"/>
              </a:solidFill>
            </a:endParaRPr>
          </a:p>
        </p:txBody>
      </p:sp>
    </p:spTree>
    <p:extLst>
      <p:ext uri="{BB962C8B-B14F-4D97-AF65-F5344CB8AC3E}">
        <p14:creationId xmlns:p14="http://schemas.microsoft.com/office/powerpoint/2010/main" val="28827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2878"/>
            <a:ext cx="8778240" cy="731520"/>
          </a:xfrm>
        </p:spPr>
        <p:txBody>
          <a:bodyPr/>
          <a:lstStyle/>
          <a:p>
            <a:r>
              <a:rPr lang="en-US" b="1" dirty="0" smtClean="0">
                <a:solidFill>
                  <a:srgbClr val="0070C0"/>
                </a:solidFill>
              </a:rPr>
              <a:t>Dalton Wasn't Completely Right</a:t>
            </a:r>
            <a:endParaRPr lang="en-US" b="1" dirty="0">
              <a:solidFill>
                <a:srgbClr val="0070C0"/>
              </a:solidFill>
            </a:endParaRPr>
          </a:p>
        </p:txBody>
      </p:sp>
      <p:sp>
        <p:nvSpPr>
          <p:cNvPr id="3" name="Content Placeholder 2"/>
          <p:cNvSpPr>
            <a:spLocks noGrp="1"/>
          </p:cNvSpPr>
          <p:nvPr>
            <p:ph idx="1"/>
          </p:nvPr>
        </p:nvSpPr>
        <p:spPr>
          <a:xfrm>
            <a:off x="182880" y="1145060"/>
            <a:ext cx="8778240" cy="5128054"/>
          </a:xfrm>
        </p:spPr>
        <p:txBody>
          <a:bodyPr/>
          <a:lstStyle/>
          <a:p>
            <a:r>
              <a:rPr lang="en-US" dirty="0" smtClean="0">
                <a:solidFill>
                  <a:srgbClr val="FF0000"/>
                </a:solidFill>
              </a:rPr>
              <a:t>Two of parts Dalton's theory are now known to be incorrect.</a:t>
            </a:r>
          </a:p>
          <a:p>
            <a:pPr marL="690563"/>
            <a:r>
              <a:rPr lang="en-US" sz="2800" b="1" i="1" dirty="0">
                <a:solidFill>
                  <a:srgbClr val="FF0000"/>
                </a:solidFill>
              </a:rPr>
              <a:t>Atoms of a given element are the </a:t>
            </a:r>
            <a:r>
              <a:rPr lang="en-US" sz="2800" b="1" i="1" dirty="0" smtClean="0">
                <a:solidFill>
                  <a:srgbClr val="FF0000"/>
                </a:solidFill>
              </a:rPr>
              <a:t>same</a:t>
            </a:r>
          </a:p>
          <a:p>
            <a:pPr marL="974726" lvl="1"/>
            <a:r>
              <a:rPr lang="en-US" sz="2000" b="1" i="1" dirty="0" smtClean="0">
                <a:solidFill>
                  <a:srgbClr val="FF0000"/>
                </a:solidFill>
              </a:rPr>
              <a:t>We now know elements can have different isotopes </a:t>
            </a:r>
          </a:p>
          <a:p>
            <a:pPr marL="690563"/>
            <a:r>
              <a:rPr lang="en-US" sz="2800" b="1" i="1" dirty="0" smtClean="0">
                <a:solidFill>
                  <a:srgbClr val="FF0000"/>
                </a:solidFill>
              </a:rPr>
              <a:t>Atoms </a:t>
            </a:r>
            <a:r>
              <a:rPr lang="en-US" sz="2800" b="1" i="1" dirty="0">
                <a:solidFill>
                  <a:srgbClr val="FF0000"/>
                </a:solidFill>
              </a:rPr>
              <a:t>cannot be </a:t>
            </a:r>
            <a:r>
              <a:rPr lang="en-US" sz="2800" b="1" i="1" dirty="0" smtClean="0">
                <a:solidFill>
                  <a:srgbClr val="FF0000"/>
                </a:solidFill>
              </a:rPr>
              <a:t>subdivided</a:t>
            </a:r>
          </a:p>
          <a:p>
            <a:pPr marL="974726" lvl="1"/>
            <a:r>
              <a:rPr lang="en-US" sz="2000" b="1" i="1" dirty="0" smtClean="0">
                <a:solidFill>
                  <a:srgbClr val="FF0000"/>
                </a:solidFill>
              </a:rPr>
              <a:t>We now know that atoms can be broken into simpler particles</a:t>
            </a:r>
          </a:p>
          <a:p>
            <a:r>
              <a:rPr lang="en-US" dirty="0" smtClean="0"/>
              <a:t>Despite this, most of Dalton's theory still stands as part of the modern atomic theory</a:t>
            </a:r>
            <a:endParaRPr lang="en-US" dirty="0"/>
          </a:p>
          <a:p>
            <a:endParaRPr lang="en-US" dirty="0"/>
          </a:p>
        </p:txBody>
      </p:sp>
      <p:sp>
        <p:nvSpPr>
          <p:cNvPr id="4" name="TextBox 3"/>
          <p:cNvSpPr txBox="1"/>
          <p:nvPr/>
        </p:nvSpPr>
        <p:spPr>
          <a:xfrm>
            <a:off x="8051799" y="1981200"/>
            <a:ext cx="1092199"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41959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080" y="1036320"/>
            <a:ext cx="7609840" cy="7721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274638"/>
            <a:ext cx="8778240" cy="1269682"/>
          </a:xfrm>
        </p:spPr>
        <p:txBody>
          <a:bodyPr/>
          <a:lstStyle/>
          <a:p>
            <a:pPr>
              <a:lnSpc>
                <a:spcPts val="6600"/>
              </a:lnSpc>
            </a:pPr>
            <a:r>
              <a:rPr lang="en-US" sz="4000" b="1" dirty="0" smtClean="0">
                <a:solidFill>
                  <a:srgbClr val="7030A0"/>
                </a:solidFill>
              </a:rPr>
              <a:t>Investigation 2</a:t>
            </a:r>
            <a:br>
              <a:rPr lang="en-US" sz="4000" b="1" dirty="0" smtClean="0">
                <a:solidFill>
                  <a:srgbClr val="7030A0"/>
                </a:solidFill>
              </a:rPr>
            </a:br>
            <a:r>
              <a:rPr lang="en-US" sz="3200" b="1" dirty="0" smtClean="0">
                <a:solidFill>
                  <a:srgbClr val="FF0000"/>
                </a:solidFill>
              </a:rPr>
              <a:t>DO NOT TOUCH THE OBJECT</a:t>
            </a:r>
            <a:endParaRPr lang="en-US" sz="3200" b="1" dirty="0">
              <a:solidFill>
                <a:srgbClr val="FF0000"/>
              </a:solidFill>
            </a:endParaRPr>
          </a:p>
        </p:txBody>
      </p:sp>
      <p:sp>
        <p:nvSpPr>
          <p:cNvPr id="3" name="Content Placeholder 2"/>
          <p:cNvSpPr>
            <a:spLocks noGrp="1"/>
          </p:cNvSpPr>
          <p:nvPr>
            <p:ph sz="half" idx="1"/>
          </p:nvPr>
        </p:nvSpPr>
        <p:spPr>
          <a:xfrm>
            <a:off x="203200" y="2245360"/>
            <a:ext cx="4343400" cy="3880803"/>
          </a:xfrm>
        </p:spPr>
        <p:txBody>
          <a:bodyPr/>
          <a:lstStyle/>
          <a:p>
            <a:r>
              <a:rPr lang="en-US" sz="3200" dirty="0" smtClean="0"/>
              <a:t>What do you see?</a:t>
            </a:r>
          </a:p>
          <a:p>
            <a:pPr lvl="1"/>
            <a:r>
              <a:rPr lang="en-US" sz="2800" dirty="0" smtClean="0"/>
              <a:t>color?</a:t>
            </a:r>
          </a:p>
          <a:p>
            <a:pPr lvl="1"/>
            <a:r>
              <a:rPr lang="en-US" sz="2800" dirty="0" smtClean="0"/>
              <a:t>surface?</a:t>
            </a:r>
          </a:p>
          <a:p>
            <a:pPr lvl="1"/>
            <a:r>
              <a:rPr lang="en-US" sz="2800" dirty="0" smtClean="0"/>
              <a:t>shape?</a:t>
            </a:r>
          </a:p>
          <a:p>
            <a:pPr lvl="1"/>
            <a:r>
              <a:rPr lang="en-US" sz="2800" dirty="0" smtClean="0"/>
              <a:t>size?</a:t>
            </a:r>
            <a:endParaRPr lang="en-US" sz="2800" dirty="0"/>
          </a:p>
        </p:txBody>
      </p:sp>
      <p:sp>
        <p:nvSpPr>
          <p:cNvPr id="4" name="Content Placeholder 3"/>
          <p:cNvSpPr>
            <a:spLocks noGrp="1"/>
          </p:cNvSpPr>
          <p:nvPr>
            <p:ph sz="half" idx="2"/>
          </p:nvPr>
        </p:nvSpPr>
        <p:spPr>
          <a:xfrm>
            <a:off x="4648200" y="2245360"/>
            <a:ext cx="4343400" cy="3880803"/>
          </a:xfrm>
        </p:spPr>
        <p:txBody>
          <a:bodyPr>
            <a:normAutofit/>
          </a:bodyPr>
          <a:lstStyle/>
          <a:p>
            <a:r>
              <a:rPr lang="en-US" sz="3200" dirty="0" smtClean="0"/>
              <a:t>What can you probe</a:t>
            </a:r>
          </a:p>
          <a:p>
            <a:pPr lvl="1"/>
            <a:r>
              <a:rPr lang="en-US" sz="2800" dirty="0" smtClean="0"/>
              <a:t>weight?</a:t>
            </a:r>
          </a:p>
          <a:p>
            <a:pPr lvl="1"/>
            <a:r>
              <a:rPr lang="en-US" sz="2800" dirty="0" smtClean="0"/>
              <a:t>hardness?</a:t>
            </a:r>
          </a:p>
          <a:p>
            <a:pPr lvl="1"/>
            <a:r>
              <a:rPr lang="en-US" sz="2800" dirty="0" smtClean="0"/>
              <a:t>reflectiveness?</a:t>
            </a:r>
            <a:endParaRPr lang="en-US" sz="2800" dirty="0"/>
          </a:p>
        </p:txBody>
      </p:sp>
    </p:spTree>
    <p:extLst>
      <p:ext uri="{BB962C8B-B14F-4D97-AF65-F5344CB8AC3E}">
        <p14:creationId xmlns:p14="http://schemas.microsoft.com/office/powerpoint/2010/main" val="744054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Subatomic World</a:t>
            </a:r>
            <a:endParaRPr lang="en-US" dirty="0"/>
          </a:p>
        </p:txBody>
      </p:sp>
      <p:sp>
        <p:nvSpPr>
          <p:cNvPr id="3" name="Content Placeholder 2"/>
          <p:cNvSpPr>
            <a:spLocks noGrp="1"/>
          </p:cNvSpPr>
          <p:nvPr>
            <p:ph idx="1"/>
          </p:nvPr>
        </p:nvSpPr>
        <p:spPr/>
        <p:txBody>
          <a:bodyPr/>
          <a:lstStyle/>
          <a:p>
            <a:r>
              <a:rPr lang="en-US" dirty="0" smtClean="0"/>
              <a:t>In the late 1800's and early 1900's, tools became available to further aid in the understanding of the atom's composition.</a:t>
            </a:r>
          </a:p>
          <a:p>
            <a:r>
              <a:rPr lang="en-US" dirty="0" smtClean="0"/>
              <a:t>Emerging from this work is our understanding of the subatomic world.</a:t>
            </a:r>
          </a:p>
          <a:p>
            <a:r>
              <a:rPr lang="en-US" dirty="0" smtClean="0"/>
              <a:t>What follows is a very brief description of some key experiments that led to recognition of the electron, proton and neutron.</a:t>
            </a:r>
          </a:p>
          <a:p>
            <a:pPr marL="0" indent="0" algn="ctr">
              <a:buNone/>
            </a:pPr>
            <a:r>
              <a:rPr lang="en-US" sz="2800" b="1" i="1" dirty="0" smtClean="0">
                <a:solidFill>
                  <a:srgbClr val="008A3E"/>
                </a:solidFill>
              </a:rPr>
              <a:t>You need to be able to provide a brief explanation of each key experiment</a:t>
            </a:r>
            <a:endParaRPr lang="en-US" sz="2800" b="1" i="1" dirty="0">
              <a:solidFill>
                <a:srgbClr val="008A3E"/>
              </a:solidFill>
            </a:endParaRPr>
          </a:p>
        </p:txBody>
      </p:sp>
    </p:spTree>
    <p:extLst>
      <p:ext uri="{BB962C8B-B14F-4D97-AF65-F5344CB8AC3E}">
        <p14:creationId xmlns:p14="http://schemas.microsoft.com/office/powerpoint/2010/main" val="13951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6"/>
          <p:cNvSpPr>
            <a:spLocks noChangeArrowheads="1"/>
          </p:cNvSpPr>
          <p:nvPr/>
        </p:nvSpPr>
        <p:spPr bwMode="auto">
          <a:xfrm>
            <a:off x="381000" y="1600200"/>
            <a:ext cx="8610600" cy="609600"/>
          </a:xfrm>
          <a:prstGeom prst="rightArrow">
            <a:avLst>
              <a:gd name="adj1" fmla="val 46352"/>
              <a:gd name="adj2" fmla="val 71671"/>
            </a:avLst>
          </a:prstGeom>
          <a:gradFill rotWithShape="1">
            <a:gsLst>
              <a:gs pos="0">
                <a:srgbClr val="660066"/>
              </a:gs>
              <a:gs pos="100000">
                <a:srgbClr val="009999"/>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chemeClr val="bg1"/>
              </a:solidFill>
            </a:endParaRPr>
          </a:p>
        </p:txBody>
      </p:sp>
      <p:sp>
        <p:nvSpPr>
          <p:cNvPr id="16389" name="Line 7"/>
          <p:cNvSpPr>
            <a:spLocks noChangeShapeType="1"/>
          </p:cNvSpPr>
          <p:nvPr/>
        </p:nvSpPr>
        <p:spPr bwMode="auto">
          <a:xfrm>
            <a:off x="838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8"/>
          <p:cNvSpPr>
            <a:spLocks noChangeShapeType="1"/>
          </p:cNvSpPr>
          <p:nvPr/>
        </p:nvSpPr>
        <p:spPr bwMode="auto">
          <a:xfrm>
            <a:off x="838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Text Box 9"/>
          <p:cNvSpPr txBox="1">
            <a:spLocks noChangeArrowheads="1"/>
          </p:cNvSpPr>
          <p:nvPr/>
        </p:nvSpPr>
        <p:spPr bwMode="auto">
          <a:xfrm>
            <a:off x="7862888" y="1371600"/>
            <a:ext cx="747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Today</a:t>
            </a:r>
          </a:p>
        </p:txBody>
      </p:sp>
      <p:sp>
        <p:nvSpPr>
          <p:cNvPr id="16392" name="Line 10"/>
          <p:cNvSpPr>
            <a:spLocks noChangeShapeType="1"/>
          </p:cNvSpPr>
          <p:nvPr/>
        </p:nvSpPr>
        <p:spPr bwMode="auto">
          <a:xfrm>
            <a:off x="8305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Text Box 11"/>
          <p:cNvSpPr txBox="1">
            <a:spLocks noChangeArrowheads="1"/>
          </p:cNvSpPr>
          <p:nvPr/>
        </p:nvSpPr>
        <p:spPr bwMode="auto">
          <a:xfrm>
            <a:off x="2057400" y="13954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t>1808</a:t>
            </a:r>
          </a:p>
        </p:txBody>
      </p:sp>
      <p:sp>
        <p:nvSpPr>
          <p:cNvPr id="16395" name="Line 16"/>
          <p:cNvSpPr>
            <a:spLocks noChangeShapeType="1"/>
          </p:cNvSpPr>
          <p:nvPr/>
        </p:nvSpPr>
        <p:spPr bwMode="auto">
          <a:xfrm>
            <a:off x="2362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7"/>
          <p:cNvSpPr>
            <a:spLocks noChangeShapeType="1"/>
          </p:cNvSpPr>
          <p:nvPr/>
        </p:nvSpPr>
        <p:spPr bwMode="auto">
          <a:xfrm>
            <a:off x="2362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AutoShape 26"/>
          <p:cNvSpPr>
            <a:spLocks noChangeArrowheads="1"/>
          </p:cNvSpPr>
          <p:nvPr/>
        </p:nvSpPr>
        <p:spPr bwMode="auto">
          <a:xfrm>
            <a:off x="11430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Text Box 28"/>
          <p:cNvSpPr txBox="1">
            <a:spLocks noChangeArrowheads="1"/>
          </p:cNvSpPr>
          <p:nvPr/>
        </p:nvSpPr>
        <p:spPr bwMode="auto">
          <a:xfrm>
            <a:off x="248975" y="2160588"/>
            <a:ext cx="1170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Democritus</a:t>
            </a:r>
          </a:p>
          <a:p>
            <a:pPr algn="ctr" eaLnBrk="1" hangingPunct="1"/>
            <a:r>
              <a:rPr lang="en-US" sz="1400" i="1"/>
              <a:t>Atomism</a:t>
            </a:r>
          </a:p>
        </p:txBody>
      </p:sp>
      <p:sp>
        <p:nvSpPr>
          <p:cNvPr id="16401" name="Text Box 29"/>
          <p:cNvSpPr txBox="1">
            <a:spLocks noChangeArrowheads="1"/>
          </p:cNvSpPr>
          <p:nvPr/>
        </p:nvSpPr>
        <p:spPr bwMode="auto">
          <a:xfrm>
            <a:off x="152400" y="1395413"/>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t>460 – 370 BC</a:t>
            </a:r>
          </a:p>
        </p:txBody>
      </p:sp>
      <p:sp>
        <p:nvSpPr>
          <p:cNvPr id="16402" name="Text Box 30"/>
          <p:cNvSpPr txBox="1">
            <a:spLocks noChangeArrowheads="1"/>
          </p:cNvSpPr>
          <p:nvPr/>
        </p:nvSpPr>
        <p:spPr bwMode="auto">
          <a:xfrm>
            <a:off x="1732862" y="2173288"/>
            <a:ext cx="125867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Dalton</a:t>
            </a:r>
          </a:p>
          <a:p>
            <a:pPr algn="ctr" eaLnBrk="1" hangingPunct="1"/>
            <a:r>
              <a:rPr lang="en-US" sz="1400" i="1"/>
              <a:t>“Modern” </a:t>
            </a:r>
          </a:p>
          <a:p>
            <a:pPr algn="ctr" eaLnBrk="1" hangingPunct="1"/>
            <a:r>
              <a:rPr lang="en-US" sz="1400" i="1"/>
              <a:t>atomic theory</a:t>
            </a:r>
          </a:p>
        </p:txBody>
      </p:sp>
      <p:sp>
        <p:nvSpPr>
          <p:cNvPr id="16405" name="AutoShape 38"/>
          <p:cNvSpPr>
            <a:spLocks noChangeArrowheads="1"/>
          </p:cNvSpPr>
          <p:nvPr/>
        </p:nvSpPr>
        <p:spPr bwMode="auto">
          <a:xfrm>
            <a:off x="76962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p:txBody>
          <a:bodyPr/>
          <a:lstStyle/>
          <a:p>
            <a:r>
              <a:rPr lang="en-US" sz="4000" b="1" dirty="0" smtClean="0">
                <a:solidFill>
                  <a:srgbClr val="0070C0"/>
                </a:solidFill>
              </a:rPr>
              <a:t>Timeline</a:t>
            </a:r>
            <a:endParaRPr lang="en-US" sz="4000" b="1" dirty="0">
              <a:solidFill>
                <a:srgbClr val="0070C0"/>
              </a:solidFill>
            </a:endParaRPr>
          </a:p>
        </p:txBody>
      </p:sp>
    </p:spTree>
    <p:extLst>
      <p:ext uri="{BB962C8B-B14F-4D97-AF65-F5344CB8AC3E}">
        <p14:creationId xmlns:p14="http://schemas.microsoft.com/office/powerpoint/2010/main" val="281250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6"/>
          <p:cNvSpPr>
            <a:spLocks noChangeArrowheads="1"/>
          </p:cNvSpPr>
          <p:nvPr/>
        </p:nvSpPr>
        <p:spPr bwMode="auto">
          <a:xfrm>
            <a:off x="381000" y="1600200"/>
            <a:ext cx="8610600" cy="609600"/>
          </a:xfrm>
          <a:prstGeom prst="rightArrow">
            <a:avLst>
              <a:gd name="adj1" fmla="val 46352"/>
              <a:gd name="adj2" fmla="val 71671"/>
            </a:avLst>
          </a:prstGeom>
          <a:gradFill rotWithShape="1">
            <a:gsLst>
              <a:gs pos="0">
                <a:srgbClr val="660066"/>
              </a:gs>
              <a:gs pos="100000">
                <a:srgbClr val="009999"/>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chemeClr val="bg1"/>
              </a:solidFill>
            </a:endParaRPr>
          </a:p>
        </p:txBody>
      </p:sp>
      <p:sp>
        <p:nvSpPr>
          <p:cNvPr id="16389" name="Line 7"/>
          <p:cNvSpPr>
            <a:spLocks noChangeShapeType="1"/>
          </p:cNvSpPr>
          <p:nvPr/>
        </p:nvSpPr>
        <p:spPr bwMode="auto">
          <a:xfrm>
            <a:off x="838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8"/>
          <p:cNvSpPr>
            <a:spLocks noChangeShapeType="1"/>
          </p:cNvSpPr>
          <p:nvPr/>
        </p:nvSpPr>
        <p:spPr bwMode="auto">
          <a:xfrm>
            <a:off x="838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Text Box 9"/>
          <p:cNvSpPr txBox="1">
            <a:spLocks noChangeArrowheads="1"/>
          </p:cNvSpPr>
          <p:nvPr/>
        </p:nvSpPr>
        <p:spPr bwMode="auto">
          <a:xfrm>
            <a:off x="7862888" y="1371600"/>
            <a:ext cx="747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Today</a:t>
            </a:r>
          </a:p>
        </p:txBody>
      </p:sp>
      <p:sp>
        <p:nvSpPr>
          <p:cNvPr id="16392" name="Line 10"/>
          <p:cNvSpPr>
            <a:spLocks noChangeShapeType="1"/>
          </p:cNvSpPr>
          <p:nvPr/>
        </p:nvSpPr>
        <p:spPr bwMode="auto">
          <a:xfrm>
            <a:off x="8305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Text Box 11"/>
          <p:cNvSpPr txBox="1">
            <a:spLocks noChangeArrowheads="1"/>
          </p:cNvSpPr>
          <p:nvPr/>
        </p:nvSpPr>
        <p:spPr bwMode="auto">
          <a:xfrm>
            <a:off x="2057400" y="13954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1808</a:t>
            </a:r>
          </a:p>
        </p:txBody>
      </p:sp>
      <p:sp>
        <p:nvSpPr>
          <p:cNvPr id="16394" name="Text Box 12"/>
          <p:cNvSpPr txBox="1">
            <a:spLocks noChangeArrowheads="1"/>
          </p:cNvSpPr>
          <p:nvPr/>
        </p:nvSpPr>
        <p:spPr bwMode="auto">
          <a:xfrm>
            <a:off x="4648200" y="13858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1870</a:t>
            </a:r>
          </a:p>
        </p:txBody>
      </p:sp>
      <p:sp>
        <p:nvSpPr>
          <p:cNvPr id="16395" name="Line 16"/>
          <p:cNvSpPr>
            <a:spLocks noChangeShapeType="1"/>
          </p:cNvSpPr>
          <p:nvPr/>
        </p:nvSpPr>
        <p:spPr bwMode="auto">
          <a:xfrm>
            <a:off x="2362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7"/>
          <p:cNvSpPr>
            <a:spLocks noChangeShapeType="1"/>
          </p:cNvSpPr>
          <p:nvPr/>
        </p:nvSpPr>
        <p:spPr bwMode="auto">
          <a:xfrm>
            <a:off x="2362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18"/>
          <p:cNvSpPr>
            <a:spLocks noChangeShapeType="1"/>
          </p:cNvSpPr>
          <p:nvPr/>
        </p:nvSpPr>
        <p:spPr bwMode="auto">
          <a:xfrm>
            <a:off x="49530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AutoShape 26"/>
          <p:cNvSpPr>
            <a:spLocks noChangeArrowheads="1"/>
          </p:cNvSpPr>
          <p:nvPr/>
        </p:nvSpPr>
        <p:spPr bwMode="auto">
          <a:xfrm>
            <a:off x="11430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Text Box 28"/>
          <p:cNvSpPr txBox="1">
            <a:spLocks noChangeArrowheads="1"/>
          </p:cNvSpPr>
          <p:nvPr/>
        </p:nvSpPr>
        <p:spPr bwMode="auto">
          <a:xfrm>
            <a:off x="254000" y="2160588"/>
            <a:ext cx="11604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Democritus</a:t>
            </a:r>
          </a:p>
          <a:p>
            <a:pPr algn="ctr" eaLnBrk="1" hangingPunct="1"/>
            <a:r>
              <a:rPr lang="en-US" sz="1400" i="1">
                <a:solidFill>
                  <a:schemeClr val="bg2"/>
                </a:solidFill>
              </a:rPr>
              <a:t>Atomism</a:t>
            </a:r>
          </a:p>
        </p:txBody>
      </p:sp>
      <p:sp>
        <p:nvSpPr>
          <p:cNvPr id="16401" name="Text Box 29"/>
          <p:cNvSpPr txBox="1">
            <a:spLocks noChangeArrowheads="1"/>
          </p:cNvSpPr>
          <p:nvPr/>
        </p:nvSpPr>
        <p:spPr bwMode="auto">
          <a:xfrm>
            <a:off x="152400" y="1395413"/>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460 – 370 BC</a:t>
            </a:r>
          </a:p>
        </p:txBody>
      </p:sp>
      <p:sp>
        <p:nvSpPr>
          <p:cNvPr id="16402" name="Text Box 30"/>
          <p:cNvSpPr txBox="1">
            <a:spLocks noChangeArrowheads="1"/>
          </p:cNvSpPr>
          <p:nvPr/>
        </p:nvSpPr>
        <p:spPr bwMode="auto">
          <a:xfrm>
            <a:off x="1738313" y="2173288"/>
            <a:ext cx="12477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Dalton</a:t>
            </a:r>
          </a:p>
          <a:p>
            <a:pPr algn="ctr" eaLnBrk="1" hangingPunct="1"/>
            <a:r>
              <a:rPr lang="en-US" sz="1400" i="1">
                <a:solidFill>
                  <a:schemeClr val="bg2"/>
                </a:solidFill>
              </a:rPr>
              <a:t>“Modern” </a:t>
            </a:r>
          </a:p>
          <a:p>
            <a:pPr algn="ctr" eaLnBrk="1" hangingPunct="1"/>
            <a:r>
              <a:rPr lang="en-US" sz="1400" i="1">
                <a:solidFill>
                  <a:schemeClr val="bg2"/>
                </a:solidFill>
              </a:rPr>
              <a:t>atomic theory</a:t>
            </a:r>
          </a:p>
        </p:txBody>
      </p:sp>
      <p:pic>
        <p:nvPicPr>
          <p:cNvPr id="16403"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68" y="3091543"/>
            <a:ext cx="4179513" cy="25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343400" y="2057400"/>
            <a:ext cx="4495800" cy="3562350"/>
            <a:chOff x="4343400" y="2057400"/>
            <a:chExt cx="4495800" cy="3562350"/>
          </a:xfrm>
        </p:grpSpPr>
        <p:sp>
          <p:nvSpPr>
            <p:cNvPr id="16386" name="Rectangle 37"/>
            <p:cNvSpPr>
              <a:spLocks noChangeArrowheads="1"/>
            </p:cNvSpPr>
            <p:nvPr/>
          </p:nvSpPr>
          <p:spPr bwMode="auto">
            <a:xfrm>
              <a:off x="4343400" y="3352800"/>
              <a:ext cx="4495800" cy="2266950"/>
            </a:xfrm>
            <a:prstGeom prst="rect">
              <a:avLst/>
            </a:prstGeom>
            <a:solidFill>
              <a:schemeClr val="bg1"/>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Line 19"/>
            <p:cNvSpPr>
              <a:spLocks noChangeShapeType="1"/>
            </p:cNvSpPr>
            <p:nvPr/>
          </p:nvSpPr>
          <p:spPr bwMode="auto">
            <a:xfrm>
              <a:off x="4953000" y="2057400"/>
              <a:ext cx="381000" cy="1295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Text Box 36"/>
            <p:cNvSpPr txBox="1">
              <a:spLocks noChangeArrowheads="1"/>
            </p:cNvSpPr>
            <p:nvPr/>
          </p:nvSpPr>
          <p:spPr bwMode="auto">
            <a:xfrm>
              <a:off x="4648200" y="3505200"/>
              <a:ext cx="40544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CC0000"/>
                  </a:solidFill>
                </a:rPr>
                <a:t>William Crookes</a:t>
              </a:r>
              <a:r>
                <a:rPr lang="en-US" dirty="0"/>
                <a:t> invents a tube in which virtually all the gas has been removed.</a:t>
              </a:r>
            </a:p>
            <a:p>
              <a:pPr eaLnBrk="1" hangingPunct="1"/>
              <a:endParaRPr lang="en-US" dirty="0"/>
            </a:p>
            <a:p>
              <a:pPr eaLnBrk="1" hangingPunct="1"/>
              <a:r>
                <a:rPr lang="en-US" dirty="0"/>
                <a:t>Under high voltage, a ray was emitted from the cathode </a:t>
              </a:r>
              <a:r>
                <a:rPr lang="en-US" dirty="0" smtClean="0"/>
                <a:t>and flowed to the anode.</a:t>
              </a:r>
              <a:endParaRPr lang="en-US" dirty="0"/>
            </a:p>
          </p:txBody>
        </p:sp>
      </p:grpSp>
      <p:sp>
        <p:nvSpPr>
          <p:cNvPr id="16405" name="AutoShape 38"/>
          <p:cNvSpPr>
            <a:spLocks noChangeArrowheads="1"/>
          </p:cNvSpPr>
          <p:nvPr/>
        </p:nvSpPr>
        <p:spPr bwMode="auto">
          <a:xfrm>
            <a:off x="76962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p:txBody>
          <a:bodyPr/>
          <a:lstStyle/>
          <a:p>
            <a:r>
              <a:rPr lang="en-US" sz="4000" b="1" dirty="0" smtClean="0">
                <a:solidFill>
                  <a:srgbClr val="0070C0"/>
                </a:solidFill>
              </a:rPr>
              <a:t>Cathode Ray Tube</a:t>
            </a:r>
            <a:endParaRPr lang="en-US" sz="4000" b="1" dirty="0">
              <a:solidFill>
                <a:srgbClr val="0070C0"/>
              </a:solidFill>
            </a:endParaRPr>
          </a:p>
        </p:txBody>
      </p:sp>
    </p:spTree>
    <p:extLst>
      <p:ext uri="{BB962C8B-B14F-4D97-AF65-F5344CB8AC3E}">
        <p14:creationId xmlns:p14="http://schemas.microsoft.com/office/powerpoint/2010/main" val="14545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403"/>
                                        </p:tgtEl>
                                        <p:attrNameLst>
                                          <p:attrName>style.visibility</p:attrName>
                                        </p:attrNameLst>
                                      </p:cBhvr>
                                      <p:to>
                                        <p:strVal val="visible"/>
                                      </p:to>
                                    </p:set>
                                    <p:animEffect transition="in" filter="wipe(left)">
                                      <p:cBhvr>
                                        <p:cTn id="12"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6"/>
          <p:cNvSpPr>
            <a:spLocks noChangeArrowheads="1"/>
          </p:cNvSpPr>
          <p:nvPr/>
        </p:nvSpPr>
        <p:spPr bwMode="auto">
          <a:xfrm>
            <a:off x="381000" y="1600200"/>
            <a:ext cx="8610600" cy="609600"/>
          </a:xfrm>
          <a:prstGeom prst="rightArrow">
            <a:avLst>
              <a:gd name="adj1" fmla="val 46352"/>
              <a:gd name="adj2" fmla="val 71671"/>
            </a:avLst>
          </a:prstGeom>
          <a:gradFill rotWithShape="1">
            <a:gsLst>
              <a:gs pos="0">
                <a:srgbClr val="660066"/>
              </a:gs>
              <a:gs pos="100000">
                <a:srgbClr val="009999"/>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chemeClr val="bg1"/>
              </a:solidFill>
            </a:endParaRPr>
          </a:p>
        </p:txBody>
      </p:sp>
      <p:sp>
        <p:nvSpPr>
          <p:cNvPr id="17412" name="Line 7"/>
          <p:cNvSpPr>
            <a:spLocks noChangeShapeType="1"/>
          </p:cNvSpPr>
          <p:nvPr/>
        </p:nvSpPr>
        <p:spPr bwMode="auto">
          <a:xfrm>
            <a:off x="838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Line 8"/>
          <p:cNvSpPr>
            <a:spLocks noChangeShapeType="1"/>
          </p:cNvSpPr>
          <p:nvPr/>
        </p:nvSpPr>
        <p:spPr bwMode="auto">
          <a:xfrm>
            <a:off x="838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Text Box 9"/>
          <p:cNvSpPr txBox="1">
            <a:spLocks noChangeArrowheads="1"/>
          </p:cNvSpPr>
          <p:nvPr/>
        </p:nvSpPr>
        <p:spPr bwMode="auto">
          <a:xfrm>
            <a:off x="7862888" y="1371600"/>
            <a:ext cx="747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Today</a:t>
            </a:r>
          </a:p>
        </p:txBody>
      </p:sp>
      <p:sp>
        <p:nvSpPr>
          <p:cNvPr id="17415" name="Line 10"/>
          <p:cNvSpPr>
            <a:spLocks noChangeShapeType="1"/>
          </p:cNvSpPr>
          <p:nvPr/>
        </p:nvSpPr>
        <p:spPr bwMode="auto">
          <a:xfrm>
            <a:off x="8305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Text Box 11"/>
          <p:cNvSpPr txBox="1">
            <a:spLocks noChangeArrowheads="1"/>
          </p:cNvSpPr>
          <p:nvPr/>
        </p:nvSpPr>
        <p:spPr bwMode="auto">
          <a:xfrm>
            <a:off x="2057400" y="13954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1808</a:t>
            </a:r>
          </a:p>
        </p:txBody>
      </p:sp>
      <p:sp>
        <p:nvSpPr>
          <p:cNvPr id="17417" name="Text Box 12"/>
          <p:cNvSpPr txBox="1">
            <a:spLocks noChangeArrowheads="1"/>
          </p:cNvSpPr>
          <p:nvPr/>
        </p:nvSpPr>
        <p:spPr bwMode="auto">
          <a:xfrm>
            <a:off x="4648200" y="14097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1870</a:t>
            </a:r>
          </a:p>
        </p:txBody>
      </p:sp>
      <p:sp>
        <p:nvSpPr>
          <p:cNvPr id="17418" name="Text Box 13"/>
          <p:cNvSpPr txBox="1">
            <a:spLocks noChangeArrowheads="1"/>
          </p:cNvSpPr>
          <p:nvPr/>
        </p:nvSpPr>
        <p:spPr bwMode="auto">
          <a:xfrm>
            <a:off x="5638800" y="13716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1897</a:t>
            </a:r>
          </a:p>
        </p:txBody>
      </p:sp>
      <p:sp>
        <p:nvSpPr>
          <p:cNvPr id="17419" name="Line 16"/>
          <p:cNvSpPr>
            <a:spLocks noChangeShapeType="1"/>
          </p:cNvSpPr>
          <p:nvPr/>
        </p:nvSpPr>
        <p:spPr bwMode="auto">
          <a:xfrm>
            <a:off x="2362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7"/>
          <p:cNvSpPr>
            <a:spLocks noChangeShapeType="1"/>
          </p:cNvSpPr>
          <p:nvPr/>
        </p:nvSpPr>
        <p:spPr bwMode="auto">
          <a:xfrm>
            <a:off x="2362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8"/>
          <p:cNvSpPr>
            <a:spLocks noChangeShapeType="1"/>
          </p:cNvSpPr>
          <p:nvPr/>
        </p:nvSpPr>
        <p:spPr bwMode="auto">
          <a:xfrm>
            <a:off x="49530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9"/>
          <p:cNvSpPr>
            <a:spLocks noChangeShapeType="1"/>
          </p:cNvSpPr>
          <p:nvPr/>
        </p:nvSpPr>
        <p:spPr bwMode="auto">
          <a:xfrm flipH="1">
            <a:off x="4876800" y="2057400"/>
            <a:ext cx="7620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20"/>
          <p:cNvSpPr>
            <a:spLocks noChangeShapeType="1"/>
          </p:cNvSpPr>
          <p:nvPr/>
        </p:nvSpPr>
        <p:spPr bwMode="auto">
          <a:xfrm>
            <a:off x="6019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AutoShape 26"/>
          <p:cNvSpPr>
            <a:spLocks noChangeArrowheads="1"/>
          </p:cNvSpPr>
          <p:nvPr/>
        </p:nvSpPr>
        <p:spPr bwMode="auto">
          <a:xfrm>
            <a:off x="11430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6" name="AutoShape 27"/>
          <p:cNvSpPr>
            <a:spLocks noChangeArrowheads="1"/>
          </p:cNvSpPr>
          <p:nvPr/>
        </p:nvSpPr>
        <p:spPr bwMode="auto">
          <a:xfrm>
            <a:off x="76962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7" name="Text Box 28"/>
          <p:cNvSpPr txBox="1">
            <a:spLocks noChangeArrowheads="1"/>
          </p:cNvSpPr>
          <p:nvPr/>
        </p:nvSpPr>
        <p:spPr bwMode="auto">
          <a:xfrm>
            <a:off x="254000" y="2160588"/>
            <a:ext cx="11604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Democritus</a:t>
            </a:r>
          </a:p>
          <a:p>
            <a:pPr algn="ctr" eaLnBrk="1" hangingPunct="1"/>
            <a:r>
              <a:rPr lang="en-US" sz="1400" i="1">
                <a:solidFill>
                  <a:schemeClr val="bg2"/>
                </a:solidFill>
              </a:rPr>
              <a:t>Atomism</a:t>
            </a:r>
          </a:p>
        </p:txBody>
      </p:sp>
      <p:sp>
        <p:nvSpPr>
          <p:cNvPr id="17428" name="Text Box 29"/>
          <p:cNvSpPr txBox="1">
            <a:spLocks noChangeArrowheads="1"/>
          </p:cNvSpPr>
          <p:nvPr/>
        </p:nvSpPr>
        <p:spPr bwMode="auto">
          <a:xfrm>
            <a:off x="152400" y="1395413"/>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460 – 370 BC</a:t>
            </a:r>
          </a:p>
        </p:txBody>
      </p:sp>
      <p:sp>
        <p:nvSpPr>
          <p:cNvPr id="17429" name="Text Box 30"/>
          <p:cNvSpPr txBox="1">
            <a:spLocks noChangeArrowheads="1"/>
          </p:cNvSpPr>
          <p:nvPr/>
        </p:nvSpPr>
        <p:spPr bwMode="auto">
          <a:xfrm>
            <a:off x="1738313" y="2173288"/>
            <a:ext cx="12477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Dalton</a:t>
            </a:r>
          </a:p>
          <a:p>
            <a:pPr algn="ctr" eaLnBrk="1" hangingPunct="1"/>
            <a:r>
              <a:rPr lang="en-US" sz="1400" i="1">
                <a:solidFill>
                  <a:schemeClr val="bg2"/>
                </a:solidFill>
              </a:rPr>
              <a:t>“Modern” </a:t>
            </a:r>
          </a:p>
          <a:p>
            <a:pPr algn="ctr" eaLnBrk="1" hangingPunct="1"/>
            <a:r>
              <a:rPr lang="en-US" sz="1400" i="1">
                <a:solidFill>
                  <a:schemeClr val="bg2"/>
                </a:solidFill>
              </a:rPr>
              <a:t>atomic theory</a:t>
            </a:r>
          </a:p>
        </p:txBody>
      </p:sp>
      <p:sp>
        <p:nvSpPr>
          <p:cNvPr id="17430" name="Text Box 32"/>
          <p:cNvSpPr txBox="1">
            <a:spLocks noChangeArrowheads="1"/>
          </p:cNvSpPr>
          <p:nvPr/>
        </p:nvSpPr>
        <p:spPr bwMode="auto">
          <a:xfrm>
            <a:off x="3810000" y="2160588"/>
            <a:ext cx="1238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b="1">
                <a:solidFill>
                  <a:schemeClr val="bg2"/>
                </a:solidFill>
              </a:rPr>
              <a:t>Crookes</a:t>
            </a:r>
            <a:endParaRPr lang="en-US" sz="1400">
              <a:solidFill>
                <a:schemeClr val="bg2"/>
              </a:solidFill>
            </a:endParaRPr>
          </a:p>
          <a:p>
            <a:pPr algn="r" eaLnBrk="1" hangingPunct="1"/>
            <a:r>
              <a:rPr lang="en-US" sz="1400" i="1">
                <a:solidFill>
                  <a:schemeClr val="bg2"/>
                </a:solidFill>
              </a:rPr>
              <a:t>Cathode rays</a:t>
            </a:r>
            <a:endParaRPr lang="en-US" sz="1400" b="1" i="1">
              <a:solidFill>
                <a:schemeClr val="bg2"/>
              </a:solidFill>
            </a:endParaRPr>
          </a:p>
        </p:txBody>
      </p:sp>
      <p:pic>
        <p:nvPicPr>
          <p:cNvPr id="17431"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13" y="3352800"/>
            <a:ext cx="2411087" cy="291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3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516" y="3744682"/>
            <a:ext cx="4943027" cy="246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33" name="AutoShape 37"/>
          <p:cNvSpPr>
            <a:spLocks noChangeArrowheads="1"/>
          </p:cNvSpPr>
          <p:nvPr/>
        </p:nvSpPr>
        <p:spPr bwMode="auto">
          <a:xfrm>
            <a:off x="2362200" y="3200400"/>
            <a:ext cx="2819400" cy="990600"/>
          </a:xfrm>
          <a:prstGeom prst="wedgeEllipseCallout">
            <a:avLst>
              <a:gd name="adj1" fmla="val -44144"/>
              <a:gd name="adj2" fmla="val 58653"/>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Cathode rays must be negative.</a:t>
            </a:r>
          </a:p>
        </p:txBody>
      </p:sp>
      <p:grpSp>
        <p:nvGrpSpPr>
          <p:cNvPr id="4" name="Group 3"/>
          <p:cNvGrpSpPr/>
          <p:nvPr/>
        </p:nvGrpSpPr>
        <p:grpSpPr>
          <a:xfrm>
            <a:off x="5562600" y="2057400"/>
            <a:ext cx="1905000" cy="1600200"/>
            <a:chOff x="5562600" y="2057400"/>
            <a:chExt cx="1905000" cy="1600200"/>
          </a:xfrm>
        </p:grpSpPr>
        <p:sp>
          <p:nvSpPr>
            <p:cNvPr id="17424" name="Line 21"/>
            <p:cNvSpPr>
              <a:spLocks noChangeShapeType="1"/>
            </p:cNvSpPr>
            <p:nvPr/>
          </p:nvSpPr>
          <p:spPr bwMode="auto">
            <a:xfrm>
              <a:off x="6019800" y="2057400"/>
              <a:ext cx="762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Rectangle 38"/>
            <p:cNvSpPr>
              <a:spLocks noChangeArrowheads="1"/>
            </p:cNvSpPr>
            <p:nvPr/>
          </p:nvSpPr>
          <p:spPr bwMode="auto">
            <a:xfrm>
              <a:off x="5562600" y="2438400"/>
              <a:ext cx="1905000" cy="1219200"/>
            </a:xfrm>
            <a:prstGeom prst="rect">
              <a:avLst/>
            </a:prstGeom>
            <a:solidFill>
              <a:schemeClr val="bg1"/>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5" name="Text Box 39"/>
            <p:cNvSpPr txBox="1">
              <a:spLocks noChangeArrowheads="1"/>
            </p:cNvSpPr>
            <p:nvPr/>
          </p:nvSpPr>
          <p:spPr bwMode="auto">
            <a:xfrm>
              <a:off x="5638800" y="2514600"/>
              <a:ext cx="171704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solidFill>
                    <a:srgbClr val="CC0000"/>
                  </a:solidFill>
                </a:rPr>
                <a:t>J.J. Thomson</a:t>
              </a:r>
              <a:r>
                <a:rPr lang="en-US" sz="2000" dirty="0"/>
                <a:t> discovers the electron</a:t>
              </a:r>
            </a:p>
          </p:txBody>
        </p:sp>
      </p:grpSp>
      <p:sp>
        <p:nvSpPr>
          <p:cNvPr id="2" name="TextBox 1"/>
          <p:cNvSpPr txBox="1"/>
          <p:nvPr/>
        </p:nvSpPr>
        <p:spPr>
          <a:xfrm>
            <a:off x="1371669" y="6400800"/>
            <a:ext cx="6400663" cy="400110"/>
          </a:xfrm>
          <a:prstGeom prst="rect">
            <a:avLst/>
          </a:prstGeom>
          <a:noFill/>
        </p:spPr>
        <p:txBody>
          <a:bodyPr wrap="none" rtlCol="0">
            <a:spAutoFit/>
          </a:bodyPr>
          <a:lstStyle/>
          <a:p>
            <a:pPr algn="ctr"/>
            <a:r>
              <a:rPr lang="en-US" sz="2000" dirty="0" smtClean="0">
                <a:hlinkClick r:id="rId4"/>
              </a:rPr>
              <a:t>Video 1</a:t>
            </a:r>
            <a:r>
              <a:rPr lang="en-US" sz="2000" dirty="0"/>
              <a:t> </a:t>
            </a:r>
            <a:r>
              <a:rPr lang="en-US" sz="2000" dirty="0">
                <a:hlinkClick r:id="rId4"/>
              </a:rPr>
              <a:t>https://</a:t>
            </a:r>
            <a:r>
              <a:rPr lang="en-US" sz="2000" dirty="0" smtClean="0">
                <a:hlinkClick r:id="rId4"/>
              </a:rPr>
              <a:t>www.youtube.com/watch?v=O9Goyscbazk</a:t>
            </a:r>
            <a:r>
              <a:rPr lang="en-US" sz="2000" dirty="0" smtClean="0"/>
              <a:t>   </a:t>
            </a:r>
            <a:endParaRPr lang="en-US" sz="2000" dirty="0"/>
          </a:p>
        </p:txBody>
      </p:sp>
      <p:sp>
        <p:nvSpPr>
          <p:cNvPr id="3" name="Title 2"/>
          <p:cNvSpPr>
            <a:spLocks noGrp="1"/>
          </p:cNvSpPr>
          <p:nvPr>
            <p:ph type="title"/>
          </p:nvPr>
        </p:nvSpPr>
        <p:spPr/>
        <p:txBody>
          <a:bodyPr/>
          <a:lstStyle/>
          <a:p>
            <a:r>
              <a:rPr lang="en-US" sz="4000" b="1" dirty="0" smtClean="0">
                <a:solidFill>
                  <a:srgbClr val="0070C0"/>
                </a:solidFill>
              </a:rPr>
              <a:t>Discovery of the Electron</a:t>
            </a:r>
            <a:endParaRPr lang="en-US" sz="4000" b="1" dirty="0">
              <a:solidFill>
                <a:srgbClr val="0070C0"/>
              </a:solidFill>
            </a:endParaRPr>
          </a:p>
        </p:txBody>
      </p:sp>
    </p:spTree>
    <p:extLst>
      <p:ext uri="{BB962C8B-B14F-4D97-AF65-F5344CB8AC3E}">
        <p14:creationId xmlns:p14="http://schemas.microsoft.com/office/powerpoint/2010/main" val="236254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32"/>
                                        </p:tgtEl>
                                        <p:attrNameLst>
                                          <p:attrName>style.visibility</p:attrName>
                                        </p:attrNameLst>
                                      </p:cBhvr>
                                      <p:to>
                                        <p:strVal val="visible"/>
                                      </p:to>
                                    </p:set>
                                    <p:animEffect transition="in" filter="wipe(left)">
                                      <p:cBhvr>
                                        <p:cTn id="12" dur="500"/>
                                        <p:tgtEl>
                                          <p:spTgt spid="174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31"/>
                                        </p:tgtEl>
                                        <p:attrNameLst>
                                          <p:attrName>style.visibility</p:attrName>
                                        </p:attrNameLst>
                                      </p:cBhvr>
                                      <p:to>
                                        <p:strVal val="visible"/>
                                      </p:to>
                                    </p:set>
                                    <p:animEffect transition="in" filter="wipe(left)">
                                      <p:cBhvr>
                                        <p:cTn id="17" dur="500"/>
                                        <p:tgtEl>
                                          <p:spTgt spid="174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33"/>
                                        </p:tgtEl>
                                        <p:attrNameLst>
                                          <p:attrName>style.visibility</p:attrName>
                                        </p:attrNameLst>
                                      </p:cBhvr>
                                      <p:to>
                                        <p:strVal val="visible"/>
                                      </p:to>
                                    </p:set>
                                    <p:animEffect transition="in" filter="wipe(left)">
                                      <p:cBhvr>
                                        <p:cTn id="22" dur="5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Thomson Experiment</a:t>
            </a:r>
            <a:endParaRPr lang="en-US" dirty="0"/>
          </a:p>
        </p:txBody>
      </p:sp>
      <p:sp>
        <p:nvSpPr>
          <p:cNvPr id="4" name="Content Placeholder 3"/>
          <p:cNvSpPr>
            <a:spLocks noGrp="1"/>
          </p:cNvSpPr>
          <p:nvPr>
            <p:ph idx="1"/>
          </p:nvPr>
        </p:nvSpPr>
        <p:spPr/>
        <p:txBody>
          <a:bodyPr>
            <a:normAutofit/>
          </a:bodyPr>
          <a:lstStyle/>
          <a:p>
            <a:r>
              <a:rPr lang="en-US" sz="2800" b="1" dirty="0" smtClean="0"/>
              <a:t>A stream of particles are deflected by a magnetic field</a:t>
            </a:r>
          </a:p>
          <a:p>
            <a:pPr lvl="1"/>
            <a:r>
              <a:rPr lang="en-US" sz="2000" b="1" dirty="0" smtClean="0"/>
              <a:t>Deflected away from (‒) charge &amp; toward (+) charge</a:t>
            </a:r>
          </a:p>
          <a:p>
            <a:r>
              <a:rPr lang="en-US" sz="2800" b="1" dirty="0" smtClean="0"/>
              <a:t>The particles are negative (electrons)</a:t>
            </a:r>
          </a:p>
          <a:p>
            <a:r>
              <a:rPr lang="en-US" sz="2800" b="1" dirty="0" smtClean="0"/>
              <a:t>Occurs with all electrodes and gasses, so must be part of all matter.</a:t>
            </a:r>
          </a:p>
          <a:p>
            <a:r>
              <a:rPr lang="en-US" sz="2800" b="1" dirty="0" smtClean="0"/>
              <a:t>Later, Robert Millikan found that the electron was 2000 times lighter than the smallest atom</a:t>
            </a:r>
            <a:r>
              <a:rPr lang="en-US" sz="2800" b="1" i="1" dirty="0" smtClean="0"/>
              <a:t>!!!</a:t>
            </a:r>
          </a:p>
          <a:p>
            <a:r>
              <a:rPr lang="en-US" sz="2800" b="1" dirty="0" smtClean="0"/>
              <a:t>Since these particles were smaller than an atom, they were called "subatomic particles"</a:t>
            </a:r>
          </a:p>
        </p:txBody>
      </p:sp>
    </p:spTree>
    <p:extLst>
      <p:ext uri="{BB962C8B-B14F-4D97-AF65-F5344CB8AC3E}">
        <p14:creationId xmlns:p14="http://schemas.microsoft.com/office/powerpoint/2010/main" val="30884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dirty="0" smtClean="0">
                <a:solidFill>
                  <a:schemeClr val="bg1"/>
                </a:solidFill>
              </a:rPr>
              <a:t>Check for Understanding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Why did Thomson believe that the particles in the cathode ray were negatively-charged?</a:t>
            </a:r>
          </a:p>
          <a:p>
            <a:r>
              <a:rPr lang="en-US" sz="2800" b="1" dirty="0" smtClean="0">
                <a:solidFill>
                  <a:srgbClr val="FF0000"/>
                </a:solidFill>
              </a:rPr>
              <a:t>Because they were repelled by the negative pole of a magnet</a:t>
            </a:r>
            <a:endParaRPr lang="en-US" sz="2800" b="1" dirty="0">
              <a:solidFill>
                <a:srgbClr val="FF0000"/>
              </a:solidFill>
            </a:endParaRPr>
          </a:p>
        </p:txBody>
      </p:sp>
    </p:spTree>
    <p:extLst>
      <p:ext uri="{BB962C8B-B14F-4D97-AF65-F5344CB8AC3E}">
        <p14:creationId xmlns:p14="http://schemas.microsoft.com/office/powerpoint/2010/main" val="218535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Experiments</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Thomson Experiment</a:t>
            </a:r>
          </a:p>
          <a:p>
            <a:pPr lvl="1"/>
            <a:r>
              <a:rPr lang="en-US" sz="2600" i="1" dirty="0" smtClean="0">
                <a:solidFill>
                  <a:srgbClr val="FF0000"/>
                </a:solidFill>
              </a:rPr>
              <a:t>Cathode rays bent in magnetic field</a:t>
            </a:r>
          </a:p>
          <a:p>
            <a:pPr lvl="1"/>
            <a:r>
              <a:rPr lang="en-US" sz="2600" i="1" dirty="0" smtClean="0">
                <a:solidFill>
                  <a:srgbClr val="FF0000"/>
                </a:solidFill>
              </a:rPr>
              <a:t>Leads to discovery of subatomic particles &amp; electron</a:t>
            </a:r>
          </a:p>
        </p:txBody>
      </p:sp>
      <p:sp>
        <p:nvSpPr>
          <p:cNvPr id="4" name="TextBox 3"/>
          <p:cNvSpPr txBox="1"/>
          <p:nvPr/>
        </p:nvSpPr>
        <p:spPr>
          <a:xfrm>
            <a:off x="7620000" y="0"/>
            <a:ext cx="1523999" cy="1200329"/>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rPr>
              <a:t>Write this in your notes</a:t>
            </a:r>
            <a:endParaRPr lang="en-US" sz="2400" b="1" dirty="0">
              <a:solidFill>
                <a:srgbClr val="FF0000"/>
              </a:solidFill>
            </a:endParaRPr>
          </a:p>
        </p:txBody>
      </p:sp>
    </p:spTree>
    <p:extLst>
      <p:ext uri="{BB962C8B-B14F-4D97-AF65-F5344CB8AC3E}">
        <p14:creationId xmlns:p14="http://schemas.microsoft.com/office/powerpoint/2010/main" val="3085024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62" name="Picture 40"/>
          <p:cNvPicPr>
            <a:picLocks noChangeAspect="1" noChangeArrowheads="1"/>
          </p:cNvPicPr>
          <p:nvPr/>
        </p:nvPicPr>
        <p:blipFill>
          <a:blip r:embed="rId2">
            <a:extLst>
              <a:ext uri="{28A0092B-C50C-407E-A947-70E740481C1C}">
                <a14:useLocalDpi xmlns:a14="http://schemas.microsoft.com/office/drawing/2010/main" val="0"/>
              </a:ext>
            </a:extLst>
          </a:blip>
          <a:srcRect l="10909"/>
          <a:stretch>
            <a:fillRect/>
          </a:stretch>
        </p:blipFill>
        <p:spPr bwMode="auto">
          <a:xfrm>
            <a:off x="2349435" y="3112006"/>
            <a:ext cx="6745591" cy="310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AutoShape 6"/>
          <p:cNvSpPr>
            <a:spLocks noChangeArrowheads="1"/>
          </p:cNvSpPr>
          <p:nvPr/>
        </p:nvSpPr>
        <p:spPr bwMode="auto">
          <a:xfrm>
            <a:off x="381000" y="1600200"/>
            <a:ext cx="8610600" cy="609600"/>
          </a:xfrm>
          <a:prstGeom prst="rightArrow">
            <a:avLst>
              <a:gd name="adj1" fmla="val 46352"/>
              <a:gd name="adj2" fmla="val 71671"/>
            </a:avLst>
          </a:prstGeom>
          <a:gradFill rotWithShape="1">
            <a:gsLst>
              <a:gs pos="0">
                <a:srgbClr val="660066"/>
              </a:gs>
              <a:gs pos="100000">
                <a:srgbClr val="009999"/>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chemeClr val="bg1"/>
              </a:solidFill>
            </a:endParaRPr>
          </a:p>
        </p:txBody>
      </p:sp>
      <p:sp>
        <p:nvSpPr>
          <p:cNvPr id="18436" name="Line 7"/>
          <p:cNvSpPr>
            <a:spLocks noChangeShapeType="1"/>
          </p:cNvSpPr>
          <p:nvPr/>
        </p:nvSpPr>
        <p:spPr bwMode="auto">
          <a:xfrm>
            <a:off x="838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8"/>
          <p:cNvSpPr>
            <a:spLocks noChangeShapeType="1"/>
          </p:cNvSpPr>
          <p:nvPr/>
        </p:nvSpPr>
        <p:spPr bwMode="auto">
          <a:xfrm>
            <a:off x="838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Text Box 9"/>
          <p:cNvSpPr txBox="1">
            <a:spLocks noChangeArrowheads="1"/>
          </p:cNvSpPr>
          <p:nvPr/>
        </p:nvSpPr>
        <p:spPr bwMode="auto">
          <a:xfrm>
            <a:off x="7862888" y="1371600"/>
            <a:ext cx="747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Today</a:t>
            </a:r>
          </a:p>
        </p:txBody>
      </p:sp>
      <p:sp>
        <p:nvSpPr>
          <p:cNvPr id="18440" name="Text Box 11"/>
          <p:cNvSpPr txBox="1">
            <a:spLocks noChangeArrowheads="1"/>
          </p:cNvSpPr>
          <p:nvPr/>
        </p:nvSpPr>
        <p:spPr bwMode="auto">
          <a:xfrm>
            <a:off x="2057400" y="13954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1808</a:t>
            </a:r>
          </a:p>
        </p:txBody>
      </p:sp>
      <p:sp>
        <p:nvSpPr>
          <p:cNvPr id="18441" name="Text Box 12"/>
          <p:cNvSpPr txBox="1">
            <a:spLocks noChangeArrowheads="1"/>
          </p:cNvSpPr>
          <p:nvPr/>
        </p:nvSpPr>
        <p:spPr bwMode="auto">
          <a:xfrm>
            <a:off x="4648200" y="14097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1870</a:t>
            </a:r>
          </a:p>
        </p:txBody>
      </p:sp>
      <p:sp>
        <p:nvSpPr>
          <p:cNvPr id="18442" name="Text Box 13"/>
          <p:cNvSpPr txBox="1">
            <a:spLocks noChangeArrowheads="1"/>
          </p:cNvSpPr>
          <p:nvPr/>
        </p:nvSpPr>
        <p:spPr bwMode="auto">
          <a:xfrm>
            <a:off x="5638800" y="13954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1897</a:t>
            </a:r>
          </a:p>
        </p:txBody>
      </p:sp>
      <p:sp>
        <p:nvSpPr>
          <p:cNvPr id="18443" name="Text Box 14"/>
          <p:cNvSpPr txBox="1">
            <a:spLocks noChangeArrowheads="1"/>
          </p:cNvSpPr>
          <p:nvPr/>
        </p:nvSpPr>
        <p:spPr bwMode="auto">
          <a:xfrm>
            <a:off x="6242050" y="13716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1910</a:t>
            </a:r>
          </a:p>
        </p:txBody>
      </p:sp>
      <p:sp>
        <p:nvSpPr>
          <p:cNvPr id="18444" name="Line 16"/>
          <p:cNvSpPr>
            <a:spLocks noChangeShapeType="1"/>
          </p:cNvSpPr>
          <p:nvPr/>
        </p:nvSpPr>
        <p:spPr bwMode="auto">
          <a:xfrm>
            <a:off x="2362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17"/>
          <p:cNvSpPr>
            <a:spLocks noChangeShapeType="1"/>
          </p:cNvSpPr>
          <p:nvPr/>
        </p:nvSpPr>
        <p:spPr bwMode="auto">
          <a:xfrm>
            <a:off x="2362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18"/>
          <p:cNvSpPr>
            <a:spLocks noChangeShapeType="1"/>
          </p:cNvSpPr>
          <p:nvPr/>
        </p:nvSpPr>
        <p:spPr bwMode="auto">
          <a:xfrm>
            <a:off x="49530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19"/>
          <p:cNvSpPr>
            <a:spLocks noChangeShapeType="1"/>
          </p:cNvSpPr>
          <p:nvPr/>
        </p:nvSpPr>
        <p:spPr bwMode="auto">
          <a:xfrm flipH="1">
            <a:off x="4876800" y="2057400"/>
            <a:ext cx="7620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AutoShape 26"/>
          <p:cNvSpPr>
            <a:spLocks noChangeArrowheads="1"/>
          </p:cNvSpPr>
          <p:nvPr/>
        </p:nvSpPr>
        <p:spPr bwMode="auto">
          <a:xfrm>
            <a:off x="11430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3" name="AutoShape 27"/>
          <p:cNvSpPr>
            <a:spLocks noChangeArrowheads="1"/>
          </p:cNvSpPr>
          <p:nvPr/>
        </p:nvSpPr>
        <p:spPr bwMode="auto">
          <a:xfrm>
            <a:off x="76962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Text Box 28"/>
          <p:cNvSpPr txBox="1">
            <a:spLocks noChangeArrowheads="1"/>
          </p:cNvSpPr>
          <p:nvPr/>
        </p:nvSpPr>
        <p:spPr bwMode="auto">
          <a:xfrm>
            <a:off x="254000" y="2160588"/>
            <a:ext cx="11604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Democritus</a:t>
            </a:r>
          </a:p>
          <a:p>
            <a:pPr algn="ctr" eaLnBrk="1" hangingPunct="1"/>
            <a:r>
              <a:rPr lang="en-US" sz="1400" i="1">
                <a:solidFill>
                  <a:schemeClr val="bg2"/>
                </a:solidFill>
              </a:rPr>
              <a:t>Atomism</a:t>
            </a:r>
          </a:p>
        </p:txBody>
      </p:sp>
      <p:sp>
        <p:nvSpPr>
          <p:cNvPr id="18455" name="Text Box 29"/>
          <p:cNvSpPr txBox="1">
            <a:spLocks noChangeArrowheads="1"/>
          </p:cNvSpPr>
          <p:nvPr/>
        </p:nvSpPr>
        <p:spPr bwMode="auto">
          <a:xfrm>
            <a:off x="152400" y="1395413"/>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460 – 370 BC</a:t>
            </a:r>
          </a:p>
        </p:txBody>
      </p:sp>
      <p:sp>
        <p:nvSpPr>
          <p:cNvPr id="18456" name="Text Box 30"/>
          <p:cNvSpPr txBox="1">
            <a:spLocks noChangeArrowheads="1"/>
          </p:cNvSpPr>
          <p:nvPr/>
        </p:nvSpPr>
        <p:spPr bwMode="auto">
          <a:xfrm>
            <a:off x="1738313" y="2173288"/>
            <a:ext cx="12477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Dalton</a:t>
            </a:r>
          </a:p>
          <a:p>
            <a:pPr algn="ctr" eaLnBrk="1" hangingPunct="1"/>
            <a:r>
              <a:rPr lang="en-US" sz="1400" i="1">
                <a:solidFill>
                  <a:schemeClr val="bg2"/>
                </a:solidFill>
              </a:rPr>
              <a:t>“Modern” </a:t>
            </a:r>
          </a:p>
          <a:p>
            <a:pPr algn="ctr" eaLnBrk="1" hangingPunct="1"/>
            <a:r>
              <a:rPr lang="en-US" sz="1400" i="1">
                <a:solidFill>
                  <a:schemeClr val="bg2"/>
                </a:solidFill>
              </a:rPr>
              <a:t>atomic theory</a:t>
            </a:r>
          </a:p>
        </p:txBody>
      </p:sp>
      <p:sp>
        <p:nvSpPr>
          <p:cNvPr id="18457" name="Text Box 32"/>
          <p:cNvSpPr txBox="1">
            <a:spLocks noChangeArrowheads="1"/>
          </p:cNvSpPr>
          <p:nvPr/>
        </p:nvSpPr>
        <p:spPr bwMode="auto">
          <a:xfrm>
            <a:off x="3810000" y="2160588"/>
            <a:ext cx="1238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b="1">
                <a:solidFill>
                  <a:schemeClr val="bg2"/>
                </a:solidFill>
              </a:rPr>
              <a:t>Crookes</a:t>
            </a:r>
            <a:endParaRPr lang="en-US" sz="1400">
              <a:solidFill>
                <a:schemeClr val="bg2"/>
              </a:solidFill>
            </a:endParaRPr>
          </a:p>
          <a:p>
            <a:pPr algn="r" eaLnBrk="1" hangingPunct="1"/>
            <a:r>
              <a:rPr lang="en-US" sz="1400" i="1">
                <a:solidFill>
                  <a:schemeClr val="bg2"/>
                </a:solidFill>
              </a:rPr>
              <a:t>Cathode rays</a:t>
            </a:r>
            <a:endParaRPr lang="en-US" sz="1400" b="1" i="1">
              <a:solidFill>
                <a:schemeClr val="bg2"/>
              </a:solidFill>
            </a:endParaRPr>
          </a:p>
        </p:txBody>
      </p:sp>
      <p:sp>
        <p:nvSpPr>
          <p:cNvPr id="18458" name="Text Box 33"/>
          <p:cNvSpPr txBox="1">
            <a:spLocks noChangeArrowheads="1"/>
          </p:cNvSpPr>
          <p:nvPr/>
        </p:nvSpPr>
        <p:spPr bwMode="auto">
          <a:xfrm>
            <a:off x="5018088" y="2165350"/>
            <a:ext cx="13065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b="1">
                <a:solidFill>
                  <a:schemeClr val="bg2"/>
                </a:solidFill>
              </a:rPr>
              <a:t>Thomson</a:t>
            </a:r>
            <a:endParaRPr lang="en-US" sz="1400">
              <a:solidFill>
                <a:schemeClr val="bg2"/>
              </a:solidFill>
            </a:endParaRPr>
          </a:p>
          <a:p>
            <a:pPr algn="r" eaLnBrk="1" hangingPunct="1"/>
            <a:r>
              <a:rPr lang="en-US" sz="1400" i="1">
                <a:solidFill>
                  <a:schemeClr val="bg2"/>
                </a:solidFill>
              </a:rPr>
              <a:t>Discovery </a:t>
            </a:r>
          </a:p>
          <a:p>
            <a:pPr algn="r" eaLnBrk="1" hangingPunct="1"/>
            <a:r>
              <a:rPr lang="en-US" sz="1400" i="1">
                <a:solidFill>
                  <a:schemeClr val="bg2"/>
                </a:solidFill>
              </a:rPr>
              <a:t>of the electron</a:t>
            </a:r>
          </a:p>
        </p:txBody>
      </p:sp>
      <p:pic>
        <p:nvPicPr>
          <p:cNvPr id="1845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6" y="3112006"/>
            <a:ext cx="2362200" cy="281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Line 10"/>
          <p:cNvSpPr>
            <a:spLocks noChangeShapeType="1"/>
          </p:cNvSpPr>
          <p:nvPr/>
        </p:nvSpPr>
        <p:spPr bwMode="auto">
          <a:xfrm>
            <a:off x="8305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20"/>
          <p:cNvSpPr>
            <a:spLocks noChangeShapeType="1"/>
          </p:cNvSpPr>
          <p:nvPr/>
        </p:nvSpPr>
        <p:spPr bwMode="auto">
          <a:xfrm>
            <a:off x="6019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21"/>
          <p:cNvSpPr>
            <a:spLocks noChangeShapeType="1"/>
          </p:cNvSpPr>
          <p:nvPr/>
        </p:nvSpPr>
        <p:spPr bwMode="auto">
          <a:xfrm>
            <a:off x="60198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22"/>
          <p:cNvSpPr>
            <a:spLocks noChangeShapeType="1"/>
          </p:cNvSpPr>
          <p:nvPr/>
        </p:nvSpPr>
        <p:spPr bwMode="auto">
          <a:xfrm>
            <a:off x="6553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5"/>
          <p:cNvGrpSpPr/>
          <p:nvPr/>
        </p:nvGrpSpPr>
        <p:grpSpPr>
          <a:xfrm>
            <a:off x="6553200" y="2057400"/>
            <a:ext cx="1997075" cy="1296988"/>
            <a:chOff x="6553200" y="2057400"/>
            <a:chExt cx="1997075" cy="1296988"/>
          </a:xfrm>
        </p:grpSpPr>
        <p:sp>
          <p:nvSpPr>
            <p:cNvPr id="18434" name="Rectangle 38"/>
            <p:cNvSpPr>
              <a:spLocks noChangeArrowheads="1"/>
            </p:cNvSpPr>
            <p:nvPr/>
          </p:nvSpPr>
          <p:spPr bwMode="auto">
            <a:xfrm>
              <a:off x="6553200" y="2438400"/>
              <a:ext cx="1981200" cy="914400"/>
            </a:xfrm>
            <a:prstGeom prst="rect">
              <a:avLst/>
            </a:prstGeom>
            <a:solidFill>
              <a:srgbClr val="FF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 name="Group 3"/>
            <p:cNvGrpSpPr/>
            <p:nvPr/>
          </p:nvGrpSpPr>
          <p:grpSpPr>
            <a:xfrm>
              <a:off x="6553200" y="2057400"/>
              <a:ext cx="1997075" cy="1296988"/>
              <a:chOff x="6553200" y="2057400"/>
              <a:chExt cx="1997075" cy="1296988"/>
            </a:xfrm>
          </p:grpSpPr>
          <p:sp>
            <p:nvSpPr>
              <p:cNvPr id="18451" name="Line 23"/>
              <p:cNvSpPr>
                <a:spLocks noChangeShapeType="1"/>
              </p:cNvSpPr>
              <p:nvPr/>
            </p:nvSpPr>
            <p:spPr bwMode="auto">
              <a:xfrm>
                <a:off x="6553200" y="2057400"/>
                <a:ext cx="3048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0" name="Text Box 37"/>
              <p:cNvSpPr txBox="1">
                <a:spLocks noChangeArrowheads="1"/>
              </p:cNvSpPr>
              <p:nvPr/>
            </p:nvSpPr>
            <p:spPr bwMode="auto">
              <a:xfrm>
                <a:off x="6553200" y="2438400"/>
                <a:ext cx="19970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CC0000"/>
                    </a:solidFill>
                  </a:rPr>
                  <a:t>Ernest Rutherford</a:t>
                </a:r>
                <a:r>
                  <a:rPr lang="en-US" dirty="0"/>
                  <a:t> discovers the </a:t>
                </a:r>
                <a:r>
                  <a:rPr lang="en-US" dirty="0" smtClean="0"/>
                  <a:t>nucleus &amp; proton</a:t>
                </a:r>
                <a:endParaRPr lang="en-US" dirty="0"/>
              </a:p>
            </p:txBody>
          </p:sp>
        </p:grpSp>
      </p:grpSp>
      <p:sp>
        <p:nvSpPr>
          <p:cNvPr id="2" name="TextBox 1"/>
          <p:cNvSpPr txBox="1"/>
          <p:nvPr/>
        </p:nvSpPr>
        <p:spPr>
          <a:xfrm>
            <a:off x="1184910" y="6241733"/>
            <a:ext cx="6774180" cy="400110"/>
          </a:xfrm>
          <a:prstGeom prst="rect">
            <a:avLst/>
          </a:prstGeom>
          <a:noFill/>
        </p:spPr>
        <p:txBody>
          <a:bodyPr wrap="square" rtlCol="0">
            <a:spAutoFit/>
          </a:bodyPr>
          <a:lstStyle/>
          <a:p>
            <a:pPr algn="ctr"/>
            <a:r>
              <a:rPr lang="en-US" sz="2000" dirty="0">
                <a:hlinkClick r:id="rId4"/>
              </a:rPr>
              <a:t>Video </a:t>
            </a:r>
            <a:r>
              <a:rPr lang="en-US" sz="2000" dirty="0" smtClean="0">
                <a:hlinkClick r:id="rId4"/>
              </a:rPr>
              <a:t>1</a:t>
            </a:r>
            <a:r>
              <a:rPr lang="en-US" sz="2000" dirty="0"/>
              <a:t> </a:t>
            </a:r>
            <a:r>
              <a:rPr lang="en-US" sz="2000" dirty="0">
                <a:hlinkClick r:id="rId4"/>
              </a:rPr>
              <a:t>https://</a:t>
            </a:r>
            <a:r>
              <a:rPr lang="en-US" sz="2000" dirty="0" smtClean="0">
                <a:hlinkClick r:id="rId4"/>
              </a:rPr>
              <a:t>www.youtube.com/watch?v=5pZj0u_XMbc</a:t>
            </a:r>
            <a:r>
              <a:rPr lang="en-US" sz="2000" dirty="0" smtClean="0"/>
              <a:t> </a:t>
            </a:r>
            <a:endParaRPr lang="en-US" sz="2000" dirty="0"/>
          </a:p>
        </p:txBody>
      </p:sp>
      <p:sp>
        <p:nvSpPr>
          <p:cNvPr id="3" name="Title 2"/>
          <p:cNvSpPr>
            <a:spLocks noGrp="1"/>
          </p:cNvSpPr>
          <p:nvPr>
            <p:ph type="title"/>
          </p:nvPr>
        </p:nvSpPr>
        <p:spPr/>
        <p:txBody>
          <a:bodyPr/>
          <a:lstStyle/>
          <a:p>
            <a:r>
              <a:rPr lang="en-US" sz="4000" b="1" dirty="0" smtClean="0">
                <a:solidFill>
                  <a:srgbClr val="0070C0"/>
                </a:solidFill>
              </a:rPr>
              <a:t>Discovery of the Nucleus &amp; Proton</a:t>
            </a:r>
            <a:endParaRPr lang="en-US" sz="4000" b="1" dirty="0">
              <a:solidFill>
                <a:srgbClr val="0070C0"/>
              </a:solidFill>
            </a:endParaRPr>
          </a:p>
        </p:txBody>
      </p:sp>
    </p:spTree>
    <p:extLst>
      <p:ext uri="{BB962C8B-B14F-4D97-AF65-F5344CB8AC3E}">
        <p14:creationId xmlns:p14="http://schemas.microsoft.com/office/powerpoint/2010/main" val="30844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59"/>
                                        </p:tgtEl>
                                        <p:attrNameLst>
                                          <p:attrName>style.visibility</p:attrName>
                                        </p:attrNameLst>
                                      </p:cBhvr>
                                      <p:to>
                                        <p:strVal val="visible"/>
                                      </p:to>
                                    </p:set>
                                    <p:animEffect transition="in" filter="wipe(left)">
                                      <p:cBhvr>
                                        <p:cTn id="12" dur="500"/>
                                        <p:tgtEl>
                                          <p:spTgt spid="184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62"/>
                                        </p:tgtEl>
                                        <p:attrNameLst>
                                          <p:attrName>style.visibility</p:attrName>
                                        </p:attrNameLst>
                                      </p:cBhvr>
                                      <p:to>
                                        <p:strVal val="visible"/>
                                      </p:to>
                                    </p:set>
                                    <p:animEffect transition="in" filter="wipe(left)">
                                      <p:cBhvr>
                                        <p:cTn id="17" dur="500"/>
                                        <p:tgtEl>
                                          <p:spTgt spid="18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Rutherford Experiment</a:t>
            </a:r>
            <a:endParaRPr lang="en-US" dirty="0"/>
          </a:p>
        </p:txBody>
      </p:sp>
      <p:sp>
        <p:nvSpPr>
          <p:cNvPr id="4" name="Content Placeholder 3"/>
          <p:cNvSpPr>
            <a:spLocks noGrp="1"/>
          </p:cNvSpPr>
          <p:nvPr>
            <p:ph idx="1"/>
          </p:nvPr>
        </p:nvSpPr>
        <p:spPr/>
        <p:txBody>
          <a:bodyPr/>
          <a:lstStyle/>
          <a:p>
            <a:r>
              <a:rPr lang="en-US" dirty="0" smtClean="0"/>
              <a:t>Heavy, positively-charged alpha particles were fired at a thin sheet of gold foil</a:t>
            </a:r>
          </a:p>
          <a:p>
            <a:r>
              <a:rPr lang="en-US" dirty="0" smtClean="0"/>
              <a:t>Most passed straight through</a:t>
            </a:r>
          </a:p>
          <a:p>
            <a:pPr lvl="1"/>
            <a:r>
              <a:rPr lang="en-US" dirty="0" smtClean="0"/>
              <a:t>shows that atoms are mostly empty space</a:t>
            </a:r>
          </a:p>
          <a:p>
            <a:r>
              <a:rPr lang="en-US" dirty="0" smtClean="0"/>
              <a:t>A few were deflected and fewer still bounced back</a:t>
            </a:r>
          </a:p>
          <a:p>
            <a:pPr lvl="1"/>
            <a:r>
              <a:rPr lang="en-US" dirty="0" smtClean="0"/>
              <a:t>shows that something small, heavy and positively charged is in the atom</a:t>
            </a:r>
          </a:p>
          <a:p>
            <a:r>
              <a:rPr lang="en-US" dirty="0" smtClean="0"/>
              <a:t>Led to discovery of the nucleus and proton</a:t>
            </a:r>
            <a:endParaRPr lang="en-US" dirty="0"/>
          </a:p>
        </p:txBody>
      </p:sp>
    </p:spTree>
    <p:extLst>
      <p:ext uri="{BB962C8B-B14F-4D97-AF65-F5344CB8AC3E}">
        <p14:creationId xmlns:p14="http://schemas.microsoft.com/office/powerpoint/2010/main" val="5610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bg1"/>
                </a:solidFill>
              </a:rPr>
              <a:t>Check for Understanding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Before Rutherford's experiment, it was theorized that the positive and negative charges of an atom were spread out thinly throughout the space of an atom.  What part of Rutherford's data showed that this theory was wrong?</a:t>
            </a:r>
          </a:p>
          <a:p>
            <a:r>
              <a:rPr lang="en-US" sz="2800" b="1" dirty="0" smtClean="0">
                <a:solidFill>
                  <a:srgbClr val="FF0000"/>
                </a:solidFill>
              </a:rPr>
              <a:t>A few heavy, positively-charged alpha particles were deflected or even bounced backwards.  This meant the positive charge of the atom was concentrated and massive</a:t>
            </a:r>
            <a:endParaRPr lang="en-US" sz="2800" b="1" dirty="0">
              <a:solidFill>
                <a:srgbClr val="FF0000"/>
              </a:solidFill>
            </a:endParaRPr>
          </a:p>
        </p:txBody>
      </p:sp>
    </p:spTree>
    <p:extLst>
      <p:ext uri="{BB962C8B-B14F-4D97-AF65-F5344CB8AC3E}">
        <p14:creationId xmlns:p14="http://schemas.microsoft.com/office/powerpoint/2010/main" val="406906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3</a:t>
            </a:r>
            <a:endParaRPr lang="en-US" dirty="0"/>
          </a:p>
        </p:txBody>
      </p:sp>
      <p:sp>
        <p:nvSpPr>
          <p:cNvPr id="3" name="Content Placeholder 2"/>
          <p:cNvSpPr>
            <a:spLocks noGrp="1"/>
          </p:cNvSpPr>
          <p:nvPr>
            <p:ph idx="1"/>
          </p:nvPr>
        </p:nvSpPr>
        <p:spPr>
          <a:xfrm>
            <a:off x="949960" y="1297460"/>
            <a:ext cx="7244080" cy="5128054"/>
          </a:xfrm>
        </p:spPr>
        <p:txBody>
          <a:bodyPr/>
          <a:lstStyle/>
          <a:p>
            <a:r>
              <a:rPr lang="en-US" dirty="0" smtClean="0"/>
              <a:t>What do you think the object is?</a:t>
            </a:r>
          </a:p>
          <a:p>
            <a:r>
              <a:rPr lang="en-US" dirty="0" smtClean="0"/>
              <a:t>What other experiments would you want to do?</a:t>
            </a:r>
          </a:p>
          <a:p>
            <a:r>
              <a:rPr lang="en-US" dirty="0" smtClean="0"/>
              <a:t>Do we know everything about these?</a:t>
            </a:r>
          </a:p>
          <a:p>
            <a:endParaRPr lang="en-US" dirty="0" smtClean="0"/>
          </a:p>
          <a:p>
            <a:endParaRPr lang="en-US" dirty="0"/>
          </a:p>
        </p:txBody>
      </p:sp>
    </p:spTree>
    <p:extLst>
      <p:ext uri="{BB962C8B-B14F-4D97-AF65-F5344CB8AC3E}">
        <p14:creationId xmlns:p14="http://schemas.microsoft.com/office/powerpoint/2010/main" val="427146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Experiments</a:t>
            </a:r>
            <a:endParaRPr lang="en-US" dirty="0"/>
          </a:p>
        </p:txBody>
      </p:sp>
      <p:sp>
        <p:nvSpPr>
          <p:cNvPr id="3" name="Content Placeholder 2"/>
          <p:cNvSpPr>
            <a:spLocks noGrp="1"/>
          </p:cNvSpPr>
          <p:nvPr>
            <p:ph idx="1"/>
          </p:nvPr>
        </p:nvSpPr>
        <p:spPr/>
        <p:txBody>
          <a:bodyPr/>
          <a:lstStyle/>
          <a:p>
            <a:r>
              <a:rPr lang="en-US" dirty="0" smtClean="0"/>
              <a:t>Thomson Experiment</a:t>
            </a:r>
          </a:p>
          <a:p>
            <a:pPr lvl="1"/>
            <a:r>
              <a:rPr lang="en-US" sz="2600" i="1" dirty="0" smtClean="0"/>
              <a:t>Cathode rays bent in magnetic field</a:t>
            </a:r>
          </a:p>
          <a:p>
            <a:pPr lvl="1"/>
            <a:r>
              <a:rPr lang="en-US" sz="2600" i="1" dirty="0" smtClean="0"/>
              <a:t>Leads to discovery of subatomic particles &amp; electron</a:t>
            </a:r>
          </a:p>
          <a:p>
            <a:pPr>
              <a:spcBef>
                <a:spcPts val="2400"/>
              </a:spcBef>
            </a:pPr>
            <a:r>
              <a:rPr lang="en-US" dirty="0" smtClean="0">
                <a:solidFill>
                  <a:srgbClr val="FF0000"/>
                </a:solidFill>
              </a:rPr>
              <a:t>Rutherford Experiment</a:t>
            </a:r>
          </a:p>
          <a:p>
            <a:pPr lvl="1"/>
            <a:r>
              <a:rPr lang="en-US" sz="2600" i="1" dirty="0" smtClean="0">
                <a:solidFill>
                  <a:srgbClr val="FF0000"/>
                </a:solidFill>
              </a:rPr>
              <a:t>Alpha particles rarely bounce off of thin gold foil</a:t>
            </a:r>
          </a:p>
          <a:p>
            <a:pPr lvl="1"/>
            <a:r>
              <a:rPr lang="en-US" sz="2600" i="1" dirty="0" smtClean="0">
                <a:solidFill>
                  <a:srgbClr val="FF0000"/>
                </a:solidFill>
              </a:rPr>
              <a:t>Leads to discovery of nucleus and proton</a:t>
            </a:r>
          </a:p>
        </p:txBody>
      </p:sp>
      <p:sp>
        <p:nvSpPr>
          <p:cNvPr id="4" name="TextBox 3"/>
          <p:cNvSpPr txBox="1"/>
          <p:nvPr/>
        </p:nvSpPr>
        <p:spPr>
          <a:xfrm>
            <a:off x="7620000" y="0"/>
            <a:ext cx="1523999" cy="1200329"/>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rPr>
              <a:t>Write this in your notes</a:t>
            </a:r>
            <a:endParaRPr lang="en-US" sz="2400" b="1" dirty="0">
              <a:solidFill>
                <a:srgbClr val="FF0000"/>
              </a:solidFill>
            </a:endParaRPr>
          </a:p>
        </p:txBody>
      </p:sp>
    </p:spTree>
    <p:extLst>
      <p:ext uri="{BB962C8B-B14F-4D97-AF65-F5344CB8AC3E}">
        <p14:creationId xmlns:p14="http://schemas.microsoft.com/office/powerpoint/2010/main" val="4276943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234690"/>
            <a:ext cx="6426639" cy="298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AutoShape 6"/>
          <p:cNvSpPr>
            <a:spLocks noChangeArrowheads="1"/>
          </p:cNvSpPr>
          <p:nvPr/>
        </p:nvSpPr>
        <p:spPr bwMode="auto">
          <a:xfrm>
            <a:off x="381000" y="1600200"/>
            <a:ext cx="8610600" cy="609600"/>
          </a:xfrm>
          <a:prstGeom prst="rightArrow">
            <a:avLst>
              <a:gd name="adj1" fmla="val 46352"/>
              <a:gd name="adj2" fmla="val 71671"/>
            </a:avLst>
          </a:prstGeom>
          <a:gradFill rotWithShape="1">
            <a:gsLst>
              <a:gs pos="0">
                <a:srgbClr val="660066"/>
              </a:gs>
              <a:gs pos="100000">
                <a:srgbClr val="009999"/>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chemeClr val="bg1"/>
              </a:solidFill>
            </a:endParaRPr>
          </a:p>
        </p:txBody>
      </p:sp>
      <p:sp>
        <p:nvSpPr>
          <p:cNvPr id="18436" name="Line 7"/>
          <p:cNvSpPr>
            <a:spLocks noChangeShapeType="1"/>
          </p:cNvSpPr>
          <p:nvPr/>
        </p:nvSpPr>
        <p:spPr bwMode="auto">
          <a:xfrm>
            <a:off x="838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8"/>
          <p:cNvSpPr>
            <a:spLocks noChangeShapeType="1"/>
          </p:cNvSpPr>
          <p:nvPr/>
        </p:nvSpPr>
        <p:spPr bwMode="auto">
          <a:xfrm>
            <a:off x="838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Text Box 9"/>
          <p:cNvSpPr txBox="1">
            <a:spLocks noChangeArrowheads="1"/>
          </p:cNvSpPr>
          <p:nvPr/>
        </p:nvSpPr>
        <p:spPr bwMode="auto">
          <a:xfrm>
            <a:off x="7862888" y="1371600"/>
            <a:ext cx="747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Today</a:t>
            </a:r>
          </a:p>
        </p:txBody>
      </p:sp>
      <p:sp>
        <p:nvSpPr>
          <p:cNvPr id="18439" name="Line 10"/>
          <p:cNvSpPr>
            <a:spLocks noChangeShapeType="1"/>
          </p:cNvSpPr>
          <p:nvPr/>
        </p:nvSpPr>
        <p:spPr bwMode="auto">
          <a:xfrm>
            <a:off x="8305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Text Box 11"/>
          <p:cNvSpPr txBox="1">
            <a:spLocks noChangeArrowheads="1"/>
          </p:cNvSpPr>
          <p:nvPr/>
        </p:nvSpPr>
        <p:spPr bwMode="auto">
          <a:xfrm>
            <a:off x="2057400" y="13954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1808</a:t>
            </a:r>
          </a:p>
        </p:txBody>
      </p:sp>
      <p:sp>
        <p:nvSpPr>
          <p:cNvPr id="18441" name="Text Box 12"/>
          <p:cNvSpPr txBox="1">
            <a:spLocks noChangeArrowheads="1"/>
          </p:cNvSpPr>
          <p:nvPr/>
        </p:nvSpPr>
        <p:spPr bwMode="auto">
          <a:xfrm>
            <a:off x="4648200" y="14097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1870</a:t>
            </a:r>
          </a:p>
        </p:txBody>
      </p:sp>
      <p:sp>
        <p:nvSpPr>
          <p:cNvPr id="18442" name="Text Box 13"/>
          <p:cNvSpPr txBox="1">
            <a:spLocks noChangeArrowheads="1"/>
          </p:cNvSpPr>
          <p:nvPr/>
        </p:nvSpPr>
        <p:spPr bwMode="auto">
          <a:xfrm>
            <a:off x="5638800" y="13954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1897</a:t>
            </a:r>
          </a:p>
        </p:txBody>
      </p:sp>
      <p:sp>
        <p:nvSpPr>
          <p:cNvPr id="18443" name="Text Box 14"/>
          <p:cNvSpPr txBox="1">
            <a:spLocks noChangeArrowheads="1"/>
          </p:cNvSpPr>
          <p:nvPr/>
        </p:nvSpPr>
        <p:spPr bwMode="auto">
          <a:xfrm>
            <a:off x="6770370" y="1371600"/>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dirty="0" smtClean="0"/>
              <a:t>1932</a:t>
            </a:r>
            <a:endParaRPr lang="en-US" i="1" dirty="0"/>
          </a:p>
        </p:txBody>
      </p:sp>
      <p:sp>
        <p:nvSpPr>
          <p:cNvPr id="18444" name="Line 16"/>
          <p:cNvSpPr>
            <a:spLocks noChangeShapeType="1"/>
          </p:cNvSpPr>
          <p:nvPr/>
        </p:nvSpPr>
        <p:spPr bwMode="auto">
          <a:xfrm>
            <a:off x="2362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17"/>
          <p:cNvSpPr>
            <a:spLocks noChangeShapeType="1"/>
          </p:cNvSpPr>
          <p:nvPr/>
        </p:nvSpPr>
        <p:spPr bwMode="auto">
          <a:xfrm>
            <a:off x="23622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18"/>
          <p:cNvSpPr>
            <a:spLocks noChangeShapeType="1"/>
          </p:cNvSpPr>
          <p:nvPr/>
        </p:nvSpPr>
        <p:spPr bwMode="auto">
          <a:xfrm>
            <a:off x="49530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19"/>
          <p:cNvSpPr>
            <a:spLocks noChangeShapeType="1"/>
          </p:cNvSpPr>
          <p:nvPr/>
        </p:nvSpPr>
        <p:spPr bwMode="auto">
          <a:xfrm flipH="1">
            <a:off x="4876800" y="2057400"/>
            <a:ext cx="7620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20"/>
          <p:cNvSpPr>
            <a:spLocks noChangeShapeType="1"/>
          </p:cNvSpPr>
          <p:nvPr/>
        </p:nvSpPr>
        <p:spPr bwMode="auto">
          <a:xfrm>
            <a:off x="60198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21"/>
          <p:cNvSpPr>
            <a:spLocks noChangeShapeType="1"/>
          </p:cNvSpPr>
          <p:nvPr/>
        </p:nvSpPr>
        <p:spPr bwMode="auto">
          <a:xfrm>
            <a:off x="6019800" y="2057400"/>
            <a:ext cx="0" cy="1524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22"/>
          <p:cNvSpPr>
            <a:spLocks noChangeShapeType="1"/>
          </p:cNvSpPr>
          <p:nvPr/>
        </p:nvSpPr>
        <p:spPr bwMode="auto">
          <a:xfrm>
            <a:off x="71120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AutoShape 26"/>
          <p:cNvSpPr>
            <a:spLocks noChangeArrowheads="1"/>
          </p:cNvSpPr>
          <p:nvPr/>
        </p:nvSpPr>
        <p:spPr bwMode="auto">
          <a:xfrm>
            <a:off x="11430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3" name="AutoShape 27"/>
          <p:cNvSpPr>
            <a:spLocks noChangeArrowheads="1"/>
          </p:cNvSpPr>
          <p:nvPr/>
        </p:nvSpPr>
        <p:spPr bwMode="auto">
          <a:xfrm>
            <a:off x="7696200" y="1600200"/>
            <a:ext cx="457200" cy="609600"/>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Text Box 28"/>
          <p:cNvSpPr txBox="1">
            <a:spLocks noChangeArrowheads="1"/>
          </p:cNvSpPr>
          <p:nvPr/>
        </p:nvSpPr>
        <p:spPr bwMode="auto">
          <a:xfrm>
            <a:off x="254000" y="2160588"/>
            <a:ext cx="11604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Democritus</a:t>
            </a:r>
          </a:p>
          <a:p>
            <a:pPr algn="ctr" eaLnBrk="1" hangingPunct="1"/>
            <a:r>
              <a:rPr lang="en-US" sz="1400" i="1">
                <a:solidFill>
                  <a:schemeClr val="bg2"/>
                </a:solidFill>
              </a:rPr>
              <a:t>Atomism</a:t>
            </a:r>
          </a:p>
        </p:txBody>
      </p:sp>
      <p:sp>
        <p:nvSpPr>
          <p:cNvPr id="18455" name="Text Box 29"/>
          <p:cNvSpPr txBox="1">
            <a:spLocks noChangeArrowheads="1"/>
          </p:cNvSpPr>
          <p:nvPr/>
        </p:nvSpPr>
        <p:spPr bwMode="auto">
          <a:xfrm>
            <a:off x="152400" y="1395413"/>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chemeClr val="bg2"/>
                </a:solidFill>
              </a:rPr>
              <a:t>460 – 370 BC</a:t>
            </a:r>
          </a:p>
        </p:txBody>
      </p:sp>
      <p:sp>
        <p:nvSpPr>
          <p:cNvPr id="18456" name="Text Box 30"/>
          <p:cNvSpPr txBox="1">
            <a:spLocks noChangeArrowheads="1"/>
          </p:cNvSpPr>
          <p:nvPr/>
        </p:nvSpPr>
        <p:spPr bwMode="auto">
          <a:xfrm>
            <a:off x="1738313" y="2173288"/>
            <a:ext cx="12477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2"/>
                </a:solidFill>
              </a:rPr>
              <a:t>Dalton</a:t>
            </a:r>
          </a:p>
          <a:p>
            <a:pPr algn="ctr" eaLnBrk="1" hangingPunct="1"/>
            <a:r>
              <a:rPr lang="en-US" sz="1400" i="1">
                <a:solidFill>
                  <a:schemeClr val="bg2"/>
                </a:solidFill>
              </a:rPr>
              <a:t>“Modern” </a:t>
            </a:r>
          </a:p>
          <a:p>
            <a:pPr algn="ctr" eaLnBrk="1" hangingPunct="1"/>
            <a:r>
              <a:rPr lang="en-US" sz="1400" i="1">
                <a:solidFill>
                  <a:schemeClr val="bg2"/>
                </a:solidFill>
              </a:rPr>
              <a:t>atomic theory</a:t>
            </a:r>
          </a:p>
        </p:txBody>
      </p:sp>
      <p:sp>
        <p:nvSpPr>
          <p:cNvPr id="18457" name="Text Box 32"/>
          <p:cNvSpPr txBox="1">
            <a:spLocks noChangeArrowheads="1"/>
          </p:cNvSpPr>
          <p:nvPr/>
        </p:nvSpPr>
        <p:spPr bwMode="auto">
          <a:xfrm>
            <a:off x="3810000" y="2160588"/>
            <a:ext cx="1238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b="1">
                <a:solidFill>
                  <a:schemeClr val="bg2"/>
                </a:solidFill>
              </a:rPr>
              <a:t>Crookes</a:t>
            </a:r>
            <a:endParaRPr lang="en-US" sz="1400">
              <a:solidFill>
                <a:schemeClr val="bg2"/>
              </a:solidFill>
            </a:endParaRPr>
          </a:p>
          <a:p>
            <a:pPr algn="r" eaLnBrk="1" hangingPunct="1"/>
            <a:r>
              <a:rPr lang="en-US" sz="1400" i="1">
                <a:solidFill>
                  <a:schemeClr val="bg2"/>
                </a:solidFill>
              </a:rPr>
              <a:t>Cathode rays</a:t>
            </a:r>
            <a:endParaRPr lang="en-US" sz="1400" b="1" i="1">
              <a:solidFill>
                <a:schemeClr val="bg2"/>
              </a:solidFill>
            </a:endParaRPr>
          </a:p>
        </p:txBody>
      </p:sp>
      <p:sp>
        <p:nvSpPr>
          <p:cNvPr id="18458" name="Text Box 33"/>
          <p:cNvSpPr txBox="1">
            <a:spLocks noChangeArrowheads="1"/>
          </p:cNvSpPr>
          <p:nvPr/>
        </p:nvSpPr>
        <p:spPr bwMode="auto">
          <a:xfrm>
            <a:off x="5018088" y="2165350"/>
            <a:ext cx="13065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b="1">
                <a:solidFill>
                  <a:schemeClr val="bg2"/>
                </a:solidFill>
              </a:rPr>
              <a:t>Thomson</a:t>
            </a:r>
            <a:endParaRPr lang="en-US" sz="1400">
              <a:solidFill>
                <a:schemeClr val="bg2"/>
              </a:solidFill>
            </a:endParaRPr>
          </a:p>
          <a:p>
            <a:pPr algn="r" eaLnBrk="1" hangingPunct="1"/>
            <a:r>
              <a:rPr lang="en-US" sz="1400" i="1">
                <a:solidFill>
                  <a:schemeClr val="bg2"/>
                </a:solidFill>
              </a:rPr>
              <a:t>Discovery </a:t>
            </a:r>
          </a:p>
          <a:p>
            <a:pPr algn="r" eaLnBrk="1" hangingPunct="1"/>
            <a:r>
              <a:rPr lang="en-US" sz="1400" i="1">
                <a:solidFill>
                  <a:schemeClr val="bg2"/>
                </a:solidFill>
              </a:rPr>
              <a:t>of the electron</a:t>
            </a:r>
          </a:p>
        </p:txBody>
      </p:sp>
      <p:grpSp>
        <p:nvGrpSpPr>
          <p:cNvPr id="6" name="Group 5"/>
          <p:cNvGrpSpPr/>
          <p:nvPr/>
        </p:nvGrpSpPr>
        <p:grpSpPr>
          <a:xfrm>
            <a:off x="6553200" y="2057400"/>
            <a:ext cx="1997075" cy="1304330"/>
            <a:chOff x="6553200" y="2057400"/>
            <a:chExt cx="1997075" cy="1304330"/>
          </a:xfrm>
        </p:grpSpPr>
        <p:sp>
          <p:nvSpPr>
            <p:cNvPr id="18434" name="Rectangle 38"/>
            <p:cNvSpPr>
              <a:spLocks noChangeArrowheads="1"/>
            </p:cNvSpPr>
            <p:nvPr/>
          </p:nvSpPr>
          <p:spPr bwMode="auto">
            <a:xfrm>
              <a:off x="6553200" y="2438400"/>
              <a:ext cx="1981200" cy="914400"/>
            </a:xfrm>
            <a:prstGeom prst="rect">
              <a:avLst/>
            </a:prstGeom>
            <a:solidFill>
              <a:srgbClr val="FF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1" name="Line 23"/>
            <p:cNvSpPr>
              <a:spLocks noChangeShapeType="1"/>
            </p:cNvSpPr>
            <p:nvPr/>
          </p:nvSpPr>
          <p:spPr bwMode="auto">
            <a:xfrm flipH="1">
              <a:off x="6858000" y="2057400"/>
              <a:ext cx="254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0" name="Text Box 37"/>
            <p:cNvSpPr txBox="1">
              <a:spLocks noChangeArrowheads="1"/>
            </p:cNvSpPr>
            <p:nvPr/>
          </p:nvSpPr>
          <p:spPr bwMode="auto">
            <a:xfrm>
              <a:off x="6553200" y="2438400"/>
              <a:ext cx="19970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solidFill>
                    <a:srgbClr val="CC0000"/>
                  </a:solidFill>
                </a:rPr>
                <a:t>James Chadwick </a:t>
              </a:r>
              <a:r>
                <a:rPr lang="en-US" dirty="0" smtClean="0"/>
                <a:t>discovers </a:t>
              </a:r>
              <a:r>
                <a:rPr lang="en-US" dirty="0"/>
                <a:t>the </a:t>
              </a:r>
              <a:r>
                <a:rPr lang="en-US" dirty="0" smtClean="0"/>
                <a:t>neutron</a:t>
              </a:r>
              <a:endParaRPr lang="en-US" dirty="0"/>
            </a:p>
          </p:txBody>
        </p:sp>
      </p:grpSp>
      <p:sp>
        <p:nvSpPr>
          <p:cNvPr id="2" name="TextBox 1"/>
          <p:cNvSpPr txBox="1"/>
          <p:nvPr/>
        </p:nvSpPr>
        <p:spPr>
          <a:xfrm>
            <a:off x="274797" y="6241733"/>
            <a:ext cx="8594407" cy="400110"/>
          </a:xfrm>
          <a:prstGeom prst="rect">
            <a:avLst/>
          </a:prstGeom>
          <a:noFill/>
        </p:spPr>
        <p:txBody>
          <a:bodyPr wrap="square" rtlCol="0">
            <a:spAutoFit/>
          </a:bodyPr>
          <a:lstStyle/>
          <a:p>
            <a:pPr algn="ctr"/>
            <a:r>
              <a:rPr lang="en-US" sz="2000" dirty="0" smtClean="0">
                <a:hlinkClick r:id="rId3"/>
              </a:rPr>
              <a:t>Chadwick Experiment</a:t>
            </a:r>
            <a:r>
              <a:rPr lang="en-US" sz="2000" dirty="0" smtClean="0"/>
              <a:t> </a:t>
            </a:r>
            <a:r>
              <a:rPr lang="en-US" sz="2000" dirty="0"/>
              <a:t>https://www.youtube.com/watch?v=HnmEI94URK8 </a:t>
            </a:r>
            <a:r>
              <a:rPr lang="en-US" sz="2000" dirty="0" smtClean="0"/>
              <a:t> (2:13)</a:t>
            </a:r>
            <a:endParaRPr lang="en-US" sz="2000" dirty="0"/>
          </a:p>
        </p:txBody>
      </p:sp>
      <p:sp>
        <p:nvSpPr>
          <p:cNvPr id="3" name="Title 2"/>
          <p:cNvSpPr>
            <a:spLocks noGrp="1"/>
          </p:cNvSpPr>
          <p:nvPr>
            <p:ph type="title"/>
          </p:nvPr>
        </p:nvSpPr>
        <p:spPr/>
        <p:txBody>
          <a:bodyPr/>
          <a:lstStyle/>
          <a:p>
            <a:r>
              <a:rPr lang="en-US" sz="4000" b="1" dirty="0" smtClean="0">
                <a:solidFill>
                  <a:srgbClr val="0070C0"/>
                </a:solidFill>
              </a:rPr>
              <a:t>Discovery of the Neutron</a:t>
            </a:r>
            <a:endParaRPr lang="en-US" sz="4000" b="1" dirty="0">
              <a:solidFill>
                <a:srgbClr val="0070C0"/>
              </a:solidFill>
            </a:endParaRPr>
          </a:p>
        </p:txBody>
      </p:sp>
      <p:grpSp>
        <p:nvGrpSpPr>
          <p:cNvPr id="7" name="Group 6"/>
          <p:cNvGrpSpPr/>
          <p:nvPr/>
        </p:nvGrpSpPr>
        <p:grpSpPr>
          <a:xfrm>
            <a:off x="152401" y="2863175"/>
            <a:ext cx="2160110" cy="3202879"/>
            <a:chOff x="152401" y="2678113"/>
            <a:chExt cx="2160110" cy="3202879"/>
          </a:xfrm>
        </p:grpSpPr>
        <p:pic>
          <p:nvPicPr>
            <p:cNvPr id="9218" name="Picture 2" descr="http://upload.wikimedia.org/wikipedia/commons/thumb/c/c2/Chadwick.jpg/240px-Chadw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2678113"/>
              <a:ext cx="2160110" cy="2910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282" y="5511660"/>
              <a:ext cx="1082348" cy="369332"/>
            </a:xfrm>
            <a:prstGeom prst="rect">
              <a:avLst/>
            </a:prstGeom>
            <a:noFill/>
          </p:spPr>
          <p:txBody>
            <a:bodyPr wrap="none" rtlCol="0">
              <a:spAutoFit/>
            </a:bodyPr>
            <a:lstStyle/>
            <a:p>
              <a:pPr algn="ctr"/>
              <a:r>
                <a:rPr lang="en-US" dirty="0" smtClean="0"/>
                <a:t>Chadwick</a:t>
              </a:r>
              <a:endParaRPr lang="en-US" dirty="0"/>
            </a:p>
          </p:txBody>
        </p:sp>
      </p:grpSp>
      <p:sp>
        <p:nvSpPr>
          <p:cNvPr id="36" name="Line 22"/>
          <p:cNvSpPr>
            <a:spLocks noChangeShapeType="1"/>
          </p:cNvSpPr>
          <p:nvPr/>
        </p:nvSpPr>
        <p:spPr bwMode="auto">
          <a:xfrm>
            <a:off x="6553200" y="1752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089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wipe(left)">
                                      <p:cBhvr>
                                        <p:cTn id="1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Chadwick Experiment</a:t>
            </a:r>
            <a:endParaRPr lang="en-US" dirty="0"/>
          </a:p>
        </p:txBody>
      </p:sp>
      <p:sp>
        <p:nvSpPr>
          <p:cNvPr id="4" name="Content Placeholder 3"/>
          <p:cNvSpPr>
            <a:spLocks noGrp="1"/>
          </p:cNvSpPr>
          <p:nvPr>
            <p:ph idx="1"/>
          </p:nvPr>
        </p:nvSpPr>
        <p:spPr/>
        <p:txBody>
          <a:bodyPr/>
          <a:lstStyle/>
          <a:p>
            <a:r>
              <a:rPr lang="en-US" dirty="0" smtClean="0"/>
              <a:t>Protons don't have enough mass to account for all the mass in an atom</a:t>
            </a:r>
          </a:p>
          <a:p>
            <a:r>
              <a:rPr lang="en-US" dirty="0" smtClean="0"/>
              <a:t>Bombardment of dense beryllium with alpha particles creates a stream of unknown particles </a:t>
            </a:r>
          </a:p>
          <a:p>
            <a:pPr lvl="1"/>
            <a:r>
              <a:rPr lang="en-US" dirty="0" smtClean="0"/>
              <a:t>Not affected by either a negative or positive charge</a:t>
            </a:r>
          </a:p>
          <a:p>
            <a:r>
              <a:rPr lang="en-US" dirty="0" smtClean="0"/>
              <a:t>The particles could hit other substances, and the damage done showed they were heavy</a:t>
            </a:r>
          </a:p>
          <a:p>
            <a:r>
              <a:rPr lang="en-US" dirty="0" smtClean="0"/>
              <a:t>These particles became known as neutrons</a:t>
            </a:r>
          </a:p>
        </p:txBody>
      </p:sp>
    </p:spTree>
    <p:extLst>
      <p:ext uri="{BB962C8B-B14F-4D97-AF65-F5344CB8AC3E}">
        <p14:creationId xmlns:p14="http://schemas.microsoft.com/office/powerpoint/2010/main" val="81041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solidFill>
                  <a:schemeClr val="bg1"/>
                </a:solidFill>
              </a:rPr>
              <a:t>Check for Understanding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Why did Chadwick believe the particles released by the beryllium were neutral?</a:t>
            </a:r>
          </a:p>
          <a:p>
            <a:r>
              <a:rPr lang="en-US" sz="2800" b="1" dirty="0" smtClean="0">
                <a:solidFill>
                  <a:srgbClr val="FF0000"/>
                </a:solidFill>
              </a:rPr>
              <a:t>Because a magnet had no effect on their path (unlike the cathode rays in Thomson's experiment)</a:t>
            </a:r>
            <a:endParaRPr lang="en-US" sz="2800" b="1" dirty="0">
              <a:solidFill>
                <a:srgbClr val="FF0000"/>
              </a:solidFill>
            </a:endParaRPr>
          </a:p>
        </p:txBody>
      </p:sp>
    </p:spTree>
    <p:extLst>
      <p:ext uri="{BB962C8B-B14F-4D97-AF65-F5344CB8AC3E}">
        <p14:creationId xmlns:p14="http://schemas.microsoft.com/office/powerpoint/2010/main" val="14853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Experiments</a:t>
            </a:r>
            <a:endParaRPr lang="en-US" dirty="0"/>
          </a:p>
        </p:txBody>
      </p:sp>
      <p:sp>
        <p:nvSpPr>
          <p:cNvPr id="3" name="Content Placeholder 2"/>
          <p:cNvSpPr>
            <a:spLocks noGrp="1"/>
          </p:cNvSpPr>
          <p:nvPr>
            <p:ph idx="1"/>
          </p:nvPr>
        </p:nvSpPr>
        <p:spPr/>
        <p:txBody>
          <a:bodyPr/>
          <a:lstStyle/>
          <a:p>
            <a:r>
              <a:rPr lang="en-US" dirty="0" smtClean="0"/>
              <a:t>Thomson Experiment</a:t>
            </a:r>
          </a:p>
          <a:p>
            <a:pPr lvl="1"/>
            <a:r>
              <a:rPr lang="en-US" sz="2600" i="1" dirty="0" smtClean="0"/>
              <a:t>Cathode rays bent in magnetic field</a:t>
            </a:r>
          </a:p>
          <a:p>
            <a:pPr lvl="1"/>
            <a:r>
              <a:rPr lang="en-US" sz="2600" i="1" dirty="0" smtClean="0"/>
              <a:t>Leads to discovery of subatomic particles &amp; electron</a:t>
            </a:r>
          </a:p>
          <a:p>
            <a:pPr>
              <a:spcBef>
                <a:spcPts val="2400"/>
              </a:spcBef>
            </a:pPr>
            <a:r>
              <a:rPr lang="en-US" dirty="0" smtClean="0"/>
              <a:t>Rutherford Experiment</a:t>
            </a:r>
          </a:p>
          <a:p>
            <a:pPr lvl="1"/>
            <a:r>
              <a:rPr lang="en-US" sz="2600" i="1" dirty="0" smtClean="0"/>
              <a:t>Alpha particles rarely bounce off of thin gold foil</a:t>
            </a:r>
          </a:p>
          <a:p>
            <a:pPr lvl="1"/>
            <a:r>
              <a:rPr lang="en-US" sz="2600" i="1" dirty="0" smtClean="0"/>
              <a:t>Leads to discovery of nucleus and proton</a:t>
            </a:r>
          </a:p>
          <a:p>
            <a:pPr>
              <a:spcBef>
                <a:spcPts val="2400"/>
              </a:spcBef>
            </a:pPr>
            <a:r>
              <a:rPr lang="en-US" dirty="0" smtClean="0">
                <a:solidFill>
                  <a:srgbClr val="FF0000"/>
                </a:solidFill>
              </a:rPr>
              <a:t>Chadwick Experiment</a:t>
            </a:r>
          </a:p>
          <a:p>
            <a:pPr lvl="1"/>
            <a:r>
              <a:rPr lang="en-US" sz="2600" i="1" dirty="0" smtClean="0">
                <a:solidFill>
                  <a:srgbClr val="FF0000"/>
                </a:solidFill>
              </a:rPr>
              <a:t>Alpha particle bombardment create a neutral ray</a:t>
            </a:r>
          </a:p>
          <a:p>
            <a:pPr lvl="1"/>
            <a:r>
              <a:rPr lang="en-US" sz="2600" i="1" dirty="0" smtClean="0">
                <a:solidFill>
                  <a:srgbClr val="FF0000"/>
                </a:solidFill>
              </a:rPr>
              <a:t>Leads to discovery of the neutron</a:t>
            </a:r>
            <a:endParaRPr lang="en-US" sz="2600" i="1" dirty="0">
              <a:solidFill>
                <a:srgbClr val="FF0000"/>
              </a:solidFill>
            </a:endParaRPr>
          </a:p>
        </p:txBody>
      </p:sp>
      <p:sp>
        <p:nvSpPr>
          <p:cNvPr id="4" name="TextBox 3"/>
          <p:cNvSpPr txBox="1"/>
          <p:nvPr/>
        </p:nvSpPr>
        <p:spPr>
          <a:xfrm>
            <a:off x="7620000" y="0"/>
            <a:ext cx="1523999" cy="1200329"/>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rPr>
              <a:t>Write this in your notes</a:t>
            </a:r>
            <a:endParaRPr lang="en-US" sz="2400" b="1" dirty="0">
              <a:solidFill>
                <a:srgbClr val="FF0000"/>
              </a:solidFill>
            </a:endParaRPr>
          </a:p>
        </p:txBody>
      </p:sp>
    </p:spTree>
    <p:extLst>
      <p:ext uri="{BB962C8B-B14F-4D97-AF65-F5344CB8AC3E}">
        <p14:creationId xmlns:p14="http://schemas.microsoft.com/office/powerpoint/2010/main" val="2814377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203200" y="5486400"/>
            <a:ext cx="8737600" cy="523220"/>
          </a:xfrm>
          <a:prstGeom prst="rect">
            <a:avLst/>
          </a:prstGeom>
          <a:solidFill>
            <a:srgbClr val="FFFF00"/>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a:solidFill>
                  <a:srgbClr val="008A3E"/>
                </a:solidFill>
              </a:rPr>
              <a:t>The atomic theory continues to be revised today</a:t>
            </a:r>
            <a:endParaRPr lang="en-US" sz="2800" b="1" dirty="0">
              <a:solidFill>
                <a:srgbClr val="C00000"/>
              </a:solidFill>
            </a:endParaRPr>
          </a:p>
        </p:txBody>
      </p:sp>
      <p:pic>
        <p:nvPicPr>
          <p:cNvPr id="92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19400"/>
            <a:ext cx="3590925"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10"/>
          <p:cNvSpPr txBox="1">
            <a:spLocks noChangeArrowheads="1"/>
          </p:cNvSpPr>
          <p:nvPr/>
        </p:nvSpPr>
        <p:spPr bwMode="auto">
          <a:xfrm>
            <a:off x="1103743" y="1447800"/>
            <a:ext cx="6936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C00000"/>
                </a:solidFill>
              </a:rPr>
              <a:t>Atoms are made from smaller particles!</a:t>
            </a:r>
          </a:p>
        </p:txBody>
      </p:sp>
      <p:sp>
        <p:nvSpPr>
          <p:cNvPr id="9221" name="Line 11"/>
          <p:cNvSpPr>
            <a:spLocks noChangeShapeType="1"/>
          </p:cNvSpPr>
          <p:nvPr/>
        </p:nvSpPr>
        <p:spPr bwMode="auto">
          <a:xfrm flipV="1">
            <a:off x="2438400" y="3810000"/>
            <a:ext cx="1143000" cy="3810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sp>
        <p:nvSpPr>
          <p:cNvPr id="9222" name="Text Box 12"/>
          <p:cNvSpPr txBox="1">
            <a:spLocks noChangeArrowheads="1"/>
          </p:cNvSpPr>
          <p:nvPr/>
        </p:nvSpPr>
        <p:spPr bwMode="auto">
          <a:xfrm>
            <a:off x="1173480" y="3976688"/>
            <a:ext cx="13244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C00000"/>
                </a:solidFill>
              </a:rPr>
              <a:t>electrons</a:t>
            </a:r>
          </a:p>
        </p:txBody>
      </p:sp>
      <p:sp>
        <p:nvSpPr>
          <p:cNvPr id="9223" name="Text Box 13"/>
          <p:cNvSpPr txBox="1">
            <a:spLocks noChangeArrowheads="1"/>
          </p:cNvSpPr>
          <p:nvPr/>
        </p:nvSpPr>
        <p:spPr bwMode="auto">
          <a:xfrm>
            <a:off x="6127750" y="2300288"/>
            <a:ext cx="1140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C00000"/>
                </a:solidFill>
              </a:rPr>
              <a:t>protons</a:t>
            </a:r>
          </a:p>
        </p:txBody>
      </p:sp>
      <p:sp>
        <p:nvSpPr>
          <p:cNvPr id="9224" name="Text Box 14"/>
          <p:cNvSpPr txBox="1">
            <a:spLocks noChangeArrowheads="1"/>
          </p:cNvSpPr>
          <p:nvPr/>
        </p:nvSpPr>
        <p:spPr bwMode="auto">
          <a:xfrm>
            <a:off x="7010400" y="3200400"/>
            <a:ext cx="12827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C00000"/>
                </a:solidFill>
              </a:rPr>
              <a:t>neutrons</a:t>
            </a:r>
          </a:p>
        </p:txBody>
      </p:sp>
      <p:sp>
        <p:nvSpPr>
          <p:cNvPr id="9225" name="Line 15"/>
          <p:cNvSpPr>
            <a:spLocks noChangeShapeType="1"/>
          </p:cNvSpPr>
          <p:nvPr/>
        </p:nvSpPr>
        <p:spPr bwMode="auto">
          <a:xfrm flipH="1">
            <a:off x="5791200" y="2667000"/>
            <a:ext cx="381000" cy="8382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sp>
        <p:nvSpPr>
          <p:cNvPr id="9226" name="Line 16"/>
          <p:cNvSpPr>
            <a:spLocks noChangeShapeType="1"/>
          </p:cNvSpPr>
          <p:nvPr/>
        </p:nvSpPr>
        <p:spPr bwMode="auto">
          <a:xfrm flipH="1">
            <a:off x="5943600" y="3429000"/>
            <a:ext cx="1066800" cy="2286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sp>
        <p:nvSpPr>
          <p:cNvPr id="2" name="Title 1"/>
          <p:cNvSpPr>
            <a:spLocks noGrp="1"/>
          </p:cNvSpPr>
          <p:nvPr>
            <p:ph type="title"/>
          </p:nvPr>
        </p:nvSpPr>
        <p:spPr/>
        <p:txBody>
          <a:bodyPr/>
          <a:lstStyle/>
          <a:p>
            <a:r>
              <a:rPr lang="en-US" sz="4000" b="1" dirty="0" smtClean="0">
                <a:solidFill>
                  <a:srgbClr val="0070C0"/>
                </a:solidFill>
              </a:rPr>
              <a:t>Our Picture of the Atom</a:t>
            </a:r>
            <a:endParaRPr lang="en-US" sz="4000" b="1" dirty="0">
              <a:solidFill>
                <a:srgbClr val="0070C0"/>
              </a:solidFill>
            </a:endParaRPr>
          </a:p>
        </p:txBody>
      </p:sp>
    </p:spTree>
    <p:extLst>
      <p:ext uri="{BB962C8B-B14F-4D97-AF65-F5344CB8AC3E}">
        <p14:creationId xmlns:p14="http://schemas.microsoft.com/office/powerpoint/2010/main" val="923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313821"/>
            <a:ext cx="8778240" cy="731520"/>
          </a:xfrm>
        </p:spPr>
        <p:txBody>
          <a:bodyPr/>
          <a:lstStyle/>
          <a:p>
            <a:pPr>
              <a:lnSpc>
                <a:spcPts val="3800"/>
              </a:lnSpc>
            </a:pPr>
            <a:r>
              <a:rPr lang="en-US" dirty="0" smtClean="0">
                <a:solidFill>
                  <a:schemeClr val="bg2">
                    <a:lumMod val="25000"/>
                  </a:schemeClr>
                </a:solidFill>
              </a:rPr>
              <a:t>Open Note Quiz</a:t>
            </a:r>
            <a:r>
              <a:rPr lang="en-US" dirty="0" smtClean="0"/>
              <a:t/>
            </a:r>
            <a:br>
              <a:rPr lang="en-US" dirty="0" smtClean="0"/>
            </a:br>
            <a:r>
              <a:rPr lang="en-US" sz="2800" i="1" dirty="0" smtClean="0">
                <a:solidFill>
                  <a:schemeClr val="bg2">
                    <a:lumMod val="25000"/>
                  </a:schemeClr>
                </a:solidFill>
              </a:rPr>
              <a:t>10 point value.  No talking!!</a:t>
            </a:r>
            <a:endParaRPr lang="en-US" sz="3200" i="1" dirty="0">
              <a:solidFill>
                <a:schemeClr val="bg2">
                  <a:lumMod val="25000"/>
                </a:schemeClr>
              </a:solidFill>
            </a:endParaRPr>
          </a:p>
        </p:txBody>
      </p:sp>
      <p:sp>
        <p:nvSpPr>
          <p:cNvPr id="3" name="Content Placeholder 2"/>
          <p:cNvSpPr>
            <a:spLocks noGrp="1"/>
          </p:cNvSpPr>
          <p:nvPr>
            <p:ph idx="1"/>
          </p:nvPr>
        </p:nvSpPr>
        <p:spPr>
          <a:xfrm>
            <a:off x="182880" y="1404259"/>
            <a:ext cx="8778240" cy="5075685"/>
          </a:xfrm>
        </p:spPr>
        <p:txBody>
          <a:bodyPr/>
          <a:lstStyle/>
          <a:p>
            <a:pPr marL="514350" indent="-514350">
              <a:buFont typeface="+mj-lt"/>
              <a:buAutoNum type="arabicParenR"/>
            </a:pPr>
            <a:r>
              <a:rPr lang="en-US" dirty="0" smtClean="0"/>
              <a:t>What does the atomic theory state?</a:t>
            </a:r>
          </a:p>
          <a:p>
            <a:pPr marL="514350" indent="-514350">
              <a:buFont typeface="+mj-lt"/>
              <a:buAutoNum type="arabicParenR"/>
            </a:pPr>
            <a:r>
              <a:rPr lang="en-US" dirty="0" smtClean="0"/>
              <a:t>Who first introduced the concept of atoms and when did this happen?</a:t>
            </a:r>
          </a:p>
          <a:p>
            <a:pPr marL="514350" indent="-514350">
              <a:buFont typeface="+mj-lt"/>
              <a:buAutoNum type="arabicParenR"/>
            </a:pPr>
            <a:r>
              <a:rPr lang="en-US" dirty="0" smtClean="0"/>
              <a:t>What three laws of matter were explained with the atomic theory?</a:t>
            </a:r>
          </a:p>
          <a:p>
            <a:pPr marL="514350" indent="-514350">
              <a:buFont typeface="+mj-lt"/>
              <a:buAutoNum type="arabicParenR"/>
            </a:pPr>
            <a:r>
              <a:rPr lang="en-US" dirty="0" smtClean="0"/>
              <a:t>Dalton's Atomic Theory has 5 parts.  Explain one part.</a:t>
            </a:r>
          </a:p>
          <a:p>
            <a:pPr marL="514350" indent="-514350">
              <a:buFont typeface="+mj-lt"/>
              <a:buAutoNum type="arabicParenR"/>
            </a:pPr>
            <a:r>
              <a:rPr lang="en-US" dirty="0" smtClean="0"/>
              <a:t>Three key experiments illuminated the subatomic world.  Explain one experiment.</a:t>
            </a:r>
          </a:p>
          <a:p>
            <a:pPr marL="514350" indent="-514350">
              <a:buFont typeface="+mj-lt"/>
              <a:buAutoNum type="arabicParenR"/>
            </a:pPr>
            <a:endParaRPr lang="en-US" dirty="0"/>
          </a:p>
        </p:txBody>
      </p:sp>
    </p:spTree>
    <p:extLst>
      <p:ext uri="{BB962C8B-B14F-4D97-AF65-F5344CB8AC3E}">
        <p14:creationId xmlns:p14="http://schemas.microsoft.com/office/powerpoint/2010/main" val="1640826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0958"/>
            <a:ext cx="8778240" cy="731520"/>
          </a:xfrm>
        </p:spPr>
        <p:txBody>
          <a:bodyPr/>
          <a:lstStyle/>
          <a:p>
            <a:r>
              <a:rPr lang="en-US" dirty="0" smtClean="0"/>
              <a:t>The "God Particle"</a:t>
            </a:r>
            <a:endParaRPr lang="en-US" dirty="0"/>
          </a:p>
        </p:txBody>
      </p:sp>
      <p:sp>
        <p:nvSpPr>
          <p:cNvPr id="3" name="Content Placeholder 2"/>
          <p:cNvSpPr>
            <a:spLocks noGrp="1"/>
          </p:cNvSpPr>
          <p:nvPr>
            <p:ph idx="1"/>
          </p:nvPr>
        </p:nvSpPr>
        <p:spPr>
          <a:xfrm>
            <a:off x="182880" y="5963920"/>
            <a:ext cx="8869680" cy="894080"/>
          </a:xfrm>
        </p:spPr>
        <p:txBody>
          <a:bodyPr>
            <a:noAutofit/>
          </a:bodyPr>
          <a:lstStyle/>
          <a:p>
            <a:pPr marL="0" indent="0" algn="ctr">
              <a:buNone/>
            </a:pPr>
            <a:r>
              <a:rPr lang="en-US" sz="1600" dirty="0" smtClean="0">
                <a:hlinkClick r:id="rId2"/>
              </a:rPr>
              <a:t>2 minute explanation of </a:t>
            </a:r>
            <a:r>
              <a:rPr lang="en-US" sz="1600" dirty="0" err="1" smtClean="0">
                <a:hlinkClick r:id="rId2"/>
              </a:rPr>
              <a:t>Higg's</a:t>
            </a:r>
            <a:r>
              <a:rPr lang="en-US" sz="1600" dirty="0" smtClean="0">
                <a:hlinkClick r:id="rId2"/>
              </a:rPr>
              <a:t> </a:t>
            </a:r>
            <a:r>
              <a:rPr lang="en-US" sz="1600" dirty="0" err="1" smtClean="0">
                <a:hlinkClick r:id="rId2"/>
              </a:rPr>
              <a:t>Bosun</a:t>
            </a:r>
            <a:r>
              <a:rPr lang="en-US" sz="1600" dirty="0"/>
              <a:t> </a:t>
            </a:r>
            <a:r>
              <a:rPr lang="en-US" sz="1600" dirty="0">
                <a:hlinkClick r:id="rId2"/>
              </a:rPr>
              <a:t>https://</a:t>
            </a:r>
            <a:r>
              <a:rPr lang="en-US" sz="1600" dirty="0" smtClean="0">
                <a:hlinkClick r:id="rId2"/>
              </a:rPr>
              <a:t>www.youtube.com/watch?v=HaD6ynY8LKY</a:t>
            </a:r>
            <a:r>
              <a:rPr lang="en-US" sz="1600" dirty="0" smtClean="0"/>
              <a:t> </a:t>
            </a:r>
            <a:endParaRPr lang="en-US" sz="1600" dirty="0" smtClean="0">
              <a:hlinkClick r:id="rId3"/>
            </a:endParaRPr>
          </a:p>
          <a:p>
            <a:pPr marL="0" indent="0" algn="ctr">
              <a:buNone/>
            </a:pPr>
            <a:r>
              <a:rPr lang="en-US" sz="1600" dirty="0" smtClean="0">
                <a:hlinkClick r:id="rId3"/>
              </a:rPr>
              <a:t>3 minute explanation of </a:t>
            </a:r>
            <a:r>
              <a:rPr lang="en-US" sz="1600" dirty="0" err="1" smtClean="0">
                <a:hlinkClick r:id="rId3"/>
              </a:rPr>
              <a:t>Higg's</a:t>
            </a:r>
            <a:r>
              <a:rPr lang="en-US" sz="1600" dirty="0" smtClean="0">
                <a:hlinkClick r:id="rId3"/>
              </a:rPr>
              <a:t> </a:t>
            </a:r>
            <a:r>
              <a:rPr lang="en-US" sz="1600" dirty="0" err="1" smtClean="0">
                <a:hlinkClick r:id="rId3"/>
              </a:rPr>
              <a:t>Bosun</a:t>
            </a:r>
            <a:r>
              <a:rPr lang="en-US" sz="1600" dirty="0"/>
              <a:t> </a:t>
            </a:r>
            <a:r>
              <a:rPr lang="en-US" sz="1600" dirty="0">
                <a:hlinkClick r:id="rId3"/>
              </a:rPr>
              <a:t>https://</a:t>
            </a:r>
            <a:r>
              <a:rPr lang="en-US" sz="1600" dirty="0" smtClean="0">
                <a:hlinkClick r:id="rId3"/>
              </a:rPr>
              <a:t>www.youtube.com/watch?v=Na5VKVTTfV0</a:t>
            </a:r>
            <a:r>
              <a:rPr lang="en-US" sz="1600" dirty="0" smtClean="0"/>
              <a:t> </a:t>
            </a:r>
            <a:endParaRPr lang="en-US"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 y="853440"/>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268" y="1539240"/>
            <a:ext cx="55001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5968" y="2225040"/>
            <a:ext cx="396659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75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10" y="2895600"/>
            <a:ext cx="8886985" cy="1077218"/>
          </a:xfrm>
          <a:prstGeom prst="rect">
            <a:avLst/>
          </a:prstGeom>
          <a:noFill/>
        </p:spPr>
        <p:txBody>
          <a:bodyPr wrap="none" rtlCol="0">
            <a:spAutoFit/>
          </a:bodyPr>
          <a:lstStyle/>
          <a:p>
            <a:pPr algn="ctr"/>
            <a:r>
              <a:rPr lang="en-US" sz="3200" dirty="0" smtClean="0">
                <a:hlinkClick r:id="rId2"/>
              </a:rPr>
              <a:t>Video </a:t>
            </a:r>
            <a:r>
              <a:rPr lang="en-US" sz="3200" dirty="0">
                <a:hlinkClick r:id="rId2"/>
              </a:rPr>
              <a:t>on All Discoveries</a:t>
            </a:r>
            <a:r>
              <a:rPr lang="en-US" sz="3200" dirty="0"/>
              <a:t> (11:37</a:t>
            </a:r>
            <a:r>
              <a:rPr lang="en-US" sz="3200" dirty="0" smtClean="0"/>
              <a:t>)</a:t>
            </a:r>
          </a:p>
          <a:p>
            <a:pPr algn="ctr"/>
            <a:r>
              <a:rPr lang="en-US" sz="3200" dirty="0">
                <a:hlinkClick r:id="rId2"/>
              </a:rPr>
              <a:t>https://</a:t>
            </a:r>
            <a:r>
              <a:rPr lang="en-US" sz="3200" dirty="0" smtClean="0">
                <a:hlinkClick r:id="rId2"/>
              </a:rPr>
              <a:t>www.youtube.com/watch?v=kBgIMRV895w</a:t>
            </a:r>
            <a:r>
              <a:rPr lang="en-US" sz="3200" dirty="0" smtClean="0"/>
              <a:t> </a:t>
            </a:r>
            <a:endParaRPr lang="en-US" sz="3200" dirty="0"/>
          </a:p>
        </p:txBody>
      </p:sp>
    </p:spTree>
    <p:extLst>
      <p:ext uri="{BB962C8B-B14F-4D97-AF65-F5344CB8AC3E}">
        <p14:creationId xmlns:p14="http://schemas.microsoft.com/office/powerpoint/2010/main" val="33634389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0798"/>
            <a:ext cx="8778240" cy="731520"/>
          </a:xfrm>
        </p:spPr>
        <p:txBody>
          <a:bodyPr/>
          <a:lstStyle/>
          <a:p>
            <a:r>
              <a:rPr lang="en-US" dirty="0" smtClean="0"/>
              <a:t>Summary</a:t>
            </a:r>
            <a:endParaRPr lang="en-US" dirty="0"/>
          </a:p>
        </p:txBody>
      </p:sp>
      <p:sp>
        <p:nvSpPr>
          <p:cNvPr id="3" name="Content Placeholder 2"/>
          <p:cNvSpPr>
            <a:spLocks noGrp="1"/>
          </p:cNvSpPr>
          <p:nvPr>
            <p:ph idx="1"/>
          </p:nvPr>
        </p:nvSpPr>
        <p:spPr>
          <a:xfrm>
            <a:off x="298609" y="975360"/>
            <a:ext cx="8546782" cy="5450154"/>
          </a:xfrm>
        </p:spPr>
        <p:txBody>
          <a:bodyPr/>
          <a:lstStyle/>
          <a:p>
            <a:pPr marL="0" indent="0">
              <a:buNone/>
            </a:pPr>
            <a:r>
              <a:rPr lang="en-US" u="sng" dirty="0" smtClean="0"/>
              <a:t>Objective</a:t>
            </a:r>
            <a:r>
              <a:rPr lang="en-US" dirty="0" smtClean="0"/>
              <a:t>:  SWBAT explain how humans created the atomic theory</a:t>
            </a:r>
            <a:endParaRPr lang="en-US" sz="2400" b="1" i="1" dirty="0" smtClean="0">
              <a:solidFill>
                <a:srgbClr val="008A3E"/>
              </a:solidFill>
            </a:endParaRPr>
          </a:p>
          <a:p>
            <a:pPr marL="457200" indent="-457200">
              <a:buFont typeface="+mj-lt"/>
              <a:buAutoNum type="arabicParenR"/>
            </a:pPr>
            <a:r>
              <a:rPr lang="en-US" sz="2400" b="1" i="1" dirty="0" smtClean="0">
                <a:solidFill>
                  <a:srgbClr val="008A3E"/>
                </a:solidFill>
              </a:rPr>
              <a:t>Atomic theory was created by humans to explain and manipulate nature</a:t>
            </a:r>
          </a:p>
          <a:p>
            <a:pPr marL="457200" indent="-457200">
              <a:buFont typeface="+mj-lt"/>
              <a:buAutoNum type="arabicParenR"/>
            </a:pPr>
            <a:r>
              <a:rPr lang="en-US" sz="2400" b="1" i="1" dirty="0" smtClean="0">
                <a:solidFill>
                  <a:srgbClr val="008A3E"/>
                </a:solidFill>
              </a:rPr>
              <a:t>The concept of atoms dates back to the Greeks</a:t>
            </a:r>
          </a:p>
          <a:p>
            <a:pPr marL="457200" indent="-457200">
              <a:buFont typeface="+mj-lt"/>
              <a:buAutoNum type="arabicParenR"/>
            </a:pPr>
            <a:r>
              <a:rPr lang="en-US" sz="2400" b="1" i="1" dirty="0" smtClean="0">
                <a:solidFill>
                  <a:srgbClr val="008A3E"/>
                </a:solidFill>
              </a:rPr>
              <a:t>Dalton articulated the first principles of the modern atomic theory in 1806.  Most of these principles are still believed to be correct.</a:t>
            </a:r>
          </a:p>
          <a:p>
            <a:pPr marL="457200" indent="-457200">
              <a:buFont typeface="+mj-lt"/>
              <a:buAutoNum type="arabicParenR"/>
            </a:pPr>
            <a:r>
              <a:rPr lang="en-US" sz="2400" b="1" i="1" dirty="0" smtClean="0">
                <a:solidFill>
                  <a:srgbClr val="008A3E"/>
                </a:solidFill>
              </a:rPr>
              <a:t>Key experiments around the turn of the 20</a:t>
            </a:r>
            <a:r>
              <a:rPr lang="en-US" sz="2400" b="1" i="1" baseline="30000" dirty="0" smtClean="0">
                <a:solidFill>
                  <a:srgbClr val="008A3E"/>
                </a:solidFill>
              </a:rPr>
              <a:t>th</a:t>
            </a:r>
            <a:r>
              <a:rPr lang="en-US" sz="2400" b="1" i="1" dirty="0" smtClean="0">
                <a:solidFill>
                  <a:srgbClr val="008A3E"/>
                </a:solidFill>
              </a:rPr>
              <a:t> century led to the understanding of the subatomic world.</a:t>
            </a:r>
          </a:p>
          <a:p>
            <a:pPr marL="457200" indent="-457200">
              <a:buFont typeface="+mj-lt"/>
              <a:buAutoNum type="arabicParenR"/>
            </a:pPr>
            <a:r>
              <a:rPr lang="en-US" sz="2400" b="1" i="1" dirty="0" smtClean="0">
                <a:solidFill>
                  <a:srgbClr val="008A3E"/>
                </a:solidFill>
              </a:rPr>
              <a:t>The atomic theory continues to be revised today, and likely will be in the future.</a:t>
            </a:r>
          </a:p>
          <a:p>
            <a:pPr marL="457200" indent="-457200">
              <a:buFont typeface="+mj-lt"/>
              <a:buAutoNum type="arabicParenR"/>
            </a:pPr>
            <a:endParaRPr lang="en-US" sz="2400" b="1" i="1" dirty="0" smtClean="0">
              <a:solidFill>
                <a:srgbClr val="008A3E"/>
              </a:solidFill>
            </a:endParaRPr>
          </a:p>
        </p:txBody>
      </p:sp>
    </p:spTree>
    <p:extLst>
      <p:ext uri="{BB962C8B-B14F-4D97-AF65-F5344CB8AC3E}">
        <p14:creationId xmlns:p14="http://schemas.microsoft.com/office/powerpoint/2010/main" val="10752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Experiment</a:t>
            </a:r>
            <a:endParaRPr lang="en-US" dirty="0"/>
          </a:p>
        </p:txBody>
      </p:sp>
      <p:sp>
        <p:nvSpPr>
          <p:cNvPr id="3" name="Content Placeholder 2"/>
          <p:cNvSpPr>
            <a:spLocks noGrp="1"/>
          </p:cNvSpPr>
          <p:nvPr>
            <p:ph idx="1"/>
          </p:nvPr>
        </p:nvSpPr>
        <p:spPr/>
        <p:txBody>
          <a:bodyPr/>
          <a:lstStyle/>
          <a:p>
            <a:r>
              <a:rPr lang="en-US" dirty="0" smtClean="0"/>
              <a:t>Put two objects close to one another</a:t>
            </a:r>
          </a:p>
          <a:p>
            <a:r>
              <a:rPr lang="en-US" dirty="0"/>
              <a:t>Charges</a:t>
            </a:r>
          </a:p>
          <a:p>
            <a:pPr lvl="1"/>
            <a:r>
              <a:rPr lang="en-US" sz="2600" i="1" dirty="0"/>
              <a:t>Opposite charges attract</a:t>
            </a:r>
          </a:p>
          <a:p>
            <a:pPr lvl="1"/>
            <a:r>
              <a:rPr lang="en-US" sz="2600" i="1" dirty="0"/>
              <a:t>Like charges repel</a:t>
            </a:r>
          </a:p>
          <a:p>
            <a:endParaRPr lang="en-US" dirty="0"/>
          </a:p>
        </p:txBody>
      </p:sp>
    </p:spTree>
    <p:extLst>
      <p:ext uri="{BB962C8B-B14F-4D97-AF65-F5344CB8AC3E}">
        <p14:creationId xmlns:p14="http://schemas.microsoft.com/office/powerpoint/2010/main" val="16466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1076960" y="5486400"/>
            <a:ext cx="69900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C00000"/>
                </a:solidFill>
              </a:rPr>
              <a:t>Each of the elements is a unique type of atom.</a:t>
            </a:r>
          </a:p>
        </p:txBody>
      </p:sp>
      <p:pic>
        <p:nvPicPr>
          <p:cNvPr id="92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19400"/>
            <a:ext cx="3590925"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10"/>
          <p:cNvSpPr txBox="1">
            <a:spLocks noChangeArrowheads="1"/>
          </p:cNvSpPr>
          <p:nvPr/>
        </p:nvSpPr>
        <p:spPr bwMode="auto">
          <a:xfrm>
            <a:off x="1103743" y="1447800"/>
            <a:ext cx="6936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C00000"/>
                </a:solidFill>
              </a:rPr>
              <a:t>Atoms are made from smaller particles!</a:t>
            </a:r>
          </a:p>
        </p:txBody>
      </p:sp>
      <p:sp>
        <p:nvSpPr>
          <p:cNvPr id="9221" name="Line 11"/>
          <p:cNvSpPr>
            <a:spLocks noChangeShapeType="1"/>
          </p:cNvSpPr>
          <p:nvPr/>
        </p:nvSpPr>
        <p:spPr bwMode="auto">
          <a:xfrm flipV="1">
            <a:off x="2438400" y="3810000"/>
            <a:ext cx="1143000" cy="3810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sp>
        <p:nvSpPr>
          <p:cNvPr id="9222" name="Text Box 12"/>
          <p:cNvSpPr txBox="1">
            <a:spLocks noChangeArrowheads="1"/>
          </p:cNvSpPr>
          <p:nvPr/>
        </p:nvSpPr>
        <p:spPr bwMode="auto">
          <a:xfrm>
            <a:off x="1173480" y="3976688"/>
            <a:ext cx="13244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C00000"/>
                </a:solidFill>
              </a:rPr>
              <a:t>electrons</a:t>
            </a:r>
          </a:p>
        </p:txBody>
      </p:sp>
      <p:sp>
        <p:nvSpPr>
          <p:cNvPr id="9223" name="Text Box 13"/>
          <p:cNvSpPr txBox="1">
            <a:spLocks noChangeArrowheads="1"/>
          </p:cNvSpPr>
          <p:nvPr/>
        </p:nvSpPr>
        <p:spPr bwMode="auto">
          <a:xfrm>
            <a:off x="6127750" y="2300288"/>
            <a:ext cx="1140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C00000"/>
                </a:solidFill>
              </a:rPr>
              <a:t>protons</a:t>
            </a:r>
          </a:p>
        </p:txBody>
      </p:sp>
      <p:sp>
        <p:nvSpPr>
          <p:cNvPr id="9224" name="Text Box 14"/>
          <p:cNvSpPr txBox="1">
            <a:spLocks noChangeArrowheads="1"/>
          </p:cNvSpPr>
          <p:nvPr/>
        </p:nvSpPr>
        <p:spPr bwMode="auto">
          <a:xfrm>
            <a:off x="7010400" y="3200400"/>
            <a:ext cx="12827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C00000"/>
                </a:solidFill>
              </a:rPr>
              <a:t>neutrons</a:t>
            </a:r>
          </a:p>
        </p:txBody>
      </p:sp>
      <p:sp>
        <p:nvSpPr>
          <p:cNvPr id="9225" name="Line 15"/>
          <p:cNvSpPr>
            <a:spLocks noChangeShapeType="1"/>
          </p:cNvSpPr>
          <p:nvPr/>
        </p:nvSpPr>
        <p:spPr bwMode="auto">
          <a:xfrm flipH="1">
            <a:off x="5791200" y="2667000"/>
            <a:ext cx="381000" cy="8382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sp>
        <p:nvSpPr>
          <p:cNvPr id="9226" name="Line 16"/>
          <p:cNvSpPr>
            <a:spLocks noChangeShapeType="1"/>
          </p:cNvSpPr>
          <p:nvPr/>
        </p:nvSpPr>
        <p:spPr bwMode="auto">
          <a:xfrm flipH="1">
            <a:off x="5943600" y="3429000"/>
            <a:ext cx="1066800" cy="2286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sp>
        <p:nvSpPr>
          <p:cNvPr id="2" name="Title 1"/>
          <p:cNvSpPr>
            <a:spLocks noGrp="1"/>
          </p:cNvSpPr>
          <p:nvPr>
            <p:ph type="title"/>
          </p:nvPr>
        </p:nvSpPr>
        <p:spPr/>
        <p:txBody>
          <a:bodyPr/>
          <a:lstStyle/>
          <a:p>
            <a:r>
              <a:rPr lang="en-US" sz="4000" b="1" dirty="0" smtClean="0">
                <a:solidFill>
                  <a:srgbClr val="0070C0"/>
                </a:solidFill>
              </a:rPr>
              <a:t>Our Picture of the Atom</a:t>
            </a:r>
            <a:endParaRPr lang="en-US" sz="4000" b="1" dirty="0">
              <a:solidFill>
                <a:srgbClr val="0070C0"/>
              </a:solidFill>
            </a:endParaRPr>
          </a:p>
        </p:txBody>
      </p:sp>
    </p:spTree>
    <p:extLst>
      <p:ext uri="{BB962C8B-B14F-4D97-AF65-F5344CB8AC3E}">
        <p14:creationId xmlns:p14="http://schemas.microsoft.com/office/powerpoint/2010/main" val="1945737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a:xfrm>
            <a:off x="688340" y="1297460"/>
            <a:ext cx="7767320" cy="5128054"/>
          </a:xfrm>
        </p:spPr>
        <p:txBody>
          <a:bodyPr/>
          <a:lstStyle/>
          <a:p>
            <a:r>
              <a:rPr lang="en-US" dirty="0" smtClean="0"/>
              <a:t>Some properties are visible</a:t>
            </a:r>
          </a:p>
          <a:p>
            <a:r>
              <a:rPr lang="en-US" dirty="0" smtClean="0"/>
              <a:t>Some properties are invisible</a:t>
            </a:r>
          </a:p>
          <a:p>
            <a:r>
              <a:rPr lang="en-US" dirty="0" smtClean="0"/>
              <a:t>You need to do the right experiments to observe everything</a:t>
            </a:r>
          </a:p>
          <a:p>
            <a:r>
              <a:rPr lang="en-US" dirty="0" smtClean="0"/>
              <a:t>Today we are starting a new unit which deals with properties that are invisible</a:t>
            </a:r>
          </a:p>
          <a:p>
            <a:r>
              <a:rPr lang="en-US" dirty="0" smtClean="0"/>
              <a:t>Although they are invisible, the could be understood with the right experiments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518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don't tell the others</a:t>
            </a:r>
            <a:endParaRPr lang="en-US" dirty="0"/>
          </a:p>
        </p:txBody>
      </p:sp>
      <p:sp>
        <p:nvSpPr>
          <p:cNvPr id="3" name="Content Placeholder 2"/>
          <p:cNvSpPr>
            <a:spLocks noGrp="1"/>
          </p:cNvSpPr>
          <p:nvPr>
            <p:ph idx="1"/>
          </p:nvPr>
        </p:nvSpPr>
        <p:spPr/>
        <p:txBody>
          <a:bodyPr/>
          <a:lstStyle/>
          <a:p>
            <a:r>
              <a:rPr lang="en-US" dirty="0" smtClean="0"/>
              <a:t>The educational value is lost if people know they are dealing with magnets</a:t>
            </a:r>
          </a:p>
          <a:p>
            <a:r>
              <a:rPr lang="en-US" dirty="0" smtClean="0"/>
              <a:t>Please return your magnet, probes and paper</a:t>
            </a:r>
            <a:endParaRPr lang="en-US" dirty="0"/>
          </a:p>
        </p:txBody>
      </p:sp>
    </p:spTree>
    <p:extLst>
      <p:ext uri="{BB962C8B-B14F-4D97-AF65-F5344CB8AC3E}">
        <p14:creationId xmlns:p14="http://schemas.microsoft.com/office/powerpoint/2010/main" val="3860626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3" y="1879613"/>
            <a:ext cx="3017520" cy="587829"/>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Units</a:t>
            </a:r>
            <a:endParaRPr lang="en-US" dirty="0"/>
          </a:p>
        </p:txBody>
      </p:sp>
      <p:sp>
        <p:nvSpPr>
          <p:cNvPr id="5" name="Content Placeholder 4"/>
          <p:cNvSpPr>
            <a:spLocks noGrp="1"/>
          </p:cNvSpPr>
          <p:nvPr>
            <p:ph sz="half" idx="1"/>
          </p:nvPr>
        </p:nvSpPr>
        <p:spPr>
          <a:xfrm>
            <a:off x="261264" y="1338936"/>
            <a:ext cx="4114800" cy="5120640"/>
          </a:xfrm>
        </p:spPr>
        <p:txBody>
          <a:bodyPr>
            <a:noAutofit/>
          </a:bodyPr>
          <a:lstStyle/>
          <a:p>
            <a:pPr marL="514350" lvl="0" indent="-514350">
              <a:spcBef>
                <a:spcPts val="1800"/>
              </a:spcBef>
              <a:buFont typeface="+mj-lt"/>
              <a:buAutoNum type="arabicParenR"/>
            </a:pPr>
            <a:r>
              <a:rPr lang="en-US" sz="2400" dirty="0" smtClean="0"/>
              <a:t>Scientific </a:t>
            </a:r>
            <a:r>
              <a:rPr lang="en-US" sz="2400" dirty="0"/>
              <a:t>Method</a:t>
            </a:r>
          </a:p>
          <a:p>
            <a:pPr marL="514350" lvl="0" indent="-514350">
              <a:spcBef>
                <a:spcPts val="1800"/>
              </a:spcBef>
              <a:buFont typeface="+mj-lt"/>
              <a:buAutoNum type="arabicParenR"/>
            </a:pPr>
            <a:r>
              <a:rPr lang="en-US" sz="2400" b="1" dirty="0" smtClean="0">
                <a:solidFill>
                  <a:srgbClr val="FF0000"/>
                </a:solidFill>
              </a:rPr>
              <a:t>Atomic Theory</a:t>
            </a:r>
          </a:p>
          <a:p>
            <a:pPr marL="514350" lvl="0" indent="-514350">
              <a:spcBef>
                <a:spcPts val="1800"/>
              </a:spcBef>
              <a:buFont typeface="+mj-lt"/>
              <a:buAutoNum type="arabicParenR"/>
            </a:pPr>
            <a:r>
              <a:rPr lang="en-US" sz="2400" dirty="0" smtClean="0"/>
              <a:t>Nuclear Chemistry</a:t>
            </a:r>
            <a:endParaRPr lang="en-US" sz="2400" dirty="0"/>
          </a:p>
          <a:p>
            <a:pPr marL="514350" lvl="0" indent="-514350">
              <a:spcBef>
                <a:spcPts val="1800"/>
              </a:spcBef>
              <a:buFont typeface="+mj-lt"/>
              <a:buAutoNum type="arabicParenR"/>
            </a:pPr>
            <a:r>
              <a:rPr lang="en-US" sz="2400" dirty="0"/>
              <a:t>The Mole</a:t>
            </a:r>
          </a:p>
          <a:p>
            <a:pPr marL="514350" lvl="0" indent="-514350">
              <a:spcBef>
                <a:spcPts val="1800"/>
              </a:spcBef>
              <a:buFont typeface="+mj-lt"/>
              <a:buAutoNum type="arabicParenR"/>
            </a:pPr>
            <a:r>
              <a:rPr lang="en-US" sz="2400" dirty="0"/>
              <a:t>Electrons</a:t>
            </a:r>
          </a:p>
          <a:p>
            <a:pPr marL="514350" lvl="0" indent="-514350">
              <a:spcBef>
                <a:spcPts val="1800"/>
              </a:spcBef>
              <a:buFont typeface="+mj-lt"/>
              <a:buAutoNum type="arabicParenR"/>
            </a:pPr>
            <a:r>
              <a:rPr lang="en-US" sz="2400" dirty="0"/>
              <a:t>Periodic Properties</a:t>
            </a:r>
          </a:p>
          <a:p>
            <a:pPr marL="514350" lvl="0" indent="-514350">
              <a:spcBef>
                <a:spcPts val="1800"/>
              </a:spcBef>
              <a:buFont typeface="+mj-lt"/>
              <a:buAutoNum type="arabicParenR"/>
            </a:pPr>
            <a:r>
              <a:rPr lang="en-US" sz="2400" dirty="0" smtClean="0"/>
              <a:t>Bonding</a:t>
            </a:r>
          </a:p>
          <a:p>
            <a:pPr marL="514350" lvl="0" indent="-514350">
              <a:spcBef>
                <a:spcPts val="1800"/>
              </a:spcBef>
              <a:buFont typeface="+mj-lt"/>
              <a:buAutoNum type="arabicParenR"/>
            </a:pPr>
            <a:r>
              <a:rPr lang="en-US" sz="2400" dirty="0" smtClean="0"/>
              <a:t>Nomenclature</a:t>
            </a:r>
            <a:endParaRPr lang="en-US" sz="2400" dirty="0"/>
          </a:p>
        </p:txBody>
      </p:sp>
      <p:sp>
        <p:nvSpPr>
          <p:cNvPr id="6" name="Content Placeholder 5"/>
          <p:cNvSpPr>
            <a:spLocks noGrp="1"/>
          </p:cNvSpPr>
          <p:nvPr>
            <p:ph sz="half" idx="2"/>
          </p:nvPr>
        </p:nvSpPr>
        <p:spPr>
          <a:xfrm>
            <a:off x="4548046" y="1338935"/>
            <a:ext cx="4389120" cy="5120640"/>
          </a:xfrm>
        </p:spPr>
        <p:txBody>
          <a:bodyPr>
            <a:noAutofit/>
          </a:bodyPr>
          <a:lstStyle/>
          <a:p>
            <a:pPr marL="631825" lvl="0" indent="-631825">
              <a:spcBef>
                <a:spcPts val="1800"/>
              </a:spcBef>
              <a:buFont typeface="+mj-lt"/>
              <a:buAutoNum type="arabicParenR" startAt="9"/>
            </a:pPr>
            <a:r>
              <a:rPr lang="en-US" sz="2400" dirty="0" smtClean="0"/>
              <a:t>Chemical </a:t>
            </a:r>
            <a:r>
              <a:rPr lang="en-US" sz="2400" dirty="0"/>
              <a:t>Reactions</a:t>
            </a:r>
          </a:p>
          <a:p>
            <a:pPr marL="631825" lvl="0" indent="-631825">
              <a:spcBef>
                <a:spcPts val="1800"/>
              </a:spcBef>
              <a:buFont typeface="+mj-lt"/>
              <a:buAutoNum type="arabicParenR" startAt="9"/>
            </a:pPr>
            <a:r>
              <a:rPr lang="en-US" sz="2400" dirty="0"/>
              <a:t>Stoichiometry</a:t>
            </a:r>
          </a:p>
          <a:p>
            <a:pPr marL="631825" lvl="0" indent="-631825">
              <a:spcBef>
                <a:spcPts val="1800"/>
              </a:spcBef>
              <a:buFont typeface="+mj-lt"/>
              <a:buAutoNum type="arabicParenR" startAt="9"/>
            </a:pPr>
            <a:r>
              <a:rPr lang="en-US" sz="2400" dirty="0"/>
              <a:t>Mixtures and Solutions</a:t>
            </a:r>
          </a:p>
          <a:p>
            <a:pPr marL="631825" lvl="0" indent="-631825">
              <a:spcBef>
                <a:spcPts val="1800"/>
              </a:spcBef>
              <a:buFont typeface="+mj-lt"/>
              <a:buAutoNum type="arabicParenR" startAt="9"/>
            </a:pPr>
            <a:r>
              <a:rPr lang="en-US" sz="2400" dirty="0"/>
              <a:t>Chemical Equilibrium</a:t>
            </a:r>
          </a:p>
          <a:p>
            <a:pPr marL="631825" lvl="0" indent="-631825">
              <a:spcBef>
                <a:spcPts val="1800"/>
              </a:spcBef>
              <a:buFont typeface="+mj-lt"/>
              <a:buAutoNum type="arabicParenR" startAt="9"/>
            </a:pPr>
            <a:r>
              <a:rPr lang="en-US" sz="2400" dirty="0"/>
              <a:t>Acid-Base Chemistry</a:t>
            </a:r>
          </a:p>
          <a:p>
            <a:pPr marL="631825" lvl="0" indent="-631825">
              <a:spcBef>
                <a:spcPts val="1800"/>
              </a:spcBef>
              <a:buFont typeface="+mj-lt"/>
              <a:buAutoNum type="arabicParenR" startAt="9"/>
            </a:pPr>
            <a:r>
              <a:rPr lang="en-US" sz="2400" dirty="0"/>
              <a:t>Redox &amp; Electrochemistry</a:t>
            </a:r>
          </a:p>
          <a:p>
            <a:pPr marL="631825" lvl="0" indent="-631825">
              <a:spcBef>
                <a:spcPts val="1800"/>
              </a:spcBef>
              <a:buFont typeface="+mj-lt"/>
              <a:buAutoNum type="arabicParenR" startAt="9"/>
            </a:pPr>
            <a:r>
              <a:rPr lang="en-US" sz="2400" dirty="0" smtClean="0"/>
              <a:t>Gas Laws</a:t>
            </a:r>
          </a:p>
          <a:p>
            <a:pPr marL="631825" indent="-631825">
              <a:spcBef>
                <a:spcPts val="1800"/>
              </a:spcBef>
              <a:buFont typeface="+mj-lt"/>
              <a:buAutoNum type="arabicParenR" startAt="9"/>
            </a:pPr>
            <a:r>
              <a:rPr lang="en-US" sz="2400" dirty="0" smtClean="0"/>
              <a:t>Thermodynamics</a:t>
            </a:r>
            <a:endParaRPr lang="en-US" sz="2400" dirty="0"/>
          </a:p>
          <a:p>
            <a:endParaRPr lang="en-US" sz="2400" dirty="0"/>
          </a:p>
        </p:txBody>
      </p:sp>
    </p:spTree>
    <p:extLst>
      <p:ext uri="{BB962C8B-B14F-4D97-AF65-F5344CB8AC3E}">
        <p14:creationId xmlns:p14="http://schemas.microsoft.com/office/powerpoint/2010/main" val="292698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the Atomic Theory</a:t>
            </a:r>
            <a:endParaRPr lang="en-US" dirty="0"/>
          </a:p>
        </p:txBody>
      </p:sp>
      <p:sp>
        <p:nvSpPr>
          <p:cNvPr id="3" name="Content Placeholder 2"/>
          <p:cNvSpPr>
            <a:spLocks noGrp="1"/>
          </p:cNvSpPr>
          <p:nvPr>
            <p:ph idx="1"/>
          </p:nvPr>
        </p:nvSpPr>
        <p:spPr>
          <a:xfrm>
            <a:off x="810578" y="1297460"/>
            <a:ext cx="7522845" cy="5128054"/>
          </a:xfrm>
        </p:spPr>
        <p:txBody>
          <a:bodyPr/>
          <a:lstStyle/>
          <a:p>
            <a:pPr marL="0" indent="0">
              <a:buNone/>
            </a:pPr>
            <a:r>
              <a:rPr lang="en-US" dirty="0" smtClean="0"/>
              <a:t>SWBAT explain how humans created the atomic theory</a:t>
            </a:r>
          </a:p>
          <a:p>
            <a:pPr marL="0" indent="0">
              <a:buNone/>
            </a:pPr>
            <a:endParaRPr lang="en-US" dirty="0"/>
          </a:p>
          <a:p>
            <a:pPr marL="0" indent="0">
              <a:buNone/>
            </a:pPr>
            <a:endParaRPr lang="en-US" dirty="0" smtClean="0"/>
          </a:p>
          <a:p>
            <a:pPr marL="0" indent="0">
              <a:buNone/>
            </a:pPr>
            <a:endParaRPr lang="en-US" dirty="0"/>
          </a:p>
          <a:p>
            <a:pPr marL="0" indent="0" algn="ctr">
              <a:buNone/>
            </a:pPr>
            <a:r>
              <a:rPr lang="en-US" sz="2400" b="1" i="1" dirty="0" smtClean="0">
                <a:solidFill>
                  <a:srgbClr val="008A3E"/>
                </a:solidFill>
              </a:rPr>
              <a:t>Probably will take two days to cover this lesson</a:t>
            </a:r>
          </a:p>
        </p:txBody>
      </p:sp>
      <p:sp>
        <p:nvSpPr>
          <p:cNvPr id="4" name="TextBox 3"/>
          <p:cNvSpPr txBox="1"/>
          <p:nvPr/>
        </p:nvSpPr>
        <p:spPr>
          <a:xfrm>
            <a:off x="7968343" y="1001512"/>
            <a:ext cx="1175656" cy="830997"/>
          </a:xfrm>
          <a:prstGeom prst="rect">
            <a:avLst/>
          </a:prstGeom>
          <a:solidFill>
            <a:srgbClr val="FFFF00"/>
          </a:solidFill>
          <a:ln w="28575">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267729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8098</TotalTime>
  <Words>2018</Words>
  <Application>Microsoft Office PowerPoint</Application>
  <PresentationFormat>On-screen Show (4:3)</PresentationFormat>
  <Paragraphs>315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Investigation</vt:lpstr>
      <vt:lpstr>Investigation 1</vt:lpstr>
      <vt:lpstr>Investigation 2 DO NOT TOUCH THE OBJECT</vt:lpstr>
      <vt:lpstr>Investigation 3</vt:lpstr>
      <vt:lpstr>New Experiment</vt:lpstr>
      <vt:lpstr>Lessons</vt:lpstr>
      <vt:lpstr>Please don't tell the others</vt:lpstr>
      <vt:lpstr>Units</vt:lpstr>
      <vt:lpstr>Creation of the Atomic Theory</vt:lpstr>
      <vt:lpstr>Atoms</vt:lpstr>
      <vt:lpstr>What is the Atomic Theory?</vt:lpstr>
      <vt:lpstr>Creation of Atomic Theory</vt:lpstr>
      <vt:lpstr>Early Philosophy</vt:lpstr>
      <vt:lpstr>2000 Years Passes . . .</vt:lpstr>
      <vt:lpstr>Elemental Analysis</vt:lpstr>
      <vt:lpstr>Law of Conservation of Mass</vt:lpstr>
      <vt:lpstr>Law of Definite Proportions</vt:lpstr>
      <vt:lpstr>Law of Multiple Proportions</vt:lpstr>
      <vt:lpstr>Putting it all Together</vt:lpstr>
      <vt:lpstr>Dalton's Atomic Theory</vt:lpstr>
      <vt:lpstr>Dalton's Atomic Theory</vt:lpstr>
      <vt:lpstr>PowerPoint Presentation</vt:lpstr>
      <vt:lpstr>PowerPoint Presentation</vt:lpstr>
      <vt:lpstr>PowerPoint Presentation</vt:lpstr>
      <vt:lpstr>PowerPoint Presentation</vt:lpstr>
      <vt:lpstr>PowerPoint Presentation</vt:lpstr>
      <vt:lpstr>Dalton's Atomic Theory</vt:lpstr>
      <vt:lpstr>Check for Understanding</vt:lpstr>
      <vt:lpstr>Dalton Wasn't Completely Right</vt:lpstr>
      <vt:lpstr>The Subatomic World</vt:lpstr>
      <vt:lpstr>Timeline</vt:lpstr>
      <vt:lpstr>Cathode Ray Tube</vt:lpstr>
      <vt:lpstr>Discovery of the Electron</vt:lpstr>
      <vt:lpstr>Thomson Experiment</vt:lpstr>
      <vt:lpstr>Check for Understanding</vt:lpstr>
      <vt:lpstr>Key Experiments</vt:lpstr>
      <vt:lpstr>Discovery of the Nucleus &amp; Proton</vt:lpstr>
      <vt:lpstr>Rutherford Experiment</vt:lpstr>
      <vt:lpstr>Check for Understanding</vt:lpstr>
      <vt:lpstr>Key Experiments</vt:lpstr>
      <vt:lpstr>Discovery of the Neutron</vt:lpstr>
      <vt:lpstr>Chadwick Experiment</vt:lpstr>
      <vt:lpstr>Check for Understanding</vt:lpstr>
      <vt:lpstr>Key Experiments</vt:lpstr>
      <vt:lpstr>Our Picture of the Atom</vt:lpstr>
      <vt:lpstr>Open Note Quiz 10 point value.  No talking!!</vt:lpstr>
      <vt:lpstr>The "God Particle"</vt:lpstr>
      <vt:lpstr>PowerPoint Presentation</vt:lpstr>
      <vt:lpstr>Summary</vt:lpstr>
      <vt:lpstr>Our Picture of the Atom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sundance235</dc:creator>
  <cp:lastModifiedBy>sundance235</cp:lastModifiedBy>
  <cp:revision>590</cp:revision>
  <cp:lastPrinted>2013-10-25T13:03:56Z</cp:lastPrinted>
  <dcterms:created xsi:type="dcterms:W3CDTF">2012-09-15T16:31:25Z</dcterms:created>
  <dcterms:modified xsi:type="dcterms:W3CDTF">2015-08-26T13:59:47Z</dcterms:modified>
</cp:coreProperties>
</file>