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175" r:id="rId2"/>
    <p:sldId id="1174" r:id="rId3"/>
    <p:sldId id="1172" r:id="rId4"/>
    <p:sldId id="1173" r:id="rId5"/>
    <p:sldId id="1030" r:id="rId6"/>
    <p:sldId id="1112" r:id="rId7"/>
    <p:sldId id="1157" r:id="rId8"/>
    <p:sldId id="1098" r:id="rId9"/>
    <p:sldId id="1111" r:id="rId10"/>
    <p:sldId id="1103" r:id="rId11"/>
    <p:sldId id="1160" r:id="rId12"/>
    <p:sldId id="1037" r:id="rId13"/>
    <p:sldId id="1169" r:id="rId14"/>
    <p:sldId id="1156" r:id="rId15"/>
    <p:sldId id="1161" r:id="rId16"/>
    <p:sldId id="1131" r:id="rId17"/>
    <p:sldId id="1093" r:id="rId18"/>
    <p:sldId id="1167" r:id="rId19"/>
    <p:sldId id="1163" r:id="rId20"/>
    <p:sldId id="1164" r:id="rId21"/>
    <p:sldId id="1165" r:id="rId22"/>
    <p:sldId id="1168" r:id="rId23"/>
    <p:sldId id="1166" r:id="rId24"/>
    <p:sldId id="1109" r:id="rId25"/>
    <p:sldId id="1153" r:id="rId26"/>
    <p:sldId id="1154" r:id="rId27"/>
    <p:sldId id="1155" r:id="rId28"/>
    <p:sldId id="1152" r:id="rId29"/>
    <p:sldId id="1110" r:id="rId30"/>
    <p:sldId id="1148" r:id="rId31"/>
    <p:sldId id="1150" r:id="rId32"/>
    <p:sldId id="1149" r:id="rId33"/>
    <p:sldId id="1151" r:id="rId34"/>
    <p:sldId id="1105" r:id="rId35"/>
    <p:sldId id="1107" r:id="rId36"/>
    <p:sldId id="1106" r:id="rId37"/>
    <p:sldId id="1108" r:id="rId38"/>
    <p:sldId id="1038" r:id="rId39"/>
    <p:sldId id="1036" r:id="rId40"/>
    <p:sldId id="1170" r:id="rId41"/>
    <p:sldId id="1171" r:id="rId4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1"/>
    <a:srgbClr val="FFFF99"/>
    <a:srgbClr val="0000FF"/>
    <a:srgbClr val="0066FF"/>
    <a:srgbClr val="C1DAFF"/>
    <a:srgbClr val="000714"/>
    <a:srgbClr val="000E2A"/>
    <a:srgbClr val="000818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6375" autoAdjust="0"/>
  </p:normalViewPr>
  <p:slideViewPr>
    <p:cSldViewPr snapToGrid="0">
      <p:cViewPr>
        <p:scale>
          <a:sx n="82" d="100"/>
          <a:sy n="82" d="100"/>
        </p:scale>
        <p:origin x="13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7163" y="519942"/>
            <a:ext cx="5589674" cy="6126027"/>
            <a:chOff x="979396" y="519942"/>
            <a:chExt cx="5589674" cy="61260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6" y="519942"/>
              <a:ext cx="4572638" cy="34294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6432" y="3216490"/>
              <a:ext cx="4572638" cy="342947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1787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1750422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Write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0.000,000,000,005,04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scientific notation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2442753"/>
            <a:ext cx="82296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5.04 x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–12</a:t>
            </a:r>
            <a:endParaRPr lang="en-US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Use proper sig figs to calculate the following:</a:t>
            </a:r>
          </a:p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13.6  +  21  +  0.9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1058091"/>
            <a:ext cx="82296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  (35.5 rounded to the ones digit)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42706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What is the product of 0.00695 x 805,100?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03504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5.60 x 10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(5595.445 rounded to 3 sig figs.  Need scientific notation to properly report sig figs)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35084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How many </a:t>
            </a:r>
            <a:r>
              <a:rPr 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 in 26.8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 Show your calculations and units.  Show your answer in scientific notation.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53396"/>
              </p:ext>
            </p:extLst>
          </p:nvPr>
        </p:nvGraphicFramePr>
        <p:xfrm>
          <a:off x="314960" y="4193175"/>
          <a:ext cx="88290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/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Symbol" panose="05050102010706020507" pitchFamily="18" charset="2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 x 10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Symbol" panose="05050102010706020507" pitchFamily="18" charset="2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 x 10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Symbol" panose="05050102010706020507" pitchFamily="18" charset="2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3200" b="1" baseline="30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–6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A867A86-01F8-4A6A-B3C2-00DB7FAC2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69492"/>
              </p:ext>
            </p:extLst>
          </p:nvPr>
        </p:nvGraphicFramePr>
        <p:xfrm>
          <a:off x="314960" y="4193175"/>
          <a:ext cx="86868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/>
                <a:gridCol w="128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84088977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63778582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sig figs</a:t>
                      </a:r>
                      <a:endParaRPr lang="en-US" sz="11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sig figs</a:t>
                      </a:r>
                      <a:endParaRPr lang="en-US" sz="1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Olivia made her first million, she thanked her high school chemistry teacher by buying him a brand new Ferrari.  Using the proper measurement and units, what is the length of the key to the car?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59174"/>
            <a:ext cx="8229600" cy="4114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2.49 cm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ferrari 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878581" y="1163825"/>
            <a:ext cx="5754119" cy="4934327"/>
            <a:chOff x="1878581" y="1163825"/>
            <a:chExt cx="5754119" cy="493432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A4A33E7-D2FB-4F20-B46B-D89EF3D5BFA5}"/>
                </a:ext>
              </a:extLst>
            </p:cNvPr>
            <p:cNvCxnSpPr/>
            <p:nvPr/>
          </p:nvCxnSpPr>
          <p:spPr>
            <a:xfrm>
              <a:off x="1878581" y="2743837"/>
              <a:ext cx="0" cy="17373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2A18278-F95D-44A3-9D30-C31F6F08835C}"/>
                </a:ext>
              </a:extLst>
            </p:cNvPr>
            <p:cNvCxnSpPr/>
            <p:nvPr/>
          </p:nvCxnSpPr>
          <p:spPr>
            <a:xfrm>
              <a:off x="5746152" y="2743837"/>
              <a:ext cx="0" cy="17373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Klassik Red Double-sided Enzo Style Key For Ferrari - Ferrari Car Key Png, Transparent Png (700x700), Png Downlo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64584">
              <a:off x="2467053" y="1272800"/>
              <a:ext cx="3264161" cy="304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2429" y="4500250"/>
              <a:ext cx="5750271" cy="159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7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B050"/>
                </a:solidFill>
              </a:rPr>
              <a:t>PUT NOTES 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3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849033"/>
            <a:ext cx="91440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 Johanna needs 6.50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 Annie Sloan chalk paint.  The paint is available special order from England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£ 0.0255 per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Complete a dimensional analysis to calculate how much this will cost Johanna in American dollars.  Note that the conversion rate is $1.00 = £ 0.813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lvl="1" indent="-685800" algn="just">
              <a:buFont typeface="Arial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A road bike tire is inflated to 130 pounds per square inch (psi) of pressure.  How much higher is this pressure than normal atmospheric pressure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)? Show your calculations in a picket fence.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1E13005-35A5-44B5-83A9-AC183378B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71431"/>
              </p:ext>
            </p:extLst>
          </p:nvPr>
        </p:nvGraphicFramePr>
        <p:xfrm>
          <a:off x="29446" y="5168238"/>
          <a:ext cx="908510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601">
                  <a:extLst>
                    <a:ext uri="{9D8B030D-6E8A-4147-A177-3AD203B41FA5}">
                      <a16:colId xmlns="" xmlns:a16="http://schemas.microsoft.com/office/drawing/2014/main" val="228092917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768844504"/>
                    </a:ext>
                  </a:extLst>
                </a:gridCol>
                <a:gridCol w="1348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3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72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3942">
                  <a:extLst>
                    <a:ext uri="{9D8B030D-6E8A-4147-A177-3AD203B41FA5}">
                      <a16:colId xmlns="" xmlns:a16="http://schemas.microsoft.com/office/drawing/2014/main" val="3840889773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3637785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25.573 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£ 0.0255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5.21368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£ 0.813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0CA2A4D2-80BD-4C2C-99B2-54F418499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57887"/>
              </p:ext>
            </p:extLst>
          </p:nvPr>
        </p:nvGraphicFramePr>
        <p:xfrm>
          <a:off x="1347764" y="1752146"/>
          <a:ext cx="64484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2013">
                  <a:extLst>
                    <a:ext uri="{9D8B030D-6E8A-4147-A177-3AD203B41FA5}">
                      <a16:colId xmlns="" xmlns:a16="http://schemas.microsoft.com/office/drawing/2014/main" val="3840889773"/>
                    </a:ext>
                  </a:extLst>
                </a:gridCol>
                <a:gridCol w="1240036">
                  <a:extLst>
                    <a:ext uri="{9D8B030D-6E8A-4147-A177-3AD203B41FA5}">
                      <a16:colId xmlns="" xmlns:a16="http://schemas.microsoft.com/office/drawing/2014/main" val="3637785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psi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atm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8.8435374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atm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 psi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516427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How many sig figs in 2400 g?  Why do you say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03504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Two.  This is the product of two numbers, and the one with the fewest sig figs has two.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146117"/>
            <a:ext cx="9144000" cy="123444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Dillon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15 identical pool balls, each with a mass of 160 g.  Based on this,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Dillon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concluded all the balls together had a mass of 2400 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960585"/>
            <a:ext cx="82296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infinite number because it is a counting number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41971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How many sig figs in 15 balls?  Why do you say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79199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How many sig figs in 160 g?  Why do you say this?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997813"/>
            <a:ext cx="82296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Two.  This is a measured value and the zero is not sig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learned that we can have greater confidence in interpolations than extrapolations.  Why is this?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820874"/>
            <a:ext cx="8229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Interpolations are in between two measured values, while extrapolations are beyond measured points and thus lack any indication of a continued trend.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0" grpId="0"/>
      <p:bldP spid="11" grpId="0"/>
      <p:bldP spid="12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986014"/>
            <a:ext cx="9144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Riley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measured 8700 mL of water for an experiment, but then Rachel removed 48 mL with a syringe.  How many mL of water is left?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396335"/>
            <a:ext cx="82296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8700 mL (100’s place is last sig digit)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90404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What is meant by the term “inexact number”?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575695"/>
            <a:ext cx="8229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“Inexact numbers” have a limit to the number of digits that are known with certainty.  This can be called a finite number of significant digits.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 algn="just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A bald eagle can dive at prey at a speed of 322 kilometers per hour.  How much distance can a bald eagle cover in one second?  Show your calculations in a picket fence.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3F54613E-9D2E-4D92-A6AA-1DDE7E96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27114"/>
              </p:ext>
            </p:extLst>
          </p:nvPr>
        </p:nvGraphicFramePr>
        <p:xfrm>
          <a:off x="44523" y="1779650"/>
          <a:ext cx="90549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1368060240"/>
                    </a:ext>
                  </a:extLst>
                </a:gridCol>
                <a:gridCol w="1235732">
                  <a:extLst>
                    <a:ext uri="{9D8B030D-6E8A-4147-A177-3AD203B41FA5}">
                      <a16:colId xmlns="" xmlns:a16="http://schemas.microsoft.com/office/drawing/2014/main" val="228092917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1768844504"/>
                    </a:ext>
                  </a:extLst>
                </a:gridCol>
                <a:gridCol w="988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8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8153">
                  <a:extLst>
                    <a:ext uri="{9D8B030D-6E8A-4147-A177-3AD203B41FA5}">
                      <a16:colId xmlns="" xmlns:a16="http://schemas.microsoft.com/office/drawing/2014/main" val="3840889773"/>
                    </a:ext>
                  </a:extLst>
                </a:gridCol>
                <a:gridCol w="1296656">
                  <a:extLst>
                    <a:ext uri="{9D8B030D-6E8A-4147-A177-3AD203B41FA5}">
                      <a16:colId xmlns="" xmlns:a16="http://schemas.microsoft.com/office/drawing/2014/main" val="3637785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 km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89.4444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 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4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49381"/>
          <a:stretch/>
        </p:blipFill>
        <p:spPr bwMode="auto">
          <a:xfrm>
            <a:off x="274320" y="446325"/>
            <a:ext cx="8595360" cy="27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" name="TextBox 231"/>
          <p:cNvSpPr txBox="1"/>
          <p:nvPr/>
        </p:nvSpPr>
        <p:spPr>
          <a:xfrm>
            <a:off x="0" y="3549228"/>
            <a:ext cx="9144000" cy="15544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measured the volume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eosin solution three times in an analytical graduated cylinder.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 are shown above.  How should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report the volumes of each trial?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026531" y="75580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1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161631" y="75580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2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7362047" y="75580"/>
            <a:ext cx="8207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3194957" y="5702806"/>
            <a:ext cx="2754086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2:  25.16 mL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194957" y="6257977"/>
            <a:ext cx="2754086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3:  25.02 mL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194957" y="5147634"/>
            <a:ext cx="2754086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1:  24.97 mL</a:t>
            </a:r>
          </a:p>
        </p:txBody>
      </p:sp>
    </p:spTree>
    <p:extLst>
      <p:ext uri="{BB962C8B-B14F-4D97-AF65-F5344CB8AC3E}">
        <p14:creationId xmlns:p14="http://schemas.microsoft.com/office/powerpoint/2010/main" val="12444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43" grpId="0"/>
      <p:bldP spid="244" grpId="0"/>
      <p:bldP spid="2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15748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Aconitase is an enzyme early in the citric acid cycle.  Using a 2 step process, aconitase catalyzes the conversion of citric acid to isocitric acid. 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6248400" cy="474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807523"/>
            <a:ext cx="4311650" cy="29996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35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03200" y="0"/>
            <a:ext cx="8737600" cy="15748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part of her pre-med program, Izzy’s biochemistry lab determined the kinetics of aconitase.  As shown, aconitase exhibits a biphasic kinetics curve.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28419" y="5041900"/>
            <a:ext cx="3568700" cy="850900"/>
          </a:xfrm>
          <a:prstGeom prst="wedgeRoundRectCallout">
            <a:avLst>
              <a:gd name="adj1" fmla="val -51265"/>
              <a:gd name="adj2" fmla="val -113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1 – Rate limited by substrate availability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381250" y="1752600"/>
            <a:ext cx="3568700" cy="850900"/>
          </a:xfrm>
          <a:prstGeom prst="wedgeRoundRectCallout">
            <a:avLst>
              <a:gd name="adj1" fmla="val 72579"/>
              <a:gd name="adj2" fmla="val 63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2 – Rate limited by reaction speed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21)	What is the slope Izzy found for Phase 1?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28419" y="5041900"/>
            <a:ext cx="3568700" cy="850900"/>
          </a:xfrm>
          <a:prstGeom prst="wedgeRoundRectCallout">
            <a:avLst>
              <a:gd name="adj1" fmla="val -51265"/>
              <a:gd name="adj2" fmla="val -113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1 – Rate limited by substrate availability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34678"/>
              </p:ext>
            </p:extLst>
          </p:nvPr>
        </p:nvGraphicFramePr>
        <p:xfrm>
          <a:off x="1226038" y="509412"/>
          <a:ext cx="7377725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921">
                  <a:extLst>
                    <a:ext uri="{9D8B030D-6E8A-4147-A177-3AD203B41FA5}">
                      <a16:colId xmlns="" xmlns:a16="http://schemas.microsoft.com/office/drawing/2014/main" val="183886257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747571973"/>
                    </a:ext>
                  </a:extLst>
                </a:gridCol>
                <a:gridCol w="1324253">
                  <a:extLst>
                    <a:ext uri="{9D8B030D-6E8A-4147-A177-3AD203B41FA5}">
                      <a16:colId xmlns="" xmlns:a16="http://schemas.microsoft.com/office/drawing/2014/main" val="2858280806"/>
                    </a:ext>
                  </a:extLst>
                </a:gridCol>
                <a:gridCol w="457200"/>
                <a:gridCol w="890945"/>
                <a:gridCol w="457200"/>
                <a:gridCol w="1059403"/>
                <a:gridCol w="457200"/>
                <a:gridCol w="1059403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 – 0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53605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7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Unit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175" y="1297460"/>
            <a:ext cx="7141651" cy="5128054"/>
          </a:xfrm>
        </p:spPr>
        <p:txBody>
          <a:bodyPr/>
          <a:lstStyle/>
          <a:p>
            <a:r>
              <a:rPr lang="en-US" dirty="0" smtClean="0"/>
              <a:t>Two classes of review</a:t>
            </a:r>
          </a:p>
          <a:p>
            <a:pPr lvl="1"/>
            <a:r>
              <a:rPr lang="en-US" dirty="0" smtClean="0"/>
              <a:t>Complete all slides of review game (Cold Call)</a:t>
            </a:r>
          </a:p>
          <a:p>
            <a:pPr lvl="1"/>
            <a:r>
              <a:rPr lang="en-US" dirty="0" smtClean="0"/>
              <a:t>Extra help when Cold Call is complete</a:t>
            </a:r>
          </a:p>
          <a:p>
            <a:r>
              <a:rPr lang="en-US" dirty="0" smtClean="0"/>
              <a:t>Test 1 –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301302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22)	What is the equation Izzy found for Phase 1?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28419" y="5041900"/>
            <a:ext cx="3568700" cy="850900"/>
          </a:xfrm>
          <a:prstGeom prst="wedgeRoundRectCallout">
            <a:avLst>
              <a:gd name="adj1" fmla="val -51265"/>
              <a:gd name="adj2" fmla="val -113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1 – Rate limited by substrate availability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54174"/>
            <a:ext cx="82296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0.900x	where y is product &amp; x is substrate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23)	What substrate concentration should Izzy add in order to produce 4.00 </a:t>
            </a:r>
            <a:r>
              <a:rPr lang="en-US" sz="2400" b="1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/L*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isocitric acid?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28419" y="5041900"/>
            <a:ext cx="3568700" cy="850900"/>
          </a:xfrm>
          <a:prstGeom prst="wedgeRoundRectCallout">
            <a:avLst>
              <a:gd name="adj1" fmla="val -51265"/>
              <a:gd name="adj2" fmla="val -113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1 – Rate limited by substrate availability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96201"/>
              </p:ext>
            </p:extLst>
          </p:nvPr>
        </p:nvGraphicFramePr>
        <p:xfrm>
          <a:off x="5081026" y="965405"/>
          <a:ext cx="355153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005840">
                  <a:extLst>
                    <a:ext uri="{9D8B030D-6E8A-4147-A177-3AD203B41FA5}">
                      <a16:colId xmlns="" xmlns:a16="http://schemas.microsoft.com/office/drawing/2014/main" val="1838862576"/>
                    </a:ext>
                  </a:extLst>
                </a:gridCol>
                <a:gridCol w="356616">
                  <a:extLst>
                    <a:ext uri="{9D8B030D-6E8A-4147-A177-3AD203B41FA5}">
                      <a16:colId xmlns="" xmlns:a16="http://schemas.microsoft.com/office/drawing/2014/main" val="747571973"/>
                    </a:ext>
                  </a:extLst>
                </a:gridCol>
                <a:gridCol w="1640434">
                  <a:extLst>
                    <a:ext uri="{9D8B030D-6E8A-4147-A177-3AD203B41FA5}">
                      <a16:colId xmlns="" xmlns:a16="http://schemas.microsoft.com/office/drawing/2014/main" val="285828080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r"/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53605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7383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0.444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24)	Write a title for Izzy’s graph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575884"/>
            <a:ext cx="7315200" cy="96310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Aconitase Enzyme,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Leads to a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Discontinuous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38"/>
          <a:stretch/>
        </p:blipFill>
        <p:spPr>
          <a:xfrm>
            <a:off x="379064" y="1517280"/>
            <a:ext cx="8233473" cy="534072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381250" y="1752600"/>
            <a:ext cx="3568700" cy="850900"/>
          </a:xfrm>
          <a:prstGeom prst="wedgeRoundRectCallout">
            <a:avLst>
              <a:gd name="adj1" fmla="val 72579"/>
              <a:gd name="adj2" fmla="val 63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Phase 2 – Rate limited by reaction speed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25)	What is the equation for Phase 2?    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EXPERT MODE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10845"/>
              </p:ext>
            </p:extLst>
          </p:nvPr>
        </p:nvGraphicFramePr>
        <p:xfrm>
          <a:off x="0" y="3949701"/>
          <a:ext cx="5014570" cy="290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="" xmlns:a16="http://schemas.microsoft.com/office/drawing/2014/main" val="1838862576"/>
                    </a:ext>
                  </a:extLst>
                </a:gridCol>
                <a:gridCol w="356616">
                  <a:extLst>
                    <a:ext uri="{9D8B030D-6E8A-4147-A177-3AD203B41FA5}">
                      <a16:colId xmlns="" xmlns:a16="http://schemas.microsoft.com/office/drawing/2014/main" val="747571973"/>
                    </a:ext>
                  </a:extLst>
                </a:gridCol>
                <a:gridCol w="1640434">
                  <a:extLst>
                    <a:ext uri="{9D8B030D-6E8A-4147-A177-3AD203B41FA5}">
                      <a16:colId xmlns="" xmlns:a16="http://schemas.microsoft.com/office/drawing/2014/main" val="2858280806"/>
                    </a:ext>
                  </a:extLst>
                </a:gridCol>
              </a:tblGrid>
              <a:tr h="969433"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mx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b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  <a:tr h="969433"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– mx 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  <a:tr h="969433"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6.85 – (0.14)(9.00)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BD80618-4616-4C51-9578-EC7B2976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96906"/>
              </p:ext>
            </p:extLst>
          </p:nvPr>
        </p:nvGraphicFramePr>
        <p:xfrm>
          <a:off x="889000" y="509412"/>
          <a:ext cx="7772400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183886257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747571973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858280806"/>
                    </a:ext>
                  </a:extLst>
                </a:gridCol>
                <a:gridCol w="457200"/>
                <a:gridCol w="914400"/>
                <a:gridCol w="457200"/>
                <a:gridCol w="822960"/>
                <a:gridCol w="457200"/>
                <a:gridCol w="1005840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y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7.55 – 6.85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53605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7383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29422" y="4935527"/>
            <a:ext cx="3342016" cy="8680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 anchor="ctr" anchorCtr="1"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0.14x + 5.59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8" r="14983" b="3309"/>
          <a:stretch/>
        </p:blipFill>
        <p:spPr bwMode="auto">
          <a:xfrm>
            <a:off x="2127417" y="1774371"/>
            <a:ext cx="4889166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956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457200" indent="-457200"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On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25, 2012, the Voyager 1 became the first human object to pass into interstellar space.  Launched on Sep 5, 1977, Voyager 1 is the farthest spacecraft from Earth. As of Sep 5, 2015, Voyager 1 is 1.974 x 10</a:t>
            </a:r>
            <a:r>
              <a:rPr lang="en-US" sz="3200" b="1" i="1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from Earth.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538" y="1595668"/>
            <a:ext cx="8677471" cy="8582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proper units and sig figs, compute the 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Voyager 1 in km/year in scientific notation.</a:t>
            </a:r>
          </a:p>
        </p:txBody>
      </p:sp>
    </p:spTree>
    <p:extLst>
      <p:ext uri="{BB962C8B-B14F-4D97-AF65-F5344CB8AC3E}">
        <p14:creationId xmlns:p14="http://schemas.microsoft.com/office/powerpoint/2010/main" val="17066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88" r="14983" b="12457"/>
          <a:stretch/>
        </p:blipFill>
        <p:spPr bwMode="auto">
          <a:xfrm>
            <a:off x="2743200" y="1"/>
            <a:ext cx="3657600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47721"/>
              </p:ext>
            </p:extLst>
          </p:nvPr>
        </p:nvGraphicFramePr>
        <p:xfrm>
          <a:off x="2468880" y="4439504"/>
          <a:ext cx="42062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457200"/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velocity</a:t>
                      </a:r>
                      <a:endParaRPr lang="en-US" sz="2400" b="1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endParaRPr lang="en-US" sz="2400" b="1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8800" y="5596005"/>
            <a:ext cx="5486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has Voyager 1 traveled?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320" y="6187801"/>
            <a:ext cx="630936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has Voyager 1 been traveling?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8" r="14983" b="3309"/>
          <a:stretch/>
        </p:blipFill>
        <p:spPr bwMode="auto">
          <a:xfrm>
            <a:off x="2127417" y="1774371"/>
            <a:ext cx="4889166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956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 Aug 25, 2012, the Voyager 1 became the first human object to pass into interstellar space.  Launched on Sep 5, 1977, Voyager 1 is the farthest spacecraft from Earth. As of Sep 5, 2015, Voyager 1 is 1.974 x 10</a:t>
            </a:r>
            <a:r>
              <a:rPr lang="en-US" sz="3200" b="1" i="1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from Earth.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596005"/>
            <a:ext cx="5486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has Voyager 1 traveled?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187801"/>
            <a:ext cx="54864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1.974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34294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8" r="14983" b="3309"/>
          <a:stretch/>
        </p:blipFill>
        <p:spPr bwMode="auto">
          <a:xfrm>
            <a:off x="2127417" y="1774371"/>
            <a:ext cx="4889166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956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 Aug 25, 2012, the Voyager 1 became the first human object to pass into interstellar space.  Launched on Sep 5, 1977, Voyager 1 is the farthest spacecraft from Earth. As of Sep 5, 2015, Voyager 1 is 1.974 x 10</a:t>
            </a:r>
            <a:r>
              <a:rPr lang="en-US" sz="3200" b="1" i="1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 from Earth.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989368"/>
            <a:ext cx="8503920" cy="8582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proper units and sig figs, compute the 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Voyager 1 in km/year in scientific notation.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1559" y="5596005"/>
            <a:ext cx="612088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has Voyager 1 been traveling?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7320" y="6187801"/>
            <a:ext cx="630936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5, 2015 - Sep 5, 1977 = 38.00 years </a:t>
            </a:r>
          </a:p>
        </p:txBody>
      </p:sp>
    </p:spTree>
    <p:extLst>
      <p:ext uri="{BB962C8B-B14F-4D97-AF65-F5344CB8AC3E}">
        <p14:creationId xmlns:p14="http://schemas.microsoft.com/office/powerpoint/2010/main" val="12140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172" y="0"/>
            <a:ext cx="8677656" cy="13156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traveled shown to be 38.00 years, which has four sig figs.  Shouldn’t it just be 38 years, thus forcing the answer to have just two sig figs?  Explain.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265" y="1595668"/>
            <a:ext cx="8677471" cy="210858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traveled is known to the day, which is 1/365</a:t>
            </a:r>
            <a:r>
              <a:rPr lang="en-US" sz="2400" b="1" i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year.  In other words, the time traveled could be represented as 38.000 ± 0.003 years.  Sig fig convention sets the limits based on each digit, so this is rounded up to just 38.00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559" y="5596005"/>
            <a:ext cx="612088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has Voyager 1 been traveling?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20" y="6187801"/>
            <a:ext cx="630936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5, 2015 - Sep 5, 1977 = 38.00 years </a:t>
            </a:r>
          </a:p>
        </p:txBody>
      </p:sp>
    </p:spTree>
    <p:extLst>
      <p:ext uri="{BB962C8B-B14F-4D97-AF65-F5344CB8AC3E}">
        <p14:creationId xmlns:p14="http://schemas.microsoft.com/office/powerpoint/2010/main" val="25059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88" r="14983" b="12457"/>
          <a:stretch/>
        </p:blipFill>
        <p:spPr bwMode="auto">
          <a:xfrm>
            <a:off x="2743200" y="1"/>
            <a:ext cx="3657600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24261"/>
              </p:ext>
            </p:extLst>
          </p:nvPr>
        </p:nvGraphicFramePr>
        <p:xfrm>
          <a:off x="1688561" y="5863227"/>
          <a:ext cx="57668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1.974 x 10</a:t>
                      </a:r>
                      <a:r>
                        <a:rPr lang="en-US" sz="3200" b="1" i="0" baseline="30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5.195 x 10</a:t>
                      </a:r>
                      <a:r>
                        <a:rPr lang="en-US" sz="3200" b="1" baseline="30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km/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 years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5920" y="4844390"/>
            <a:ext cx="5852160" cy="9144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traveled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5, 2015 - Sep 5, 1977 = 38.00 years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937522"/>
            <a:ext cx="5486400" cy="9144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Traveled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1.974 x 10</a:t>
            </a:r>
            <a:r>
              <a:rPr lang="en-US" sz="32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8596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749040"/>
                <a:gridCol w="137160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(quiz number – question)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Call (problem number)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1 (problem number)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0105 –Measurement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the rules of measurement?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rules of measurement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0110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Significant Digits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a significant digit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exact &amp; inexact numbers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 exact &amp; inexact numbers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significant digits on an inexact number (in between &amp; doubly right rule)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ounding rules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ultiplication &amp; division rules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addition and subtraction rules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0115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Units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unit reference sheets for metric units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unit reference sheets for metric prefixes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unit reference sheets for conversion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unit reference sheets for defined constants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0120 – Dimensional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step dimensional analysis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step dimensional analysis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step dimensional analysis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between metric prefixes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conversions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0125 –Scientific Notation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Convert from standard to scientific notation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Convert from scientific to standard notation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use of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calculator, especially for division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use of sig figs for scientific notation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8" r="14983" b="3309"/>
          <a:stretch/>
        </p:blipFill>
        <p:spPr bwMode="auto">
          <a:xfrm>
            <a:off x="2127417" y="1774371"/>
            <a:ext cx="4889166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956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27)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speed of Voyager 1 is 5.195 x 10</a:t>
            </a:r>
            <a:r>
              <a:rPr lang="en-US" sz="3200" b="1" i="1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</a:t>
            </a:r>
            <a:r>
              <a:rPr lang="en-US" sz="24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is the speed in m/s?</a:t>
            </a:r>
          </a:p>
          <a:p>
            <a:pPr marL="685800" indent="-685800" algn="just">
              <a:spcBef>
                <a:spcPts val="2400"/>
              </a:spcBef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Show a single picket fence with the answer in scientific notation using proper units and sig figs</a:t>
            </a:r>
          </a:p>
        </p:txBody>
      </p:sp>
    </p:spTree>
    <p:extLst>
      <p:ext uri="{BB962C8B-B14F-4D97-AF65-F5344CB8AC3E}">
        <p14:creationId xmlns:p14="http://schemas.microsoft.com/office/powerpoint/2010/main" val="8496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53006"/>
              </p:ext>
            </p:extLst>
          </p:nvPr>
        </p:nvGraphicFramePr>
        <p:xfrm>
          <a:off x="65315" y="4166878"/>
          <a:ext cx="85592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6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5.195 x 10</a:t>
                      </a:r>
                      <a:r>
                        <a:rPr lang="en-US" sz="3200" b="1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endParaRPr lang="en-US" sz="2400" b="1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78894"/>
              </p:ext>
            </p:extLst>
          </p:nvPr>
        </p:nvGraphicFramePr>
        <p:xfrm>
          <a:off x="2307560" y="5361442"/>
          <a:ext cx="6745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16472.402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1.647 x 10</a:t>
                      </a:r>
                      <a:r>
                        <a:rPr lang="en-US" sz="3200" b="1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m/s</a:t>
                      </a:r>
                      <a:endParaRPr lang="en-US" sz="1800" b="1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88" r="14983" b="12457"/>
          <a:stretch/>
        </p:blipFill>
        <p:spPr bwMode="auto">
          <a:xfrm>
            <a:off x="2743200" y="1"/>
            <a:ext cx="3657600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88" r="14983" b="3309"/>
          <a:stretch/>
        </p:blipFill>
        <p:spPr bwMode="auto">
          <a:xfrm>
            <a:off x="2127417" y="1774371"/>
            <a:ext cx="4889166" cy="50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956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685800" indent="-685800" algn="just">
              <a:spcBef>
                <a:spcPts val="2400"/>
              </a:spcBef>
            </a:pP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28)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speed of Voyager 1 is 1.647 x 10</a:t>
            </a:r>
            <a:r>
              <a:rPr lang="en-US" sz="2400" b="1" i="1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m/s.  How many times faster is speed of 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light?</a:t>
            </a:r>
            <a:endParaRPr lang="en-US" sz="2400" b="1" i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Bef>
                <a:spcPts val="2400"/>
              </a:spcBef>
            </a:pPr>
            <a:r>
              <a:rPr lang="en-US" sz="24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Show your answer in scientific notation with proper sig figs</a:t>
            </a:r>
          </a:p>
        </p:txBody>
      </p:sp>
    </p:spTree>
    <p:extLst>
      <p:ext uri="{BB962C8B-B14F-4D97-AF65-F5344CB8AC3E}">
        <p14:creationId xmlns:p14="http://schemas.microsoft.com/office/powerpoint/2010/main" val="36566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44743"/>
              </p:ext>
            </p:extLst>
          </p:nvPr>
        </p:nvGraphicFramePr>
        <p:xfrm>
          <a:off x="228600" y="4655971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2.99792458 x 10</a:t>
                      </a:r>
                      <a:r>
                        <a:rPr lang="en-US" sz="3200" b="1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m/s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18199.68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is traveling 18,200 times faster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1.647 x 10</a:t>
                      </a:r>
                      <a:r>
                        <a:rPr lang="en-US" sz="3200" b="1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m/s</a:t>
                      </a:r>
                      <a:endParaRPr lang="en-US" sz="1800" b="1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1.820 x 10</a:t>
                      </a:r>
                      <a:r>
                        <a:rPr lang="en-US" sz="3200" b="1" baseline="300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baseline="300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2" descr="https://upload.wikimedia.org/wikipedia/commons/2/29/Voyager_spacecraf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88" r="14983" b="12457"/>
          <a:stretch/>
        </p:blipFill>
        <p:spPr bwMode="auto">
          <a:xfrm>
            <a:off x="2743200" y="1"/>
            <a:ext cx="3657600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9144000" cy="4043251"/>
            <a:chOff x="0" y="-1"/>
            <a:chExt cx="9144000" cy="4043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2" r="6844"/>
            <a:stretch/>
          </p:blipFill>
          <p:spPr bwMode="auto">
            <a:xfrm>
              <a:off x="1839686" y="2302933"/>
              <a:ext cx="2155370" cy="174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-1"/>
              <a:ext cx="9144000" cy="23029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pPr indent="457200"/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While in medical school,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 a patient who was 5' 11" tall and weighed 199 lbs.  The patient asked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he needed to lose weight.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suggested they  look at his body mass index (BMI), widely considered one of the best ways to judge weight.  Below is a graph which shows the appropriate BMI and the formula for calculating BMI: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𝑩𝑴𝑰</m:t>
                        </m:r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𝒎𝒂𝒔𝒔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𝒊𝒏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𝒌𝒈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𝒉𝒆𝒊𝒈𝒉𝒕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𝒊𝒏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0" y="4110054"/>
            <a:ext cx="9144000" cy="8211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If 1" = 2.54 cm, how tall is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Maddy's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in meters? Show your calculations.  Use units &amp; sig figs.</a:t>
            </a:r>
          </a:p>
          <a:p>
            <a:pPr marL="914400" indent="-91440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86631"/>
              </p:ext>
            </p:extLst>
          </p:nvPr>
        </p:nvGraphicFramePr>
        <p:xfrm>
          <a:off x="914400" y="5943600"/>
          <a:ext cx="65836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71"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 cm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1.8034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---&gt;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1"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cm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39013"/>
              </p:ext>
            </p:extLst>
          </p:nvPr>
        </p:nvGraphicFramePr>
        <p:xfrm>
          <a:off x="914400" y="4887687"/>
          <a:ext cx="59029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5'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11"  = 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5'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12"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 11"  =  71"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1'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9144000" cy="4043251"/>
            <a:chOff x="0" y="-1"/>
            <a:chExt cx="9144000" cy="4043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2" r="6844"/>
            <a:stretch/>
          </p:blipFill>
          <p:spPr bwMode="auto">
            <a:xfrm>
              <a:off x="1839686" y="2302933"/>
              <a:ext cx="2155370" cy="174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-1"/>
              <a:ext cx="9144000" cy="23029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pPr indent="457200"/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While in medical school,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 a patient who was 5' 11" tall and weighed 199 lbs.  The patient asked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he needed to lose weight.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suggested they  look at his body mass index (BMI), widely considered one of the best ways to judge weight.  Below is a graph which shows the appropriate BMI and the formula for calculating BMI: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𝑩𝑴𝑰</m:t>
                        </m:r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𝒎𝒂𝒔𝒔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𝒊𝒏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𝒌𝒈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𝒉𝒆𝒊𝒈𝒉𝒕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𝒊𝒏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0" y="4110054"/>
            <a:ext cx="9144000" cy="8320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If 2.20 lbs = 1 kg, what is the mass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Maddy's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in kg?   Show your calculations.  Use units &amp; sig figs.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60845"/>
              </p:ext>
            </p:extLst>
          </p:nvPr>
        </p:nvGraphicFramePr>
        <p:xfrm>
          <a:off x="914400" y="5312212"/>
          <a:ext cx="65836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90.4545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---&gt;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 kg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r="6458"/>
          <a:stretch/>
        </p:blipFill>
        <p:spPr bwMode="auto">
          <a:xfrm>
            <a:off x="322147" y="0"/>
            <a:ext cx="84997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7132" y="2874865"/>
            <a:ext cx="4114800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Use the BMI chart to categorize  the weight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Maddy's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marL="685800" indent="-685800">
              <a:spcBef>
                <a:spcPts val="9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weight = 90.5 kg</a:t>
            </a:r>
          </a:p>
          <a:p>
            <a:pPr marL="685800" indent="-685800">
              <a:spcBef>
                <a:spcPts val="9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height = 1.8 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45428" y="2471081"/>
            <a:ext cx="0" cy="3931920"/>
          </a:xfrm>
          <a:prstGeom prst="line">
            <a:avLst/>
          </a:prstGeom>
          <a:ln w="5715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632158" y="831716"/>
            <a:ext cx="0" cy="3291840"/>
          </a:xfrm>
          <a:prstGeom prst="line">
            <a:avLst/>
          </a:prstGeom>
          <a:ln w="5715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47133" y="5287495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Maddy's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in the "overweight" category</a:t>
            </a:r>
          </a:p>
        </p:txBody>
      </p:sp>
    </p:spTree>
    <p:extLst>
      <p:ext uri="{BB962C8B-B14F-4D97-AF65-F5344CB8AC3E}">
        <p14:creationId xmlns:p14="http://schemas.microsoft.com/office/powerpoint/2010/main" val="34847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9144000" cy="4043251"/>
            <a:chOff x="0" y="-1"/>
            <a:chExt cx="9144000" cy="4043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2" r="6844"/>
            <a:stretch/>
          </p:blipFill>
          <p:spPr bwMode="auto">
            <a:xfrm>
              <a:off x="1839686" y="2302933"/>
              <a:ext cx="2155370" cy="174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-1"/>
              <a:ext cx="9144000" cy="23029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noAutofit/>
            </a:bodyPr>
            <a:lstStyle/>
            <a:p>
              <a:pPr indent="457200"/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While in medical school,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had a patient who was 5' 11" tall and weighed 199 lbs.  The patient asked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he needed to lose weight. </a:t>
              </a:r>
              <a:r>
                <a:rPr lang="en-US" sz="2400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Maddy</a:t>
              </a:r>
              <a:r>
                <a:rPr lang="en-US" sz="24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suggested they  look at his body mass index (BMI), widely considered one of the best ways to judge weight.  Below is a graph which shows the appropriate BMI and the formula for calculating BMI: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𝑩𝑴𝑰</m:t>
                        </m:r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𝒎𝒂𝒔𝒔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𝒊𝒏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𝒌𝒈</m:t>
                            </m:r>
                            <m:r>
                              <a:rPr lang="en-US" sz="2400" b="1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𝒉𝒆𝒊𝒈𝒉𝒕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𝒊𝒏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525" y="2903709"/>
                  <a:ext cx="3503844" cy="8613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0" y="4110053"/>
            <a:ext cx="9144000" cy="8756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What is the body mass index value for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Maddy's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patient?  Show your calculations.  Use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figs.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23108"/>
              </p:ext>
            </p:extLst>
          </p:nvPr>
        </p:nvGraphicFramePr>
        <p:xfrm>
          <a:off x="914400" y="5312212"/>
          <a:ext cx="69084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= 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(90.5 kg)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27.93209</a:t>
                      </a: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---&gt;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kg/m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(1.8 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3200" b="1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Blank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8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20954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03504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36513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2562013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473026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298526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82550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</p:spTree>
    <p:extLst>
      <p:ext uri="{BB962C8B-B14F-4D97-AF65-F5344CB8AC3E}">
        <p14:creationId xmlns:p14="http://schemas.microsoft.com/office/powerpoint/2010/main" val="36219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749040"/>
                <a:gridCol w="137160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(quiz number – question)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Call (problem number)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1 (problem number)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1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0130 – Graphing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 1</a:t>
                      </a:r>
                    </a:p>
                    <a:p>
                      <a:pPr algn="ctr"/>
                      <a:endParaRPr lang="en-US" sz="11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algn="ctr"/>
                      <a:endParaRPr lang="en-US" sz="11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0131 – Practice –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Graphing Part 1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 graph?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dependent variables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 of relationship (positive, negative, none)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 of curve (linear, non-linear,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discontinuous)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Titles for graphs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 of regression analysis and best fit line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goodness of fit (R</a:t>
                      </a:r>
                      <a:r>
                        <a:rPr lang="en-US" sz="11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slope of line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y-intercept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y = mx + b equation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equation to complete interpolation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extrapolation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interpolation &amp; extrapolation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Confidence difference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between interpolation and extrapolation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0135 – Graphing Part 2</a:t>
                      </a:r>
                    </a:p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ctr"/>
                      <a:endParaRPr lang="en-US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0136 – Practice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Graphing Part 2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data tables &amp; graphs on Google Sheets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Evaluated by lab report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20954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03504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36513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2562013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473026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298526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82550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</p:spTree>
    <p:extLst>
      <p:ext uri="{BB962C8B-B14F-4D97-AF65-F5344CB8AC3E}">
        <p14:creationId xmlns:p14="http://schemas.microsoft.com/office/powerpoint/2010/main" val="14328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20954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03504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36513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2562013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473026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298526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XX)	XXXXX YYYYY ZZZZZ XXXXX YYYYY ZZZZZ XXXXX YYYYY ZZZZZ XXXXX YYYYY ZZZZZ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825500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 YYYYY ZZZZZ XXXXX YYYYY ZZZZZ XXXXX YYYYY ZZZZZ XXXXX YYYYY ZZZZZ</a:t>
            </a:r>
          </a:p>
        </p:txBody>
      </p:sp>
    </p:spTree>
    <p:extLst>
      <p:ext uri="{BB962C8B-B14F-4D97-AF65-F5344CB8AC3E}">
        <p14:creationId xmlns:p14="http://schemas.microsoft.com/office/powerpoint/2010/main" val="33342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326035"/>
            <a:ext cx="8696325" cy="51280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Get the following:</a:t>
            </a:r>
          </a:p>
          <a:p>
            <a:pPr lvl="1">
              <a:spcBef>
                <a:spcPts val="1200"/>
              </a:spcBef>
            </a:pPr>
            <a:r>
              <a:rPr lang="en-US" sz="3200" b="1" dirty="0" smtClean="0"/>
              <a:t>A white board</a:t>
            </a:r>
          </a:p>
          <a:p>
            <a:pPr lvl="1">
              <a:spcBef>
                <a:spcPts val="1200"/>
              </a:spcBef>
            </a:pPr>
            <a:r>
              <a:rPr lang="en-US" sz="3200" b="1" dirty="0" smtClean="0"/>
              <a:t>A </a:t>
            </a:r>
            <a:r>
              <a:rPr lang="en-US" sz="3200" b="1" dirty="0"/>
              <a:t>marker</a:t>
            </a:r>
          </a:p>
          <a:p>
            <a:pPr lvl="1">
              <a:spcBef>
                <a:spcPts val="1200"/>
              </a:spcBef>
            </a:pPr>
            <a:r>
              <a:rPr lang="en-US" sz="3200" b="1" dirty="0"/>
              <a:t>A piece of paper </a:t>
            </a:r>
            <a:r>
              <a:rPr lang="en-US" sz="3200" b="1" dirty="0" smtClean="0"/>
              <a:t>towel</a:t>
            </a:r>
          </a:p>
          <a:p>
            <a:pPr lvl="1">
              <a:spcBef>
                <a:spcPts val="1200"/>
              </a:spcBef>
            </a:pPr>
            <a:r>
              <a:rPr lang="en-US" sz="3200" b="1" dirty="0" smtClean="0"/>
              <a:t>Your notes on the scientific method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2400"/>
            <a:ext cx="8778240" cy="584200"/>
          </a:xfrm>
        </p:spPr>
        <p:txBody>
          <a:bodyPr/>
          <a:lstStyle/>
          <a:p>
            <a:r>
              <a:rPr lang="en-US" sz="3600" dirty="0"/>
              <a:t>Cold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96925"/>
            <a:ext cx="8778240" cy="6007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Process</a:t>
            </a:r>
          </a:p>
          <a:p>
            <a:pPr marL="574675" indent="-2873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Teacher asks a question</a:t>
            </a:r>
          </a:p>
          <a:p>
            <a:pPr marL="574675" indent="-2873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Each student silently formulates their own answer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 not raise hands or call out answer</a:t>
            </a:r>
          </a:p>
          <a:p>
            <a:pPr marL="574675" indent="-287338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Teacher calls on a student to answer the question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Every student needs to be ready for every question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Every student will get at least one question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90% correct on first try</a:t>
            </a:r>
            <a:r>
              <a:rPr lang="en-US" sz="2800" b="1" i="1" dirty="0"/>
              <a:t> </a:t>
            </a:r>
            <a:r>
              <a:rPr lang="en-US" sz="2800" b="1" dirty="0"/>
              <a:t>earns candy for entire class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Notes can be used for the first 10 questions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White boards will be used for answering questions </a:t>
            </a:r>
            <a:r>
              <a:rPr lang="en-US" sz="2800" b="1" dirty="0" smtClean="0"/>
              <a:t>unless otherwise stated</a:t>
            </a:r>
            <a:endParaRPr lang="en-US" sz="2800" b="1" dirty="0"/>
          </a:p>
          <a:p>
            <a:pPr>
              <a:spcBef>
                <a:spcPts val="600"/>
              </a:spcBef>
            </a:pPr>
            <a:r>
              <a:rPr lang="en-US" sz="2800" b="1" dirty="0"/>
              <a:t>The class has two passes to “phone a friend" in case a student is stuck</a:t>
            </a:r>
          </a:p>
        </p:txBody>
      </p:sp>
    </p:spTree>
    <p:extLst>
      <p:ext uri="{BB962C8B-B14F-4D97-AF65-F5344CB8AC3E}">
        <p14:creationId xmlns:p14="http://schemas.microsoft.com/office/powerpoint/2010/main" val="28035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326035"/>
            <a:ext cx="8696325" cy="5128054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3600" b="1" dirty="0" smtClean="0"/>
              <a:t>Questions</a:t>
            </a:r>
            <a:r>
              <a:rPr lang="en-US" sz="3600" b="1" dirty="0"/>
              <a:t>:  </a:t>
            </a:r>
            <a:r>
              <a:rPr lang="en-US" sz="3600" b="1" dirty="0" smtClean="0">
                <a:solidFill>
                  <a:srgbClr val="FF0000"/>
                </a:solidFill>
              </a:rPr>
              <a:t>32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lvl="1" indent="0" algn="ctr">
              <a:buNone/>
            </a:pPr>
            <a:r>
              <a:rPr lang="en-US" sz="3600" b="1" dirty="0"/>
              <a:t>Phone a friend:  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  <a:p>
            <a:pPr marL="0" lvl="1" indent="0" algn="ctr">
              <a:buNone/>
            </a:pPr>
            <a:r>
              <a:rPr lang="en-US" sz="3600" b="1" dirty="0"/>
              <a:t>Notes:  </a:t>
            </a:r>
            <a:r>
              <a:rPr lang="en-US" sz="3600" b="1" dirty="0" smtClean="0">
                <a:solidFill>
                  <a:srgbClr val="FF0000"/>
                </a:solidFill>
              </a:rPr>
              <a:t>10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116302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What is a significant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2813158"/>
            <a:ext cx="82296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digits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number that are known with the certainty provided by proper measurement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A graph is a diagram that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shows something.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does a graph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1058151"/>
            <a:ext cx="82296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graph shows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between two or more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73058"/>
            <a:ext cx="9144000" cy="4572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rules of measurement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576202"/>
            <a:ext cx="82296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79346"/>
            <a:ext cx="9144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metric unit used to measure energy?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965448"/>
            <a:ext cx="8229600" cy="892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all known digits and the first estimated digit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= actually visible on the measurement device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11" grpId="0"/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r="15522" b="24111"/>
          <a:stretch/>
        </p:blipFill>
        <p:spPr bwMode="auto">
          <a:xfrm>
            <a:off x="1340382" y="1447800"/>
            <a:ext cx="64632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229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marL="914400" indent="-91440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should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report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volume of acetone shown in the graduated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cylinder?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825500"/>
            <a:ext cx="8229600" cy="4114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52.7 mL</a:t>
            </a:r>
          </a:p>
        </p:txBody>
      </p:sp>
    </p:spTree>
    <p:extLst>
      <p:ext uri="{BB962C8B-B14F-4D97-AF65-F5344CB8AC3E}">
        <p14:creationId xmlns:p14="http://schemas.microsoft.com/office/powerpoint/2010/main" val="17065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18955</TotalTime>
  <Words>1796</Words>
  <Application>Microsoft Office PowerPoint</Application>
  <PresentationFormat>On-screen Show (4:3)</PresentationFormat>
  <Paragraphs>369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Wingdings</vt:lpstr>
      <vt:lpstr>Office Theme</vt:lpstr>
      <vt:lpstr>PowerPoint Presentation</vt:lpstr>
      <vt:lpstr>Finishing Unit 1</vt:lpstr>
      <vt:lpstr>PowerPoint Presentation</vt:lpstr>
      <vt:lpstr>PowerPoint Presentation</vt:lpstr>
      <vt:lpstr>Cold Call</vt:lpstr>
      <vt:lpstr>Cold Call</vt:lpstr>
      <vt:lpstr>Cold Call</vt:lpstr>
      <vt:lpstr>PowerPoint Presentation</vt:lpstr>
      <vt:lpstr>PowerPoint Presentation</vt:lpstr>
      <vt:lpstr>PowerPoint Presentation</vt:lpstr>
      <vt:lpstr>PowerPoint Presentation</vt:lpstr>
      <vt:lpstr>PUT NOTES 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Blank Slides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1135</cp:revision>
  <cp:lastPrinted>2015-08-02T22:20:45Z</cp:lastPrinted>
  <dcterms:created xsi:type="dcterms:W3CDTF">2012-09-15T16:31:25Z</dcterms:created>
  <dcterms:modified xsi:type="dcterms:W3CDTF">2019-10-15T15:50:34Z</dcterms:modified>
</cp:coreProperties>
</file>