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609" r:id="rId2"/>
    <p:sldId id="610" r:id="rId3"/>
  </p:sldIdLst>
  <p:sldSz cx="6858000" cy="9144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A3E"/>
    <a:srgbClr val="006600"/>
    <a:srgbClr val="FFD1D1"/>
    <a:srgbClr val="D7F5D7"/>
    <a:srgbClr val="00E266"/>
    <a:srgbClr val="66FF33"/>
    <a:srgbClr val="FFE499"/>
    <a:srgbClr val="E4EB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1" autoAdjust="0"/>
    <p:restoredTop sz="99500" autoAdjust="0"/>
  </p:normalViewPr>
  <p:slideViewPr>
    <p:cSldViewPr snapToGrid="0">
      <p:cViewPr>
        <p:scale>
          <a:sx n="50" d="100"/>
          <a:sy n="50" d="100"/>
        </p:scale>
        <p:origin x="2798" y="39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887" y="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BE05EE-DD1D-468D-9A8F-5F65C199C307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0438" y="703263"/>
            <a:ext cx="2641600" cy="3522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1" tIns="47850" rIns="95701" bIns="4785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556" y="4459838"/>
            <a:ext cx="5681364" cy="4223882"/>
          </a:xfrm>
          <a:prstGeom prst="rect">
            <a:avLst/>
          </a:prstGeom>
        </p:spPr>
        <p:txBody>
          <a:bodyPr vert="horz" lIns="95701" tIns="47850" rIns="95701" bIns="4785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12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887" y="8918120"/>
            <a:ext cx="3078049" cy="468803"/>
          </a:xfrm>
          <a:prstGeom prst="rect">
            <a:avLst/>
          </a:prstGeom>
        </p:spPr>
        <p:txBody>
          <a:bodyPr vert="horz" lIns="95701" tIns="47850" rIns="95701" bIns="4785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5A83C83-814F-4BD3-8FC2-6BA303FF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2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842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F2E4FBB-45CD-467F-BF58-C63AFB8CAC4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245A5B0-7D4E-4458-A7EF-718A25E7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31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3F4479-F087-4AA8-8F35-3E89A0BDEC0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0E1A9DF-8D08-4560-8F48-6BA8C3A084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55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 b="1">
                <a:solidFill>
                  <a:srgbClr val="0070C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6075" indent="-346075">
              <a:spcBef>
                <a:spcPts val="12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</a:defRPr>
            </a:lvl1pPr>
            <a:lvl2pPr marL="630238" indent="-227013">
              <a:spcBef>
                <a:spcPts val="300"/>
              </a:spcBef>
              <a:defRPr sz="2400">
                <a:solidFill>
                  <a:schemeClr val="tx1"/>
                </a:solidFill>
              </a:defRPr>
            </a:lvl2pPr>
            <a:lvl3pPr marL="912813" indent="-222250">
              <a:spcBef>
                <a:spcPts val="0"/>
              </a:spcBef>
              <a:buFont typeface="Arial" pitchFamily="34" charset="0"/>
              <a:buChar char="»"/>
              <a:defRPr sz="2000" i="1">
                <a:solidFill>
                  <a:schemeClr val="tx1"/>
                </a:solidFill>
              </a:defRPr>
            </a:lvl3pPr>
            <a:lvl4pPr marL="1254125" indent="-234950" defTabSz="1087438">
              <a:spcBef>
                <a:spcPts val="0"/>
              </a:spcBef>
              <a:defRPr sz="1800">
                <a:solidFill>
                  <a:schemeClr val="tx1"/>
                </a:solidFill>
              </a:defRPr>
            </a:lvl4pPr>
            <a:lvl5pPr marL="1600200" indent="-220663">
              <a:spcBef>
                <a:spcPts val="0"/>
              </a:spcBef>
              <a:defRPr sz="1800" i="1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743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96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D41B675-0EC5-4F47-AD5B-9892A09ACA8D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6B0E890-5A7C-42FB-A2B4-4329902FA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35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6BF3143-AA04-4600-A179-AA5251F1F7D9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FA451D3-FD4E-4EFE-9E09-E5F8FBA3CC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9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E191CAFD-9E56-4E69-A90E-EDDFA35CC4F8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B0A55A8-04F9-445F-B847-EA3256F1F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89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E0FF88D-3B31-4CEA-99D4-56D184CB3F06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4CC2421-6F9F-4982-B3A3-300E40A20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82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A5AD909-40AB-4C6F-92C4-246A9BA1AADA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8CE8E2-44E4-451A-97A9-48554F552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7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6E82CA4-DFA5-4E7D-B29E-2FC7516F04DF}" type="datetimeFigureOut">
              <a:rPr lang="en-US"/>
              <a:pPr>
                <a:defRPr/>
              </a:pPr>
              <a:t>10/1/2019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188CDD5-9159-44B0-B69C-A5ECB95AA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3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36924" y="366187"/>
            <a:ext cx="6584156" cy="975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6924" y="1729320"/>
            <a:ext cx="6584156" cy="6838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1825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•"/>
        <a:defRPr sz="24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2573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600200" indent="-228600" algn="l" rtl="0" eaLnBrk="0" fontAlgn="base" hangingPunct="0">
        <a:spcBef>
          <a:spcPct val="0"/>
        </a:spcBef>
        <a:spcAft>
          <a:spcPct val="0"/>
        </a:spcAft>
        <a:buFont typeface="Arial" charset="0"/>
        <a:buChar char="»"/>
        <a:defRPr sz="2000" i="1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 txBox="1">
            <a:spLocks/>
          </p:cNvSpPr>
          <p:nvPr/>
        </p:nvSpPr>
        <p:spPr>
          <a:xfrm>
            <a:off x="3657600" y="0"/>
            <a:ext cx="3200400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DO NOT BEND OR MUTILATE THE METAL BARS IN ANY WAY</a:t>
            </a:r>
            <a:endParaRPr lang="en-US" sz="1600" i="1" dirty="0">
              <a:solidFill>
                <a:schemeClr val="tx1"/>
              </a:solidFill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6858000" cy="8229600"/>
          </a:xfrm>
        </p:spPr>
        <p:txBody>
          <a:bodyPr>
            <a:normAutofit/>
          </a:bodyPr>
          <a:lstStyle/>
          <a:p>
            <a:pPr marL="285750" indent="-285750">
              <a:buNone/>
            </a:pPr>
            <a:r>
              <a:rPr lang="en-US" sz="1100" b="1" u="sng" dirty="0" smtClean="0"/>
              <a:t>Part 1 – Get Data for Density-Composition </a:t>
            </a:r>
            <a:r>
              <a:rPr lang="en-US" sz="1100" b="1" u="sng" dirty="0" smtClean="0"/>
              <a:t>Graph</a:t>
            </a:r>
            <a:endParaRPr lang="en-US" sz="1100" b="1" dirty="0" smtClean="0"/>
          </a:p>
          <a:p>
            <a:pPr marL="285750" indent="-285750">
              <a:buNone/>
            </a:pPr>
            <a:r>
              <a:rPr lang="en-US" sz="1100" b="1" dirty="0" smtClean="0"/>
              <a:t>1)	Get a copy of the data </a:t>
            </a:r>
            <a:r>
              <a:rPr lang="en-US" sz="1100" b="1" dirty="0" smtClean="0"/>
              <a:t>table.</a:t>
            </a:r>
            <a:endParaRPr lang="en-US" sz="1100" b="1" dirty="0" smtClean="0"/>
          </a:p>
          <a:p>
            <a:pPr marL="285750" indent="-285750">
              <a:buNone/>
            </a:pPr>
            <a:r>
              <a:rPr lang="en-US" sz="1100" b="1" dirty="0" smtClean="0"/>
              <a:t>2)	Gather the copper (Cu) and zinc (Zn) bars for a trial.  Make sure the bars are dry.</a:t>
            </a:r>
          </a:p>
          <a:p>
            <a:pPr marL="285750" indent="-285750">
              <a:buNone/>
            </a:pPr>
            <a:r>
              <a:rPr lang="en-US" sz="1100" b="1" dirty="0" smtClean="0"/>
              <a:t>3)	Go to an electronic scale and determine the mass of all of the bars together.</a:t>
            </a:r>
          </a:p>
          <a:p>
            <a:pPr marL="285750" indent="-285750">
              <a:buNone/>
            </a:pPr>
            <a:r>
              <a:rPr lang="en-US" sz="1100" b="1" dirty="0" smtClean="0"/>
              <a:t>4)	Record the mass under “Cu + Zn mass (g)” on your data table.</a:t>
            </a:r>
          </a:p>
          <a:p>
            <a:pPr marL="285750" indent="-285750">
              <a:buNone/>
            </a:pPr>
            <a:r>
              <a:rPr lang="en-US" sz="1100" b="1" dirty="0" smtClean="0"/>
              <a:t>5)	Go to a 100 mL graduated cylinder.  Fill the graduated cylinder with 60-70 mL of water.</a:t>
            </a:r>
          </a:p>
          <a:p>
            <a:pPr marL="285750" indent="-285750">
              <a:buNone/>
            </a:pPr>
            <a:r>
              <a:rPr lang="en-US" sz="1100" b="1" dirty="0" smtClean="0"/>
              <a:t>6)	Record the volume under “H</a:t>
            </a:r>
            <a:r>
              <a:rPr lang="en-US" sz="1400" b="1" baseline="-25000" dirty="0" smtClean="0"/>
              <a:t>2</a:t>
            </a:r>
            <a:r>
              <a:rPr lang="en-US" sz="1100" b="1" dirty="0" smtClean="0"/>
              <a:t>O volume (mL)”.</a:t>
            </a:r>
          </a:p>
          <a:p>
            <a:pPr marL="285750" indent="-285750">
              <a:buNone/>
            </a:pPr>
            <a:r>
              <a:rPr lang="en-US" sz="1100" b="1" dirty="0" smtClean="0"/>
              <a:t>7)	Carefully tip the graduated cylinder and slide </a:t>
            </a:r>
            <a:r>
              <a:rPr lang="en-US" sz="1100" b="1" u="sng" dirty="0" smtClean="0"/>
              <a:t>just the </a:t>
            </a:r>
            <a:r>
              <a:rPr lang="en-US" sz="1100" b="1" u="sng" dirty="0" smtClean="0"/>
              <a:t>Cu</a:t>
            </a:r>
            <a:r>
              <a:rPr lang="en-US" sz="1100" b="1" dirty="0" smtClean="0"/>
              <a:t> bars into the water.  Gently shake and tap the graduated cylinder to get all bubbles out.</a:t>
            </a:r>
          </a:p>
          <a:p>
            <a:pPr marL="285750" indent="-285750">
              <a:buNone/>
            </a:pPr>
            <a:r>
              <a:rPr lang="en-US" sz="1100" b="1" dirty="0" smtClean="0"/>
              <a:t>8)	Record the volume under “H</a:t>
            </a:r>
            <a:r>
              <a:rPr lang="en-US" sz="1400" b="1" baseline="-25000" dirty="0" smtClean="0"/>
              <a:t>2</a:t>
            </a:r>
            <a:r>
              <a:rPr lang="en-US" sz="1100" b="1" dirty="0" smtClean="0"/>
              <a:t>O + Cu volume (mL)”.</a:t>
            </a:r>
          </a:p>
          <a:p>
            <a:pPr marL="285750" indent="-285750">
              <a:buNone/>
            </a:pPr>
            <a:r>
              <a:rPr lang="en-US" sz="1100" b="1" dirty="0" smtClean="0"/>
              <a:t>9)</a:t>
            </a:r>
            <a:r>
              <a:rPr lang="en-US" sz="1100" b="1" dirty="0"/>
              <a:t>	Carefully tip the graduated cylinder and slide </a:t>
            </a:r>
            <a:r>
              <a:rPr lang="en-US" sz="1100" b="1" u="sng" dirty="0" smtClean="0"/>
              <a:t>just the </a:t>
            </a:r>
            <a:r>
              <a:rPr lang="en-US" sz="1100" b="1" u="sng" dirty="0" smtClean="0"/>
              <a:t>Zn</a:t>
            </a:r>
            <a:r>
              <a:rPr lang="en-US" sz="1100" b="1" dirty="0" smtClean="0"/>
              <a:t> </a:t>
            </a:r>
            <a:r>
              <a:rPr lang="en-US" sz="1100" b="1" dirty="0"/>
              <a:t>bars into the water.  Gently shake and tap the graduated cylinder to get all bubbles out</a:t>
            </a:r>
            <a:r>
              <a:rPr lang="en-US" sz="1100" b="1" dirty="0" smtClean="0"/>
              <a:t>.</a:t>
            </a:r>
            <a:endParaRPr lang="en-US" sz="1100" b="1" dirty="0"/>
          </a:p>
          <a:p>
            <a:pPr marL="285750" indent="-285750">
              <a:buNone/>
            </a:pPr>
            <a:r>
              <a:rPr lang="en-US" sz="1100" b="1" dirty="0" smtClean="0"/>
              <a:t>10)</a:t>
            </a:r>
            <a:r>
              <a:rPr lang="en-US" sz="1100" b="1" dirty="0"/>
              <a:t>	Record the volume under “H</a:t>
            </a:r>
            <a:r>
              <a:rPr lang="en-US" sz="1400" b="1" baseline="-25000" dirty="0"/>
              <a:t>2</a:t>
            </a:r>
            <a:r>
              <a:rPr lang="en-US" sz="1100" b="1" dirty="0"/>
              <a:t>O + </a:t>
            </a:r>
            <a:r>
              <a:rPr lang="en-US" sz="1100" b="1" dirty="0" smtClean="0"/>
              <a:t>Cu + Zn </a:t>
            </a:r>
            <a:r>
              <a:rPr lang="en-US" sz="1100" b="1" dirty="0"/>
              <a:t>volume (mL</a:t>
            </a:r>
            <a:r>
              <a:rPr lang="en-US" sz="1100" b="1" dirty="0" smtClean="0"/>
              <a:t>)”.</a:t>
            </a:r>
          </a:p>
          <a:p>
            <a:pPr marL="285750" indent="-285750">
              <a:buNone/>
            </a:pPr>
            <a:r>
              <a:rPr lang="en-US" sz="1100" b="1" dirty="0" smtClean="0"/>
              <a:t>11)	Pour the water down the drain.  Dry the Cu and Zn bars.  Return the bars.</a:t>
            </a:r>
          </a:p>
          <a:p>
            <a:pPr marL="285750" indent="-285750">
              <a:buNone/>
            </a:pPr>
            <a:r>
              <a:rPr lang="en-US" sz="1100" b="1" dirty="0" smtClean="0"/>
              <a:t>12)	</a:t>
            </a:r>
            <a:r>
              <a:rPr lang="en-US" sz="1100" b="1" dirty="0" smtClean="0"/>
              <a:t>Repeat steps </a:t>
            </a:r>
            <a:r>
              <a:rPr lang="en-US" sz="1100" b="1" dirty="0" smtClean="0"/>
              <a:t>2-11 with </a:t>
            </a:r>
            <a:r>
              <a:rPr lang="en-US" sz="1100" b="1" dirty="0" smtClean="0"/>
              <a:t>different combinations</a:t>
            </a:r>
            <a:r>
              <a:rPr lang="en-US" sz="1100" b="1" dirty="0" smtClean="0"/>
              <a:t> of Cu and Zn bars until the data table is complete.</a:t>
            </a:r>
            <a:endParaRPr lang="en-US" sz="1100" b="1" dirty="0" smtClean="0"/>
          </a:p>
          <a:p>
            <a:pPr marL="285750" indent="-285750">
              <a:buNone/>
            </a:pPr>
            <a:endParaRPr lang="en-US" sz="1100" b="1" dirty="0" smtClean="0"/>
          </a:p>
          <a:p>
            <a:pPr marL="285750" indent="-285750">
              <a:buNone/>
            </a:pPr>
            <a:r>
              <a:rPr lang="en-US" sz="1100" b="1" u="sng" dirty="0" smtClean="0"/>
              <a:t>Part 2 -  Create Density-Composition </a:t>
            </a:r>
            <a:r>
              <a:rPr lang="en-US" sz="1100" b="1" u="sng" dirty="0" smtClean="0"/>
              <a:t>Graph</a:t>
            </a:r>
            <a:endParaRPr lang="en-US" sz="1100" b="1" dirty="0"/>
          </a:p>
          <a:p>
            <a:pPr marL="285750" indent="-285750">
              <a:buNone/>
            </a:pPr>
            <a:r>
              <a:rPr lang="en-US" sz="1100" b="1" dirty="0" smtClean="0"/>
              <a:t>1)	Get a laptop and log into a new Google Sheets document.  Be sure to share the document with your lab partners right away.</a:t>
            </a:r>
          </a:p>
          <a:p>
            <a:pPr marL="285750" indent="-285750">
              <a:buNone/>
            </a:pPr>
            <a:r>
              <a:rPr lang="en-US" sz="1100" b="1" dirty="0" smtClean="0"/>
              <a:t>2)	Input all of the data from your data table.</a:t>
            </a:r>
          </a:p>
          <a:p>
            <a:pPr marL="285750" indent="-285750">
              <a:buNone/>
            </a:pPr>
            <a:r>
              <a:rPr lang="en-US" sz="1100" b="1" dirty="0" smtClean="0"/>
              <a:t>3)	Add new columns for the parameters you will be calculating.  These are listed on your data table.</a:t>
            </a:r>
          </a:p>
          <a:p>
            <a:pPr marL="285750" indent="-285750">
              <a:buNone/>
            </a:pPr>
            <a:r>
              <a:rPr lang="en-US" sz="1100" b="1" dirty="0" smtClean="0"/>
              <a:t>4)	Using the formulas shown on your data table, calculate the data for the new columns.</a:t>
            </a:r>
          </a:p>
          <a:p>
            <a:pPr marL="285750" indent="-285750">
              <a:buNone/>
            </a:pPr>
            <a:r>
              <a:rPr lang="en-US" sz="1100" b="1" dirty="0" smtClean="0"/>
              <a:t>5)	Create scatter plot with “% Cu by volume” on the x-axis, and “density (g/mL)” on the y-axis.  This is your density-composition graph.</a:t>
            </a:r>
          </a:p>
          <a:p>
            <a:pPr marL="285750" indent="-285750">
              <a:buNone/>
            </a:pPr>
            <a:r>
              <a:rPr lang="en-US" sz="1100" b="1" dirty="0" smtClean="0"/>
              <a:t>6)	Perform a regression analysis to generate a best fit line.  </a:t>
            </a:r>
            <a:r>
              <a:rPr lang="en-US" sz="1100" b="1" dirty="0" smtClean="0"/>
              <a:t>On your data table, record </a:t>
            </a:r>
            <a:r>
              <a:rPr lang="en-US" sz="1100" b="1" dirty="0" smtClean="0"/>
              <a:t>the </a:t>
            </a:r>
            <a:r>
              <a:rPr lang="en-US" sz="1100" b="1" dirty="0" smtClean="0"/>
              <a:t>best fit line equation, the </a:t>
            </a:r>
            <a:r>
              <a:rPr lang="en-US" sz="1100" b="1" dirty="0" smtClean="0"/>
              <a:t>R</a:t>
            </a:r>
            <a:r>
              <a:rPr lang="en-US" sz="1400" b="1" baseline="30000" dirty="0" smtClean="0"/>
              <a:t>2</a:t>
            </a:r>
            <a:r>
              <a:rPr lang="en-US" sz="1100" b="1" dirty="0" smtClean="0"/>
              <a:t> </a:t>
            </a:r>
            <a:r>
              <a:rPr lang="en-US" sz="1100" b="1" dirty="0" smtClean="0"/>
              <a:t>value, the slope and the y-intercept.  Input this data into your Google Sheet document.</a:t>
            </a:r>
            <a:endParaRPr lang="en-US" sz="1100" b="1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0"/>
            <a:ext cx="2309446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0111 </a:t>
            </a:r>
            <a:r>
              <a:rPr lang="en-US" sz="1600" dirty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– </a:t>
            </a:r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Procedure</a:t>
            </a:r>
            <a:endParaRPr lang="en-US" sz="1600" dirty="0">
              <a:solidFill>
                <a:schemeClr val="tx1"/>
              </a:solidFill>
              <a:ea typeface="Cambria Math" pitchFamily="18" charset="0"/>
              <a:cs typeface="Arial" panose="020B0604020202020204" pitchFamily="34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Penny Composition</a:t>
            </a:r>
            <a:endParaRPr lang="en-US" sz="1600" dirty="0">
              <a:solidFill>
                <a:schemeClr val="tx1"/>
              </a:solidFill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0481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Title 1"/>
          <p:cNvSpPr txBox="1">
            <a:spLocks/>
          </p:cNvSpPr>
          <p:nvPr/>
        </p:nvSpPr>
        <p:spPr>
          <a:xfrm>
            <a:off x="0" y="0"/>
            <a:ext cx="6858000" cy="5847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70C0"/>
                </a:solidFill>
                <a:latin typeface="Arial" pitchFamily="34" charset="0"/>
                <a:ea typeface="+mj-ea"/>
                <a:cs typeface="+mj-cs"/>
              </a:defRPr>
            </a:lvl1pPr>
          </a:lstStyle>
          <a:p>
            <a:r>
              <a:rPr lang="en-US" sz="1600" dirty="0" smtClean="0">
                <a:solidFill>
                  <a:schemeClr val="tx1"/>
                </a:solidFill>
                <a:ea typeface="Cambria Math" pitchFamily="18" charset="0"/>
                <a:cs typeface="Arial" panose="020B0604020202020204" pitchFamily="34" charset="0"/>
              </a:rPr>
              <a:t>DO NOT BEND OR MUTILATE THE METAL BARS IN ANY WAY</a:t>
            </a:r>
            <a:endParaRPr lang="en-US" sz="1600" i="1" dirty="0">
              <a:solidFill>
                <a:schemeClr val="tx1"/>
              </a:solidFill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914400"/>
            <a:ext cx="6858000" cy="8229600"/>
          </a:xfrm>
        </p:spPr>
        <p:txBody>
          <a:bodyPr>
            <a:normAutofit/>
          </a:bodyPr>
          <a:lstStyle/>
          <a:p>
            <a:pPr marL="285750" indent="-285750">
              <a:buNone/>
            </a:pPr>
            <a:r>
              <a:rPr lang="en-US" sz="1100" b="1" u="sng" dirty="0" smtClean="0"/>
              <a:t>Part </a:t>
            </a:r>
            <a:r>
              <a:rPr lang="en-US" sz="1100" b="1" u="sng" dirty="0" smtClean="0"/>
              <a:t>3 – Determine </a:t>
            </a:r>
            <a:r>
              <a:rPr lang="en-US" sz="1100" b="1" u="sng" dirty="0" smtClean="0"/>
              <a:t>Mass and Volume </a:t>
            </a:r>
            <a:r>
              <a:rPr lang="en-US" sz="1100" b="1" u="sng" dirty="0" smtClean="0"/>
              <a:t>of Old and New </a:t>
            </a:r>
            <a:r>
              <a:rPr lang="en-US" sz="1100" b="1" u="sng" dirty="0" smtClean="0"/>
              <a:t>Pennies</a:t>
            </a:r>
            <a:endParaRPr lang="en-US" sz="1100" b="1" dirty="0"/>
          </a:p>
          <a:p>
            <a:pPr marL="285750" indent="-285750">
              <a:buNone/>
            </a:pPr>
            <a:r>
              <a:rPr lang="en-US" sz="1100" b="1" dirty="0" smtClean="0"/>
              <a:t>1)	Get 25 </a:t>
            </a:r>
            <a:r>
              <a:rPr lang="en-US" sz="1100" b="1" dirty="0" smtClean="0"/>
              <a:t>pre-1982 (old) pennies.  Make </a:t>
            </a:r>
            <a:r>
              <a:rPr lang="en-US" sz="1100" b="1" dirty="0" smtClean="0"/>
              <a:t>sure all pennies are dry.</a:t>
            </a:r>
          </a:p>
          <a:p>
            <a:pPr marL="285750" indent="-285750">
              <a:buNone/>
            </a:pPr>
            <a:r>
              <a:rPr lang="en-US" sz="1100" b="1" dirty="0" smtClean="0"/>
              <a:t>2)	Go to an electronic balance and measure the mass of the old or new pennies</a:t>
            </a:r>
          </a:p>
          <a:p>
            <a:pPr marL="285750" indent="-285750">
              <a:buNone/>
            </a:pPr>
            <a:r>
              <a:rPr lang="en-US" sz="1100" b="1" dirty="0" smtClean="0"/>
              <a:t>3)	Record the in the appropriate cell under “penny mass (g)” on your data table.</a:t>
            </a:r>
          </a:p>
          <a:p>
            <a:pPr marL="285750" indent="-285750">
              <a:buNone/>
            </a:pPr>
            <a:r>
              <a:rPr lang="en-US" sz="1100" b="1" dirty="0"/>
              <a:t>4</a:t>
            </a:r>
            <a:r>
              <a:rPr lang="en-US" sz="1100" b="1" dirty="0" smtClean="0"/>
              <a:t>)	Go </a:t>
            </a:r>
            <a:r>
              <a:rPr lang="en-US" sz="1100" b="1" dirty="0"/>
              <a:t>to a 100 mL graduated cylinder.  Fill the graduated cylinder with 60-70 mL of water.</a:t>
            </a:r>
          </a:p>
          <a:p>
            <a:pPr marL="285750" indent="-285750">
              <a:buNone/>
            </a:pPr>
            <a:r>
              <a:rPr lang="en-US" sz="1100" b="1" dirty="0" smtClean="0"/>
              <a:t>5)</a:t>
            </a:r>
            <a:r>
              <a:rPr lang="en-US" sz="1100" b="1" dirty="0"/>
              <a:t>	Record the volume under “H</a:t>
            </a:r>
            <a:r>
              <a:rPr lang="en-US" sz="1400" b="1" baseline="-25000" dirty="0"/>
              <a:t>2</a:t>
            </a:r>
            <a:r>
              <a:rPr lang="en-US" sz="1100" b="1" dirty="0"/>
              <a:t>O volume (mL</a:t>
            </a:r>
            <a:r>
              <a:rPr lang="en-US" sz="1100" b="1" dirty="0" smtClean="0"/>
              <a:t>)”.</a:t>
            </a:r>
            <a:endParaRPr lang="en-US" sz="1100" b="1" dirty="0"/>
          </a:p>
          <a:p>
            <a:pPr marL="285750" indent="-285750">
              <a:buNone/>
            </a:pPr>
            <a:r>
              <a:rPr lang="en-US" sz="1100" b="1" dirty="0" smtClean="0"/>
              <a:t>6)</a:t>
            </a:r>
            <a:r>
              <a:rPr lang="en-US" sz="1100" b="1" dirty="0"/>
              <a:t>	Carefully tip the graduated cylinder and slide the </a:t>
            </a:r>
            <a:r>
              <a:rPr lang="en-US" sz="1100" b="1" dirty="0" smtClean="0"/>
              <a:t>pennies into </a:t>
            </a:r>
            <a:r>
              <a:rPr lang="en-US" sz="1100" b="1" dirty="0"/>
              <a:t>the water.  Gently shake and tap the graduated cylinder to get all bubbles out.</a:t>
            </a:r>
          </a:p>
          <a:p>
            <a:pPr marL="285750" indent="-285750">
              <a:buNone/>
            </a:pPr>
            <a:r>
              <a:rPr lang="en-US" sz="1100" b="1" dirty="0" smtClean="0"/>
              <a:t>7)</a:t>
            </a:r>
            <a:r>
              <a:rPr lang="en-US" sz="1100" b="1" dirty="0"/>
              <a:t>	Record the volume under “H</a:t>
            </a:r>
            <a:r>
              <a:rPr lang="en-US" sz="1400" b="1" baseline="-25000" dirty="0"/>
              <a:t>2</a:t>
            </a:r>
            <a:r>
              <a:rPr lang="en-US" sz="1100" b="1" dirty="0"/>
              <a:t>O + </a:t>
            </a:r>
            <a:r>
              <a:rPr lang="en-US" sz="1100" b="1" dirty="0" smtClean="0"/>
              <a:t>pennies </a:t>
            </a:r>
            <a:r>
              <a:rPr lang="en-US" sz="1100" b="1" dirty="0"/>
              <a:t>volume (mL)”.</a:t>
            </a:r>
          </a:p>
          <a:p>
            <a:pPr marL="285750" indent="-285750">
              <a:buNone/>
            </a:pPr>
            <a:r>
              <a:rPr lang="en-US" sz="1100" b="1" dirty="0"/>
              <a:t>8</a:t>
            </a:r>
            <a:r>
              <a:rPr lang="en-US" sz="1100" b="1" dirty="0" smtClean="0"/>
              <a:t>)</a:t>
            </a:r>
            <a:r>
              <a:rPr lang="en-US" sz="1100" b="1" dirty="0"/>
              <a:t>	Pour the water down the drain.  Dry the </a:t>
            </a:r>
            <a:r>
              <a:rPr lang="en-US" sz="1100" b="1" dirty="0" smtClean="0"/>
              <a:t>pennies.  </a:t>
            </a:r>
            <a:r>
              <a:rPr lang="en-US" sz="1100" b="1" dirty="0"/>
              <a:t>Return the </a:t>
            </a:r>
            <a:r>
              <a:rPr lang="en-US" sz="1100" b="1" dirty="0" smtClean="0"/>
              <a:t>pennies.</a:t>
            </a:r>
            <a:endParaRPr lang="en-US" sz="1100" b="1" dirty="0"/>
          </a:p>
          <a:p>
            <a:pPr marL="285750" indent="-285750">
              <a:buNone/>
            </a:pPr>
            <a:r>
              <a:rPr lang="en-US" sz="1100" b="1" dirty="0"/>
              <a:t>9</a:t>
            </a:r>
            <a:r>
              <a:rPr lang="en-US" sz="1100" b="1" dirty="0" smtClean="0"/>
              <a:t>)</a:t>
            </a:r>
            <a:r>
              <a:rPr lang="en-US" sz="1100" b="1" dirty="0"/>
              <a:t>	</a:t>
            </a:r>
            <a:r>
              <a:rPr lang="en-US" sz="1100" b="1" dirty="0" smtClean="0"/>
              <a:t>Repeat </a:t>
            </a:r>
            <a:r>
              <a:rPr lang="en-US" sz="1100" b="1" dirty="0"/>
              <a:t>steps </a:t>
            </a:r>
            <a:r>
              <a:rPr lang="en-US" sz="1100" b="1" dirty="0" smtClean="0"/>
              <a:t>1-8 </a:t>
            </a:r>
            <a:r>
              <a:rPr lang="en-US" sz="1100" b="1" dirty="0" smtClean="0"/>
              <a:t>with post 1983 (new) pennies.</a:t>
            </a:r>
            <a:endParaRPr lang="en-US" sz="1100" b="1" dirty="0" smtClean="0"/>
          </a:p>
          <a:p>
            <a:pPr marL="285750" indent="-285750">
              <a:buNone/>
            </a:pPr>
            <a:endParaRPr lang="en-US" sz="1100" b="1" dirty="0"/>
          </a:p>
          <a:p>
            <a:pPr marL="285750" indent="-285750">
              <a:buNone/>
            </a:pPr>
            <a:r>
              <a:rPr lang="en-US" sz="1100" b="1" u="sng" dirty="0" smtClean="0"/>
              <a:t>Part 4 – Compute </a:t>
            </a:r>
            <a:r>
              <a:rPr lang="en-US" sz="1100" b="1" u="sng" dirty="0" smtClean="0"/>
              <a:t>Density and Composition </a:t>
            </a:r>
            <a:r>
              <a:rPr lang="en-US" sz="1100" b="1" u="sng" dirty="0" smtClean="0"/>
              <a:t>of Old and New Pennies</a:t>
            </a:r>
            <a:endParaRPr lang="en-US" sz="1100" b="1" u="sng" dirty="0"/>
          </a:p>
          <a:p>
            <a:pPr marL="285750" indent="-285750">
              <a:buNone/>
            </a:pPr>
            <a:r>
              <a:rPr lang="en-US" sz="1100" b="1" dirty="0"/>
              <a:t>1)	</a:t>
            </a:r>
            <a:r>
              <a:rPr lang="en-US" sz="1100" b="1" dirty="0" smtClean="0"/>
              <a:t>Input your mass and volume </a:t>
            </a:r>
            <a:r>
              <a:rPr lang="en-US" sz="1100" b="1" dirty="0"/>
              <a:t>data into your Google Sheet document. </a:t>
            </a:r>
            <a:endParaRPr lang="en-US" sz="1100" b="1" dirty="0" smtClean="0"/>
          </a:p>
          <a:p>
            <a:pPr marL="285750" indent="-285750">
              <a:buNone/>
            </a:pPr>
            <a:r>
              <a:rPr lang="en-US" sz="1100" b="1" dirty="0" smtClean="0"/>
              <a:t>2)	Add </a:t>
            </a:r>
            <a:r>
              <a:rPr lang="en-US" sz="1100" b="1" dirty="0"/>
              <a:t>new columns for the parameters you will be calculating.  These are listed on your data table.</a:t>
            </a:r>
          </a:p>
          <a:p>
            <a:pPr marL="285750" indent="-285750">
              <a:buNone/>
            </a:pPr>
            <a:r>
              <a:rPr lang="en-US" sz="1100" b="1" dirty="0"/>
              <a:t>3</a:t>
            </a:r>
            <a:r>
              <a:rPr lang="en-US" sz="1100" b="1" dirty="0" smtClean="0"/>
              <a:t>)</a:t>
            </a:r>
            <a:r>
              <a:rPr lang="en-US" sz="1100" b="1" dirty="0"/>
              <a:t>	Using the formulas shown on your data table, calculate the data for the new columns</a:t>
            </a:r>
            <a:r>
              <a:rPr lang="en-US" sz="1100" b="1" dirty="0" smtClean="0"/>
              <a:t>.  </a:t>
            </a:r>
          </a:p>
          <a:p>
            <a:pPr marL="285750" indent="-285750">
              <a:buNone/>
            </a:pPr>
            <a:r>
              <a:rPr lang="en-US" sz="1100" b="1" dirty="0"/>
              <a:t>4</a:t>
            </a:r>
            <a:r>
              <a:rPr lang="en-US" sz="1100" b="1" dirty="0" smtClean="0"/>
              <a:t>)	Columns E and F will have your predicted Cu and Zn composition of the pennies.</a:t>
            </a:r>
            <a:endParaRPr lang="en-US" sz="1100" b="1" dirty="0"/>
          </a:p>
        </p:txBody>
      </p:sp>
    </p:spTree>
    <p:extLst>
      <p:ext uri="{BB962C8B-B14F-4D97-AF65-F5344CB8AC3E}">
        <p14:creationId xmlns:p14="http://schemas.microsoft.com/office/powerpoint/2010/main" val="67673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7125</TotalTime>
  <Words>51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Cambria Math</vt:lpstr>
      <vt:lpstr>Wingdings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sundance235</dc:creator>
  <cp:lastModifiedBy>Staff Peter McCarthy</cp:lastModifiedBy>
  <cp:revision>543</cp:revision>
  <cp:lastPrinted>2019-10-01T12:30:25Z</cp:lastPrinted>
  <dcterms:created xsi:type="dcterms:W3CDTF">2012-09-15T16:31:25Z</dcterms:created>
  <dcterms:modified xsi:type="dcterms:W3CDTF">2019-10-01T18:58:26Z</dcterms:modified>
</cp:coreProperties>
</file>