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609" r:id="rId2"/>
    <p:sldId id="611" r:id="rId3"/>
    <p:sldId id="612" r:id="rId4"/>
  </p:sldIdLst>
  <p:sldSz cx="6858000" cy="9144000" type="screen4x3"/>
  <p:notesSz cx="7102475" cy="9388475"/>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3E"/>
    <a:srgbClr val="006600"/>
    <a:srgbClr val="FFD1D1"/>
    <a:srgbClr val="D7F5D7"/>
    <a:srgbClr val="00E266"/>
    <a:srgbClr val="66FF33"/>
    <a:srgbClr val="FFE499"/>
    <a:srgbClr val="E4E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01" autoAdjust="0"/>
    <p:restoredTop sz="99500" autoAdjust="0"/>
  </p:normalViewPr>
  <p:slideViewPr>
    <p:cSldViewPr snapToGrid="0">
      <p:cViewPr varScale="1">
        <p:scale>
          <a:sx n="62" d="100"/>
          <a:sy n="62" d="100"/>
        </p:scale>
        <p:origin x="2544" y="72"/>
      </p:cViewPr>
      <p:guideLst>
        <p:guide orient="horz" pos="2880"/>
        <p:guide pos="2160"/>
      </p:guideLst>
    </p:cSldViewPr>
  </p:slideViewPr>
  <p:notesTextViewPr>
    <p:cViewPr>
      <p:scale>
        <a:sx n="1" d="1"/>
        <a:sy n="1" d="1"/>
      </p:scale>
      <p:origin x="0" y="0"/>
    </p:cViewPr>
  </p:notesTextViewPr>
  <p:sorterViewPr>
    <p:cViewPr>
      <p:scale>
        <a:sx n="146" d="100"/>
        <a:sy n="14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49" cy="468803"/>
          </a:xfrm>
          <a:prstGeom prst="rect">
            <a:avLst/>
          </a:prstGeom>
        </p:spPr>
        <p:txBody>
          <a:bodyPr vert="horz" lIns="95701" tIns="47850" rIns="95701" bIns="4785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22887" y="0"/>
            <a:ext cx="3078049" cy="468803"/>
          </a:xfrm>
          <a:prstGeom prst="rect">
            <a:avLst/>
          </a:prstGeom>
        </p:spPr>
        <p:txBody>
          <a:bodyPr vert="horz" lIns="95701" tIns="47850" rIns="95701" bIns="47850" rtlCol="0"/>
          <a:lstStyle>
            <a:lvl1pPr algn="r" fontAlgn="auto">
              <a:spcBef>
                <a:spcPts val="0"/>
              </a:spcBef>
              <a:spcAft>
                <a:spcPts val="0"/>
              </a:spcAft>
              <a:defRPr sz="1200">
                <a:latin typeface="+mn-lt"/>
                <a:cs typeface="+mn-cs"/>
              </a:defRPr>
            </a:lvl1pPr>
          </a:lstStyle>
          <a:p>
            <a:pPr>
              <a:defRPr/>
            </a:pPr>
            <a:fld id="{B2BE05EE-DD1D-468D-9A8F-5F65C199C307}" type="datetimeFigureOut">
              <a:rPr lang="en-US"/>
              <a:pPr>
                <a:defRPr/>
              </a:pPr>
              <a:t>8/16/2019</a:t>
            </a:fld>
            <a:endParaRPr lang="en-US"/>
          </a:p>
        </p:txBody>
      </p:sp>
      <p:sp>
        <p:nvSpPr>
          <p:cNvPr id="4" name="Slide Image Placeholder 3"/>
          <p:cNvSpPr>
            <a:spLocks noGrp="1" noRot="1" noChangeAspect="1"/>
          </p:cNvSpPr>
          <p:nvPr>
            <p:ph type="sldImg" idx="2"/>
          </p:nvPr>
        </p:nvSpPr>
        <p:spPr>
          <a:xfrm>
            <a:off x="2230438" y="703263"/>
            <a:ext cx="2641600" cy="3522662"/>
          </a:xfrm>
          <a:prstGeom prst="rect">
            <a:avLst/>
          </a:prstGeom>
          <a:noFill/>
          <a:ln w="12700">
            <a:solidFill>
              <a:prstClr val="black"/>
            </a:solidFill>
          </a:ln>
        </p:spPr>
        <p:txBody>
          <a:bodyPr vert="horz" lIns="95701" tIns="47850" rIns="95701" bIns="47850" rtlCol="0" anchor="ctr"/>
          <a:lstStyle/>
          <a:p>
            <a:pPr lvl="0"/>
            <a:endParaRPr lang="en-US" noProof="0"/>
          </a:p>
        </p:txBody>
      </p:sp>
      <p:sp>
        <p:nvSpPr>
          <p:cNvPr id="5" name="Notes Placeholder 4"/>
          <p:cNvSpPr>
            <a:spLocks noGrp="1"/>
          </p:cNvSpPr>
          <p:nvPr>
            <p:ph type="body" sz="quarter" idx="3"/>
          </p:nvPr>
        </p:nvSpPr>
        <p:spPr>
          <a:xfrm>
            <a:off x="710556" y="4459838"/>
            <a:ext cx="5681364" cy="4223882"/>
          </a:xfrm>
          <a:prstGeom prst="rect">
            <a:avLst/>
          </a:prstGeom>
        </p:spPr>
        <p:txBody>
          <a:bodyPr vert="horz" lIns="95701" tIns="47850" rIns="95701" bIns="4785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8120"/>
            <a:ext cx="3078049" cy="468803"/>
          </a:xfrm>
          <a:prstGeom prst="rect">
            <a:avLst/>
          </a:prstGeom>
        </p:spPr>
        <p:txBody>
          <a:bodyPr vert="horz" lIns="95701" tIns="47850" rIns="95701" bIns="4785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22887" y="8918120"/>
            <a:ext cx="3078049" cy="468803"/>
          </a:xfrm>
          <a:prstGeom prst="rect">
            <a:avLst/>
          </a:prstGeom>
        </p:spPr>
        <p:txBody>
          <a:bodyPr vert="horz" lIns="95701" tIns="47850" rIns="95701" bIns="47850" rtlCol="0" anchor="b"/>
          <a:lstStyle>
            <a:lvl1pPr algn="r" fontAlgn="auto">
              <a:spcBef>
                <a:spcPts val="0"/>
              </a:spcBef>
              <a:spcAft>
                <a:spcPts val="0"/>
              </a:spcAft>
              <a:defRPr sz="1200">
                <a:latin typeface="+mn-lt"/>
                <a:cs typeface="+mn-cs"/>
              </a:defRPr>
            </a:lvl1pPr>
          </a:lstStyle>
          <a:p>
            <a:pPr>
              <a:defRPr/>
            </a:pPr>
            <a:fld id="{85A83C83-814F-4BD3-8FC2-6BA303FF7140}" type="slidenum">
              <a:rPr lang="en-US"/>
              <a:pPr>
                <a:defRPr/>
              </a:pPr>
              <a:t>‹#›</a:t>
            </a:fld>
            <a:endParaRPr lang="en-US"/>
          </a:p>
        </p:txBody>
      </p:sp>
    </p:spTree>
    <p:extLst>
      <p:ext uri="{BB962C8B-B14F-4D97-AF65-F5344CB8AC3E}">
        <p14:creationId xmlns:p14="http://schemas.microsoft.com/office/powerpoint/2010/main" val="32897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98428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5F2E4FBB-45CD-467F-BF58-C63AFB8CAC46}" type="datetimeFigureOut">
              <a:rPr lang="en-US"/>
              <a:pPr>
                <a:defRPr/>
              </a:pPr>
              <a:t>8/16/2019</a:t>
            </a:fld>
            <a:endParaRPr lang="en-US"/>
          </a:p>
        </p:txBody>
      </p:sp>
      <p:sp>
        <p:nvSpPr>
          <p:cNvPr id="5" name="Footer Placeholder 4"/>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8245A5B0-7D4E-4458-A7EF-718A25E77E15}" type="slidenum">
              <a:rPr lang="en-US"/>
              <a:pPr>
                <a:defRPr/>
              </a:pPr>
              <a:t>‹#›</a:t>
            </a:fld>
            <a:endParaRPr lang="en-US"/>
          </a:p>
        </p:txBody>
      </p:sp>
    </p:spTree>
    <p:extLst>
      <p:ext uri="{BB962C8B-B14F-4D97-AF65-F5344CB8AC3E}">
        <p14:creationId xmlns:p14="http://schemas.microsoft.com/office/powerpoint/2010/main" val="3834331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8"/>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8"/>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973F4479-F087-4AA8-8F35-3E89A0BDEC06}" type="datetimeFigureOut">
              <a:rPr lang="en-US"/>
              <a:pPr>
                <a:defRPr/>
              </a:pPr>
              <a:t>8/16/2019</a:t>
            </a:fld>
            <a:endParaRPr lang="en-US"/>
          </a:p>
        </p:txBody>
      </p:sp>
      <p:sp>
        <p:nvSpPr>
          <p:cNvPr id="5" name="Footer Placeholder 4"/>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60E1A9DF-8D08-4560-8F48-6BA8C3A0844B}" type="slidenum">
              <a:rPr lang="en-US"/>
              <a:pPr>
                <a:defRPr/>
              </a:pPr>
              <a:t>‹#›</a:t>
            </a:fld>
            <a:endParaRPr lang="en-US"/>
          </a:p>
        </p:txBody>
      </p:sp>
    </p:spTree>
    <p:extLst>
      <p:ext uri="{BB962C8B-B14F-4D97-AF65-F5344CB8AC3E}">
        <p14:creationId xmlns:p14="http://schemas.microsoft.com/office/powerpoint/2010/main" val="1751255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a:solidFill>
                  <a:srgbClr val="0070C0"/>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346075" indent="-346075">
              <a:spcBef>
                <a:spcPts val="1200"/>
              </a:spcBef>
              <a:buFont typeface="Arial" pitchFamily="34" charset="0"/>
              <a:buChar char="•"/>
              <a:defRPr sz="3200">
                <a:solidFill>
                  <a:schemeClr val="tx1"/>
                </a:solidFill>
              </a:defRPr>
            </a:lvl1pPr>
            <a:lvl2pPr marL="630238" indent="-227013">
              <a:spcBef>
                <a:spcPts val="300"/>
              </a:spcBef>
              <a:defRPr sz="2400">
                <a:solidFill>
                  <a:schemeClr val="tx1"/>
                </a:solidFill>
              </a:defRPr>
            </a:lvl2pPr>
            <a:lvl3pPr marL="912813" indent="-222250">
              <a:spcBef>
                <a:spcPts val="0"/>
              </a:spcBef>
              <a:buFont typeface="Arial" pitchFamily="34" charset="0"/>
              <a:buChar char="»"/>
              <a:defRPr sz="2000" i="1">
                <a:solidFill>
                  <a:schemeClr val="tx1"/>
                </a:solidFill>
              </a:defRPr>
            </a:lvl3pPr>
            <a:lvl4pPr marL="1254125" indent="-234950" defTabSz="1087438">
              <a:spcBef>
                <a:spcPts val="0"/>
              </a:spcBef>
              <a:defRPr sz="1800">
                <a:solidFill>
                  <a:schemeClr val="tx1"/>
                </a:solidFill>
              </a:defRPr>
            </a:lvl4pPr>
            <a:lvl5pPr marL="1600200" indent="-220663">
              <a:spcBef>
                <a:spcPts val="0"/>
              </a:spcBef>
              <a:defRPr sz="1800" i="1">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743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6961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5D41B675-0EC5-4F47-AD5B-9892A09ACA8D}" type="datetimeFigureOut">
              <a:rPr lang="en-US"/>
              <a:pPr>
                <a:defRPr/>
              </a:pPr>
              <a:t>8/16/2019</a:t>
            </a:fld>
            <a:endParaRPr lang="en-US"/>
          </a:p>
        </p:txBody>
      </p:sp>
      <p:sp>
        <p:nvSpPr>
          <p:cNvPr id="6" name="Footer Placeholder 5"/>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56B0E890-5A7C-42FB-A2B4-4329902FAE83}" type="slidenum">
              <a:rPr lang="en-US"/>
              <a:pPr>
                <a:defRPr/>
              </a:pPr>
              <a:t>‹#›</a:t>
            </a:fld>
            <a:endParaRPr lang="en-US"/>
          </a:p>
        </p:txBody>
      </p:sp>
    </p:spTree>
    <p:extLst>
      <p:ext uri="{BB962C8B-B14F-4D97-AF65-F5344CB8AC3E}">
        <p14:creationId xmlns:p14="http://schemas.microsoft.com/office/powerpoint/2010/main" val="2803635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06BF3143-AA04-4600-A179-AA5251F1F7D9}" type="datetimeFigureOut">
              <a:rPr lang="en-US"/>
              <a:pPr>
                <a:defRPr/>
              </a:pPr>
              <a:t>8/16/2019</a:t>
            </a:fld>
            <a:endParaRPr lang="en-US"/>
          </a:p>
        </p:txBody>
      </p:sp>
      <p:sp>
        <p:nvSpPr>
          <p:cNvPr id="8" name="Footer Placeholder 7"/>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EFA451D3-FD4E-4EFE-9E09-E5F8FBA3CCB3}" type="slidenum">
              <a:rPr lang="en-US"/>
              <a:pPr>
                <a:defRPr/>
              </a:pPr>
              <a:t>‹#›</a:t>
            </a:fld>
            <a:endParaRPr lang="en-US"/>
          </a:p>
        </p:txBody>
      </p:sp>
    </p:spTree>
    <p:extLst>
      <p:ext uri="{BB962C8B-B14F-4D97-AF65-F5344CB8AC3E}">
        <p14:creationId xmlns:p14="http://schemas.microsoft.com/office/powerpoint/2010/main" val="3816291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E191CAFD-9E56-4E69-A90E-EDDFA35CC4F8}" type="datetimeFigureOut">
              <a:rPr lang="en-US"/>
              <a:pPr>
                <a:defRPr/>
              </a:pPr>
              <a:t>8/16/2019</a:t>
            </a:fld>
            <a:endParaRPr lang="en-US"/>
          </a:p>
        </p:txBody>
      </p:sp>
      <p:sp>
        <p:nvSpPr>
          <p:cNvPr id="4" name="Footer Placeholder 3"/>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BB0A55A8-04F9-445F-B847-EA3256F1F66E}" type="slidenum">
              <a:rPr lang="en-US"/>
              <a:pPr>
                <a:defRPr/>
              </a:pPr>
              <a:t>‹#›</a:t>
            </a:fld>
            <a:endParaRPr lang="en-US"/>
          </a:p>
        </p:txBody>
      </p:sp>
    </p:spTree>
    <p:extLst>
      <p:ext uri="{BB962C8B-B14F-4D97-AF65-F5344CB8AC3E}">
        <p14:creationId xmlns:p14="http://schemas.microsoft.com/office/powerpoint/2010/main" val="1872789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6E0FF88D-3B31-4CEA-99D4-56D184CB3F06}" type="datetimeFigureOut">
              <a:rPr lang="en-US"/>
              <a:pPr>
                <a:defRPr/>
              </a:pPr>
              <a:t>8/16/2019</a:t>
            </a:fld>
            <a:endParaRPr lang="en-US"/>
          </a:p>
        </p:txBody>
      </p:sp>
      <p:sp>
        <p:nvSpPr>
          <p:cNvPr id="3" name="Footer Placeholder 2"/>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A4CC2421-6F9F-4982-B3A3-300E40A203A5}" type="slidenum">
              <a:rPr lang="en-US"/>
              <a:pPr>
                <a:defRPr/>
              </a:pPr>
              <a:t>‹#›</a:t>
            </a:fld>
            <a:endParaRPr lang="en-US"/>
          </a:p>
        </p:txBody>
      </p:sp>
    </p:spTree>
    <p:extLst>
      <p:ext uri="{BB962C8B-B14F-4D97-AF65-F5344CB8AC3E}">
        <p14:creationId xmlns:p14="http://schemas.microsoft.com/office/powerpoint/2010/main" val="407682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1A5AD909-40AB-4C6F-92C4-246A9BA1AADA}" type="datetimeFigureOut">
              <a:rPr lang="en-US"/>
              <a:pPr>
                <a:defRPr/>
              </a:pPr>
              <a:t>8/16/2019</a:t>
            </a:fld>
            <a:endParaRPr lang="en-US"/>
          </a:p>
        </p:txBody>
      </p:sp>
      <p:sp>
        <p:nvSpPr>
          <p:cNvPr id="6" name="Footer Placeholder 5"/>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558CE8E2-44E4-451A-97A9-48554F5520E2}" type="slidenum">
              <a:rPr lang="en-US"/>
              <a:pPr>
                <a:defRPr/>
              </a:pPr>
              <a:t>‹#›</a:t>
            </a:fld>
            <a:endParaRPr lang="en-US"/>
          </a:p>
        </p:txBody>
      </p:sp>
    </p:spTree>
    <p:extLst>
      <p:ext uri="{BB962C8B-B14F-4D97-AF65-F5344CB8AC3E}">
        <p14:creationId xmlns:p14="http://schemas.microsoft.com/office/powerpoint/2010/main" val="4037576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16E82CA4-DFA5-4E7D-B29E-2FC7516F04DF}" type="datetimeFigureOut">
              <a:rPr lang="en-US"/>
              <a:pPr>
                <a:defRPr/>
              </a:pPr>
              <a:t>8/16/2019</a:t>
            </a:fld>
            <a:endParaRPr lang="en-US"/>
          </a:p>
        </p:txBody>
      </p:sp>
      <p:sp>
        <p:nvSpPr>
          <p:cNvPr id="6" name="Footer Placeholder 5"/>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1188CDD5-9159-44B0-B69C-A5ECB95AA9A8}" type="slidenum">
              <a:rPr lang="en-US"/>
              <a:pPr>
                <a:defRPr/>
              </a:pPr>
              <a:t>‹#›</a:t>
            </a:fld>
            <a:endParaRPr lang="en-US"/>
          </a:p>
        </p:txBody>
      </p:sp>
    </p:spTree>
    <p:extLst>
      <p:ext uri="{BB962C8B-B14F-4D97-AF65-F5344CB8AC3E}">
        <p14:creationId xmlns:p14="http://schemas.microsoft.com/office/powerpoint/2010/main" val="79903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6924" y="366187"/>
            <a:ext cx="6584156" cy="97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36924" y="1729320"/>
            <a:ext cx="6584156" cy="6838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0" fontAlgn="base" hangingPunct="0">
        <a:spcBef>
          <a:spcPct val="0"/>
        </a:spcBef>
        <a:spcAft>
          <a:spcPct val="0"/>
        </a:spcAft>
        <a:defRPr sz="4400" kern="1200">
          <a:solidFill>
            <a:schemeClr val="tx1"/>
          </a:solidFill>
          <a:latin typeface="Arial" pitchFamily="34"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ts val="1200"/>
        </a:spcBef>
        <a:spcAft>
          <a:spcPct val="0"/>
        </a:spcAft>
        <a:buFont typeface="Wingdings" pitchFamily="2" charset="2"/>
        <a:buChar char="Ø"/>
        <a:defRPr sz="3200" kern="1200">
          <a:solidFill>
            <a:schemeClr val="tx1"/>
          </a:solidFill>
          <a:latin typeface="Arial" pitchFamily="34" charset="0"/>
          <a:ea typeface="+mn-ea"/>
          <a:cs typeface="+mn-cs"/>
        </a:defRPr>
      </a:lvl1pPr>
      <a:lvl2pPr marL="631825" indent="-228600" algn="l" rtl="0" eaLnBrk="0" fontAlgn="base" hangingPunct="0">
        <a:spcBef>
          <a:spcPct val="0"/>
        </a:spcBef>
        <a:spcAft>
          <a:spcPct val="0"/>
        </a:spcAft>
        <a:buFont typeface="Arial" charset="0"/>
        <a:buChar char="–"/>
        <a:defRPr sz="2800" kern="1200">
          <a:solidFill>
            <a:schemeClr val="tx1"/>
          </a:solidFill>
          <a:latin typeface="Arial" pitchFamily="34" charset="0"/>
          <a:ea typeface="+mn-ea"/>
          <a:cs typeface="+mn-cs"/>
        </a:defRPr>
      </a:lvl2pPr>
      <a:lvl3pPr marL="914400" indent="-228600" algn="l" rtl="0" eaLnBrk="0" fontAlgn="base" hangingPunct="0">
        <a:spcBef>
          <a:spcPct val="0"/>
        </a:spcBef>
        <a:spcAft>
          <a:spcPct val="0"/>
        </a:spcAft>
        <a:buFont typeface="Arial" charset="0"/>
        <a:buChar char="•"/>
        <a:defRPr sz="2400" i="1" kern="1200">
          <a:solidFill>
            <a:schemeClr val="tx1"/>
          </a:solidFill>
          <a:latin typeface="Arial" pitchFamily="34" charset="0"/>
          <a:ea typeface="+mn-ea"/>
          <a:cs typeface="+mn-cs"/>
        </a:defRPr>
      </a:lvl3pPr>
      <a:lvl4pPr marL="1257300" indent="-228600" algn="l" rtl="0" eaLnBrk="0" fontAlgn="base" hangingPunct="0">
        <a:spcBef>
          <a:spcPct val="0"/>
        </a:spcBef>
        <a:spcAft>
          <a:spcPct val="0"/>
        </a:spcAft>
        <a:buFont typeface="Arial" charset="0"/>
        <a:buChar char="–"/>
        <a:defRPr sz="2000" kern="1200">
          <a:solidFill>
            <a:schemeClr val="tx1"/>
          </a:solidFill>
          <a:latin typeface="Arial" pitchFamily="34" charset="0"/>
          <a:ea typeface="+mn-ea"/>
          <a:cs typeface="+mn-cs"/>
        </a:defRPr>
      </a:lvl4pPr>
      <a:lvl5pPr marL="1600200" indent="-228600" algn="l" rtl="0" eaLnBrk="0" fontAlgn="base" hangingPunct="0">
        <a:spcBef>
          <a:spcPct val="0"/>
        </a:spcBef>
        <a:spcAft>
          <a:spcPct val="0"/>
        </a:spcAft>
        <a:buFont typeface="Arial" charset="0"/>
        <a:buChar char="»"/>
        <a:defRPr sz="2000" i="1"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1"/>
          <p:cNvSpPr txBox="1">
            <a:spLocks/>
          </p:cNvSpPr>
          <p:nvPr/>
        </p:nvSpPr>
        <p:spPr>
          <a:xfrm>
            <a:off x="0" y="0"/>
            <a:ext cx="4303060" cy="584775"/>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000" b="1" kern="1200" baseline="0">
                <a:solidFill>
                  <a:srgbClr val="0070C0"/>
                </a:solidFill>
                <a:latin typeface="Arial" pitchFamily="34" charset="0"/>
                <a:ea typeface="+mj-ea"/>
                <a:cs typeface="+mj-cs"/>
              </a:defRPr>
            </a:lvl1pPr>
          </a:lstStyle>
          <a:p>
            <a:pPr algn="l"/>
            <a:r>
              <a:rPr lang="en-US" sz="1600" dirty="0">
                <a:solidFill>
                  <a:schemeClr val="tx1"/>
                </a:solidFill>
                <a:ea typeface="Cambria Math" pitchFamily="18" charset="0"/>
                <a:cs typeface="Arial" panose="020B0604020202020204" pitchFamily="34" charset="0"/>
              </a:rPr>
              <a:t>0136 – Practice</a:t>
            </a:r>
          </a:p>
          <a:p>
            <a:pPr algn="l"/>
            <a:r>
              <a:rPr lang="en-US" sz="1600" dirty="0">
                <a:solidFill>
                  <a:schemeClr val="tx1"/>
                </a:solidFill>
                <a:ea typeface="Cambria Math" pitchFamily="18" charset="0"/>
                <a:cs typeface="Arial" panose="020B0604020202020204" pitchFamily="34" charset="0"/>
              </a:rPr>
              <a:t>Graphing Part 2</a:t>
            </a:r>
          </a:p>
        </p:txBody>
      </p:sp>
      <p:sp>
        <p:nvSpPr>
          <p:cNvPr id="7" name="Content Placeholder 6"/>
          <p:cNvSpPr>
            <a:spLocks noGrp="1"/>
          </p:cNvSpPr>
          <p:nvPr>
            <p:ph idx="1"/>
          </p:nvPr>
        </p:nvSpPr>
        <p:spPr>
          <a:xfrm>
            <a:off x="0" y="1198605"/>
            <a:ext cx="6858000" cy="7945395"/>
          </a:xfrm>
        </p:spPr>
        <p:txBody>
          <a:bodyPr>
            <a:noAutofit/>
          </a:bodyPr>
          <a:lstStyle/>
          <a:p>
            <a:pPr marL="0" indent="0">
              <a:spcAft>
                <a:spcPts val="0"/>
              </a:spcAft>
              <a:buNone/>
            </a:pPr>
            <a:r>
              <a:rPr lang="en-US" sz="1100" b="1" dirty="0"/>
              <a:t>The periodic table was created to capture the repeating physical properties of different elements.  For practice, we are going to use Google Sheets to create a graph of some of the periodic properties.  We will then answer some questions about periodic properties using our graph.</a:t>
            </a:r>
          </a:p>
          <a:p>
            <a:pPr marL="0" indent="0">
              <a:spcBef>
                <a:spcPts val="16200"/>
              </a:spcBef>
              <a:spcAft>
                <a:spcPts val="0"/>
              </a:spcAft>
              <a:buNone/>
            </a:pPr>
            <a:r>
              <a:rPr lang="en-US" sz="1100" b="1" dirty="0"/>
              <a:t>The table above shows the data we will be using.  This is data on a family of metals known as the alkali metals, known particularly because they explode violently when in contact with water.  The table shows four variables</a:t>
            </a:r>
          </a:p>
          <a:p>
            <a:pPr marL="1149350" indent="-228600">
              <a:spcAft>
                <a:spcPts val="0"/>
              </a:spcAft>
              <a:buFont typeface="+mj-lt"/>
              <a:buAutoNum type="arabicParenR"/>
            </a:pPr>
            <a:r>
              <a:rPr lang="en-US" sz="1100" b="1" dirty="0"/>
              <a:t> the row (period) on which the element is shown.  </a:t>
            </a:r>
          </a:p>
          <a:p>
            <a:pPr marL="1149350" indent="-228600">
              <a:spcAft>
                <a:spcPts val="0"/>
              </a:spcAft>
              <a:buFont typeface="+mj-lt"/>
              <a:buAutoNum type="arabicParenR"/>
            </a:pPr>
            <a:r>
              <a:rPr lang="en-US" sz="1100" b="1" dirty="0"/>
              <a:t>The atomic symbol is a shorthand for the element name. </a:t>
            </a:r>
          </a:p>
          <a:p>
            <a:pPr marL="1149350" indent="-228600">
              <a:spcAft>
                <a:spcPts val="0"/>
              </a:spcAft>
              <a:buFont typeface="+mj-lt"/>
              <a:buAutoNum type="arabicParenR"/>
            </a:pPr>
            <a:r>
              <a:rPr lang="en-US" sz="1100" b="1" dirty="0"/>
              <a:t> The atomic radius in picometers is the distance between the nucleus and the outermost electron.  </a:t>
            </a:r>
          </a:p>
          <a:p>
            <a:pPr marL="1149350" indent="-228600">
              <a:spcAft>
                <a:spcPts val="0"/>
              </a:spcAft>
              <a:buFont typeface="+mj-lt"/>
              <a:buAutoNum type="arabicParenR"/>
            </a:pPr>
            <a:r>
              <a:rPr lang="en-US" sz="1100" b="1" dirty="0"/>
              <a:t>The first ionization energy is the energy needed to steal that outermost electron from the element’s electron cloud.</a:t>
            </a:r>
          </a:p>
          <a:p>
            <a:pPr marL="0" indent="0">
              <a:spcAft>
                <a:spcPts val="0"/>
              </a:spcAft>
              <a:buNone/>
            </a:pPr>
            <a:r>
              <a:rPr lang="en-US" sz="1100" b="1" dirty="0"/>
              <a:t>Follow along with the lesson and create your own graph on Google Sheets.  Make sure your graph contains all of the following items.  When done, answer the questions on the back.</a:t>
            </a:r>
          </a:p>
          <a:p>
            <a:pPr marL="228600" indent="-228600">
              <a:spcAft>
                <a:spcPts val="0"/>
              </a:spcAft>
              <a:buFont typeface="+mj-lt"/>
              <a:buAutoNum type="alphaUcPeriod"/>
            </a:pPr>
            <a:r>
              <a:rPr lang="en-US" sz="1100" b="1" dirty="0"/>
              <a:t>Scatter plot with period on horizontal axis, atomic radius on left vertical axis, and first ionization energy on the right vertical axis.</a:t>
            </a:r>
          </a:p>
          <a:p>
            <a:pPr marL="228600" indent="-228600">
              <a:spcAft>
                <a:spcPts val="0"/>
              </a:spcAft>
              <a:buFont typeface="+mj-lt"/>
              <a:buAutoNum type="alphaUcPeriod"/>
            </a:pPr>
            <a:r>
              <a:rPr lang="en-US" sz="1100" b="1" dirty="0"/>
              <a:t>Axes have scales, labels and units.  Both vertical scales should be adjusted to magnify the changes.</a:t>
            </a:r>
          </a:p>
          <a:p>
            <a:pPr marL="228600" indent="-228600">
              <a:spcAft>
                <a:spcPts val="0"/>
              </a:spcAft>
              <a:buFont typeface="+mj-lt"/>
              <a:buAutoNum type="alphaUcPeriod"/>
            </a:pPr>
            <a:r>
              <a:rPr lang="en-US" sz="1100" b="1" dirty="0"/>
              <a:t>Title describing graph.</a:t>
            </a:r>
          </a:p>
          <a:p>
            <a:pPr marL="228600" indent="-228600">
              <a:spcAft>
                <a:spcPts val="0"/>
              </a:spcAft>
              <a:buFont typeface="+mj-lt"/>
              <a:buAutoNum type="alphaUcPeriod"/>
            </a:pPr>
            <a:r>
              <a:rPr lang="en-US" sz="1100" b="1" dirty="0"/>
              <a:t>Points for all measured data with different markers for each y-variable.</a:t>
            </a:r>
          </a:p>
          <a:p>
            <a:pPr marL="228600" indent="-228600">
              <a:spcAft>
                <a:spcPts val="0"/>
              </a:spcAft>
              <a:buFont typeface="+mj-lt"/>
              <a:buAutoNum type="alphaUcPeriod"/>
            </a:pPr>
            <a:r>
              <a:rPr lang="en-US" sz="1100" b="1" dirty="0"/>
              <a:t>Linear best fit lines.</a:t>
            </a:r>
          </a:p>
          <a:p>
            <a:pPr marL="228600" indent="-228600">
              <a:spcAft>
                <a:spcPts val="0"/>
              </a:spcAft>
              <a:buFont typeface="+mj-lt"/>
              <a:buAutoNum type="alphaUcPeriod"/>
            </a:pPr>
            <a:r>
              <a:rPr lang="en-US" sz="1100" b="1" dirty="0"/>
              <a:t>Legend marker identifiers, best fit line equations, and goodness of fit values.</a:t>
            </a:r>
          </a:p>
          <a:p>
            <a:pPr marL="228600" indent="-228600">
              <a:spcAft>
                <a:spcPts val="0"/>
              </a:spcAft>
              <a:buFont typeface="+mj-lt"/>
              <a:buAutoNum type="alphaUcPeriod"/>
            </a:pPr>
            <a:r>
              <a:rPr lang="en-US" sz="1100" b="1" dirty="0"/>
              <a:t>All features neat and easy to read.  Make sure all words are large enough to be clear.</a:t>
            </a:r>
          </a:p>
          <a:p>
            <a:pPr marL="228600" indent="-228600">
              <a:spcAft>
                <a:spcPts val="0"/>
              </a:spcAft>
              <a:buFont typeface="+mj-lt"/>
              <a:buAutoNum type="arabicParenR"/>
            </a:pPr>
            <a:endParaRPr lang="en-US" sz="1100" b="1" dirty="0"/>
          </a:p>
        </p:txBody>
      </p:sp>
      <p:grpSp>
        <p:nvGrpSpPr>
          <p:cNvPr id="2" name="Group 1"/>
          <p:cNvGrpSpPr/>
          <p:nvPr/>
        </p:nvGrpSpPr>
        <p:grpSpPr>
          <a:xfrm>
            <a:off x="4419600" y="0"/>
            <a:ext cx="2438400" cy="729557"/>
            <a:chOff x="4419600" y="0"/>
            <a:chExt cx="2438400" cy="729557"/>
          </a:xfrm>
        </p:grpSpPr>
        <p:sp>
          <p:nvSpPr>
            <p:cNvPr id="71" name="TextBox 70"/>
            <p:cNvSpPr txBox="1"/>
            <p:nvPr/>
          </p:nvSpPr>
          <p:spPr>
            <a:xfrm>
              <a:off x="4419600" y="0"/>
              <a:ext cx="2438400" cy="365760"/>
            </a:xfrm>
            <a:prstGeom prst="rect">
              <a:avLst/>
            </a:prstGeom>
            <a:noFill/>
            <a:ln w="19050">
              <a:solidFill>
                <a:schemeClr val="tx1"/>
              </a:solidFill>
            </a:ln>
          </p:spPr>
          <p:txBody>
            <a:bodyPr wrap="none" lIns="0" tIns="0" rIns="0" bIns="0" rtlCol="0">
              <a:noAutofit/>
            </a:bodyPr>
            <a:lstStyle/>
            <a:p>
              <a:r>
                <a:rPr lang="en-US" sz="1400" b="1" dirty="0">
                  <a:latin typeface="Arial" panose="020B0604020202020204" pitchFamily="34" charset="0"/>
                  <a:ea typeface="Cambria Math" pitchFamily="18" charset="0"/>
                  <a:cs typeface="Arial" panose="020B0604020202020204" pitchFamily="34" charset="0"/>
                </a:rPr>
                <a:t> </a:t>
              </a:r>
              <a:r>
                <a:rPr lang="en-US" sz="1400" b="1" u="sng" dirty="0">
                  <a:latin typeface="Arial" panose="020B0604020202020204" pitchFamily="34" charset="0"/>
                  <a:ea typeface="Cambria Math" pitchFamily="18" charset="0"/>
                  <a:cs typeface="Arial" panose="020B0604020202020204" pitchFamily="34" charset="0"/>
                </a:rPr>
                <a:t>Name</a:t>
              </a:r>
            </a:p>
          </p:txBody>
        </p:sp>
        <p:sp>
          <p:nvSpPr>
            <p:cNvPr id="72" name="TextBox 71"/>
            <p:cNvSpPr txBox="1"/>
            <p:nvPr/>
          </p:nvSpPr>
          <p:spPr>
            <a:xfrm>
              <a:off x="5638800" y="363797"/>
              <a:ext cx="1219200" cy="365760"/>
            </a:xfrm>
            <a:prstGeom prst="rect">
              <a:avLst/>
            </a:prstGeom>
            <a:noFill/>
            <a:ln w="19050">
              <a:solidFill>
                <a:schemeClr val="tx1"/>
              </a:solidFill>
            </a:ln>
          </p:spPr>
          <p:txBody>
            <a:bodyPr wrap="none" lIns="0" tIns="0" rIns="0" bIns="0" rtlCol="0">
              <a:noAutofit/>
            </a:bodyPr>
            <a:lstStyle/>
            <a:p>
              <a:r>
                <a:rPr lang="en-US" sz="1400" b="1" dirty="0">
                  <a:latin typeface="Arial" panose="020B0604020202020204" pitchFamily="34" charset="0"/>
                  <a:ea typeface="Cambria Math" pitchFamily="18" charset="0"/>
                  <a:cs typeface="Arial" panose="020B0604020202020204" pitchFamily="34" charset="0"/>
                </a:rPr>
                <a:t> </a:t>
              </a:r>
              <a:r>
                <a:rPr lang="en-US" sz="1400" b="1" u="sng" dirty="0">
                  <a:latin typeface="Arial" panose="020B0604020202020204" pitchFamily="34" charset="0"/>
                  <a:ea typeface="Cambria Math" pitchFamily="18" charset="0"/>
                  <a:cs typeface="Arial" panose="020B0604020202020204" pitchFamily="34" charset="0"/>
                </a:rPr>
                <a:t>Date</a:t>
              </a:r>
            </a:p>
          </p:txBody>
        </p:sp>
        <p:sp>
          <p:nvSpPr>
            <p:cNvPr id="8" name="TextBox 7"/>
            <p:cNvSpPr txBox="1"/>
            <p:nvPr/>
          </p:nvSpPr>
          <p:spPr>
            <a:xfrm>
              <a:off x="4419600" y="363797"/>
              <a:ext cx="1219200" cy="365760"/>
            </a:xfrm>
            <a:prstGeom prst="rect">
              <a:avLst/>
            </a:prstGeom>
            <a:noFill/>
            <a:ln w="19050">
              <a:solidFill>
                <a:schemeClr val="tx1"/>
              </a:solidFill>
            </a:ln>
          </p:spPr>
          <p:txBody>
            <a:bodyPr wrap="none" lIns="0" tIns="0" rIns="0" bIns="0" rtlCol="0">
              <a:noAutofit/>
            </a:bodyPr>
            <a:lstStyle/>
            <a:p>
              <a:r>
                <a:rPr lang="en-US" sz="1400" b="1" dirty="0">
                  <a:latin typeface="Arial" panose="020B0604020202020204" pitchFamily="34" charset="0"/>
                  <a:ea typeface="Cambria Math" pitchFamily="18" charset="0"/>
                  <a:cs typeface="Arial" panose="020B0604020202020204" pitchFamily="34" charset="0"/>
                </a:rPr>
                <a:t> </a:t>
              </a:r>
              <a:r>
                <a:rPr lang="en-US" sz="1400" b="1" u="sng" dirty="0">
                  <a:latin typeface="Arial" panose="020B0604020202020204" pitchFamily="34" charset="0"/>
                  <a:ea typeface="Cambria Math" pitchFamily="18" charset="0"/>
                  <a:cs typeface="Arial" panose="020B0604020202020204" pitchFamily="34" charset="0"/>
                </a:rPr>
                <a:t>Period</a:t>
              </a:r>
            </a:p>
          </p:txBody>
        </p:sp>
      </p:grpSp>
      <p:graphicFrame>
        <p:nvGraphicFramePr>
          <p:cNvPr id="4" name="Table 3">
            <a:extLst>
              <a:ext uri="{FF2B5EF4-FFF2-40B4-BE49-F238E27FC236}">
                <a16:creationId xmlns:a16="http://schemas.microsoft.com/office/drawing/2014/main" id="{7667DB9A-D4DB-498C-A588-6FBB9FE1B68A}"/>
              </a:ext>
            </a:extLst>
          </p:cNvPr>
          <p:cNvGraphicFramePr>
            <a:graphicFrameLocks noGrp="1"/>
          </p:cNvGraphicFramePr>
          <p:nvPr>
            <p:extLst>
              <p:ext uri="{D42A27DB-BD31-4B8C-83A1-F6EECF244321}">
                <p14:modId xmlns:p14="http://schemas.microsoft.com/office/powerpoint/2010/main" val="2988076499"/>
              </p:ext>
            </p:extLst>
          </p:nvPr>
        </p:nvGraphicFramePr>
        <p:xfrm>
          <a:off x="1127760" y="1868370"/>
          <a:ext cx="4602480" cy="1645920"/>
        </p:xfrm>
        <a:graphic>
          <a:graphicData uri="http://schemas.openxmlformats.org/drawingml/2006/table">
            <a:tbl>
              <a:tblPr/>
              <a:tblGrid>
                <a:gridCol w="762000">
                  <a:extLst>
                    <a:ext uri="{9D8B030D-6E8A-4147-A177-3AD203B41FA5}">
                      <a16:colId xmlns:a16="http://schemas.microsoft.com/office/drawing/2014/main" val="2098076336"/>
                    </a:ext>
                  </a:extLst>
                </a:gridCol>
                <a:gridCol w="1280160">
                  <a:extLst>
                    <a:ext uri="{9D8B030D-6E8A-4147-A177-3AD203B41FA5}">
                      <a16:colId xmlns:a16="http://schemas.microsoft.com/office/drawing/2014/main" val="1743270500"/>
                    </a:ext>
                  </a:extLst>
                </a:gridCol>
                <a:gridCol w="1280160">
                  <a:extLst>
                    <a:ext uri="{9D8B030D-6E8A-4147-A177-3AD203B41FA5}">
                      <a16:colId xmlns:a16="http://schemas.microsoft.com/office/drawing/2014/main" val="4294060207"/>
                    </a:ext>
                  </a:extLst>
                </a:gridCol>
                <a:gridCol w="1280160">
                  <a:extLst>
                    <a:ext uri="{9D8B030D-6E8A-4147-A177-3AD203B41FA5}">
                      <a16:colId xmlns:a16="http://schemas.microsoft.com/office/drawing/2014/main" val="3679946310"/>
                    </a:ext>
                  </a:extLst>
                </a:gridCol>
              </a:tblGrid>
              <a:tr h="519764">
                <a:tc>
                  <a:txBody>
                    <a:bodyPr/>
                    <a:lstStyle/>
                    <a:p>
                      <a:pPr algn="ctr" rtl="0" fontAlgn="b"/>
                      <a:r>
                        <a:rPr lang="en-US" sz="1100" b="1">
                          <a:solidFill>
                            <a:srgbClr val="000000"/>
                          </a:solidFill>
                          <a:effectLst/>
                          <a:latin typeface="Arial" panose="020B0604020202020204" pitchFamily="34" charset="0"/>
                          <a:cs typeface="Arial" panose="020B0604020202020204" pitchFamily="34" charset="0"/>
                        </a:rPr>
                        <a:t>Period</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100" b="1" dirty="0">
                          <a:solidFill>
                            <a:srgbClr val="000000"/>
                          </a:solidFill>
                          <a:effectLst/>
                          <a:latin typeface="Arial" panose="020B0604020202020204" pitchFamily="34" charset="0"/>
                          <a:cs typeface="Arial" panose="020B0604020202020204" pitchFamily="34" charset="0"/>
                        </a:rPr>
                        <a:t>Atomic</a:t>
                      </a:r>
                    </a:p>
                    <a:p>
                      <a:pPr algn="ctr" rtl="0" fontAlgn="b"/>
                      <a:r>
                        <a:rPr lang="en-US" sz="1100" b="1" dirty="0">
                          <a:solidFill>
                            <a:srgbClr val="000000"/>
                          </a:solidFill>
                          <a:effectLst/>
                          <a:latin typeface="Arial" panose="020B0604020202020204" pitchFamily="34" charset="0"/>
                          <a:cs typeface="Arial" panose="020B0604020202020204" pitchFamily="34" charset="0"/>
                        </a:rPr>
                        <a:t>Symbol</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100" b="1" dirty="0">
                          <a:solidFill>
                            <a:srgbClr val="000000"/>
                          </a:solidFill>
                          <a:effectLst/>
                          <a:latin typeface="Arial" panose="020B0604020202020204" pitchFamily="34" charset="0"/>
                          <a:cs typeface="Arial" panose="020B0604020202020204" pitchFamily="34" charset="0"/>
                        </a:rPr>
                        <a:t>Atomic</a:t>
                      </a:r>
                    </a:p>
                    <a:p>
                      <a:pPr algn="ctr" rtl="0" fontAlgn="b"/>
                      <a:r>
                        <a:rPr lang="en-US" sz="1100" b="1" dirty="0">
                          <a:solidFill>
                            <a:srgbClr val="000000"/>
                          </a:solidFill>
                          <a:effectLst/>
                          <a:latin typeface="Arial" panose="020B0604020202020204" pitchFamily="34" charset="0"/>
                          <a:cs typeface="Arial" panose="020B0604020202020204" pitchFamily="34" charset="0"/>
                        </a:rPr>
                        <a:t>Radius (pm)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100" b="1">
                          <a:solidFill>
                            <a:srgbClr val="000000"/>
                          </a:solidFill>
                          <a:effectLst/>
                          <a:latin typeface="Arial" panose="020B0604020202020204" pitchFamily="34" charset="0"/>
                          <a:cs typeface="Arial" panose="020B0604020202020204" pitchFamily="34" charset="0"/>
                        </a:rPr>
                        <a:t>First Ionization Energy (kJ/mol)</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0104080"/>
                  </a:ext>
                </a:extLst>
              </a:tr>
              <a:tr h="281539">
                <a:tc>
                  <a:txBody>
                    <a:bodyPr/>
                    <a:lstStyle/>
                    <a:p>
                      <a:pPr algn="ctr" rtl="0" fontAlgn="b"/>
                      <a:r>
                        <a:rPr lang="en-US" sz="1400" b="1" dirty="0">
                          <a:solidFill>
                            <a:srgbClr val="000000"/>
                          </a:solidFill>
                          <a:effectLst/>
                          <a:latin typeface="Arial" panose="020B0604020202020204" pitchFamily="34" charset="0"/>
                          <a:cs typeface="Arial" panose="020B0604020202020204" pitchFamily="34" charset="0"/>
                        </a:rPr>
                        <a:t>2</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400" b="1" dirty="0">
                          <a:solidFill>
                            <a:srgbClr val="000000"/>
                          </a:solidFill>
                          <a:effectLst/>
                          <a:latin typeface="Arial" panose="020B0604020202020204" pitchFamily="34" charset="0"/>
                          <a:cs typeface="Arial" panose="020B0604020202020204" pitchFamily="34" charset="0"/>
                        </a:rPr>
                        <a:t>Li</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400" b="1" dirty="0">
                          <a:solidFill>
                            <a:srgbClr val="000000"/>
                          </a:solidFill>
                          <a:effectLst/>
                          <a:latin typeface="Arial" panose="020B0604020202020204" pitchFamily="34" charset="0"/>
                          <a:cs typeface="Arial" panose="020B0604020202020204" pitchFamily="34" charset="0"/>
                        </a:rPr>
                        <a:t>128</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400" b="1">
                          <a:solidFill>
                            <a:srgbClr val="000000"/>
                          </a:solidFill>
                          <a:effectLst/>
                          <a:latin typeface="Arial" panose="020B0604020202020204" pitchFamily="34" charset="0"/>
                          <a:cs typeface="Arial" panose="020B0604020202020204" pitchFamily="34" charset="0"/>
                        </a:rPr>
                        <a:t>520</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9636368"/>
                  </a:ext>
                </a:extLst>
              </a:tr>
              <a:tr h="281539">
                <a:tc>
                  <a:txBody>
                    <a:bodyPr/>
                    <a:lstStyle/>
                    <a:p>
                      <a:pPr algn="ctr" rtl="0" fontAlgn="b"/>
                      <a:r>
                        <a:rPr lang="en-US" sz="1400" b="1">
                          <a:solidFill>
                            <a:srgbClr val="000000"/>
                          </a:solidFill>
                          <a:effectLst/>
                          <a:latin typeface="Arial" panose="020B0604020202020204" pitchFamily="34" charset="0"/>
                          <a:cs typeface="Arial" panose="020B0604020202020204" pitchFamily="34" charset="0"/>
                        </a:rPr>
                        <a:t>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400" b="1">
                          <a:solidFill>
                            <a:srgbClr val="000000"/>
                          </a:solidFill>
                          <a:effectLst/>
                          <a:latin typeface="Arial" panose="020B0604020202020204" pitchFamily="34" charset="0"/>
                          <a:cs typeface="Arial" panose="020B0604020202020204" pitchFamily="34" charset="0"/>
                        </a:rPr>
                        <a:t>Na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400" b="1" dirty="0">
                          <a:solidFill>
                            <a:srgbClr val="000000"/>
                          </a:solidFill>
                          <a:effectLst/>
                          <a:latin typeface="Arial" panose="020B0604020202020204" pitchFamily="34" charset="0"/>
                          <a:cs typeface="Arial" panose="020B0604020202020204" pitchFamily="34" charset="0"/>
                        </a:rPr>
                        <a:t>166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400" b="1" dirty="0">
                          <a:solidFill>
                            <a:srgbClr val="000000"/>
                          </a:solidFill>
                          <a:effectLst/>
                          <a:latin typeface="Arial" panose="020B0604020202020204" pitchFamily="34" charset="0"/>
                          <a:cs typeface="Arial" panose="020B0604020202020204" pitchFamily="34" charset="0"/>
                        </a:rPr>
                        <a:t>496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5619439"/>
                  </a:ext>
                </a:extLst>
              </a:tr>
              <a:tr h="281539">
                <a:tc>
                  <a:txBody>
                    <a:bodyPr/>
                    <a:lstStyle/>
                    <a:p>
                      <a:pPr algn="ctr" rtl="0" fontAlgn="b"/>
                      <a:r>
                        <a:rPr lang="en-US" sz="1400" b="1">
                          <a:solidFill>
                            <a:srgbClr val="000000"/>
                          </a:solidFill>
                          <a:effectLst/>
                          <a:latin typeface="Arial" panose="020B0604020202020204" pitchFamily="34" charset="0"/>
                          <a:cs typeface="Arial" panose="020B0604020202020204" pitchFamily="34" charset="0"/>
                        </a:rPr>
                        <a:t>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400" b="1">
                          <a:solidFill>
                            <a:srgbClr val="000000"/>
                          </a:solidFill>
                          <a:effectLst/>
                          <a:latin typeface="Arial" panose="020B0604020202020204" pitchFamily="34" charset="0"/>
                          <a:cs typeface="Arial" panose="020B0604020202020204" pitchFamily="34" charset="0"/>
                        </a:rPr>
                        <a:t>K</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400" b="1">
                          <a:solidFill>
                            <a:srgbClr val="000000"/>
                          </a:solidFill>
                          <a:effectLst/>
                          <a:latin typeface="Arial" panose="020B0604020202020204" pitchFamily="34" charset="0"/>
                          <a:cs typeface="Arial" panose="020B0604020202020204" pitchFamily="34" charset="0"/>
                        </a:rPr>
                        <a:t>203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400" b="1" dirty="0">
                          <a:solidFill>
                            <a:srgbClr val="000000"/>
                          </a:solidFill>
                          <a:effectLst/>
                          <a:latin typeface="Arial" panose="020B0604020202020204" pitchFamily="34" charset="0"/>
                          <a:cs typeface="Arial" panose="020B0604020202020204" pitchFamily="34" charset="0"/>
                        </a:rPr>
                        <a:t>410</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8437660"/>
                  </a:ext>
                </a:extLst>
              </a:tr>
              <a:tr h="281539">
                <a:tc>
                  <a:txBody>
                    <a:bodyPr/>
                    <a:lstStyle/>
                    <a:p>
                      <a:pPr algn="ctr" rtl="0" fontAlgn="b"/>
                      <a:r>
                        <a:rPr lang="en-US" sz="1400" b="1">
                          <a:solidFill>
                            <a:srgbClr val="000000"/>
                          </a:solidFill>
                          <a:effectLst/>
                          <a:latin typeface="Arial" panose="020B0604020202020204" pitchFamily="34" charset="0"/>
                          <a:cs typeface="Arial" panose="020B0604020202020204" pitchFamily="34" charset="0"/>
                        </a:rPr>
                        <a:t>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400" b="1" dirty="0">
                          <a:solidFill>
                            <a:srgbClr val="000000"/>
                          </a:solidFill>
                          <a:effectLst/>
                          <a:latin typeface="Arial" panose="020B0604020202020204" pitchFamily="34" charset="0"/>
                          <a:cs typeface="Arial" panose="020B0604020202020204" pitchFamily="34" charset="0"/>
                        </a:rPr>
                        <a:t>Cs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400" b="1" dirty="0">
                          <a:solidFill>
                            <a:srgbClr val="000000"/>
                          </a:solidFill>
                          <a:effectLst/>
                          <a:latin typeface="Arial" panose="020B0604020202020204" pitchFamily="34" charset="0"/>
                          <a:cs typeface="Arial" panose="020B0604020202020204" pitchFamily="34" charset="0"/>
                        </a:rPr>
                        <a:t>244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400" b="1" dirty="0">
                          <a:solidFill>
                            <a:srgbClr val="000000"/>
                          </a:solidFill>
                          <a:effectLst/>
                          <a:latin typeface="Arial" panose="020B0604020202020204" pitchFamily="34" charset="0"/>
                          <a:cs typeface="Arial" panose="020B0604020202020204" pitchFamily="34" charset="0"/>
                        </a:rPr>
                        <a:t>376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1424090"/>
                  </a:ext>
                </a:extLst>
              </a:tr>
            </a:tbl>
          </a:graphicData>
        </a:graphic>
      </p:graphicFrame>
    </p:spTree>
    <p:extLst>
      <p:ext uri="{BB962C8B-B14F-4D97-AF65-F5344CB8AC3E}">
        <p14:creationId xmlns:p14="http://schemas.microsoft.com/office/powerpoint/2010/main" val="3730481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0" y="840259"/>
            <a:ext cx="6858000" cy="8303741"/>
          </a:xfrm>
        </p:spPr>
        <p:txBody>
          <a:bodyPr>
            <a:normAutofit/>
          </a:bodyPr>
          <a:lstStyle/>
          <a:p>
            <a:pPr marL="0" indent="0">
              <a:spcAft>
                <a:spcPts val="0"/>
              </a:spcAft>
              <a:buNone/>
            </a:pPr>
            <a:r>
              <a:rPr lang="en-US" sz="1100" b="1" dirty="0"/>
              <a:t>Questions:</a:t>
            </a:r>
          </a:p>
          <a:p>
            <a:pPr marL="228600" indent="-228600">
              <a:spcAft>
                <a:spcPts val="0"/>
              </a:spcAft>
              <a:buFont typeface="+mj-lt"/>
              <a:buAutoNum type="arabicParenR"/>
            </a:pPr>
            <a:r>
              <a:rPr lang="en-US" sz="1100" b="1" dirty="0"/>
              <a:t>What is the equation and R</a:t>
            </a:r>
            <a:r>
              <a:rPr lang="en-US" sz="1100" b="1" baseline="30000" dirty="0"/>
              <a:t>2</a:t>
            </a:r>
            <a:r>
              <a:rPr lang="en-US" sz="1100" b="1" dirty="0"/>
              <a:t> value for the relationship between period (x) and atomic radius (y)?</a:t>
            </a:r>
          </a:p>
          <a:p>
            <a:pPr marL="284163" lvl="1" indent="0">
              <a:spcAft>
                <a:spcPts val="0"/>
              </a:spcAft>
              <a:buNone/>
            </a:pPr>
            <a:endParaRPr lang="en-US" sz="1100" b="1" dirty="0">
              <a:solidFill>
                <a:srgbClr val="FF0000"/>
              </a:solidFill>
            </a:endParaRPr>
          </a:p>
          <a:p>
            <a:pPr marL="284163" lvl="1" indent="0">
              <a:spcAft>
                <a:spcPts val="0"/>
              </a:spcAft>
              <a:buNone/>
            </a:pPr>
            <a:r>
              <a:rPr lang="en-US" sz="1100" b="1" dirty="0">
                <a:solidFill>
                  <a:srgbClr val="FF0000"/>
                </a:solidFill>
              </a:rPr>
              <a:t>y = 28.7x + 77.6   R</a:t>
            </a:r>
            <a:r>
              <a:rPr lang="en-US" sz="1400" b="1" baseline="30000" dirty="0">
                <a:solidFill>
                  <a:srgbClr val="FF0000"/>
                </a:solidFill>
              </a:rPr>
              <a:t>2</a:t>
            </a:r>
            <a:r>
              <a:rPr lang="en-US" sz="1100" b="1" dirty="0">
                <a:solidFill>
                  <a:srgbClr val="FF0000"/>
                </a:solidFill>
              </a:rPr>
              <a:t> = 0.973</a:t>
            </a:r>
          </a:p>
          <a:p>
            <a:pPr marL="284163" lvl="1" indent="0">
              <a:spcAft>
                <a:spcPts val="0"/>
              </a:spcAft>
              <a:buNone/>
            </a:pPr>
            <a:endParaRPr lang="en-US" sz="1100" b="1" dirty="0">
              <a:solidFill>
                <a:srgbClr val="FF0000"/>
              </a:solidFill>
            </a:endParaRPr>
          </a:p>
          <a:p>
            <a:pPr marL="228600" indent="-228600">
              <a:spcAft>
                <a:spcPts val="0"/>
              </a:spcAft>
              <a:buFont typeface="+mj-lt"/>
              <a:buAutoNum type="arabicParenR"/>
            </a:pPr>
            <a:r>
              <a:rPr lang="en-US" sz="1100" b="1" dirty="0"/>
              <a:t>What is the equation and R</a:t>
            </a:r>
            <a:r>
              <a:rPr lang="en-US" sz="1100" b="1" baseline="30000" dirty="0"/>
              <a:t>2</a:t>
            </a:r>
            <a:r>
              <a:rPr lang="en-US" sz="1100" b="1" dirty="0"/>
              <a:t> value for the relationship between period (x) and first ionization energy (y)?</a:t>
            </a:r>
          </a:p>
          <a:p>
            <a:pPr marL="284163" lvl="1" indent="0">
              <a:spcAft>
                <a:spcPts val="0"/>
              </a:spcAft>
              <a:buNone/>
            </a:pPr>
            <a:endParaRPr lang="en-US" sz="1100" b="1" dirty="0">
              <a:solidFill>
                <a:srgbClr val="FF0000"/>
              </a:solidFill>
            </a:endParaRPr>
          </a:p>
          <a:p>
            <a:pPr marL="284163" lvl="1" indent="0">
              <a:spcAft>
                <a:spcPts val="0"/>
              </a:spcAft>
              <a:buNone/>
            </a:pPr>
            <a:r>
              <a:rPr lang="en-US" sz="1100" b="1" dirty="0">
                <a:solidFill>
                  <a:srgbClr val="FF0000"/>
                </a:solidFill>
              </a:rPr>
              <a:t>y = -38.1x + 593   R</a:t>
            </a:r>
            <a:r>
              <a:rPr lang="en-US" sz="1400" b="1" baseline="30000" dirty="0">
                <a:solidFill>
                  <a:srgbClr val="FF0000"/>
                </a:solidFill>
              </a:rPr>
              <a:t>2</a:t>
            </a:r>
            <a:r>
              <a:rPr lang="en-US" sz="1100" b="1" dirty="0">
                <a:solidFill>
                  <a:srgbClr val="FF0000"/>
                </a:solidFill>
              </a:rPr>
              <a:t> = 0.902</a:t>
            </a:r>
          </a:p>
          <a:p>
            <a:pPr marL="284163" lvl="1" indent="0">
              <a:spcAft>
                <a:spcPts val="0"/>
              </a:spcAft>
              <a:buNone/>
            </a:pPr>
            <a:endParaRPr lang="en-US" sz="1100" b="1" dirty="0">
              <a:solidFill>
                <a:srgbClr val="FF0000"/>
              </a:solidFill>
            </a:endParaRPr>
          </a:p>
          <a:p>
            <a:pPr marL="228600" indent="-228600">
              <a:spcAft>
                <a:spcPts val="0"/>
              </a:spcAft>
              <a:buFont typeface="+mj-lt"/>
              <a:buAutoNum type="arabicParenR"/>
            </a:pPr>
            <a:r>
              <a:rPr lang="en-US" sz="1100" b="1" dirty="0"/>
              <a:t>Which has a positive relationship and which has a negative relationship with period?</a:t>
            </a:r>
          </a:p>
          <a:p>
            <a:pPr marL="284163" lvl="1" indent="0">
              <a:spcAft>
                <a:spcPts val="0"/>
              </a:spcAft>
              <a:buNone/>
            </a:pPr>
            <a:endParaRPr lang="en-US" sz="1100" b="1" dirty="0">
              <a:solidFill>
                <a:srgbClr val="FF0000"/>
              </a:solidFill>
            </a:endParaRPr>
          </a:p>
          <a:p>
            <a:pPr marL="284163" lvl="1" indent="0">
              <a:spcAft>
                <a:spcPts val="0"/>
              </a:spcAft>
              <a:buNone/>
            </a:pPr>
            <a:r>
              <a:rPr lang="en-US" sz="1100" b="1" dirty="0">
                <a:solidFill>
                  <a:srgbClr val="FF0000"/>
                </a:solidFill>
              </a:rPr>
              <a:t>Atomic radius has a positive relationship while first ionization energy has a negative relationship</a:t>
            </a:r>
          </a:p>
          <a:p>
            <a:pPr marL="284163" lvl="1" indent="0">
              <a:spcAft>
                <a:spcPts val="0"/>
              </a:spcAft>
              <a:buNone/>
            </a:pPr>
            <a:endParaRPr lang="en-US" sz="1100" b="1" dirty="0">
              <a:solidFill>
                <a:srgbClr val="FF0000"/>
              </a:solidFill>
            </a:endParaRPr>
          </a:p>
          <a:p>
            <a:pPr marL="228600" indent="-228600">
              <a:spcAft>
                <a:spcPts val="0"/>
              </a:spcAft>
              <a:buFont typeface="+mj-lt"/>
              <a:buAutoNum type="arabicParenR"/>
            </a:pPr>
            <a:r>
              <a:rPr lang="en-US" sz="1100" b="1" dirty="0"/>
              <a:t>Which has the superior best fit line?  Why do you say this?</a:t>
            </a:r>
          </a:p>
          <a:p>
            <a:pPr marL="284163" lvl="1" indent="0">
              <a:spcAft>
                <a:spcPts val="0"/>
              </a:spcAft>
              <a:buNone/>
            </a:pPr>
            <a:endParaRPr lang="en-US" sz="1100" b="1" dirty="0">
              <a:solidFill>
                <a:srgbClr val="FF0000"/>
              </a:solidFill>
            </a:endParaRPr>
          </a:p>
          <a:p>
            <a:pPr marL="284163" lvl="1" indent="0">
              <a:spcAft>
                <a:spcPts val="0"/>
              </a:spcAft>
              <a:buNone/>
            </a:pPr>
            <a:r>
              <a:rPr lang="en-US" sz="1100" b="1" dirty="0">
                <a:solidFill>
                  <a:srgbClr val="FF0000"/>
                </a:solidFill>
              </a:rPr>
              <a:t>Atomic radius because it has a higher goodness of fit value (R</a:t>
            </a:r>
            <a:r>
              <a:rPr lang="en-US" sz="1400" b="1" baseline="30000" dirty="0">
                <a:solidFill>
                  <a:srgbClr val="FF0000"/>
                </a:solidFill>
              </a:rPr>
              <a:t>2</a:t>
            </a:r>
            <a:r>
              <a:rPr lang="en-US" sz="1100" b="1" dirty="0">
                <a:solidFill>
                  <a:srgbClr val="FF0000"/>
                </a:solidFill>
              </a:rPr>
              <a:t>)</a:t>
            </a:r>
          </a:p>
          <a:p>
            <a:pPr marL="284163" lvl="1" indent="0">
              <a:spcAft>
                <a:spcPts val="0"/>
              </a:spcAft>
              <a:buNone/>
            </a:pPr>
            <a:endParaRPr lang="en-US" sz="1100" b="1" dirty="0">
              <a:solidFill>
                <a:srgbClr val="FF0000"/>
              </a:solidFill>
            </a:endParaRPr>
          </a:p>
          <a:p>
            <a:pPr marL="228600" indent="-228600">
              <a:spcAft>
                <a:spcPts val="0"/>
              </a:spcAft>
              <a:buFont typeface="+mj-lt"/>
              <a:buAutoNum type="arabicParenR"/>
            </a:pPr>
            <a:r>
              <a:rPr lang="en-US" sz="1100" b="1" dirty="0"/>
              <a:t>Rubidium is the period 5 alkali metal.  Show you calculation for its predicted atomic radius.  Be sure to use proper significant digits and units.</a:t>
            </a:r>
          </a:p>
          <a:p>
            <a:pPr marL="284163" lvl="1" indent="0">
              <a:spcAft>
                <a:spcPts val="0"/>
              </a:spcAft>
              <a:buNone/>
            </a:pPr>
            <a:endParaRPr lang="en-US" sz="1100" b="1" dirty="0">
              <a:solidFill>
                <a:srgbClr val="FF0000"/>
              </a:solidFill>
            </a:endParaRPr>
          </a:p>
          <a:p>
            <a:pPr marL="284163" lvl="1" indent="0">
              <a:spcAft>
                <a:spcPts val="0"/>
              </a:spcAft>
              <a:buNone/>
            </a:pPr>
            <a:r>
              <a:rPr lang="en-US" sz="1100" b="1" dirty="0">
                <a:solidFill>
                  <a:srgbClr val="FF0000"/>
                </a:solidFill>
              </a:rPr>
              <a:t>y = 28.7(5) + 77.6 = 221 pm</a:t>
            </a:r>
          </a:p>
          <a:p>
            <a:pPr marL="284163" lvl="1" indent="0">
              <a:spcAft>
                <a:spcPts val="0"/>
              </a:spcAft>
              <a:buNone/>
            </a:pPr>
            <a:endParaRPr lang="en-US" sz="1100" b="1" dirty="0"/>
          </a:p>
          <a:p>
            <a:pPr marL="228600" indent="-228600">
              <a:spcAft>
                <a:spcPts val="0"/>
              </a:spcAft>
              <a:buFont typeface="+mj-lt"/>
              <a:buAutoNum type="arabicParenR"/>
            </a:pPr>
            <a:r>
              <a:rPr lang="en-US" sz="1100" b="1" dirty="0"/>
              <a:t>Rubidium is the period 5 alkali metal.  Show you calculation for its predicted first ionization energy.  Be sure to use proper significant digits and units.</a:t>
            </a:r>
          </a:p>
          <a:p>
            <a:pPr marL="284163" lvl="1" indent="0">
              <a:spcAft>
                <a:spcPts val="0"/>
              </a:spcAft>
              <a:buNone/>
            </a:pPr>
            <a:endParaRPr lang="en-US" sz="1100" b="1" dirty="0">
              <a:solidFill>
                <a:srgbClr val="FF0000"/>
              </a:solidFill>
            </a:endParaRPr>
          </a:p>
          <a:p>
            <a:pPr marL="284163" lvl="1" indent="0">
              <a:spcAft>
                <a:spcPts val="0"/>
              </a:spcAft>
              <a:buNone/>
            </a:pPr>
            <a:r>
              <a:rPr lang="en-US" sz="1100" b="1" dirty="0">
                <a:solidFill>
                  <a:srgbClr val="FF0000"/>
                </a:solidFill>
              </a:rPr>
              <a:t>y = -38.1(5) + 593 = 403 kJ/mol</a:t>
            </a:r>
            <a:endParaRPr lang="en-US" sz="1100" b="1" dirty="0"/>
          </a:p>
          <a:p>
            <a:pPr marL="228600" indent="-228600">
              <a:spcAft>
                <a:spcPts val="0"/>
              </a:spcAft>
              <a:buFont typeface="+mj-lt"/>
              <a:buAutoNum type="arabicParenR"/>
            </a:pPr>
            <a:endParaRPr lang="en-US" sz="1100" b="1" dirty="0"/>
          </a:p>
        </p:txBody>
      </p:sp>
    </p:spTree>
    <p:extLst>
      <p:ext uri="{BB962C8B-B14F-4D97-AF65-F5344CB8AC3E}">
        <p14:creationId xmlns:p14="http://schemas.microsoft.com/office/powerpoint/2010/main" val="1148516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AF29064-6E64-4F0D-A826-13D699EC65BA}"/>
              </a:ext>
            </a:extLst>
          </p:cNvPr>
          <p:cNvPicPr>
            <a:picLocks noChangeAspect="1"/>
          </p:cNvPicPr>
          <p:nvPr/>
        </p:nvPicPr>
        <p:blipFill>
          <a:blip r:embed="rId2"/>
          <a:stretch>
            <a:fillRect/>
          </a:stretch>
        </p:blipFill>
        <p:spPr>
          <a:xfrm>
            <a:off x="0" y="694944"/>
            <a:ext cx="6858000" cy="7754112"/>
          </a:xfrm>
          <a:prstGeom prst="rect">
            <a:avLst/>
          </a:prstGeom>
        </p:spPr>
      </p:pic>
    </p:spTree>
    <p:extLst>
      <p:ext uri="{BB962C8B-B14F-4D97-AF65-F5344CB8AC3E}">
        <p14:creationId xmlns:p14="http://schemas.microsoft.com/office/powerpoint/2010/main" val="804037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7052</TotalTime>
  <Words>523</Words>
  <Application>Microsoft Office PowerPoint</Application>
  <PresentationFormat>On-screen Show (4:3)</PresentationFormat>
  <Paragraphs>65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Office Theme</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sundance235</dc:creator>
  <cp:lastModifiedBy>Peter McCarthy</cp:lastModifiedBy>
  <cp:revision>541</cp:revision>
  <cp:lastPrinted>2018-09-25T18:45:44Z</cp:lastPrinted>
  <dcterms:created xsi:type="dcterms:W3CDTF">2012-09-15T16:31:25Z</dcterms:created>
  <dcterms:modified xsi:type="dcterms:W3CDTF">2019-08-16T15:16:56Z</dcterms:modified>
</cp:coreProperties>
</file>